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sldIdLst>
    <p:sldId id="256" r:id="rId5"/>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115" d="100"/>
          <a:sy n="115"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10/14/2021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COP26</a:t>
            </a:r>
            <a:endParaRPr lang="en-US" dirty="0"/>
          </a:p>
        </p:txBody>
      </p:sp>
      <p:sp>
        <p:nvSpPr>
          <p:cNvPr id="3" name="Subtitle 2"/>
          <p:cNvSpPr>
            <a:spLocks noGrp="1"/>
          </p:cNvSpPr>
          <p:nvPr>
            <p:ph type="subTitle" idx="1"/>
          </p:nvPr>
        </p:nvSpPr>
        <p:spPr/>
        <p:txBody>
          <a:bodyPr>
            <a:normAutofit lnSpcReduction="10000"/>
          </a:bodyPr>
          <a:lstStyle/>
          <a:p>
            <a:r>
              <a:rPr lang="en-US" dirty="0"/>
              <a:t>UNITING THE WORLD</a:t>
            </a:r>
          </a:p>
          <a:p>
            <a:r>
              <a:rPr lang="en-US" dirty="0"/>
              <a:t>TO TACKLE</a:t>
            </a:r>
          </a:p>
          <a:p>
            <a:r>
              <a:rPr lang="en-US" dirty="0"/>
              <a:t>CLIMATE CHANGE.</a:t>
            </a:r>
          </a:p>
        </p:txBody>
      </p:sp>
    </p:spTree>
    <p:extLst>
      <p:ext uri="{BB962C8B-B14F-4D97-AF65-F5344CB8AC3E}">
        <p14:creationId xmlns:p14="http://schemas.microsoft.com/office/powerpoint/2010/main" val="2785280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Our approach will be guided by our COP26 Sustainability Governing Principles:</a:t>
            </a:r>
          </a:p>
        </p:txBody>
      </p:sp>
      <p:sp>
        <p:nvSpPr>
          <p:cNvPr id="3" name="Content Placeholder 2"/>
          <p:cNvSpPr>
            <a:spLocks noGrp="1"/>
          </p:cNvSpPr>
          <p:nvPr>
            <p:ph idx="1"/>
          </p:nvPr>
        </p:nvSpPr>
        <p:spPr/>
        <p:txBody>
          <a:bodyPr>
            <a:normAutofit fontScale="85000" lnSpcReduction="20000"/>
          </a:bodyPr>
          <a:lstStyle/>
          <a:p>
            <a:pPr>
              <a:buFont typeface="+mj-lt"/>
              <a:buAutoNum type="arabicPeriod"/>
            </a:pPr>
            <a:r>
              <a:rPr lang="en-US" dirty="0">
                <a:solidFill>
                  <a:srgbClr val="000000"/>
                </a:solidFill>
                <a:latin typeface="Muli"/>
              </a:rPr>
              <a:t>Actively manage potential impacts on the environment and local community and identify opportunities to deliver environmental and social value </a:t>
            </a:r>
            <a:endParaRPr lang="en-US" dirty="0">
              <a:solidFill>
                <a:srgbClr val="212529"/>
              </a:solidFill>
              <a:latin typeface="Muli"/>
            </a:endParaRPr>
          </a:p>
          <a:p>
            <a:pPr>
              <a:buFont typeface="+mj-lt"/>
              <a:buAutoNum type="arabicPeriod"/>
            </a:pPr>
            <a:r>
              <a:rPr lang="en-US" dirty="0">
                <a:solidFill>
                  <a:srgbClr val="000000"/>
                </a:solidFill>
                <a:latin typeface="Muli"/>
              </a:rPr>
              <a:t>Provide an accessible and inclusive setting for all  </a:t>
            </a:r>
            <a:endParaRPr lang="en-US" dirty="0">
              <a:solidFill>
                <a:srgbClr val="212529"/>
              </a:solidFill>
              <a:latin typeface="Muli"/>
            </a:endParaRPr>
          </a:p>
          <a:p>
            <a:pPr>
              <a:buFont typeface="+mj-lt"/>
              <a:buAutoNum type="arabicPeriod"/>
            </a:pPr>
            <a:r>
              <a:rPr lang="en-US" dirty="0">
                <a:solidFill>
                  <a:srgbClr val="000000"/>
                </a:solidFill>
                <a:latin typeface="Muli"/>
              </a:rPr>
              <a:t>Encourage healthy living   </a:t>
            </a:r>
            <a:endParaRPr lang="en-US" dirty="0">
              <a:solidFill>
                <a:srgbClr val="212529"/>
              </a:solidFill>
              <a:latin typeface="Muli"/>
            </a:endParaRPr>
          </a:p>
          <a:p>
            <a:pPr>
              <a:buFont typeface="+mj-lt"/>
              <a:buAutoNum type="arabicPeriod"/>
            </a:pPr>
            <a:r>
              <a:rPr lang="en-US" dirty="0">
                <a:solidFill>
                  <a:srgbClr val="000000"/>
                </a:solidFill>
                <a:latin typeface="Muli"/>
              </a:rPr>
              <a:t>Ensure a safe and secure atmosphere  </a:t>
            </a:r>
            <a:endParaRPr lang="en-US" dirty="0">
              <a:solidFill>
                <a:srgbClr val="212529"/>
              </a:solidFill>
              <a:latin typeface="Muli"/>
            </a:endParaRPr>
          </a:p>
          <a:p>
            <a:pPr>
              <a:buFont typeface="+mj-lt"/>
              <a:buAutoNum type="arabicPeriod"/>
            </a:pPr>
            <a:r>
              <a:rPr lang="en-US" dirty="0">
                <a:solidFill>
                  <a:srgbClr val="000000"/>
                </a:solidFill>
                <a:latin typeface="Muli"/>
              </a:rPr>
              <a:t>Encourage more sustainable </a:t>
            </a:r>
            <a:r>
              <a:rPr lang="en-US" dirty="0" err="1">
                <a:solidFill>
                  <a:srgbClr val="000000"/>
                </a:solidFill>
                <a:latin typeface="Muli"/>
              </a:rPr>
              <a:t>behaviour</a:t>
            </a:r>
            <a:r>
              <a:rPr lang="en-US" dirty="0">
                <a:solidFill>
                  <a:srgbClr val="000000"/>
                </a:solidFill>
                <a:latin typeface="Muli"/>
              </a:rPr>
              <a:t>  </a:t>
            </a:r>
            <a:endParaRPr lang="en-US" dirty="0">
              <a:solidFill>
                <a:srgbClr val="212529"/>
              </a:solidFill>
              <a:latin typeface="Muli"/>
            </a:endParaRPr>
          </a:p>
          <a:p>
            <a:pPr>
              <a:buFont typeface="+mj-lt"/>
              <a:buAutoNum type="arabicPeriod"/>
            </a:pPr>
            <a:r>
              <a:rPr lang="en-US" dirty="0">
                <a:solidFill>
                  <a:srgbClr val="000000"/>
                </a:solidFill>
                <a:latin typeface="Muli"/>
              </a:rPr>
              <a:t>Promote the use of responsible sources and responsible use of resources throughout the supply chain  </a:t>
            </a:r>
            <a:endParaRPr lang="en-US" dirty="0">
              <a:solidFill>
                <a:srgbClr val="212529"/>
              </a:solidFill>
              <a:latin typeface="Muli"/>
            </a:endParaRPr>
          </a:p>
          <a:p>
            <a:pPr>
              <a:buFont typeface="+mj-lt"/>
              <a:buAutoNum type="arabicPeriod"/>
            </a:pPr>
            <a:r>
              <a:rPr lang="en-US" dirty="0">
                <a:solidFill>
                  <a:srgbClr val="000000"/>
                </a:solidFill>
                <a:latin typeface="Muli"/>
              </a:rPr>
              <a:t>Leave a positive legacy</a:t>
            </a:r>
            <a:endParaRPr lang="en-US" dirty="0">
              <a:solidFill>
                <a:srgbClr val="212529"/>
              </a:solidFill>
              <a:latin typeface="Muli"/>
            </a:endParaRPr>
          </a:p>
          <a:p>
            <a:endParaRPr lang="en-US" dirty="0"/>
          </a:p>
        </p:txBody>
      </p:sp>
    </p:spTree>
    <p:extLst>
      <p:ext uri="{BB962C8B-B14F-4D97-AF65-F5344CB8AC3E}">
        <p14:creationId xmlns:p14="http://schemas.microsoft.com/office/powerpoint/2010/main" val="2009163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importance of the Paris Agreement</a:t>
            </a:r>
          </a:p>
        </p:txBody>
      </p:sp>
      <p:sp>
        <p:nvSpPr>
          <p:cNvPr id="3" name="Content Placeholder 2"/>
          <p:cNvSpPr>
            <a:spLocks noGrp="1"/>
          </p:cNvSpPr>
          <p:nvPr>
            <p:ph idx="1"/>
          </p:nvPr>
        </p:nvSpPr>
        <p:spPr>
          <a:xfrm>
            <a:off x="1295401" y="2468880"/>
            <a:ext cx="9601196" cy="3406988"/>
          </a:xfrm>
        </p:spPr>
        <p:txBody>
          <a:bodyPr>
            <a:normAutofit fontScale="70000" lnSpcReduction="20000"/>
          </a:bodyPr>
          <a:lstStyle/>
          <a:p>
            <a:r>
              <a:rPr lang="en-US" b="1" dirty="0"/>
              <a:t>COP21 took place in Paris in 2015. </a:t>
            </a:r>
            <a:endParaRPr lang="en-US" b="1" dirty="0" smtClean="0"/>
          </a:p>
          <a:p>
            <a:r>
              <a:rPr lang="en-US" dirty="0">
                <a:solidFill>
                  <a:srgbClr val="212529"/>
                </a:solidFill>
                <a:latin typeface="Rubik-Regular"/>
              </a:rPr>
              <a:t>For the first time ever, something momentous happened: every country agreed to work together to limit global warming to well below 2 degrees and aim for 1.5 degrees, to adapt to the impacts of a changing climate and to make money available to deliver on these aims. </a:t>
            </a:r>
          </a:p>
          <a:p>
            <a:r>
              <a:rPr lang="en-US" dirty="0">
                <a:solidFill>
                  <a:srgbClr val="212529"/>
                </a:solidFill>
                <a:latin typeface="Rubik-Regular"/>
              </a:rPr>
              <a:t>The Paris Agreement was born. The commitment to aim for 1.5 degrees is important because every fraction of a degree of warming will result in the loss of many more lives lost and livelihoods damaged.</a:t>
            </a:r>
          </a:p>
          <a:p>
            <a:r>
              <a:rPr lang="en-US" dirty="0">
                <a:solidFill>
                  <a:srgbClr val="212529"/>
                </a:solidFill>
                <a:latin typeface="Rubik-Regular"/>
              </a:rPr>
              <a:t>Under the Paris Agreement, countries committed to bring forward national plans setting out how much they would reduce their emissions – known as Nationally Determined Contributions, or ‘NDCs’. </a:t>
            </a:r>
          </a:p>
          <a:p>
            <a:r>
              <a:rPr lang="en-US" dirty="0">
                <a:solidFill>
                  <a:srgbClr val="212529"/>
                </a:solidFill>
                <a:latin typeface="Rubik-Regular"/>
              </a:rPr>
              <a:t>They agreed that every five years they would come back with an updated plan that would reflect their highest possible ambition at that time. </a:t>
            </a:r>
          </a:p>
          <a:p>
            <a:endParaRPr lang="en-US" dirty="0"/>
          </a:p>
        </p:txBody>
      </p:sp>
    </p:spTree>
    <p:extLst>
      <p:ext uri="{BB962C8B-B14F-4D97-AF65-F5344CB8AC3E}">
        <p14:creationId xmlns:p14="http://schemas.microsoft.com/office/powerpoint/2010/main" val="121726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COP26 and Health – 10 Recommendations:</a:t>
            </a:r>
            <a:endParaRPr lang="en-US" dirty="0"/>
          </a:p>
        </p:txBody>
      </p:sp>
      <p:sp>
        <p:nvSpPr>
          <p:cNvPr id="3" name="Content Placeholder 2"/>
          <p:cNvSpPr>
            <a:spLocks noGrp="1"/>
          </p:cNvSpPr>
          <p:nvPr>
            <p:ph idx="1"/>
          </p:nvPr>
        </p:nvSpPr>
        <p:spPr/>
        <p:txBody>
          <a:bodyPr>
            <a:normAutofit/>
          </a:bodyPr>
          <a:lstStyle/>
          <a:p>
            <a:r>
              <a:rPr lang="en-US" dirty="0"/>
              <a:t>1. Commit to a healthy recovery.</a:t>
            </a:r>
          </a:p>
          <a:p>
            <a:pPr lvl="1"/>
            <a:r>
              <a:rPr lang="en-US" dirty="0"/>
              <a:t>Commit to a healthy, green, and just </a:t>
            </a:r>
            <a:r>
              <a:rPr lang="en-US" dirty="0" smtClean="0"/>
              <a:t>recovery from </a:t>
            </a:r>
            <a:r>
              <a:rPr lang="en-US" dirty="0"/>
              <a:t>COVID-19</a:t>
            </a:r>
            <a:r>
              <a:rPr lang="en-US" dirty="0" smtClean="0"/>
              <a:t>.</a:t>
            </a:r>
          </a:p>
          <a:p>
            <a:r>
              <a:rPr lang="en-US" dirty="0"/>
              <a:t>2. Our health is not negotiable. </a:t>
            </a:r>
            <a:endParaRPr lang="en-US" dirty="0" smtClean="0"/>
          </a:p>
          <a:p>
            <a:pPr lvl="1"/>
            <a:r>
              <a:rPr lang="en-US" dirty="0" smtClean="0"/>
              <a:t>Place </a:t>
            </a:r>
            <a:r>
              <a:rPr lang="en-US" dirty="0"/>
              <a:t>health and social justice at the heart of the UN climate </a:t>
            </a:r>
            <a:r>
              <a:rPr lang="en-US" dirty="0" smtClean="0"/>
              <a:t>talks</a:t>
            </a:r>
          </a:p>
          <a:p>
            <a:r>
              <a:rPr lang="en-US" dirty="0"/>
              <a:t>3. Harness the health benefits </a:t>
            </a:r>
            <a:r>
              <a:rPr lang="en-US" dirty="0" smtClean="0"/>
              <a:t>of climate </a:t>
            </a:r>
            <a:r>
              <a:rPr lang="en-US" dirty="0"/>
              <a:t>action.</a:t>
            </a:r>
          </a:p>
          <a:p>
            <a:pPr lvl="1"/>
            <a:r>
              <a:rPr lang="en-US" dirty="0" err="1"/>
              <a:t>Prioritise</a:t>
            </a:r>
            <a:r>
              <a:rPr lang="en-US" dirty="0"/>
              <a:t> those climate interventions with </a:t>
            </a:r>
            <a:r>
              <a:rPr lang="en-US" dirty="0" smtClean="0"/>
              <a:t>the largest </a:t>
            </a:r>
            <a:r>
              <a:rPr lang="en-US" dirty="0"/>
              <a:t>health-, social- and economic gains.</a:t>
            </a:r>
          </a:p>
        </p:txBody>
      </p:sp>
    </p:spTree>
    <p:extLst>
      <p:ext uri="{BB962C8B-B14F-4D97-AF65-F5344CB8AC3E}">
        <p14:creationId xmlns:p14="http://schemas.microsoft.com/office/powerpoint/2010/main" val="3377605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COP26 and Health – 10 Recommendations:</a:t>
            </a:r>
          </a:p>
        </p:txBody>
      </p:sp>
      <p:sp>
        <p:nvSpPr>
          <p:cNvPr id="3" name="Content Placeholder 2"/>
          <p:cNvSpPr>
            <a:spLocks noGrp="1"/>
          </p:cNvSpPr>
          <p:nvPr>
            <p:ph idx="1"/>
          </p:nvPr>
        </p:nvSpPr>
        <p:spPr/>
        <p:txBody>
          <a:bodyPr>
            <a:normAutofit/>
          </a:bodyPr>
          <a:lstStyle/>
          <a:p>
            <a:r>
              <a:rPr lang="en-US" dirty="0" smtClean="0"/>
              <a:t>4</a:t>
            </a:r>
            <a:r>
              <a:rPr lang="en-US" dirty="0"/>
              <a:t>. </a:t>
            </a:r>
            <a:r>
              <a:rPr lang="en-US" dirty="0" smtClean="0"/>
              <a:t>Build </a:t>
            </a:r>
            <a:r>
              <a:rPr lang="en-US" dirty="0"/>
              <a:t>health resilience to </a:t>
            </a:r>
            <a:r>
              <a:rPr lang="en-US" dirty="0" smtClean="0"/>
              <a:t>climate risks</a:t>
            </a:r>
            <a:r>
              <a:rPr lang="en-US" dirty="0"/>
              <a:t>. </a:t>
            </a:r>
            <a:endParaRPr lang="en-US" dirty="0" smtClean="0"/>
          </a:p>
          <a:p>
            <a:pPr lvl="1"/>
            <a:r>
              <a:rPr lang="en-US" dirty="0"/>
              <a:t>Build climate-resilient and </a:t>
            </a:r>
            <a:r>
              <a:rPr lang="en-US" dirty="0" smtClean="0"/>
              <a:t>environmentally sustainable </a:t>
            </a:r>
            <a:r>
              <a:rPr lang="en-US" dirty="0"/>
              <a:t>health systems and facilities, and</a:t>
            </a:r>
          </a:p>
          <a:p>
            <a:pPr lvl="1"/>
            <a:r>
              <a:rPr lang="en-US" dirty="0"/>
              <a:t>support health adaptation and </a:t>
            </a:r>
            <a:r>
              <a:rPr lang="en-US" dirty="0" smtClean="0"/>
              <a:t>resilience across </a:t>
            </a:r>
            <a:r>
              <a:rPr lang="en-US" dirty="0"/>
              <a:t>sectors</a:t>
            </a:r>
            <a:r>
              <a:rPr lang="en-US" dirty="0" smtClean="0"/>
              <a:t>.</a:t>
            </a:r>
          </a:p>
          <a:p>
            <a:r>
              <a:rPr lang="en-US" dirty="0"/>
              <a:t>5. Create energy systems that </a:t>
            </a:r>
            <a:r>
              <a:rPr lang="en-US" dirty="0" smtClean="0"/>
              <a:t>protect and </a:t>
            </a:r>
            <a:r>
              <a:rPr lang="en-US" dirty="0"/>
              <a:t>improve climate and health. </a:t>
            </a:r>
            <a:endParaRPr lang="en-US" dirty="0" smtClean="0"/>
          </a:p>
          <a:p>
            <a:pPr lvl="1"/>
            <a:r>
              <a:rPr lang="en-US" dirty="0"/>
              <a:t>Guide a just and inclusive transition </a:t>
            </a:r>
            <a:r>
              <a:rPr lang="en-US" dirty="0" smtClean="0"/>
              <a:t>to renewable </a:t>
            </a:r>
            <a:r>
              <a:rPr lang="en-US" dirty="0"/>
              <a:t>energy to save lives from air</a:t>
            </a:r>
          </a:p>
          <a:p>
            <a:pPr lvl="1"/>
            <a:r>
              <a:rPr lang="en-US" dirty="0"/>
              <a:t>pollution, particularly from coal combustion</a:t>
            </a:r>
            <a:r>
              <a:rPr lang="en-US" dirty="0" smtClean="0"/>
              <a:t>. End </a:t>
            </a:r>
            <a:r>
              <a:rPr lang="en-US" dirty="0"/>
              <a:t>energy poverty in households and </a:t>
            </a:r>
            <a:r>
              <a:rPr lang="en-US" dirty="0" smtClean="0"/>
              <a:t>health care </a:t>
            </a:r>
            <a:r>
              <a:rPr lang="en-US" dirty="0"/>
              <a:t>facilities.</a:t>
            </a:r>
          </a:p>
        </p:txBody>
      </p:sp>
    </p:spTree>
    <p:extLst>
      <p:ext uri="{BB962C8B-B14F-4D97-AF65-F5344CB8AC3E}">
        <p14:creationId xmlns:p14="http://schemas.microsoft.com/office/powerpoint/2010/main" val="144469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COP26 and Health – 10 Recommendations:</a:t>
            </a:r>
          </a:p>
        </p:txBody>
      </p:sp>
      <p:sp>
        <p:nvSpPr>
          <p:cNvPr id="3" name="Content Placeholder 2"/>
          <p:cNvSpPr>
            <a:spLocks noGrp="1"/>
          </p:cNvSpPr>
          <p:nvPr>
            <p:ph idx="1"/>
          </p:nvPr>
        </p:nvSpPr>
        <p:spPr/>
        <p:txBody>
          <a:bodyPr>
            <a:normAutofit/>
          </a:bodyPr>
          <a:lstStyle/>
          <a:p>
            <a:r>
              <a:rPr lang="en-US" dirty="0"/>
              <a:t>6. Reimagine urban environments</a:t>
            </a:r>
            <a:r>
              <a:rPr lang="en-US" dirty="0" smtClean="0"/>
              <a:t>, transport</a:t>
            </a:r>
            <a:r>
              <a:rPr lang="en-US" dirty="0"/>
              <a:t>, and mobility. </a:t>
            </a:r>
            <a:endParaRPr lang="en-US" dirty="0" smtClean="0"/>
          </a:p>
          <a:p>
            <a:pPr lvl="1"/>
            <a:r>
              <a:rPr lang="en-US" dirty="0"/>
              <a:t>Promote sustainable, healthy urban design </a:t>
            </a:r>
            <a:r>
              <a:rPr lang="en-US" dirty="0" smtClean="0"/>
              <a:t>and transport </a:t>
            </a:r>
            <a:r>
              <a:rPr lang="en-US" dirty="0"/>
              <a:t>systems, with improved land-use</a:t>
            </a:r>
            <a:r>
              <a:rPr lang="en-US" dirty="0" smtClean="0"/>
              <a:t>, access </a:t>
            </a:r>
            <a:r>
              <a:rPr lang="en-US" dirty="0"/>
              <a:t>to green and blue public space, </a:t>
            </a:r>
            <a:r>
              <a:rPr lang="en-US" dirty="0" smtClean="0"/>
              <a:t>and priority </a:t>
            </a:r>
            <a:r>
              <a:rPr lang="en-US" dirty="0"/>
              <a:t>for walking, cycling and public transport</a:t>
            </a:r>
            <a:r>
              <a:rPr lang="en-US" dirty="0" smtClean="0"/>
              <a:t>.</a:t>
            </a:r>
          </a:p>
          <a:p>
            <a:r>
              <a:rPr lang="en-US" dirty="0"/>
              <a:t>7. Protect and restore nature as </a:t>
            </a:r>
            <a:r>
              <a:rPr lang="en-US" dirty="0" smtClean="0"/>
              <a:t>the foundation </a:t>
            </a:r>
            <a:r>
              <a:rPr lang="en-US" dirty="0"/>
              <a:t>of our health</a:t>
            </a:r>
            <a:r>
              <a:rPr lang="en-US" dirty="0" smtClean="0"/>
              <a:t>.</a:t>
            </a:r>
          </a:p>
          <a:p>
            <a:pPr lvl="1"/>
            <a:r>
              <a:rPr lang="en-US" dirty="0"/>
              <a:t> Protect and restore natural systems, </a:t>
            </a:r>
            <a:r>
              <a:rPr lang="en-US" dirty="0" smtClean="0"/>
              <a:t>the foundations </a:t>
            </a:r>
            <a:r>
              <a:rPr lang="en-US" dirty="0"/>
              <a:t>for healthy lives, sustainable food</a:t>
            </a:r>
          </a:p>
          <a:p>
            <a:pPr lvl="1"/>
            <a:r>
              <a:rPr lang="en-US" dirty="0"/>
              <a:t>systems and livelihoods.</a:t>
            </a:r>
          </a:p>
        </p:txBody>
      </p:sp>
    </p:spTree>
    <p:extLst>
      <p:ext uri="{BB962C8B-B14F-4D97-AF65-F5344CB8AC3E}">
        <p14:creationId xmlns:p14="http://schemas.microsoft.com/office/powerpoint/2010/main" val="38117701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COP26 and Health – 10 Recommendations:</a:t>
            </a:r>
          </a:p>
        </p:txBody>
      </p:sp>
      <p:sp>
        <p:nvSpPr>
          <p:cNvPr id="3" name="Content Placeholder 2"/>
          <p:cNvSpPr>
            <a:spLocks noGrp="1"/>
          </p:cNvSpPr>
          <p:nvPr>
            <p:ph idx="1"/>
          </p:nvPr>
        </p:nvSpPr>
        <p:spPr/>
        <p:txBody>
          <a:bodyPr>
            <a:normAutofit lnSpcReduction="10000"/>
          </a:bodyPr>
          <a:lstStyle/>
          <a:p>
            <a:r>
              <a:rPr lang="en-US" dirty="0"/>
              <a:t>8. Promote healthy, sustainable, </a:t>
            </a:r>
            <a:r>
              <a:rPr lang="en-US" dirty="0" smtClean="0"/>
              <a:t>and resilient </a:t>
            </a:r>
            <a:r>
              <a:rPr lang="en-US" dirty="0"/>
              <a:t>food systems</a:t>
            </a:r>
            <a:r>
              <a:rPr lang="en-US" dirty="0" smtClean="0"/>
              <a:t>.</a:t>
            </a:r>
          </a:p>
          <a:p>
            <a:pPr lvl="1"/>
            <a:r>
              <a:rPr lang="en-US" dirty="0"/>
              <a:t>Promote sustainable and resilient </a:t>
            </a:r>
            <a:r>
              <a:rPr lang="en-US" dirty="0" smtClean="0"/>
              <a:t>food production </a:t>
            </a:r>
            <a:r>
              <a:rPr lang="en-US" dirty="0"/>
              <a:t>and more affordable, nutritious diets</a:t>
            </a:r>
          </a:p>
          <a:p>
            <a:pPr lvl="1"/>
            <a:r>
              <a:rPr lang="en-US" dirty="0"/>
              <a:t>that deliver on both climate and health outcomes</a:t>
            </a:r>
            <a:r>
              <a:rPr lang="en-US" dirty="0" smtClean="0"/>
              <a:t>.</a:t>
            </a:r>
          </a:p>
          <a:p>
            <a:r>
              <a:rPr lang="en-US" dirty="0"/>
              <a:t>9. Finance a healthier, fairer, </a:t>
            </a:r>
            <a:r>
              <a:rPr lang="en-US" dirty="0" smtClean="0"/>
              <a:t>and greener </a:t>
            </a:r>
            <a:r>
              <a:rPr lang="en-US" dirty="0"/>
              <a:t>future to save lives. </a:t>
            </a:r>
            <a:endParaRPr lang="en-US" dirty="0" smtClean="0"/>
          </a:p>
          <a:p>
            <a:pPr lvl="1"/>
            <a:r>
              <a:rPr lang="en-US" dirty="0"/>
              <a:t>Transition towards a wellbeing economy</a:t>
            </a:r>
            <a:r>
              <a:rPr lang="en-US" dirty="0" smtClean="0"/>
              <a:t>.</a:t>
            </a:r>
          </a:p>
          <a:p>
            <a:r>
              <a:rPr lang="en-US" dirty="0"/>
              <a:t>10. Listen to the health community </a:t>
            </a:r>
            <a:r>
              <a:rPr lang="en-US" dirty="0" smtClean="0"/>
              <a:t>and prescribe </a:t>
            </a:r>
            <a:r>
              <a:rPr lang="en-US" dirty="0"/>
              <a:t>urgent climate action. </a:t>
            </a:r>
            <a:endParaRPr lang="en-US" dirty="0" smtClean="0"/>
          </a:p>
          <a:p>
            <a:pPr lvl="1"/>
            <a:r>
              <a:rPr lang="en-US" dirty="0" err="1"/>
              <a:t>Mobilise</a:t>
            </a:r>
            <a:r>
              <a:rPr lang="en-US" dirty="0"/>
              <a:t> and support the health community </a:t>
            </a:r>
            <a:r>
              <a:rPr lang="en-US" dirty="0" smtClean="0"/>
              <a:t>on climate </a:t>
            </a:r>
            <a:r>
              <a:rPr lang="en-US" dirty="0"/>
              <a:t>action.</a:t>
            </a:r>
          </a:p>
          <a:p>
            <a:endParaRPr lang="en-US" dirty="0"/>
          </a:p>
          <a:p>
            <a:pPr lvl="1"/>
            <a:endParaRPr lang="en-US" dirty="0"/>
          </a:p>
        </p:txBody>
      </p:sp>
    </p:spTree>
    <p:extLst>
      <p:ext uri="{BB962C8B-B14F-4D97-AF65-F5344CB8AC3E}">
        <p14:creationId xmlns:p14="http://schemas.microsoft.com/office/powerpoint/2010/main" val="379068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COP26?</a:t>
            </a:r>
            <a:endParaRPr lang="en-US" dirty="0"/>
          </a:p>
        </p:txBody>
      </p:sp>
      <p:sp>
        <p:nvSpPr>
          <p:cNvPr id="3" name="Content Placeholder 2"/>
          <p:cNvSpPr>
            <a:spLocks noGrp="1"/>
          </p:cNvSpPr>
          <p:nvPr>
            <p:ph idx="1"/>
          </p:nvPr>
        </p:nvSpPr>
        <p:spPr/>
        <p:txBody>
          <a:bodyPr/>
          <a:lstStyle/>
          <a:p>
            <a:r>
              <a:rPr lang="en-US" dirty="0" smtClean="0"/>
              <a:t>Conference </a:t>
            </a:r>
            <a:r>
              <a:rPr lang="en-US" dirty="0"/>
              <a:t>of the Parties</a:t>
            </a:r>
          </a:p>
          <a:p>
            <a:r>
              <a:rPr lang="en-US" dirty="0"/>
              <a:t>COP26 is the next annual UN climate change conference. COP stands for Conference of the Parties, and the summit will be attended by the countries that signed the United Nations Framework Convention on Climate Change (UNFCCC) – a treaty that came into force in 1994</a:t>
            </a:r>
            <a:r>
              <a:rPr lang="en-US" dirty="0" smtClean="0"/>
              <a:t>.</a:t>
            </a:r>
          </a:p>
          <a:p>
            <a:r>
              <a:rPr lang="en-US" dirty="0"/>
              <a:t>The 2021 United Nations Climate Change Conference, also known as COP26, is the 26th United Nations Climate Change conference</a:t>
            </a:r>
          </a:p>
          <a:p>
            <a:endParaRPr lang="en-US" dirty="0"/>
          </a:p>
        </p:txBody>
      </p:sp>
    </p:spTree>
    <p:extLst>
      <p:ext uri="{BB962C8B-B14F-4D97-AF65-F5344CB8AC3E}">
        <p14:creationId xmlns:p14="http://schemas.microsoft.com/office/powerpoint/2010/main" val="339290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COP26 –WHEN AND WHERE</a:t>
            </a:r>
            <a:endParaRPr lang="en-US" dirty="0"/>
          </a:p>
        </p:txBody>
      </p:sp>
      <p:sp>
        <p:nvSpPr>
          <p:cNvPr id="3" name="Content Placeholder 2"/>
          <p:cNvSpPr>
            <a:spLocks noGrp="1"/>
          </p:cNvSpPr>
          <p:nvPr>
            <p:ph idx="1"/>
          </p:nvPr>
        </p:nvSpPr>
        <p:spPr/>
        <p:txBody>
          <a:bodyPr/>
          <a:lstStyle/>
          <a:p>
            <a:r>
              <a:rPr lang="en-US" dirty="0"/>
              <a:t>31 OCT - 12 NOV 2021</a:t>
            </a:r>
          </a:p>
          <a:p>
            <a:r>
              <a:rPr lang="en-US" dirty="0" smtClean="0"/>
              <a:t>GLASGOW CITY IN SCOTLAND</a:t>
            </a:r>
            <a:endParaRPr lang="en-US" dirty="0"/>
          </a:p>
        </p:txBody>
      </p:sp>
    </p:spTree>
    <p:extLst>
      <p:ext uri="{BB962C8B-B14F-4D97-AF65-F5344CB8AC3E}">
        <p14:creationId xmlns:p14="http://schemas.microsoft.com/office/powerpoint/2010/main" val="1545598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 of COP26?</a:t>
            </a:r>
            <a:endParaRPr lang="en-US" dirty="0"/>
          </a:p>
        </p:txBody>
      </p:sp>
      <p:sp>
        <p:nvSpPr>
          <p:cNvPr id="3" name="Content Placeholder 2"/>
          <p:cNvSpPr>
            <a:spLocks noGrp="1"/>
          </p:cNvSpPr>
          <p:nvPr>
            <p:ph idx="1"/>
          </p:nvPr>
        </p:nvSpPr>
        <p:spPr/>
        <p:txBody>
          <a:bodyPr/>
          <a:lstStyle/>
          <a:p>
            <a:r>
              <a:rPr lang="en-US" dirty="0" err="1"/>
              <a:t>Alok</a:t>
            </a:r>
            <a:r>
              <a:rPr lang="en-US" dirty="0"/>
              <a:t> Sharma</a:t>
            </a:r>
          </a:p>
          <a:p>
            <a:r>
              <a:rPr lang="en-US" dirty="0"/>
              <a:t>Member of Parliament of the United </a:t>
            </a:r>
            <a:r>
              <a:rPr lang="en-US" dirty="0" smtClean="0"/>
              <a:t>Kingdom</a:t>
            </a:r>
          </a:p>
          <a:p>
            <a:r>
              <a:rPr lang="en-US" dirty="0"/>
              <a:t>Born: September 7, 1967 (age 54 years), Agra, India</a:t>
            </a:r>
          </a:p>
          <a:p>
            <a:r>
              <a:rPr lang="en-US" dirty="0"/>
              <a:t>Nationality: British</a:t>
            </a:r>
          </a:p>
        </p:txBody>
      </p:sp>
    </p:spTree>
    <p:extLst>
      <p:ext uri="{BB962C8B-B14F-4D97-AF65-F5344CB8AC3E}">
        <p14:creationId xmlns:p14="http://schemas.microsoft.com/office/powerpoint/2010/main" val="369558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of COP26?</a:t>
            </a:r>
            <a:endParaRPr lang="en-US" dirty="0"/>
          </a:p>
        </p:txBody>
      </p:sp>
      <p:sp>
        <p:nvSpPr>
          <p:cNvPr id="3" name="Content Placeholder 2"/>
          <p:cNvSpPr>
            <a:spLocks noGrp="1"/>
          </p:cNvSpPr>
          <p:nvPr>
            <p:ph idx="1"/>
          </p:nvPr>
        </p:nvSpPr>
        <p:spPr/>
        <p:txBody>
          <a:bodyPr>
            <a:normAutofit fontScale="70000" lnSpcReduction="20000"/>
          </a:bodyPr>
          <a:lstStyle/>
          <a:p>
            <a:r>
              <a:rPr lang="en-US" dirty="0">
                <a:solidFill>
                  <a:srgbClr val="24292E"/>
                </a:solidFill>
                <a:latin typeface="Oswald"/>
              </a:rPr>
              <a:t>1. </a:t>
            </a:r>
            <a:r>
              <a:rPr lang="en-US" b="1" dirty="0">
                <a:solidFill>
                  <a:srgbClr val="24292E"/>
                </a:solidFill>
                <a:latin typeface="Oswald"/>
              </a:rPr>
              <a:t>Secure global net zero by mid-century and keep 1.5 degrees within reach</a:t>
            </a:r>
            <a:endParaRPr lang="en-US" dirty="0">
              <a:solidFill>
                <a:srgbClr val="24292E"/>
              </a:solidFill>
              <a:latin typeface="Oswald"/>
            </a:endParaRPr>
          </a:p>
          <a:p>
            <a:r>
              <a:rPr lang="en-US" dirty="0">
                <a:solidFill>
                  <a:srgbClr val="212529"/>
                </a:solidFill>
                <a:latin typeface="Rubik-Regular"/>
              </a:rPr>
              <a:t>Countries are being asked to come forward with ambitious 2030 emissions reductions targets that align with reaching net zero by the middle of the century.</a:t>
            </a:r>
          </a:p>
          <a:p>
            <a:r>
              <a:rPr lang="en-US" dirty="0">
                <a:solidFill>
                  <a:srgbClr val="212529"/>
                </a:solidFill>
                <a:latin typeface="Rubik-Regular"/>
              </a:rPr>
              <a:t>To deliver on these stretching targets, countries will need to:</a:t>
            </a:r>
          </a:p>
          <a:p>
            <a:pPr>
              <a:buFont typeface="Arial" panose="020B0604020202020204" pitchFamily="34" charset="0"/>
              <a:buChar char="•"/>
            </a:pPr>
            <a:r>
              <a:rPr lang="en-US" dirty="0">
                <a:solidFill>
                  <a:srgbClr val="212529"/>
                </a:solidFill>
                <a:latin typeface="Muli"/>
              </a:rPr>
              <a:t>accelerate the phase-out of coal</a:t>
            </a:r>
          </a:p>
          <a:p>
            <a:pPr>
              <a:buFont typeface="Arial" panose="020B0604020202020204" pitchFamily="34" charset="0"/>
              <a:buChar char="•"/>
            </a:pPr>
            <a:r>
              <a:rPr lang="en-US" dirty="0">
                <a:solidFill>
                  <a:srgbClr val="212529"/>
                </a:solidFill>
                <a:latin typeface="Muli"/>
              </a:rPr>
              <a:t>curtail deforestation</a:t>
            </a:r>
          </a:p>
          <a:p>
            <a:pPr>
              <a:buFont typeface="Arial" panose="020B0604020202020204" pitchFamily="34" charset="0"/>
              <a:buChar char="•"/>
            </a:pPr>
            <a:r>
              <a:rPr lang="en-US" dirty="0">
                <a:solidFill>
                  <a:srgbClr val="212529"/>
                </a:solidFill>
                <a:latin typeface="Muli"/>
              </a:rPr>
              <a:t>speed up the switch to electric vehicles</a:t>
            </a:r>
          </a:p>
          <a:p>
            <a:pPr>
              <a:buFont typeface="Arial" panose="020B0604020202020204" pitchFamily="34" charset="0"/>
              <a:buChar char="•"/>
            </a:pPr>
            <a:r>
              <a:rPr lang="en-US" dirty="0">
                <a:solidFill>
                  <a:srgbClr val="212529"/>
                </a:solidFill>
                <a:latin typeface="Muli"/>
              </a:rPr>
              <a:t>encourage investment in renewables.</a:t>
            </a:r>
          </a:p>
          <a:p>
            <a:r>
              <a:rPr lang="en-US" dirty="0"/>
              <a:t/>
            </a:r>
            <a:br>
              <a:rPr lang="en-US" dirty="0"/>
            </a:br>
            <a:endParaRPr lang="en-US" dirty="0"/>
          </a:p>
        </p:txBody>
      </p:sp>
    </p:spTree>
    <p:extLst>
      <p:ext uri="{BB962C8B-B14F-4D97-AF65-F5344CB8AC3E}">
        <p14:creationId xmlns:p14="http://schemas.microsoft.com/office/powerpoint/2010/main" val="241514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 Goals of COP26</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24292E"/>
                </a:solidFill>
                <a:latin typeface="Oswald"/>
              </a:rPr>
              <a:t>2. </a:t>
            </a:r>
            <a:r>
              <a:rPr lang="en-US" b="1" dirty="0">
                <a:solidFill>
                  <a:srgbClr val="24292E"/>
                </a:solidFill>
                <a:latin typeface="Oswald"/>
              </a:rPr>
              <a:t>Adapt to protect communities and natural habitats</a:t>
            </a:r>
            <a:endParaRPr lang="en-US" dirty="0">
              <a:solidFill>
                <a:srgbClr val="24292E"/>
              </a:solidFill>
              <a:latin typeface="Oswald"/>
            </a:endParaRPr>
          </a:p>
          <a:p>
            <a:r>
              <a:rPr lang="en-US" dirty="0">
                <a:solidFill>
                  <a:srgbClr val="212529"/>
                </a:solidFill>
                <a:latin typeface="Rubik-Regular"/>
              </a:rPr>
              <a:t>The climate is already changing and it will continue to change even as we reduce emissions, with devastating effects.</a:t>
            </a:r>
          </a:p>
          <a:p>
            <a:r>
              <a:rPr lang="en-US" dirty="0">
                <a:solidFill>
                  <a:srgbClr val="212529"/>
                </a:solidFill>
                <a:latin typeface="Rubik-Regular"/>
              </a:rPr>
              <a:t>At COP26 we need to work together to enable and encourage countries affected by climate change to:</a:t>
            </a:r>
          </a:p>
          <a:p>
            <a:pPr>
              <a:buFont typeface="Arial" panose="020B0604020202020204" pitchFamily="34" charset="0"/>
              <a:buChar char="•"/>
            </a:pPr>
            <a:r>
              <a:rPr lang="en-US" dirty="0">
                <a:solidFill>
                  <a:srgbClr val="212529"/>
                </a:solidFill>
                <a:latin typeface="Muli"/>
              </a:rPr>
              <a:t>protect and restore ecosystems</a:t>
            </a:r>
          </a:p>
          <a:p>
            <a:pPr>
              <a:buFont typeface="Arial" panose="020B0604020202020204" pitchFamily="34" charset="0"/>
              <a:buChar char="•"/>
            </a:pPr>
            <a:r>
              <a:rPr lang="en-US" dirty="0">
                <a:solidFill>
                  <a:srgbClr val="212529"/>
                </a:solidFill>
                <a:latin typeface="Muli"/>
              </a:rPr>
              <a:t>build </a:t>
            </a:r>
            <a:r>
              <a:rPr lang="en-US" dirty="0" err="1">
                <a:solidFill>
                  <a:srgbClr val="212529"/>
                </a:solidFill>
                <a:latin typeface="Muli"/>
              </a:rPr>
              <a:t>defences</a:t>
            </a:r>
            <a:r>
              <a:rPr lang="en-US" dirty="0">
                <a:solidFill>
                  <a:srgbClr val="212529"/>
                </a:solidFill>
                <a:latin typeface="Muli"/>
              </a:rPr>
              <a:t>, warning systems and resilient infrastructure and agriculture to avoid loss of homes, livelihoods and even lives</a:t>
            </a:r>
          </a:p>
          <a:p>
            <a:endParaRPr lang="en-US" dirty="0"/>
          </a:p>
        </p:txBody>
      </p:sp>
    </p:spTree>
    <p:extLst>
      <p:ext uri="{BB962C8B-B14F-4D97-AF65-F5344CB8AC3E}">
        <p14:creationId xmlns:p14="http://schemas.microsoft.com/office/powerpoint/2010/main" val="205060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Goals of COP26</a:t>
            </a:r>
          </a:p>
        </p:txBody>
      </p:sp>
      <p:sp>
        <p:nvSpPr>
          <p:cNvPr id="3" name="Content Placeholder 2"/>
          <p:cNvSpPr>
            <a:spLocks noGrp="1"/>
          </p:cNvSpPr>
          <p:nvPr>
            <p:ph idx="1"/>
          </p:nvPr>
        </p:nvSpPr>
        <p:spPr/>
        <p:txBody>
          <a:bodyPr/>
          <a:lstStyle/>
          <a:p>
            <a:r>
              <a:rPr lang="en-US" dirty="0">
                <a:solidFill>
                  <a:srgbClr val="24292E"/>
                </a:solidFill>
                <a:latin typeface="Oswald"/>
              </a:rPr>
              <a:t>3. </a:t>
            </a:r>
            <a:r>
              <a:rPr lang="en-US" b="1" dirty="0" err="1">
                <a:solidFill>
                  <a:srgbClr val="24292E"/>
                </a:solidFill>
                <a:latin typeface="Oswald"/>
              </a:rPr>
              <a:t>Mobilise</a:t>
            </a:r>
            <a:r>
              <a:rPr lang="en-US" b="1" dirty="0">
                <a:solidFill>
                  <a:srgbClr val="24292E"/>
                </a:solidFill>
                <a:latin typeface="Oswald"/>
              </a:rPr>
              <a:t> finance</a:t>
            </a:r>
            <a:endParaRPr lang="en-US" dirty="0">
              <a:solidFill>
                <a:srgbClr val="24292E"/>
              </a:solidFill>
              <a:latin typeface="Oswald"/>
            </a:endParaRPr>
          </a:p>
          <a:p>
            <a:r>
              <a:rPr lang="en-US" dirty="0">
                <a:solidFill>
                  <a:srgbClr val="212529"/>
                </a:solidFill>
                <a:latin typeface="Rubik-Regular"/>
              </a:rPr>
              <a:t>To deliver on our first two goals, developed countries must make good on their promise to </a:t>
            </a:r>
            <a:r>
              <a:rPr lang="en-US" dirty="0" err="1">
                <a:solidFill>
                  <a:srgbClr val="212529"/>
                </a:solidFill>
                <a:latin typeface="Rubik-Regular"/>
              </a:rPr>
              <a:t>mobilise</a:t>
            </a:r>
            <a:r>
              <a:rPr lang="en-US" dirty="0">
                <a:solidFill>
                  <a:srgbClr val="212529"/>
                </a:solidFill>
                <a:latin typeface="Rubik-Regular"/>
              </a:rPr>
              <a:t> at least $100bn in climate finance per year by 2020. </a:t>
            </a:r>
          </a:p>
          <a:p>
            <a:r>
              <a:rPr lang="en-US" dirty="0">
                <a:solidFill>
                  <a:srgbClr val="212529"/>
                </a:solidFill>
                <a:latin typeface="Rubik-Regular"/>
              </a:rPr>
              <a:t>International financial institutions must play their part and we need work towards unleashing the trillions in private and public sector finance required to secure global net zero.</a:t>
            </a:r>
          </a:p>
          <a:p>
            <a:endParaRPr lang="en-US" dirty="0"/>
          </a:p>
        </p:txBody>
      </p:sp>
    </p:spTree>
    <p:extLst>
      <p:ext uri="{BB962C8B-B14F-4D97-AF65-F5344CB8AC3E}">
        <p14:creationId xmlns:p14="http://schemas.microsoft.com/office/powerpoint/2010/main" val="396268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 Goals of COP26</a:t>
            </a:r>
          </a:p>
        </p:txBody>
      </p:sp>
      <p:sp>
        <p:nvSpPr>
          <p:cNvPr id="3" name="Content Placeholder 2"/>
          <p:cNvSpPr>
            <a:spLocks noGrp="1"/>
          </p:cNvSpPr>
          <p:nvPr>
            <p:ph idx="1"/>
          </p:nvPr>
        </p:nvSpPr>
        <p:spPr/>
        <p:txBody>
          <a:bodyPr>
            <a:normAutofit fontScale="85000" lnSpcReduction="10000"/>
          </a:bodyPr>
          <a:lstStyle/>
          <a:p>
            <a:r>
              <a:rPr lang="en-US" dirty="0">
                <a:solidFill>
                  <a:srgbClr val="24292E"/>
                </a:solidFill>
                <a:latin typeface="Oswald"/>
              </a:rPr>
              <a:t>4. </a:t>
            </a:r>
            <a:r>
              <a:rPr lang="en-US" b="1" dirty="0">
                <a:solidFill>
                  <a:srgbClr val="24292E"/>
                </a:solidFill>
                <a:latin typeface="Oswald"/>
              </a:rPr>
              <a:t>Work together to deliver</a:t>
            </a:r>
            <a:endParaRPr lang="en-US" dirty="0">
              <a:solidFill>
                <a:srgbClr val="24292E"/>
              </a:solidFill>
              <a:latin typeface="Oswald"/>
            </a:endParaRPr>
          </a:p>
          <a:p>
            <a:r>
              <a:rPr lang="en-US" dirty="0">
                <a:solidFill>
                  <a:srgbClr val="212529"/>
                </a:solidFill>
                <a:latin typeface="Rubik-Regular"/>
              </a:rPr>
              <a:t>We can only rise to the challenges of the climate crisis by working together.</a:t>
            </a:r>
          </a:p>
          <a:p>
            <a:r>
              <a:rPr lang="en-US" dirty="0">
                <a:solidFill>
                  <a:srgbClr val="212529"/>
                </a:solidFill>
                <a:latin typeface="Rubik-Regular"/>
              </a:rPr>
              <a:t>At COP26 we must:</a:t>
            </a:r>
          </a:p>
          <a:p>
            <a:pPr>
              <a:buFont typeface="Arial" panose="020B0604020202020204" pitchFamily="34" charset="0"/>
              <a:buChar char="•"/>
            </a:pPr>
            <a:r>
              <a:rPr lang="en-US" dirty="0" err="1">
                <a:solidFill>
                  <a:srgbClr val="212529"/>
                </a:solidFill>
                <a:latin typeface="Muli"/>
              </a:rPr>
              <a:t>finalise</a:t>
            </a:r>
            <a:r>
              <a:rPr lang="en-US" dirty="0">
                <a:solidFill>
                  <a:srgbClr val="212529"/>
                </a:solidFill>
                <a:latin typeface="Muli"/>
              </a:rPr>
              <a:t> the Paris Rulebook (the detailed rules that make the Paris Agreement operational)</a:t>
            </a:r>
          </a:p>
          <a:p>
            <a:pPr>
              <a:buFont typeface="Arial" panose="020B0604020202020204" pitchFamily="34" charset="0"/>
              <a:buChar char="•"/>
            </a:pPr>
            <a:r>
              <a:rPr lang="en-US" dirty="0">
                <a:solidFill>
                  <a:srgbClr val="212529"/>
                </a:solidFill>
                <a:latin typeface="Muli"/>
              </a:rPr>
              <a:t>accelerate action to tackle the climate crisis through collaboration between governments, businesses and civil society.</a:t>
            </a:r>
          </a:p>
          <a:p>
            <a:r>
              <a:rPr lang="en-US" dirty="0"/>
              <a:t/>
            </a:r>
            <a:br>
              <a:rPr lang="en-US" dirty="0"/>
            </a:br>
            <a:endParaRPr lang="en-US" dirty="0"/>
          </a:p>
        </p:txBody>
      </p:sp>
    </p:spTree>
    <p:extLst>
      <p:ext uri="{BB962C8B-B14F-4D97-AF65-F5344CB8AC3E}">
        <p14:creationId xmlns:p14="http://schemas.microsoft.com/office/powerpoint/2010/main" val="296319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Sustainability in practice at COP26</a:t>
            </a:r>
            <a:endParaRPr lang="en-US" dirty="0"/>
          </a:p>
        </p:txBody>
      </p:sp>
      <p:sp>
        <p:nvSpPr>
          <p:cNvPr id="3" name="Content Placeholder 2"/>
          <p:cNvSpPr>
            <a:spLocks noGrp="1"/>
          </p:cNvSpPr>
          <p:nvPr>
            <p:ph idx="1"/>
          </p:nvPr>
        </p:nvSpPr>
        <p:spPr/>
        <p:txBody>
          <a:bodyPr/>
          <a:lstStyle/>
          <a:p>
            <a:r>
              <a:rPr lang="en-US" dirty="0"/>
              <a:t>The UK is committed to delivering a sustainable COP26</a:t>
            </a:r>
            <a:r>
              <a:rPr lang="en-US" dirty="0" smtClean="0"/>
              <a:t>.</a:t>
            </a:r>
          </a:p>
          <a:p>
            <a:pPr lvl="1"/>
            <a:r>
              <a:rPr lang="en-US" dirty="0"/>
              <a:t>COP26 will be a carbon-neutral conference, with sustainability at its core, that will leave a positive legacy.  We will meet the United Nations Framework Convention on Climate Change (UNFCCC) sustainability requirements for the delivery of COP26. </a:t>
            </a:r>
          </a:p>
          <a:p>
            <a:pPr lvl="1"/>
            <a:endParaRPr lang="en-US" dirty="0"/>
          </a:p>
          <a:p>
            <a:pPr lvl="1"/>
            <a:r>
              <a:rPr lang="en-US" dirty="0"/>
              <a:t>Through measures including certification to the International Standard for Sustainable Events (ISO20121) and a comprehensive Carbon Management Plan we will demonstrate leadership within the field of sustainable event management relating to environmental, social and economic performance through the lifecycle of COP26. </a:t>
            </a:r>
          </a:p>
        </p:txBody>
      </p:sp>
    </p:spTree>
    <p:extLst>
      <p:ext uri="{BB962C8B-B14F-4D97-AF65-F5344CB8AC3E}">
        <p14:creationId xmlns:p14="http://schemas.microsoft.com/office/powerpoint/2010/main" val="24474136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FDF8CA3BFB394A896FAC155248A899" ma:contentTypeVersion="14" ma:contentTypeDescription="Create a new document." ma:contentTypeScope="" ma:versionID="2764f3a8194bb3d4655d8f9c99b3dfbc">
  <xsd:schema xmlns:xsd="http://www.w3.org/2001/XMLSchema" xmlns:xs="http://www.w3.org/2001/XMLSchema" xmlns:p="http://schemas.microsoft.com/office/2006/metadata/properties" xmlns:ns3="c135d23e-6aca-4750-a569-9ed705d24875" xmlns:ns4="3d510b4e-d867-499b-8f13-536e4249dcff" targetNamespace="http://schemas.microsoft.com/office/2006/metadata/properties" ma:root="true" ma:fieldsID="b3412f7edfb04d0dcbb3b290748266bd" ns3:_="" ns4:_="">
    <xsd:import namespace="c135d23e-6aca-4750-a569-9ed705d24875"/>
    <xsd:import namespace="3d510b4e-d867-499b-8f13-536e4249dc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35d23e-6aca-4750-a569-9ed705d248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d510b4e-d867-499b-8f13-536e4249dcf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72FD70-8D60-4C5C-B67B-1C0FF5AC9D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35d23e-6aca-4750-a569-9ed705d24875"/>
    <ds:schemaRef ds:uri="3d510b4e-d867-499b-8f13-536e4249d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D8F3F-851B-48A2-A009-DCBC8AC49FF2}">
  <ds:schemaRefs>
    <ds:schemaRef ds:uri="http://schemas.microsoft.com/sharepoint/v3/contenttype/forms"/>
  </ds:schemaRefs>
</ds:datastoreItem>
</file>

<file path=customXml/itemProps3.xml><?xml version="1.0" encoding="utf-8"?>
<ds:datastoreItem xmlns:ds="http://schemas.openxmlformats.org/officeDocument/2006/customXml" ds:itemID="{1CB01132-1C08-45D8-B0F8-C46E9564AB6A}">
  <ds:schemaRef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dcmitype/"/>
    <ds:schemaRef ds:uri="http://purl.org/dc/terms/"/>
    <ds:schemaRef ds:uri="c135d23e-6aca-4750-a569-9ed705d24875"/>
    <ds:schemaRef ds:uri="3d510b4e-d867-499b-8f13-536e4249dcff"/>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Organic</Template>
  <TotalTime>866</TotalTime>
  <Words>1090</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Garamond</vt:lpstr>
      <vt:lpstr>Muli</vt:lpstr>
      <vt:lpstr>Oswald</vt:lpstr>
      <vt:lpstr>Rubik-Regular</vt:lpstr>
      <vt:lpstr>Organic</vt:lpstr>
      <vt:lpstr>COP26</vt:lpstr>
      <vt:lpstr>What is COP26?</vt:lpstr>
      <vt:lpstr>COP26 –WHEN AND WHERE</vt:lpstr>
      <vt:lpstr>President of COP26?</vt:lpstr>
      <vt:lpstr>Goals of COP26?</vt:lpstr>
      <vt:lpstr>Cont. Goals of COP26</vt:lpstr>
      <vt:lpstr>Cont. Goals of COP26</vt:lpstr>
      <vt:lpstr>Cont. Goals of COP26</vt:lpstr>
      <vt:lpstr>Sustainability in practice at COP26</vt:lpstr>
      <vt:lpstr>Our approach will be guided by our COP26 Sustainability Governing Principles:</vt:lpstr>
      <vt:lpstr>The importance of the Paris Agreement</vt:lpstr>
      <vt:lpstr>COP26 and Health – 10 Recommendations:</vt:lpstr>
      <vt:lpstr>COP26 and Health – 10 Recommendations:</vt:lpstr>
      <vt:lpstr>COP26 and Health – 10 Recommendations:</vt:lpstr>
      <vt:lpstr>COP26 and Health – 10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COP26</dc:title>
  <dc:creator>Ulukalesi Tamata</dc:creator>
  <cp:lastModifiedBy>Ulukalesi Tamata</cp:lastModifiedBy>
  <cp:revision>8</cp:revision>
  <dcterms:created xsi:type="dcterms:W3CDTF">2021-10-14T05:10:50Z</dcterms:created>
  <dcterms:modified xsi:type="dcterms:W3CDTF">2021-10-14T19:37:49Z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0x0101005EFDF8CA3BFB394A896FAC155248A899</vt:lpwstr>
  </property>
</Properties>
</file>