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handoutMasterIdLst>
    <p:handoutMasterId r:id="rId53"/>
  </p:handoutMasterIdLst>
  <p:sldIdLst>
    <p:sldId id="745" r:id="rId3"/>
    <p:sldId id="263" r:id="rId4"/>
    <p:sldId id="363" r:id="rId5"/>
    <p:sldId id="364" r:id="rId6"/>
    <p:sldId id="613" r:id="rId7"/>
    <p:sldId id="614" r:id="rId8"/>
    <p:sldId id="615" r:id="rId9"/>
    <p:sldId id="616" r:id="rId10"/>
    <p:sldId id="617" r:id="rId11"/>
    <p:sldId id="619" r:id="rId12"/>
    <p:sldId id="734" r:id="rId13"/>
    <p:sldId id="360" r:id="rId14"/>
    <p:sldId id="635" r:id="rId15"/>
    <p:sldId id="636" r:id="rId16"/>
    <p:sldId id="637" r:id="rId17"/>
    <p:sldId id="638" r:id="rId18"/>
    <p:sldId id="639" r:id="rId19"/>
    <p:sldId id="640" r:id="rId20"/>
    <p:sldId id="361" r:id="rId21"/>
    <p:sldId id="735" r:id="rId22"/>
    <p:sldId id="733" r:id="rId23"/>
    <p:sldId id="649" r:id="rId24"/>
    <p:sldId id="647" r:id="rId25"/>
    <p:sldId id="660" r:id="rId26"/>
    <p:sldId id="653" r:id="rId27"/>
    <p:sldId id="654" r:id="rId28"/>
    <p:sldId id="666" r:id="rId29"/>
    <p:sldId id="667" r:id="rId30"/>
    <p:sldId id="736" r:id="rId31"/>
    <p:sldId id="384" r:id="rId32"/>
    <p:sldId id="675" r:id="rId33"/>
    <p:sldId id="741" r:id="rId34"/>
    <p:sldId id="677" r:id="rId35"/>
    <p:sldId id="742" r:id="rId36"/>
    <p:sldId id="681" r:id="rId37"/>
    <p:sldId id="743" r:id="rId38"/>
    <p:sldId id="684" r:id="rId39"/>
    <p:sldId id="687" r:id="rId40"/>
    <p:sldId id="744" r:id="rId41"/>
    <p:sldId id="685" r:id="rId42"/>
    <p:sldId id="737" r:id="rId43"/>
    <p:sldId id="362" r:id="rId44"/>
    <p:sldId id="694" r:id="rId45"/>
    <p:sldId id="699" r:id="rId46"/>
    <p:sldId id="695" r:id="rId47"/>
    <p:sldId id="738" r:id="rId48"/>
    <p:sldId id="702" r:id="rId49"/>
    <p:sldId id="739" r:id="rId50"/>
    <p:sldId id="293"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wilson" initials="kw" lastIdx="1" clrIdx="0">
    <p:extLst>
      <p:ext uri="{19B8F6BF-5375-455C-9EA6-DF929625EA0E}">
        <p15:presenceInfo xmlns:p15="http://schemas.microsoft.com/office/powerpoint/2012/main" userId="9f215fe52c276b11" providerId="Windows Live"/>
      </p:ext>
    </p:extLst>
  </p:cmAuthor>
  <p:cmAuthor id="2" name="Alisa G Brink" initials="AGB" lastIdx="1" clrIdx="1">
    <p:extLst>
      <p:ext uri="{19B8F6BF-5375-455C-9EA6-DF929625EA0E}">
        <p15:presenceInfo xmlns:p15="http://schemas.microsoft.com/office/powerpoint/2012/main" userId="S-1-5-21-3362134674-1434254870-618424018-40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92C"/>
    <a:srgbClr val="3EB211"/>
    <a:srgbClr val="BE7A00"/>
    <a:srgbClr val="0090B2"/>
    <a:srgbClr val="3399D1"/>
    <a:srgbClr val="FF6600"/>
    <a:srgbClr val="7089D1"/>
    <a:srgbClr val="700000"/>
    <a:srgbClr val="FF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91" autoAdjust="0"/>
  </p:normalViewPr>
  <p:slideViewPr>
    <p:cSldViewPr>
      <p:cViewPr varScale="1">
        <p:scale>
          <a:sx n="106" d="100"/>
          <a:sy n="106" d="100"/>
        </p:scale>
        <p:origin x="1764" y="108"/>
      </p:cViewPr>
      <p:guideLst>
        <p:guide orient="horz" pos="2160"/>
        <p:guide pos="2880"/>
      </p:guideLst>
    </p:cSldViewPr>
  </p:slideViewPr>
  <p:outlineViewPr>
    <p:cViewPr>
      <p:scale>
        <a:sx n="33" d="100"/>
        <a:sy n="33" d="100"/>
      </p:scale>
      <p:origin x="0" y="2016"/>
    </p:cViewPr>
  </p:outlineViewPr>
  <p:notesTextViewPr>
    <p:cViewPr>
      <p:scale>
        <a:sx n="150" d="100"/>
        <a:sy n="150" d="100"/>
      </p:scale>
      <p:origin x="0" y="0"/>
    </p:cViewPr>
  </p:notesTextViewPr>
  <p:sorterViewPr>
    <p:cViewPr>
      <p:scale>
        <a:sx n="100" d="100"/>
        <a:sy n="100" d="100"/>
      </p:scale>
      <p:origin x="0" y="108"/>
    </p:cViewPr>
  </p:sorterViewPr>
  <p:notesViewPr>
    <p:cSldViewPr>
      <p:cViewPr>
        <p:scale>
          <a:sx n="70" d="100"/>
          <a:sy n="70" d="100"/>
        </p:scale>
        <p:origin x="253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5D607118-CDAE-7D48-B485-9CDA551E3C64}" type="datetimeFigureOut">
              <a:rPr lang="en-US"/>
              <a:pPr>
                <a:defRPr/>
              </a:pPr>
              <a:t>4/14/2017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338A690D-1024-694B-BA3D-C9F759E85DA6}" type="slidenum">
              <a:rPr lang="en-US"/>
              <a:pPr>
                <a:defRPr/>
              </a:pPr>
              <a:t>‹#›</a:t>
            </a:fld>
            <a:endParaRPr lang="en-US" dirty="0"/>
          </a:p>
        </p:txBody>
      </p:sp>
    </p:spTree>
    <p:extLst>
      <p:ext uri="{BB962C8B-B14F-4D97-AF65-F5344CB8AC3E}">
        <p14:creationId xmlns:p14="http://schemas.microsoft.com/office/powerpoint/2010/main" val="2236718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1B395B98-E63E-AC40-80F8-0524F603A801}" type="datetimeFigureOut">
              <a:rPr lang="en-US"/>
              <a:pPr>
                <a:defRPr/>
              </a:pPr>
              <a:t>4/14/2017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A0968621-6B3A-E146-91E7-991216EEDAEE}" type="slidenum">
              <a:rPr lang="en-US"/>
              <a:pPr>
                <a:defRPr/>
              </a:pPr>
              <a:t>‹#›</a:t>
            </a:fld>
            <a:endParaRPr lang="en-US" dirty="0"/>
          </a:p>
        </p:txBody>
      </p:sp>
    </p:spTree>
    <p:extLst>
      <p:ext uri="{BB962C8B-B14F-4D97-AF65-F5344CB8AC3E}">
        <p14:creationId xmlns:p14="http://schemas.microsoft.com/office/powerpoint/2010/main" val="12348482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8A698D-0939-8B4D-8FAF-C9065760A132}" type="slidenum">
              <a:rPr lang="en-US" sz="1200">
                <a:solidFill>
                  <a:srgbClr val="000000"/>
                </a:solidFill>
                <a:latin typeface="Calibri" charset="0"/>
              </a:rPr>
              <a:pPr eaLnBrk="1" hangingPunct="1"/>
              <a:t>1</a:t>
            </a:fld>
            <a:endParaRPr lang="en-US" sz="1200" dirty="0">
              <a:solidFill>
                <a:srgbClr val="000000"/>
              </a:solidFill>
              <a:latin typeface="Calibri" charset="0"/>
            </a:endParaRPr>
          </a:p>
        </p:txBody>
      </p:sp>
    </p:spTree>
    <p:extLst>
      <p:ext uri="{BB962C8B-B14F-4D97-AF65-F5344CB8AC3E}">
        <p14:creationId xmlns:p14="http://schemas.microsoft.com/office/powerpoint/2010/main" val="80507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Exhibit 24-1 summarizes the types of responsibility centers, their managers’ responsibilities, and their responsibility reports. </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DCD3F40-89D4-2846-A8DC-33509D22A339}" type="slidenum">
              <a:rPr lang="en-US" sz="1200">
                <a:latin typeface="Calibri" charset="0"/>
              </a:rPr>
              <a:pPr/>
              <a:t>10</a:t>
            </a:fld>
            <a:endParaRPr lang="en-US" sz="1200" dirty="0">
              <a:latin typeface="Calibri" charset="0"/>
            </a:endParaRPr>
          </a:p>
        </p:txBody>
      </p:sp>
    </p:spTree>
    <p:extLst>
      <p:ext uri="{BB962C8B-B14F-4D97-AF65-F5344CB8AC3E}">
        <p14:creationId xmlns:p14="http://schemas.microsoft.com/office/powerpoint/2010/main" val="131215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Exhibit 24-2 shows how an organization like Smart Touch Learning might assign responsibility. At the top level, the President—Chief Executive Officer (CEO) oversees </a:t>
            </a:r>
            <a:r>
              <a:rPr lang="en-US" dirty="0" smtClean="0">
                <a:latin typeface="Calibri" charset="0"/>
                <a:ea typeface="MS PGothic" charset="0"/>
              </a:rPr>
              <a:t>the </a:t>
            </a:r>
            <a:r>
              <a:rPr lang="en-US" dirty="0">
                <a:latin typeface="Calibri" charset="0"/>
                <a:ea typeface="MS PGothic" charset="0"/>
              </a:rPr>
              <a:t>two vice presidents. The Vice President—Chief Operating Officer (COO) oversees two divisions. Division managers generally have broad responsibility, including deciding how to use assets to maximize return on investment. Most companies classify divisions as investment centers. </a:t>
            </a:r>
          </a:p>
          <a:p>
            <a:endParaRPr lang="en-US" dirty="0">
              <a:latin typeface="Calibri" charset="0"/>
              <a:ea typeface="MS PGothic" charset="0"/>
            </a:endParaRPr>
          </a:p>
          <a:p>
            <a:r>
              <a:rPr lang="en-US" dirty="0">
                <a:latin typeface="Calibri" charset="0"/>
                <a:ea typeface="MS PGothic" charset="0"/>
              </a:rPr>
              <a:t>Each division manager supervises all the activities in that division. Product lines are generally considered profit centers. Thus, the manager of the standard tablets product line is responsible for evaluating lower-level managers of both cost centers (such as plants that make standard tablets) and revenue centers (such as managers responsible for selling standard tablets). </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92DAD71-2494-D044-9492-BC96E8FB95C1}" type="slidenum">
              <a:rPr lang="en-US" sz="1200">
                <a:latin typeface="Calibri" charset="0"/>
              </a:rPr>
              <a:pPr/>
              <a:t>11</a:t>
            </a:fld>
            <a:endParaRPr lang="en-US" sz="1200" dirty="0">
              <a:latin typeface="Calibri" charset="0"/>
            </a:endParaRPr>
          </a:p>
        </p:txBody>
      </p:sp>
    </p:spTree>
    <p:extLst>
      <p:ext uri="{BB962C8B-B14F-4D97-AF65-F5344CB8AC3E}">
        <p14:creationId xmlns:p14="http://schemas.microsoft.com/office/powerpoint/2010/main" val="50888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3B3CF-6C3E-2241-8B90-D155CFA187B4}" type="slidenum">
              <a:rPr lang="en-US" sz="1200">
                <a:latin typeface="Calibri" charset="0"/>
              </a:rPr>
              <a:pPr/>
              <a:t>12</a:t>
            </a:fld>
            <a:endParaRPr lang="en-US" sz="1200" dirty="0">
              <a:latin typeface="Calibri" charset="0"/>
            </a:endParaRPr>
          </a:p>
        </p:txBody>
      </p:sp>
    </p:spTree>
    <p:extLst>
      <p:ext uri="{BB962C8B-B14F-4D97-AF65-F5344CB8AC3E}">
        <p14:creationId xmlns:p14="http://schemas.microsoft.com/office/powerpoint/2010/main" val="351900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Once a company decentralizes operations, top management is no longer involved in running the subunits’ day-to-day operations. A performance evaluation system provides top management with a framework for maintaining control over the entire organization. </a:t>
            </a:r>
          </a:p>
          <a:p>
            <a:endParaRPr lang="en-US" dirty="0">
              <a:latin typeface="Calibri" charset="0"/>
              <a:ea typeface="MS PGothic"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E9B78C8-37B7-684D-8A96-47809AEABA28}" type="slidenum">
              <a:rPr lang="en-US" sz="1200">
                <a:latin typeface="Calibri" charset="0"/>
              </a:rPr>
              <a:pPr/>
              <a:t>13</a:t>
            </a:fld>
            <a:endParaRPr lang="en-US" sz="1200" dirty="0">
              <a:latin typeface="Calibri" charset="0"/>
            </a:endParaRPr>
          </a:p>
        </p:txBody>
      </p:sp>
    </p:spTree>
    <p:extLst>
      <p:ext uri="{BB962C8B-B14F-4D97-AF65-F5344CB8AC3E}">
        <p14:creationId xmlns:p14="http://schemas.microsoft.com/office/powerpoint/2010/main" val="257039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When companies decentralize, top management needs a system to communicate its goals to subunit managers. In addition, top management needs to determine whether the decisions being made at the subunit level are effectively meeting company goals. Goals of performance evaluation systems include: </a:t>
            </a:r>
            <a:endParaRPr lang="en-US" dirty="0" smtClean="0">
              <a:latin typeface="Calibri" charset="0"/>
              <a:ea typeface="MS PGothic" charset="0"/>
            </a:endParaRPr>
          </a:p>
          <a:p>
            <a:pPr marL="171450" indent="-171450">
              <a:buFont typeface="Arial" panose="020B0604020202020204" pitchFamily="34" charset="0"/>
              <a:buChar char="•"/>
            </a:pPr>
            <a:r>
              <a:rPr lang="en-US" dirty="0" smtClean="0">
                <a:latin typeface="Calibri" charset="0"/>
                <a:ea typeface="MS PGothic" charset="0"/>
              </a:rPr>
              <a:t>Promoting </a:t>
            </a:r>
            <a:r>
              <a:rPr lang="en-US" dirty="0">
                <a:latin typeface="Calibri" charset="0"/>
                <a:ea typeface="MS PGothic" charset="0"/>
              </a:rPr>
              <a:t>goal congruence and </a:t>
            </a:r>
            <a:r>
              <a:rPr lang="en-US" dirty="0" smtClean="0">
                <a:latin typeface="Calibri" charset="0"/>
                <a:ea typeface="MS PGothic" charset="0"/>
              </a:rPr>
              <a:t>coordination―A </a:t>
            </a:r>
            <a:r>
              <a:rPr lang="en-US" dirty="0">
                <a:latin typeface="Calibri" charset="0"/>
                <a:ea typeface="MS PGothic" charset="0"/>
              </a:rPr>
              <a:t>company will be able to achieve its goals only if each unit moves, in a synchronized fashion, toward the overall company goals. </a:t>
            </a:r>
          </a:p>
          <a:p>
            <a:pPr marL="171450" indent="-171450">
              <a:buFont typeface="Arial" panose="020B0604020202020204" pitchFamily="34" charset="0"/>
              <a:buChar char="•"/>
            </a:pPr>
            <a:r>
              <a:rPr lang="en-US" dirty="0" smtClean="0">
                <a:latin typeface="Calibri" charset="0"/>
                <a:ea typeface="MS PGothic" charset="0"/>
              </a:rPr>
              <a:t>Communicating expectations―To </a:t>
            </a:r>
            <a:r>
              <a:rPr lang="en-US" dirty="0">
                <a:latin typeface="Calibri" charset="0"/>
                <a:ea typeface="MS PGothic" charset="0"/>
              </a:rPr>
              <a:t>make decisions that are consistent with the company’s goals, segment managers must know the goals and the specific part their unit plays in attaining those goals. </a:t>
            </a:r>
          </a:p>
          <a:p>
            <a:pPr marL="171450" indent="-171450">
              <a:buFont typeface="Arial" panose="020B0604020202020204" pitchFamily="34" charset="0"/>
              <a:buChar char="•"/>
            </a:pPr>
            <a:r>
              <a:rPr lang="en-US" dirty="0" smtClean="0">
                <a:latin typeface="Calibri" charset="0"/>
                <a:ea typeface="MS PGothic" charset="0"/>
              </a:rPr>
              <a:t>Motivating </a:t>
            </a:r>
            <a:r>
              <a:rPr lang="en-US" dirty="0">
                <a:latin typeface="Calibri" charset="0"/>
                <a:ea typeface="MS PGothic" charset="0"/>
              </a:rPr>
              <a:t>segment </a:t>
            </a:r>
            <a:r>
              <a:rPr lang="en-US" dirty="0" smtClean="0">
                <a:latin typeface="Calibri" charset="0"/>
                <a:ea typeface="MS PGothic" charset="0"/>
              </a:rPr>
              <a:t>managers―Segment </a:t>
            </a:r>
            <a:r>
              <a:rPr lang="en-US" dirty="0">
                <a:latin typeface="Calibri" charset="0"/>
                <a:ea typeface="MS PGothic" charset="0"/>
              </a:rPr>
              <a:t>managers are usually motivated to make decisions that will help achieve top management’s expectations. For additional motivation, upper management may offer bonuses to segment managers who meet or exceed performance targets. </a:t>
            </a:r>
          </a:p>
          <a:p>
            <a:pPr marL="171450" indent="-171450">
              <a:buFont typeface="Arial" panose="020B0604020202020204" pitchFamily="34" charset="0"/>
              <a:buChar char="•"/>
            </a:pPr>
            <a:r>
              <a:rPr lang="en-US" dirty="0" smtClean="0">
                <a:latin typeface="Calibri" charset="0"/>
                <a:ea typeface="MS PGothic" charset="0"/>
              </a:rPr>
              <a:t>Providing feedback―Performance </a:t>
            </a:r>
            <a:r>
              <a:rPr lang="en-US" dirty="0">
                <a:latin typeface="Calibri" charset="0"/>
                <a:ea typeface="MS PGothic" charset="0"/>
              </a:rPr>
              <a:t>evaluation systems provide upper management with the feedback </a:t>
            </a:r>
            <a:r>
              <a:rPr lang="en-US" dirty="0" smtClean="0">
                <a:latin typeface="Calibri" charset="0"/>
                <a:ea typeface="MS PGothic" charset="0"/>
              </a:rPr>
              <a:t>it needs </a:t>
            </a:r>
            <a:r>
              <a:rPr lang="en-US" dirty="0">
                <a:latin typeface="Calibri" charset="0"/>
                <a:ea typeface="MS PGothic" charset="0"/>
              </a:rPr>
              <a:t>to maintain control over the entire organization, even though it has delegated responsibility and decision-making authority to segment managers. </a:t>
            </a:r>
          </a:p>
          <a:p>
            <a:pPr marL="171450" indent="-171450">
              <a:buFont typeface="Arial" panose="020B0604020202020204" pitchFamily="34" charset="0"/>
              <a:buChar char="•"/>
            </a:pPr>
            <a:r>
              <a:rPr lang="en-US" dirty="0" smtClean="0">
                <a:latin typeface="Calibri" charset="0"/>
                <a:ea typeface="MS PGothic" charset="0"/>
              </a:rPr>
              <a:t>Benchmarking―Performance </a:t>
            </a:r>
            <a:r>
              <a:rPr lang="en-US" dirty="0">
                <a:latin typeface="Calibri" charset="0"/>
                <a:ea typeface="MS PGothic" charset="0"/>
              </a:rPr>
              <a:t>evaluation results are often used for benchmarking, which is the practice of comparing the company’s achievements against </a:t>
            </a:r>
            <a:r>
              <a:rPr lang="en-US" dirty="0" smtClean="0">
                <a:latin typeface="Calibri" charset="0"/>
                <a:ea typeface="MS PGothic" charset="0"/>
              </a:rPr>
              <a:t>best </a:t>
            </a:r>
            <a:r>
              <a:rPr lang="en-US" dirty="0">
                <a:latin typeface="Calibri" charset="0"/>
                <a:ea typeface="MS PGothic" charset="0"/>
              </a:rPr>
              <a:t>practices in the industry. Companies also benchmark performance against </a:t>
            </a:r>
            <a:r>
              <a:rPr lang="en-US" dirty="0" smtClean="0">
                <a:latin typeface="Calibri" charset="0"/>
                <a:ea typeface="MS PGothic" charset="0"/>
              </a:rPr>
              <a:t>their own past </a:t>
            </a:r>
            <a:r>
              <a:rPr lang="en-US" dirty="0">
                <a:latin typeface="Calibri" charset="0"/>
                <a:ea typeface="MS PGothic" charset="0"/>
              </a:rPr>
              <a:t>performance. </a:t>
            </a:r>
          </a:p>
          <a:p>
            <a:endParaRPr lang="en-US" dirty="0">
              <a:latin typeface="Calibri" charset="0"/>
              <a:ea typeface="MS PGothic"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2A7625D-63E7-8A48-93BF-96682F517CDA}" type="slidenum">
              <a:rPr lang="en-US" sz="1200">
                <a:latin typeface="Calibri" charset="0"/>
              </a:rPr>
              <a:pPr/>
              <a:t>14</a:t>
            </a:fld>
            <a:endParaRPr lang="en-US" sz="1200" dirty="0">
              <a:latin typeface="Calibri" charset="0"/>
            </a:endParaRPr>
          </a:p>
        </p:txBody>
      </p:sp>
    </p:spTree>
    <p:extLst>
      <p:ext uri="{BB962C8B-B14F-4D97-AF65-F5344CB8AC3E}">
        <p14:creationId xmlns:p14="http://schemas.microsoft.com/office/powerpoint/2010/main" val="4165253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In the past, performance measurement revolved almost entirely around financial performance. On the one hand, this focus makes sense because the ultimate goal of a company is to generate profit. On the other hand, current financial performance tends to reveal the results of past actions rather than indicate future performance. For this reason, financial measures tend to be lag indicators (after the fact) rather than lead indicators (future predictors). Management needs to know the results of past decisions, but </a:t>
            </a:r>
            <a:r>
              <a:rPr lang="en-US" dirty="0" smtClean="0">
                <a:latin typeface="Calibri" charset="0"/>
                <a:ea typeface="MS PGothic" charset="0"/>
              </a:rPr>
              <a:t>managers also need </a:t>
            </a:r>
            <a:r>
              <a:rPr lang="en-US" dirty="0">
                <a:latin typeface="Calibri" charset="0"/>
                <a:ea typeface="MS PGothic" charset="0"/>
              </a:rPr>
              <a:t>to know how current decisions may affect the future. To adequately assess the company, managers need both lead indicators and lag indicators. </a:t>
            </a:r>
          </a:p>
          <a:p>
            <a:endParaRPr lang="en-US" dirty="0">
              <a:latin typeface="Calibri" charset="0"/>
              <a:ea typeface="MS PGothic" charset="0"/>
            </a:endParaRPr>
          </a:p>
          <a:p>
            <a:r>
              <a:rPr lang="en-US" dirty="0">
                <a:latin typeface="Calibri" charset="0"/>
                <a:ea typeface="MS PGothic" charset="0"/>
              </a:rPr>
              <a:t>Another limitation of financial performance measures is that they tend to focus on the company’s short-term achievements rather than long-term performance because financial statements are prepared on a monthly, quarterly, or annual basis. To remain competitive, top management needs clear signals that assess and predict the company’s performance over longer periods of time. </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8315DD8-2710-3940-ADFF-FFD649B59E58}" type="slidenum">
              <a:rPr lang="en-US" sz="1200">
                <a:latin typeface="Calibri" charset="0"/>
              </a:rPr>
              <a:pPr/>
              <a:t>15</a:t>
            </a:fld>
            <a:endParaRPr lang="en-US" sz="1200" dirty="0">
              <a:latin typeface="Calibri" charset="0"/>
            </a:endParaRPr>
          </a:p>
        </p:txBody>
      </p:sp>
    </p:spTree>
    <p:extLst>
      <p:ext uri="{BB962C8B-B14F-4D97-AF65-F5344CB8AC3E}">
        <p14:creationId xmlns:p14="http://schemas.microsoft.com/office/powerpoint/2010/main" val="2190959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balanced scorecard requires managers to consider financial performance measures (lag indicators) and nonfinancial performance measures (lead indicators) when judging the performance of a company and its subunits. These measures should be linked with the company’s goals and its strategy for achieving those goals. Keeping score of operating measures and traditional financial measures gives management a “balanced” view of the organization because management needs to consider other critical factors, such as customer satisfaction, operational efficiency, and employee excellence. </a:t>
            </a:r>
          </a:p>
          <a:p>
            <a:endParaRPr lang="en-US" dirty="0">
              <a:latin typeface="Calibri" charset="0"/>
              <a:ea typeface="MS PGothic" charset="0"/>
            </a:endParaRPr>
          </a:p>
          <a:p>
            <a:r>
              <a:rPr lang="en-US" dirty="0">
                <a:latin typeface="Calibri" charset="0"/>
                <a:ea typeface="MS PGothic" charset="0"/>
              </a:rPr>
              <a:t>Key performance indicators (KPIs) are used to evaluate the different perspectives in the balanced scorecard. A KPI is a summary performance measure that helps managers assess whether the company is achieving its goals. </a:t>
            </a:r>
          </a:p>
          <a:p>
            <a:endParaRPr lang="en-US" dirty="0">
              <a:latin typeface="Calibri" charset="0"/>
              <a:ea typeface="MS PGothic"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9103CE7-14DD-3145-95CD-F95A74121A7B}" type="slidenum">
              <a:rPr lang="en-US" sz="1200">
                <a:latin typeface="Calibri" charset="0"/>
              </a:rPr>
              <a:pPr/>
              <a:t>16</a:t>
            </a:fld>
            <a:endParaRPr lang="en-US" sz="1200" dirty="0">
              <a:latin typeface="Calibri" charset="0"/>
            </a:endParaRPr>
          </a:p>
        </p:txBody>
      </p:sp>
    </p:spTree>
    <p:extLst>
      <p:ext uri="{BB962C8B-B14F-4D97-AF65-F5344CB8AC3E}">
        <p14:creationId xmlns:p14="http://schemas.microsoft.com/office/powerpoint/2010/main" val="507716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To evaluate a company, the balanced scorecard requires managers to look at four different perspectives: (1) financial, (2) customer, (3) internal business, and (4) learning and growth. The company’s strategy affects and, in turn, is affected by all four perspectives. </a:t>
            </a:r>
            <a:r>
              <a:rPr lang="en-US" dirty="0" smtClean="0">
                <a:latin typeface="Calibri" charset="0"/>
                <a:ea typeface="MS PGothic" charset="0"/>
              </a:rPr>
              <a:t>A </a:t>
            </a:r>
            <a:r>
              <a:rPr lang="en-US" dirty="0">
                <a:latin typeface="Calibri" charset="0"/>
                <a:ea typeface="MS PGothic" charset="0"/>
              </a:rPr>
              <a:t>cause-and-effect relationship </a:t>
            </a:r>
            <a:r>
              <a:rPr lang="en-US" dirty="0" smtClean="0">
                <a:latin typeface="Calibri" charset="0"/>
                <a:ea typeface="MS PGothic" charset="0"/>
              </a:rPr>
              <a:t>links </a:t>
            </a:r>
            <a:r>
              <a:rPr lang="en-US" dirty="0">
                <a:latin typeface="Calibri" charset="0"/>
                <a:ea typeface="MS PGothic" charset="0"/>
              </a:rPr>
              <a:t>the four perspectives. </a:t>
            </a: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AEDE9CD-A7F6-914B-A2BB-BBB224C8A64F}" type="slidenum">
              <a:rPr lang="en-US" sz="1200">
                <a:latin typeface="Calibri" charset="0"/>
              </a:rPr>
              <a:pPr/>
              <a:t>17</a:t>
            </a:fld>
            <a:endParaRPr lang="en-US" sz="1200" dirty="0">
              <a:latin typeface="Calibri" charset="0"/>
            </a:endParaRPr>
          </a:p>
        </p:txBody>
      </p:sp>
    </p:spTree>
    <p:extLst>
      <p:ext uri="{BB962C8B-B14F-4D97-AF65-F5344CB8AC3E}">
        <p14:creationId xmlns:p14="http://schemas.microsoft.com/office/powerpoint/2010/main" val="222050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Exhibit 24-3 summarizes the balanced scorecard and gives examples of KPIs for each perspective. </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4B2C893-C4F0-4646-9AE1-746D0D08AE71}" type="slidenum">
              <a:rPr lang="en-US" sz="1200">
                <a:latin typeface="Calibri" charset="0"/>
              </a:rPr>
              <a:pPr/>
              <a:t>18</a:t>
            </a:fld>
            <a:endParaRPr lang="en-US" sz="1200" dirty="0">
              <a:latin typeface="Calibri" charset="0"/>
            </a:endParaRPr>
          </a:p>
        </p:txBody>
      </p:sp>
    </p:spTree>
    <p:extLst>
      <p:ext uri="{BB962C8B-B14F-4D97-AF65-F5344CB8AC3E}">
        <p14:creationId xmlns:p14="http://schemas.microsoft.com/office/powerpoint/2010/main" val="310927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1C320CD-178F-D740-AE65-5DF1CC3328D6}" type="slidenum">
              <a:rPr lang="en-US" sz="1200">
                <a:latin typeface="Calibri" charset="0"/>
              </a:rPr>
              <a:pPr/>
              <a:t>19</a:t>
            </a:fld>
            <a:endParaRPr lang="en-US" sz="1200" dirty="0">
              <a:latin typeface="Calibri" charset="0"/>
            </a:endParaRPr>
          </a:p>
        </p:txBody>
      </p:sp>
    </p:spTree>
    <p:extLst>
      <p:ext uri="{BB962C8B-B14F-4D97-AF65-F5344CB8AC3E}">
        <p14:creationId xmlns:p14="http://schemas.microsoft.com/office/powerpoint/2010/main" val="178327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65E0EED-ACF3-D24E-9002-7D3150D174F1}" type="slidenum">
              <a:rPr lang="en-US" sz="1200">
                <a:latin typeface="Calibri" charset="0"/>
              </a:rPr>
              <a:pPr/>
              <a:t>2</a:t>
            </a:fld>
            <a:endParaRPr lang="en-US" sz="1200" dirty="0">
              <a:latin typeface="Calibri" charset="0"/>
            </a:endParaRPr>
          </a:p>
        </p:txBody>
      </p:sp>
    </p:spTree>
    <p:extLst>
      <p:ext uri="{BB962C8B-B14F-4D97-AF65-F5344CB8AC3E}">
        <p14:creationId xmlns:p14="http://schemas.microsoft.com/office/powerpoint/2010/main" val="1738973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Responsibility accounting performance reports capture the financial performance of cost, revenue, and profit centers. A unique factor of responsibility accounting performance reports is the focus on responsibility and controllability. Because responsibility accounting performance reports are used for performance evaluation, the focus is only on what the manager has responsibility for and control over. It is not logical to evaluate a manager on items he or she cannot control or is not responsible for. </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05B62F1-37C1-C646-9407-90330F33A71D}" type="slidenum">
              <a:rPr lang="en-US" sz="1200">
                <a:latin typeface="Calibri" charset="0"/>
              </a:rPr>
              <a:pPr/>
              <a:t>20</a:t>
            </a:fld>
            <a:endParaRPr lang="en-US" sz="1200" dirty="0">
              <a:latin typeface="Calibri" charset="0"/>
            </a:endParaRPr>
          </a:p>
        </p:txBody>
      </p:sp>
    </p:spTree>
    <p:extLst>
      <p:ext uri="{BB962C8B-B14F-4D97-AF65-F5344CB8AC3E}">
        <p14:creationId xmlns:p14="http://schemas.microsoft.com/office/powerpoint/2010/main" val="1612604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A controllable cost is a cost that a manager has the power to influence by his or her decisions. All costs are ultimately controllable at the upper levels of management, but controllability decreases as responsibility decreases. This means lower-level management has responsibility for a limited number of costs. Responsibility accounting attempts to associate costs with the manager who has control over the cost. </a:t>
            </a: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21B95CB-002B-8046-B8A3-C1C649FA38BA}" type="slidenum">
              <a:rPr lang="en-US" sz="1200">
                <a:latin typeface="Calibri" charset="0"/>
              </a:rPr>
              <a:pPr/>
              <a:t>21</a:t>
            </a:fld>
            <a:endParaRPr lang="en-US" sz="1200" dirty="0">
              <a:latin typeface="Calibri" charset="0"/>
            </a:endParaRPr>
          </a:p>
        </p:txBody>
      </p:sp>
    </p:spTree>
    <p:extLst>
      <p:ext uri="{BB962C8B-B14F-4D97-AF65-F5344CB8AC3E}">
        <p14:creationId xmlns:p14="http://schemas.microsoft.com/office/powerpoint/2010/main" val="1969487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Performance reports are prepared for each segment of a business. Performance reports include all the expenses the segment manager may or may not be able to control</a:t>
            </a:r>
            <a:r>
              <a:rPr lang="en-US" dirty="0" smtClean="0">
                <a:latin typeface="Calibri" charset="0"/>
                <a:ea typeface="MS PGothic" charset="0"/>
              </a:rPr>
              <a:t>. For </a:t>
            </a:r>
            <a:r>
              <a:rPr lang="en-US" dirty="0">
                <a:latin typeface="Calibri" charset="0"/>
                <a:ea typeface="MS PGothic" charset="0"/>
              </a:rPr>
              <a:t>example, allocated corporate costs </a:t>
            </a:r>
            <a:r>
              <a:rPr lang="en-US" dirty="0" smtClean="0">
                <a:latin typeface="Calibri" charset="0"/>
                <a:ea typeface="MS PGothic" charset="0"/>
              </a:rPr>
              <a:t>are </a:t>
            </a:r>
            <a:r>
              <a:rPr lang="en-US" dirty="0">
                <a:latin typeface="Calibri" charset="0"/>
                <a:ea typeface="MS PGothic" charset="0"/>
              </a:rPr>
              <a:t>included in the performance report, but they are not controlled by the segment manager.</a:t>
            </a:r>
          </a:p>
          <a:p>
            <a:endParaRPr lang="en-US" dirty="0">
              <a:latin typeface="Calibri" charset="0"/>
              <a:ea typeface="MS PGothic" charset="0"/>
            </a:endParaRPr>
          </a:p>
          <a:p>
            <a:r>
              <a:rPr lang="en-US" dirty="0">
                <a:latin typeface="Calibri" charset="0"/>
                <a:ea typeface="MS PGothic" charset="0"/>
              </a:rPr>
              <a:t>Responsibility reports are also prepared for each segment of a business. Responsibility reports only include expenses that the manager has control over because these reports are used to evaluate the performance of the segment manager. If a segment manager cannot control a cost, it is not included in the responsibility report. For example, allocated corporate costs </a:t>
            </a:r>
            <a:r>
              <a:rPr lang="en-US" dirty="0" smtClean="0">
                <a:latin typeface="Calibri" charset="0"/>
                <a:ea typeface="MS PGothic" charset="0"/>
              </a:rPr>
              <a:t>are</a:t>
            </a:r>
            <a:r>
              <a:rPr lang="en-US" baseline="0" dirty="0" smtClean="0">
                <a:latin typeface="Calibri" charset="0"/>
                <a:ea typeface="MS PGothic" charset="0"/>
              </a:rPr>
              <a:t> </a:t>
            </a:r>
            <a:r>
              <a:rPr lang="en-US" dirty="0" smtClean="0">
                <a:latin typeface="Calibri" charset="0"/>
                <a:ea typeface="MS PGothic" charset="0"/>
              </a:rPr>
              <a:t>not included </a:t>
            </a:r>
            <a:r>
              <a:rPr lang="en-US" dirty="0">
                <a:latin typeface="Calibri" charset="0"/>
                <a:ea typeface="MS PGothic" charset="0"/>
              </a:rPr>
              <a:t>in the responsibility report.</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476F50A-1345-874C-A733-6F0C225C2DB4}" type="slidenum">
              <a:rPr lang="en-US" sz="1200">
                <a:latin typeface="Calibri" charset="0"/>
              </a:rPr>
              <a:pPr/>
              <a:t>22</a:t>
            </a:fld>
            <a:endParaRPr lang="en-US" sz="1200" dirty="0">
              <a:latin typeface="Calibri" charset="0"/>
            </a:endParaRPr>
          </a:p>
        </p:txBody>
      </p:sp>
    </p:spTree>
    <p:extLst>
      <p:ext uri="{BB962C8B-B14F-4D97-AF65-F5344CB8AC3E}">
        <p14:creationId xmlns:p14="http://schemas.microsoft.com/office/powerpoint/2010/main" val="1936471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Cost center responsibility reports typically focus on the flexible budget variance—the difference between actual results and the flexible budget. The performance report shows all costs incurred by the department. </a:t>
            </a:r>
            <a:r>
              <a:rPr lang="en-US" dirty="0" smtClean="0">
                <a:latin typeface="Calibri" charset="0"/>
                <a:ea typeface="MS PGothic" charset="0"/>
              </a:rPr>
              <a:t>Such a report </a:t>
            </a:r>
            <a:r>
              <a:rPr lang="en-US" dirty="0">
                <a:latin typeface="Calibri" charset="0"/>
                <a:ea typeface="MS PGothic" charset="0"/>
              </a:rPr>
              <a:t>is useful when management needs to know the full cost of operating the department. </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439DB01-360F-D44B-8DBD-6F2AF37F5F1C}" type="slidenum">
              <a:rPr lang="en-US" sz="1200">
                <a:latin typeface="Calibri" charset="0"/>
              </a:rPr>
              <a:pPr/>
              <a:t>23</a:t>
            </a:fld>
            <a:endParaRPr lang="en-US" sz="1200" dirty="0">
              <a:latin typeface="Calibri" charset="0"/>
            </a:endParaRPr>
          </a:p>
        </p:txBody>
      </p:sp>
    </p:spTree>
    <p:extLst>
      <p:ext uri="{BB962C8B-B14F-4D97-AF65-F5344CB8AC3E}">
        <p14:creationId xmlns:p14="http://schemas.microsoft.com/office/powerpoint/2010/main" val="298969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Exhibit 24-4 illustrates the difference between a performance report and a responsibility report for a cost center, using the regional payroll processing department of Smart Touch Learning. The flexible budget variance is the difference between the actual cost and the flexible budget cost for each cost examined</a:t>
            </a:r>
            <a:r>
              <a:rPr lang="en-US" dirty="0" smtClean="0">
                <a:latin typeface="Calibri" charset="0"/>
                <a:ea typeface="MS PGothic" charset="0"/>
              </a:rPr>
              <a:t>. The </a:t>
            </a:r>
            <a:r>
              <a:rPr lang="en-US" dirty="0">
                <a:latin typeface="Calibri" charset="0"/>
                <a:ea typeface="MS PGothic" charset="0"/>
              </a:rPr>
              <a:t>flexible budget cost is the standard cost per unit </a:t>
            </a:r>
            <a:r>
              <a:rPr lang="en-US" dirty="0" smtClean="0">
                <a:latin typeface="Calibri" charset="0"/>
                <a:ea typeface="MS PGothic" charset="0"/>
              </a:rPr>
              <a:t>times the actual number of units sold. The actual cost is the actual cost per unit times the actual number of units sold. </a:t>
            </a:r>
            <a:r>
              <a:rPr lang="en-US" dirty="0">
                <a:latin typeface="Calibri" charset="0"/>
                <a:ea typeface="MS PGothic" charset="0"/>
              </a:rPr>
              <a:t>The variance is favorable when actual costs are less than flexible </a:t>
            </a:r>
            <a:r>
              <a:rPr lang="en-US" dirty="0" smtClean="0">
                <a:latin typeface="Calibri" charset="0"/>
                <a:ea typeface="MS PGothic" charset="0"/>
              </a:rPr>
              <a:t>budget </a:t>
            </a:r>
            <a:r>
              <a:rPr lang="en-US" dirty="0">
                <a:latin typeface="Calibri" charset="0"/>
                <a:ea typeface="MS PGothic" charset="0"/>
              </a:rPr>
              <a:t>costs. In the example, this is the case for supplies. The variance is unfavorable when actual costs exceed flexible budget costs</a:t>
            </a:r>
            <a:r>
              <a:rPr lang="en-US" dirty="0" smtClean="0">
                <a:latin typeface="Calibri" charset="0"/>
                <a:ea typeface="MS PGothic" charset="0"/>
              </a:rPr>
              <a:t>. In </a:t>
            </a:r>
            <a:r>
              <a:rPr lang="en-US" dirty="0">
                <a:latin typeface="Calibri" charset="0"/>
                <a:ea typeface="MS PGothic" charset="0"/>
              </a:rPr>
              <a:t>this example, this is the case for wages and other expenses.</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F9ADACC-6A22-8246-8FED-4CD02135623F}" type="slidenum">
              <a:rPr lang="en-US" sz="1200">
                <a:latin typeface="Calibri" charset="0"/>
              </a:rPr>
              <a:pPr/>
              <a:t>24</a:t>
            </a:fld>
            <a:endParaRPr lang="en-US" sz="1200" dirty="0">
              <a:latin typeface="Calibri" charset="0"/>
            </a:endParaRPr>
          </a:p>
        </p:txBody>
      </p:sp>
    </p:spTree>
    <p:extLst>
      <p:ext uri="{BB962C8B-B14F-4D97-AF65-F5344CB8AC3E}">
        <p14:creationId xmlns:p14="http://schemas.microsoft.com/office/powerpoint/2010/main" val="1228048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Since revenue centers focus on revenues only, responsibility reports for revenue centers also focus on revenues. The sales volume variance reveals the effect of sales volume differences on revenues. The sales volume variance looks at the number of units actually sold versus the number of units expected to be sold. </a:t>
            </a:r>
            <a:endParaRPr lang="en-US" dirty="0" smtClean="0">
              <a:latin typeface="Calibri" charset="0"/>
              <a:ea typeface="MS PGothic" charset="0"/>
            </a:endParaRPr>
          </a:p>
          <a:p>
            <a:endParaRPr lang="en-US" dirty="0" smtClean="0">
              <a:latin typeface="Calibri" charset="0"/>
              <a:ea typeface="MS PGothic" charset="0"/>
            </a:endParaRPr>
          </a:p>
          <a:p>
            <a:r>
              <a:rPr lang="en-US" dirty="0" smtClean="0">
                <a:latin typeface="Calibri" charset="0"/>
                <a:ea typeface="MS PGothic" charset="0"/>
              </a:rPr>
              <a:t>The </a:t>
            </a:r>
            <a:r>
              <a:rPr lang="en-US" dirty="0">
                <a:latin typeface="Calibri" charset="0"/>
                <a:ea typeface="MS PGothic" charset="0"/>
              </a:rPr>
              <a:t>flexible budget variance looks at differences in the sales price. The flexible budget variance takes the difference between the number of units actually sold times the actual selling price and the number of units actually sold times the budgeted selling price.</a:t>
            </a: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4FF6B72-E8F2-D644-B701-0EC648DD67B3}" type="slidenum">
              <a:rPr lang="en-US" sz="1200">
                <a:latin typeface="Calibri" charset="0"/>
              </a:rPr>
              <a:pPr/>
              <a:t>25</a:t>
            </a:fld>
            <a:endParaRPr lang="en-US" sz="1200" dirty="0">
              <a:latin typeface="Calibri" charset="0"/>
            </a:endParaRPr>
          </a:p>
        </p:txBody>
      </p:sp>
    </p:spTree>
    <p:extLst>
      <p:ext uri="{BB962C8B-B14F-4D97-AF65-F5344CB8AC3E}">
        <p14:creationId xmlns:p14="http://schemas.microsoft.com/office/powerpoint/2010/main" val="388815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Exhibit 24-5 details sales volume and revenue for each type of premium tablet computer sold. Responsibility reports for revenue centers report a flexible budget variance and a sales volume variance for sales revenue</a:t>
            </a:r>
            <a:r>
              <a:rPr lang="en-US" dirty="0" smtClean="0">
                <a:latin typeface="Calibri" charset="0"/>
                <a:ea typeface="MS PGothic" charset="0"/>
              </a:rPr>
              <a:t>. </a:t>
            </a:r>
            <a:r>
              <a:rPr lang="en-US" dirty="0">
                <a:latin typeface="Calibri" charset="0"/>
                <a:ea typeface="MS PGothic" charset="0"/>
              </a:rPr>
              <a:t>If the actual sales price exceeds the budgeted sales price, the flexible budget variance is favorable. </a:t>
            </a:r>
            <a:r>
              <a:rPr lang="en-US" dirty="0" smtClean="0">
                <a:latin typeface="Calibri" charset="0"/>
                <a:ea typeface="MS PGothic" charset="0"/>
              </a:rPr>
              <a:t>If </a:t>
            </a:r>
            <a:r>
              <a:rPr lang="en-US" dirty="0">
                <a:latin typeface="Calibri" charset="0"/>
                <a:ea typeface="MS PGothic" charset="0"/>
              </a:rPr>
              <a:t>the actual </a:t>
            </a:r>
            <a:r>
              <a:rPr lang="en-US" dirty="0" smtClean="0">
                <a:latin typeface="Calibri" charset="0"/>
                <a:ea typeface="MS PGothic" charset="0"/>
              </a:rPr>
              <a:t>number of </a:t>
            </a:r>
            <a:r>
              <a:rPr lang="en-US" dirty="0">
                <a:latin typeface="Calibri" charset="0"/>
                <a:ea typeface="MS PGothic" charset="0"/>
              </a:rPr>
              <a:t>units sold exceeds the budgeted </a:t>
            </a:r>
            <a:r>
              <a:rPr lang="en-US" dirty="0" smtClean="0">
                <a:latin typeface="Calibri" charset="0"/>
                <a:ea typeface="MS PGothic" charset="0"/>
              </a:rPr>
              <a:t>number of </a:t>
            </a:r>
            <a:r>
              <a:rPr lang="en-US" dirty="0">
                <a:latin typeface="Calibri" charset="0"/>
                <a:ea typeface="MS PGothic" charset="0"/>
              </a:rPr>
              <a:t>units to be sold under the static budget, the sales volume variance is favorable.</a:t>
            </a: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A036549-5B03-1748-8C8E-6911ECCD5224}" type="slidenum">
              <a:rPr lang="en-US" sz="1200">
                <a:latin typeface="Calibri" charset="0"/>
              </a:rPr>
              <a:pPr/>
              <a:t>26</a:t>
            </a:fld>
            <a:endParaRPr lang="en-US" sz="1200" dirty="0">
              <a:latin typeface="Calibri" charset="0"/>
            </a:endParaRPr>
          </a:p>
        </p:txBody>
      </p:sp>
    </p:spTree>
    <p:extLst>
      <p:ext uri="{BB962C8B-B14F-4D97-AF65-F5344CB8AC3E}">
        <p14:creationId xmlns:p14="http://schemas.microsoft.com/office/powerpoint/2010/main" val="1850569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Managers of profit centers are responsible for both generating revenue and controlling costs, so their performance reports include both revenues and expenses. </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3A19A50-8384-5C46-8516-AB59ADC01977}" type="slidenum">
              <a:rPr lang="en-US" sz="1200">
                <a:latin typeface="Calibri" charset="0"/>
              </a:rPr>
              <a:pPr/>
              <a:t>27</a:t>
            </a:fld>
            <a:endParaRPr lang="en-US" sz="1200" dirty="0">
              <a:latin typeface="Calibri" charset="0"/>
            </a:endParaRPr>
          </a:p>
        </p:txBody>
      </p:sp>
    </p:spTree>
    <p:extLst>
      <p:ext uri="{BB962C8B-B14F-4D97-AF65-F5344CB8AC3E}">
        <p14:creationId xmlns:p14="http://schemas.microsoft.com/office/powerpoint/2010/main" val="2115842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Exhibit 24-6 shows an example of a profit center performance report for the Standard Tablet Department. Since the report is for a profit center that is responsible for revenues, expenses, and contribution margin, we see all these elements reported and flexible budget variances for revenue, expenses, and contribution margin.</a:t>
            </a:r>
          </a:p>
          <a:p>
            <a:endParaRPr lang="en-US" dirty="0">
              <a:latin typeface="Calibri" charset="0"/>
              <a:ea typeface="MS PGothic" charset="0"/>
            </a:endParaRPr>
          </a:p>
          <a:p>
            <a:r>
              <a:rPr lang="en-US" dirty="0">
                <a:latin typeface="Calibri" charset="0"/>
                <a:ea typeface="MS PGothic" charset="0"/>
              </a:rPr>
              <a:t>Notice that this profit center performance report contains the line Traceable Fixed Expenses. Recall that one drawback of decentralization is that subunits may duplicate costs or assets. Many companies avoid this problem by providing centralized service departments where several subunits, such as profit centers, share assets or costs. The Traceable Fixed Expenses account allocates the portion of costs that can be allocated to this department. </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32949F5-83B0-1C4C-917E-40F429645F2A}" type="slidenum">
              <a:rPr lang="en-US" sz="1200">
                <a:latin typeface="Calibri" charset="0"/>
              </a:rPr>
              <a:pPr/>
              <a:t>28</a:t>
            </a:fld>
            <a:endParaRPr lang="en-US" sz="1200" dirty="0">
              <a:latin typeface="Calibri" charset="0"/>
            </a:endParaRPr>
          </a:p>
        </p:txBody>
      </p:sp>
    </p:spTree>
    <p:extLst>
      <p:ext uri="{BB962C8B-B14F-4D97-AF65-F5344CB8AC3E}">
        <p14:creationId xmlns:p14="http://schemas.microsoft.com/office/powerpoint/2010/main" val="1946286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Responsibility accounting holds the manager with the most influence </a:t>
            </a:r>
            <a:r>
              <a:rPr lang="en-US" dirty="0" smtClean="0">
                <a:latin typeface="Calibri" charset="0"/>
                <a:ea typeface="MS PGothic" charset="0"/>
              </a:rPr>
              <a:t>for the </a:t>
            </a:r>
            <a:r>
              <a:rPr lang="en-US" dirty="0">
                <a:latin typeface="Calibri" charset="0"/>
                <a:ea typeface="MS PGothic" charset="0"/>
              </a:rPr>
              <a:t>cost accountable for the cost. The manager for the Standard Tablet Department would most likely not have any control over cost decisions made for the Payroll Processing Department. Exhibit 24-7 shows the responsibility report for the department. Notice that the traceable fixed expenses are not included. </a:t>
            </a: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DDFDA7C-E9A8-A644-89DC-1114D514D809}" type="slidenum">
              <a:rPr lang="en-US" sz="1200">
                <a:latin typeface="Calibri" charset="0"/>
              </a:rPr>
              <a:pPr/>
              <a:t>29</a:t>
            </a:fld>
            <a:endParaRPr lang="en-US" sz="1200" dirty="0">
              <a:latin typeface="Calibri" charset="0"/>
            </a:endParaRPr>
          </a:p>
        </p:txBody>
      </p:sp>
    </p:spTree>
    <p:extLst>
      <p:ext uri="{BB962C8B-B14F-4D97-AF65-F5344CB8AC3E}">
        <p14:creationId xmlns:p14="http://schemas.microsoft.com/office/powerpoint/2010/main" val="165660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D97EDFA-9BE3-4D40-9372-EAAC5CCF8525}" type="slidenum">
              <a:rPr lang="en-US" sz="1200">
                <a:latin typeface="Calibri" charset="0"/>
              </a:rPr>
              <a:pPr/>
              <a:t>3</a:t>
            </a:fld>
            <a:endParaRPr lang="en-US" sz="1200" dirty="0">
              <a:latin typeface="Calibri" charset="0"/>
            </a:endParaRPr>
          </a:p>
        </p:txBody>
      </p:sp>
    </p:spTree>
    <p:extLst>
      <p:ext uri="{BB962C8B-B14F-4D97-AF65-F5344CB8AC3E}">
        <p14:creationId xmlns:p14="http://schemas.microsoft.com/office/powerpoint/2010/main" val="1244457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Tree>
    <p:extLst>
      <p:ext uri="{BB962C8B-B14F-4D97-AF65-F5344CB8AC3E}">
        <p14:creationId xmlns:p14="http://schemas.microsoft.com/office/powerpoint/2010/main" val="2379713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Investment centers are typically large divisions of a company. The duties of an investment center manager are similar to those of a CEO. The CEO is responsible for maximizing income, in relation to the company’s invested capital, by using company assets efficiently. Likewise, investment center managers are responsible for not only generating profit but also making the best use of the investment center’s assets. The financial evaluation of investment centers must measure two factors: (1) how much operating income the segment is generating and (2) how efficiently the segment is using its assets. </a:t>
            </a:r>
          </a:p>
          <a:p>
            <a:r>
              <a:rPr lang="en-US" dirty="0">
                <a:latin typeface="Calibri" charset="0"/>
                <a:ea typeface="MS PGothic" charset="0"/>
              </a:rPr>
              <a:t> </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ACE1DD9-BB97-F346-9861-AE75DEC5D0B0}" type="slidenum">
              <a:rPr lang="en-US" sz="1200">
                <a:latin typeface="Calibri" charset="0"/>
              </a:rPr>
              <a:pPr/>
              <a:t>31</a:t>
            </a:fld>
            <a:endParaRPr lang="en-US" sz="1200" dirty="0">
              <a:latin typeface="Calibri" charset="0"/>
            </a:endParaRPr>
          </a:p>
        </p:txBody>
      </p:sp>
    </p:spTree>
    <p:extLst>
      <p:ext uri="{BB962C8B-B14F-4D97-AF65-F5344CB8AC3E}">
        <p14:creationId xmlns:p14="http://schemas.microsoft.com/office/powerpoint/2010/main" val="1620035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anose="020B0600070205080204" pitchFamily="34" charset="-128"/>
                <a:cs typeface="MS PGothic" charset="0"/>
              </a:rPr>
              <a:t>Based on operating income alone, the Tablet Computer Division (with operating income of $975,800) appears to be more profitable than the e-Learning Division (with operating income of $450,000). However, this comparison is misleading because it does not consider the assets invested in each division. The Tablet Computer Division has more assets than does the e-Learning Division.</a:t>
            </a:r>
          </a:p>
          <a:p>
            <a:endParaRPr lang="en-US" sz="1200" b="0" i="0" u="none" strike="noStrike" kern="1200" baseline="0" dirty="0" smtClean="0">
              <a:solidFill>
                <a:schemeClr val="tx1"/>
              </a:solidFill>
              <a:latin typeface="+mn-lt"/>
              <a:ea typeface="MS PGothic" panose="020B0600070205080204" pitchFamily="34" charset="-128"/>
              <a:cs typeface="MS PGothic" charset="0"/>
            </a:endParaRPr>
          </a:p>
          <a:p>
            <a:r>
              <a:rPr lang="en-US" sz="1200" b="0" i="0" u="none" strike="noStrike" kern="1200" baseline="0" dirty="0" smtClean="0">
                <a:solidFill>
                  <a:schemeClr val="tx1"/>
                </a:solidFill>
                <a:latin typeface="+mn-lt"/>
                <a:ea typeface="MS PGothic" panose="020B0600070205080204" pitchFamily="34" charset="-128"/>
                <a:cs typeface="MS PGothic" charset="0"/>
              </a:rPr>
              <a:t>To adequately evaluate an investment center’s financial performance, companies need summary performance measures—or KPIs—that include </a:t>
            </a:r>
            <a:r>
              <a:rPr lang="en-US" sz="1200" b="0" i="1" u="none" strike="noStrike" kern="1200" baseline="0" dirty="0" smtClean="0">
                <a:solidFill>
                  <a:schemeClr val="tx1"/>
                </a:solidFill>
                <a:latin typeface="+mn-lt"/>
                <a:ea typeface="MS PGothic" panose="020B0600070205080204" pitchFamily="34" charset="-128"/>
                <a:cs typeface="MS PGothic" charset="0"/>
              </a:rPr>
              <a:t>both </a:t>
            </a:r>
            <a:r>
              <a:rPr lang="en-US" sz="1200" b="0" i="0" u="none" strike="noStrike" kern="1200" baseline="0" dirty="0" smtClean="0">
                <a:solidFill>
                  <a:schemeClr val="tx1"/>
                </a:solidFill>
                <a:latin typeface="+mn-lt"/>
                <a:ea typeface="MS PGothic" panose="020B0600070205080204" pitchFamily="34" charset="-128"/>
                <a:cs typeface="MS PGothic" charset="0"/>
              </a:rPr>
              <a:t>the division’s operating income </a:t>
            </a:r>
            <a:r>
              <a:rPr lang="en-US" sz="1200" b="0" i="1" u="none" strike="noStrike" kern="1200" baseline="0" dirty="0" smtClean="0">
                <a:solidFill>
                  <a:schemeClr val="tx1"/>
                </a:solidFill>
                <a:latin typeface="+mn-lt"/>
                <a:ea typeface="MS PGothic" panose="020B0600070205080204" pitchFamily="34" charset="-128"/>
                <a:cs typeface="MS PGothic" charset="0"/>
              </a:rPr>
              <a:t>and </a:t>
            </a:r>
            <a:r>
              <a:rPr lang="en-US" sz="1200" b="0" i="0" u="none" strike="noStrike" kern="1200" baseline="0" dirty="0" smtClean="0">
                <a:solidFill>
                  <a:schemeClr val="tx1"/>
                </a:solidFill>
                <a:latin typeface="+mn-lt"/>
                <a:ea typeface="MS PGothic" panose="020B0600070205080204" pitchFamily="34" charset="-128"/>
                <a:cs typeface="MS PGothic" charset="0"/>
              </a:rPr>
              <a:t>its assets.</a:t>
            </a:r>
            <a:endParaRPr lang="en-US" dirty="0"/>
          </a:p>
        </p:txBody>
      </p:sp>
      <p:sp>
        <p:nvSpPr>
          <p:cNvPr id="4" name="Slide Number Placeholder 3"/>
          <p:cNvSpPr>
            <a:spLocks noGrp="1"/>
          </p:cNvSpPr>
          <p:nvPr>
            <p:ph type="sldNum" sz="quarter" idx="10"/>
          </p:nvPr>
        </p:nvSpPr>
        <p:spPr/>
        <p:txBody>
          <a:bodyPr/>
          <a:lstStyle/>
          <a:p>
            <a:pPr>
              <a:defRPr/>
            </a:pPr>
            <a:fld id="{A0968621-6B3A-E146-91E7-991216EEDAEE}" type="slidenum">
              <a:rPr lang="en-US" smtClean="0"/>
              <a:pPr>
                <a:defRPr/>
              </a:pPr>
              <a:t>32</a:t>
            </a:fld>
            <a:endParaRPr lang="en-US" dirty="0"/>
          </a:p>
        </p:txBody>
      </p:sp>
    </p:spTree>
    <p:extLst>
      <p:ext uri="{BB962C8B-B14F-4D97-AF65-F5344CB8AC3E}">
        <p14:creationId xmlns:p14="http://schemas.microsoft.com/office/powerpoint/2010/main" val="4236120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Return on investment (ROI) is one the most commonly used KPIs for evaluating an investment center’s financial performance. ROI is a measure of profitability and efficiency. Companies typically define ROI as follows: Operating income / Average total assets. ROI measures the amount of operating income an investment center earns relative to the amount of its average total assets. </a:t>
            </a: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9B0C8A8-20BB-3B43-B34C-F8A043F80E39}" type="slidenum">
              <a:rPr lang="en-US" sz="1200">
                <a:latin typeface="Calibri" charset="0"/>
              </a:rPr>
              <a:pPr/>
              <a:t>33</a:t>
            </a:fld>
            <a:endParaRPr lang="en-US" sz="1200" dirty="0">
              <a:latin typeface="Calibri" charset="0"/>
            </a:endParaRPr>
          </a:p>
        </p:txBody>
      </p:sp>
    </p:spTree>
    <p:extLst>
      <p:ext uri="{BB962C8B-B14F-4D97-AF65-F5344CB8AC3E}">
        <p14:creationId xmlns:p14="http://schemas.microsoft.com/office/powerpoint/2010/main" val="3989396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anose="020B0600070205080204" pitchFamily="34" charset="-128"/>
                <a:cs typeface="MS PGothic" charset="0"/>
              </a:rPr>
              <a:t>Although the Tablet Computer Division has a higher operating income than the e-Learning Division, the Tablet Computer Division is actually </a:t>
            </a:r>
            <a:r>
              <a:rPr lang="en-US" sz="1200" b="0" i="1" u="none" strike="noStrike" kern="1200" baseline="0" dirty="0" smtClean="0">
                <a:solidFill>
                  <a:schemeClr val="tx1"/>
                </a:solidFill>
                <a:latin typeface="+mn-lt"/>
                <a:ea typeface="MS PGothic" panose="020B0600070205080204" pitchFamily="34" charset="-128"/>
                <a:cs typeface="MS PGothic" charset="0"/>
              </a:rPr>
              <a:t>less </a:t>
            </a:r>
            <a:r>
              <a:rPr lang="en-US" sz="1200" b="0" i="0" u="none" strike="noStrike" kern="1200" baseline="0" dirty="0" smtClean="0">
                <a:solidFill>
                  <a:schemeClr val="tx1"/>
                </a:solidFill>
                <a:latin typeface="+mn-lt"/>
                <a:ea typeface="MS PGothic" panose="020B0600070205080204" pitchFamily="34" charset="-128"/>
                <a:cs typeface="MS PGothic" charset="0"/>
              </a:rPr>
              <a:t>profitable than the e-Learning Division when we consider that the Tablet Computer Division does not utilize its average total assets as efficiently.</a:t>
            </a:r>
            <a:endParaRPr lang="en-US" dirty="0"/>
          </a:p>
        </p:txBody>
      </p:sp>
      <p:sp>
        <p:nvSpPr>
          <p:cNvPr id="4" name="Slide Number Placeholder 3"/>
          <p:cNvSpPr>
            <a:spLocks noGrp="1"/>
          </p:cNvSpPr>
          <p:nvPr>
            <p:ph type="sldNum" sz="quarter" idx="10"/>
          </p:nvPr>
        </p:nvSpPr>
        <p:spPr/>
        <p:txBody>
          <a:bodyPr/>
          <a:lstStyle/>
          <a:p>
            <a:pPr>
              <a:defRPr/>
            </a:pPr>
            <a:fld id="{A0968621-6B3A-E146-91E7-991216EEDAEE}" type="slidenum">
              <a:rPr lang="en-US" smtClean="0"/>
              <a:pPr>
                <a:defRPr/>
              </a:pPr>
              <a:t>34</a:t>
            </a:fld>
            <a:endParaRPr lang="en-US" dirty="0"/>
          </a:p>
        </p:txBody>
      </p:sp>
    </p:spTree>
    <p:extLst>
      <p:ext uri="{BB962C8B-B14F-4D97-AF65-F5344CB8AC3E}">
        <p14:creationId xmlns:p14="http://schemas.microsoft.com/office/powerpoint/2010/main" val="1851942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To determine what is driving a division’s ROI, management often restates the ROI equation in its expanded form. Return on investment equals the profit margin ratio times the asset turnover ratio</a:t>
            </a:r>
            <a:r>
              <a:rPr lang="en-US" dirty="0" smtClean="0">
                <a:latin typeface="Calibri" charset="0"/>
                <a:ea typeface="MS PGothic" charset="0"/>
              </a:rPr>
              <a:t>. </a:t>
            </a:r>
            <a:r>
              <a:rPr lang="en-US" dirty="0">
                <a:latin typeface="Calibri" charset="0"/>
                <a:ea typeface="MS PGothic" charset="0"/>
              </a:rPr>
              <a:t>The expanded form of return on investment reveals that profitability and the efficiency of asset usage are driving the ratio.</a:t>
            </a:r>
          </a:p>
          <a:p>
            <a:endParaRPr lang="en-US" dirty="0">
              <a:latin typeface="Calibri" charset="0"/>
              <a:ea typeface="MS PGothic" charset="0"/>
            </a:endParaRPr>
          </a:p>
          <a:p>
            <a:r>
              <a:rPr lang="en-US" dirty="0">
                <a:latin typeface="Calibri" charset="0"/>
                <a:ea typeface="MS PGothic" charset="0"/>
              </a:rPr>
              <a:t>The profit margin ratio is a profitability measure that shows how much operating income is earned on every dollar of net sales. Profit margin ratio = Operating income / Net sales. To increase the profit margin ratio, management must increase the operating income earned on every dollar of sales. Management may cut product costs or selling and administrative costs, but it needs to be careful when trimming costs. Cutting costs in the short-term can hurt long-term ROI. </a:t>
            </a:r>
            <a:endParaRPr lang="en-US" dirty="0" smtClean="0">
              <a:latin typeface="Calibri" charset="0"/>
              <a:ea typeface="MS PGothic" charset="0"/>
            </a:endParaRPr>
          </a:p>
          <a:p>
            <a:endParaRPr lang="en-US" dirty="0" smtClean="0">
              <a:latin typeface="Calibri" charset="0"/>
              <a:ea typeface="MS PGothic" charset="0"/>
            </a:endParaRPr>
          </a:p>
          <a:p>
            <a:r>
              <a:rPr lang="en-US" sz="1200" b="0" i="0" u="none" strike="noStrike" kern="1200" baseline="0" dirty="0" smtClean="0">
                <a:solidFill>
                  <a:schemeClr val="tx1"/>
                </a:solidFill>
                <a:latin typeface="+mn-lt"/>
                <a:ea typeface="MS PGothic" panose="020B0600070205080204" pitchFamily="34" charset="-128"/>
                <a:cs typeface="MS PGothic" charset="0"/>
              </a:rPr>
              <a:t>The e-Learning Division has a profit margin ratio of 6%, meaning that it earns operating income of $0.06 on every $1.00 of sales. The Tablet Computer Division, however, is much more profitable, with a profit margin ratio of 19%, earning $0.19 on every $1.00 of sales.</a:t>
            </a:r>
            <a:endParaRPr lang="en-US" dirty="0">
              <a:latin typeface="Calibri" charset="0"/>
              <a:ea typeface="MS PGothic" charset="0"/>
            </a:endParaRPr>
          </a:p>
          <a:p>
            <a:endParaRPr lang="en-US" dirty="0">
              <a:latin typeface="Calibri" charset="0"/>
              <a:ea typeface="MS PGothic"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BAA6DEE-79CB-1D42-9143-5E9CAB82F0D3}" type="slidenum">
              <a:rPr lang="en-US" sz="1200">
                <a:latin typeface="Calibri" charset="0"/>
              </a:rPr>
              <a:pPr/>
              <a:t>35</a:t>
            </a:fld>
            <a:endParaRPr lang="en-US" sz="1200" dirty="0">
              <a:latin typeface="Calibri" charset="0"/>
            </a:endParaRPr>
          </a:p>
        </p:txBody>
      </p:sp>
    </p:spTree>
    <p:extLst>
      <p:ext uri="{BB962C8B-B14F-4D97-AF65-F5344CB8AC3E}">
        <p14:creationId xmlns:p14="http://schemas.microsoft.com/office/powerpoint/2010/main" val="1272425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MS PGothic" charset="0"/>
              </a:rPr>
              <a:t>The </a:t>
            </a:r>
            <a:r>
              <a:rPr lang="en-US" dirty="0">
                <a:latin typeface="Calibri" charset="0"/>
                <a:ea typeface="MS PGothic" charset="0"/>
              </a:rPr>
              <a:t>asset turnover ratio measures how efficiently a business uses its average total assets to generate sales. Asset turnover ratio = Net sales / Average total assets. If managers are not satisfied with their division’s asset turnover ratio rate, how can they improve it? They might try to eliminate nonproductive assets, such as by being more aggressive in collecting accounts receivables, decreasing inventory levels, or disposing of unnecessary plant assets. </a:t>
            </a:r>
            <a:endParaRPr lang="en-US" dirty="0" smtClean="0">
              <a:latin typeface="Calibri" charset="0"/>
              <a:ea typeface="MS PGothic" charset="0"/>
            </a:endParaRPr>
          </a:p>
          <a:p>
            <a:endParaRPr lang="en-US" dirty="0" smtClean="0">
              <a:latin typeface="Calibri" charset="0"/>
              <a:ea typeface="MS PGothic" charset="0"/>
            </a:endParaRPr>
          </a:p>
          <a:p>
            <a:r>
              <a:rPr lang="en-US" sz="1200" b="0" i="0" u="none" strike="noStrike" kern="1200" baseline="0" dirty="0" smtClean="0">
                <a:solidFill>
                  <a:schemeClr val="tx1"/>
                </a:solidFill>
                <a:latin typeface="+mn-lt"/>
                <a:ea typeface="MS PGothic" panose="020B0600070205080204" pitchFamily="34" charset="-128"/>
                <a:cs typeface="MS PGothic" charset="0"/>
              </a:rPr>
              <a:t>The e-Learning Division has an asset turnover ratio of 3. This means that the e-Learning Division generates $3.00 of sales with every $1.00 of average total assets. The Tablet Computer Division’s asset turnover ratio is only 0.81. The Tablet Computer Division generates only $0.81 of sales with every $1.00 of average total assets. The e-Learning Division uses its average total assets much more efficiently in generating sales than the Tablet Computer Division.</a:t>
            </a:r>
            <a:endParaRPr lang="en-US"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ROI has one major drawback: Evaluating division managers solely on ROI gives them an incentive to adopt only projects that will maintain or increase their current ROI. </a:t>
            </a: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BAA6DEE-79CB-1D42-9143-5E9CAB82F0D3}" type="slidenum">
              <a:rPr lang="en-US" sz="1200">
                <a:latin typeface="Calibri" charset="0"/>
              </a:rPr>
              <a:pPr/>
              <a:t>36</a:t>
            </a:fld>
            <a:endParaRPr lang="en-US" sz="1200" dirty="0">
              <a:latin typeface="Calibri" charset="0"/>
            </a:endParaRPr>
          </a:p>
        </p:txBody>
      </p:sp>
    </p:spTree>
    <p:extLst>
      <p:ext uri="{BB962C8B-B14F-4D97-AF65-F5344CB8AC3E}">
        <p14:creationId xmlns:p14="http://schemas.microsoft.com/office/powerpoint/2010/main" val="1324499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Residual income (RI) is another commonly used KPI for evaluating an investment center’s financial performance. Similar to ROI, RI considers both the division’s operating income and its average total assets. RI considers both the division’s profitability and the efficiency with which the division uses its average total assets. RI also incorporates another piece of information: top management’s target rate (such as the 16% target rate of return in the previous example). The target rate of return is the minimum acceptable rate of return that top management expects a division to earn with its average total assets. </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5C2045C-E6F5-F84D-BBE6-5FD37FE3B3A4}" type="slidenum">
              <a:rPr lang="en-US" sz="1200">
                <a:latin typeface="Calibri" charset="0"/>
              </a:rPr>
              <a:pPr/>
              <a:t>37</a:t>
            </a:fld>
            <a:endParaRPr lang="en-US" sz="1200" dirty="0">
              <a:latin typeface="Calibri" charset="0"/>
            </a:endParaRPr>
          </a:p>
        </p:txBody>
      </p:sp>
    </p:spTree>
    <p:extLst>
      <p:ext uri="{BB962C8B-B14F-4D97-AF65-F5344CB8AC3E}">
        <p14:creationId xmlns:p14="http://schemas.microsoft.com/office/powerpoint/2010/main" val="2133182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Residual income (RI) is a measure of profitability and efficiency computed as actual operating income less a specified minimum acceptable operating income. RI compares the division’s actual operating income with the minimum operating income expected by top management, given the size of the division’s average total assets. RI is the “extra” operating income above the minimum operating income. A positive RI means that the division’s operating income exceeds management’s target rate of return. A negative RI means the division is not meeting the target rate of return. </a:t>
            </a: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DE56F0D-13E1-624E-A191-08ED7C19460F}" type="slidenum">
              <a:rPr lang="en-US" sz="1200">
                <a:latin typeface="Calibri" charset="0"/>
              </a:rPr>
              <a:pPr/>
              <a:t>38</a:t>
            </a:fld>
            <a:endParaRPr lang="en-US" sz="1200" dirty="0">
              <a:latin typeface="Calibri" charset="0"/>
            </a:endParaRPr>
          </a:p>
        </p:txBody>
      </p:sp>
    </p:spTree>
    <p:extLst>
      <p:ext uri="{BB962C8B-B14F-4D97-AF65-F5344CB8AC3E}">
        <p14:creationId xmlns:p14="http://schemas.microsoft.com/office/powerpoint/2010/main" val="3065506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anose="020B0600070205080204" pitchFamily="34" charset="-128"/>
                <a:cs typeface="MS PGothic" charset="0"/>
              </a:rPr>
              <a:t>The positive RI indicates that the e-Learning Division exceeded top management’s 16% target rate of return expectations. The RI calculation also confirms what we learned about the e-Learning Division’s ROI. Recall that the e-Learning Division’s ROI was 18%, which is higher than the target rate of return of 16%.</a:t>
            </a:r>
          </a:p>
          <a:p>
            <a:endParaRPr lang="en-US" sz="1200" b="0" i="0" u="none" strike="noStrike" kern="1200" baseline="0" dirty="0" smtClean="0">
              <a:solidFill>
                <a:schemeClr val="tx1"/>
              </a:solidFill>
              <a:latin typeface="+mn-lt"/>
              <a:ea typeface="MS PGothic" panose="020B0600070205080204" pitchFamily="34" charset="-128"/>
              <a:cs typeface="MS PGothic" charset="0"/>
            </a:endParaRPr>
          </a:p>
          <a:p>
            <a:r>
              <a:rPr lang="en-US" sz="1200" b="0" i="0" u="none" strike="noStrike" kern="1200" baseline="0" dirty="0" smtClean="0">
                <a:solidFill>
                  <a:schemeClr val="tx1"/>
                </a:solidFill>
                <a:latin typeface="+mn-lt"/>
                <a:ea typeface="MS PGothic" panose="020B0600070205080204" pitchFamily="34" charset="-128"/>
                <a:cs typeface="MS PGothic" charset="0"/>
              </a:rPr>
              <a:t>The Tablet Computer Division’s RI is negative. This means that the Tablet Computer Division did not use its average total assets as effectively as top management expected. Recall that the Tablet Computer Division’s ROI of 15% fell short of the target rate of return of 16%.</a:t>
            </a:r>
          </a:p>
          <a:p>
            <a:endParaRPr lang="en-US" sz="1200" b="0" i="0" u="none" strike="noStrike" kern="1200" baseline="0" dirty="0" smtClean="0">
              <a:solidFill>
                <a:schemeClr val="tx1"/>
              </a:solidFill>
              <a:latin typeface="+mn-lt"/>
              <a:ea typeface="MS PGothic" panose="020B0600070205080204" pitchFamily="34" charset="-128"/>
              <a:cs typeface="MS PGothic" charset="0"/>
            </a:endParaRPr>
          </a:p>
          <a:p>
            <a:r>
              <a:rPr lang="en-US" sz="1200" b="0" i="0" u="none" strike="noStrike" kern="1200" baseline="0" dirty="0" smtClean="0">
                <a:solidFill>
                  <a:schemeClr val="tx1"/>
                </a:solidFill>
                <a:latin typeface="+mn-lt"/>
                <a:ea typeface="MS PGothic" panose="020B0600070205080204" pitchFamily="34" charset="-128"/>
                <a:cs typeface="MS PGothic" charset="0"/>
              </a:rPr>
              <a:t>A company may prefer to use RI over ROI for performance evaluation because RI is more likely than ROI to lead to goal congruence.</a:t>
            </a:r>
          </a:p>
          <a:p>
            <a:endParaRPr lang="en-US" sz="1200" b="0" i="0" u="none" strike="noStrike" kern="1200" baseline="0" dirty="0" smtClean="0">
              <a:solidFill>
                <a:schemeClr val="tx1"/>
              </a:solidFill>
              <a:latin typeface="+mn-lt"/>
              <a:ea typeface="MS PGothic" panose="020B0600070205080204" pitchFamily="34" charset="-128"/>
              <a:cs typeface="MS PGothic" charset="0"/>
            </a:endParaRPr>
          </a:p>
          <a:p>
            <a:endParaRPr lang="en-US" sz="1200" b="0" i="0" u="none" strike="noStrike" kern="1200" baseline="0" dirty="0" smtClean="0">
              <a:solidFill>
                <a:schemeClr val="tx1"/>
              </a:solidFill>
              <a:latin typeface="+mn-lt"/>
              <a:ea typeface="MS PGothic" panose="020B0600070205080204" pitchFamily="34" charset="-128"/>
              <a:cs typeface="MS PGothic" charset="0"/>
            </a:endParaRPr>
          </a:p>
          <a:p>
            <a:endParaRPr lang="en-US" sz="1200" b="0" i="0" u="none" strike="noStrike" kern="1200" baseline="0" dirty="0" smtClean="0">
              <a:solidFill>
                <a:schemeClr val="tx1"/>
              </a:solidFill>
              <a:latin typeface="+mn-lt"/>
              <a:ea typeface="MS PGothic"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A0968621-6B3A-E146-91E7-991216EEDAEE}" type="slidenum">
              <a:rPr lang="en-US" smtClean="0"/>
              <a:pPr>
                <a:defRPr/>
              </a:pPr>
              <a:t>39</a:t>
            </a:fld>
            <a:endParaRPr lang="en-US" dirty="0"/>
          </a:p>
        </p:txBody>
      </p:sp>
    </p:spTree>
    <p:extLst>
      <p:ext uri="{BB962C8B-B14F-4D97-AF65-F5344CB8AC3E}">
        <p14:creationId xmlns:p14="http://schemas.microsoft.com/office/powerpoint/2010/main" val="355130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D6B7EF1-FA17-2E41-A30B-1D2D7444A085}" type="slidenum">
              <a:rPr lang="en-US" sz="1200">
                <a:latin typeface="Calibri" charset="0"/>
              </a:rPr>
              <a:pPr/>
              <a:t>4</a:t>
            </a:fld>
            <a:endParaRPr lang="en-US" sz="1200" dirty="0">
              <a:latin typeface="Calibri" charset="0"/>
            </a:endParaRPr>
          </a:p>
        </p:txBody>
      </p:sp>
    </p:spTree>
    <p:extLst>
      <p:ext uri="{BB962C8B-B14F-4D97-AF65-F5344CB8AC3E}">
        <p14:creationId xmlns:p14="http://schemas.microsoft.com/office/powerpoint/2010/main" val="106663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Exhibit 24-8 summarizes the KPIs for investment centers. </a:t>
            </a: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9E6B3E7-A0DF-A84D-A0F0-A1D16D0A2D11}" type="slidenum">
              <a:rPr lang="en-US" sz="1200">
                <a:latin typeface="Calibri" charset="0"/>
              </a:rPr>
              <a:pPr/>
              <a:t>40</a:t>
            </a:fld>
            <a:endParaRPr lang="en-US" sz="1200" dirty="0">
              <a:latin typeface="Calibri" charset="0"/>
            </a:endParaRPr>
          </a:p>
        </p:txBody>
      </p:sp>
    </p:spTree>
    <p:extLst>
      <p:ext uri="{BB962C8B-B14F-4D97-AF65-F5344CB8AC3E}">
        <p14:creationId xmlns:p14="http://schemas.microsoft.com/office/powerpoint/2010/main" val="2110225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A company may prefer to use RI over ROI for performance evaluation because RI is more likely </a:t>
            </a:r>
            <a:r>
              <a:rPr lang="en-US" dirty="0" smtClean="0">
                <a:latin typeface="Calibri" charset="0"/>
                <a:ea typeface="MS PGothic" charset="0"/>
              </a:rPr>
              <a:t>than ROI to </a:t>
            </a:r>
            <a:r>
              <a:rPr lang="en-US" dirty="0">
                <a:latin typeface="Calibri" charset="0"/>
                <a:ea typeface="MS PGothic" charset="0"/>
              </a:rPr>
              <a:t>lead to goal </a:t>
            </a:r>
            <a:r>
              <a:rPr lang="en-US" dirty="0" smtClean="0">
                <a:latin typeface="Calibri" charset="0"/>
                <a:ea typeface="MS PGothic" charset="0"/>
              </a:rPr>
              <a:t>congruence. </a:t>
            </a:r>
            <a:r>
              <a:rPr lang="en-US" dirty="0">
                <a:latin typeface="Calibri" charset="0"/>
                <a:ea typeface="MS PGothic" charset="0"/>
              </a:rPr>
              <a:t>Recall that total assets is a balance sheet amount, which means that it is a snapshot at any given point in time. Because the total assets amount will be different at the beginning of the period </a:t>
            </a:r>
            <a:r>
              <a:rPr lang="en-US" dirty="0" smtClean="0">
                <a:latin typeface="Calibri" charset="0"/>
                <a:ea typeface="MS PGothic" charset="0"/>
              </a:rPr>
              <a:t>than at </a:t>
            </a:r>
            <a:r>
              <a:rPr lang="en-US" dirty="0">
                <a:latin typeface="Calibri" charset="0"/>
                <a:ea typeface="MS PGothic" charset="0"/>
              </a:rPr>
              <a:t>the end of the period, most companies choose to use a simple average of the two amounts in their ROI and RI calculations. Not all assets are used in ROI and RI as nonproductive assets may skew the ROI and RI results. </a:t>
            </a:r>
          </a:p>
          <a:p>
            <a:endParaRPr lang="en-US" dirty="0">
              <a:latin typeface="Calibri" charset="0"/>
              <a:ea typeface="MS PGothic" charset="0"/>
            </a:endParaRPr>
          </a:p>
          <a:p>
            <a:r>
              <a:rPr lang="en-US" dirty="0">
                <a:latin typeface="Calibri" charset="0"/>
                <a:ea typeface="MS PGothic" charset="0"/>
              </a:rPr>
              <a:t>One serious drawback of financial performance measures is their short-term focus. Companies usually prepare responsibility reports and calculate ROI and RI figures over a one-year time </a:t>
            </a:r>
            <a:r>
              <a:rPr lang="en-US" dirty="0" smtClean="0">
                <a:latin typeface="Calibri" charset="0"/>
                <a:ea typeface="MS PGothic" charset="0"/>
              </a:rPr>
              <a:t>frame </a:t>
            </a:r>
            <a:r>
              <a:rPr lang="en-US" dirty="0">
                <a:latin typeface="Calibri" charset="0"/>
                <a:ea typeface="MS PGothic" charset="0"/>
              </a:rPr>
              <a:t>or less. If </a:t>
            </a:r>
            <a:r>
              <a:rPr lang="en-US" dirty="0" smtClean="0">
                <a:latin typeface="Calibri" charset="0"/>
                <a:ea typeface="MS PGothic" charset="0"/>
              </a:rPr>
              <a:t>upper management uses a short time frame, division managers have an incentive to take actions that will lead to an immediate increase in these measures, even if such actions may not be in the company’s long-term interest. </a:t>
            </a:r>
            <a:endParaRPr lang="en-US" dirty="0">
              <a:latin typeface="Calibri" charset="0"/>
              <a:ea typeface="MS PGothic"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0B141A6-352C-0544-A85F-8E3262436553}" type="slidenum">
              <a:rPr lang="en-US" sz="1200">
                <a:latin typeface="Calibri" charset="0"/>
              </a:rPr>
              <a:pPr/>
              <a:t>41</a:t>
            </a:fld>
            <a:endParaRPr lang="en-US" sz="1200" dirty="0">
              <a:latin typeface="Calibri" charset="0"/>
            </a:endParaRPr>
          </a:p>
        </p:txBody>
      </p:sp>
    </p:spTree>
    <p:extLst>
      <p:ext uri="{BB962C8B-B14F-4D97-AF65-F5344CB8AC3E}">
        <p14:creationId xmlns:p14="http://schemas.microsoft.com/office/powerpoint/2010/main" val="3378167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445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Tree>
    <p:extLst>
      <p:ext uri="{BB962C8B-B14F-4D97-AF65-F5344CB8AC3E}">
        <p14:creationId xmlns:p14="http://schemas.microsoft.com/office/powerpoint/2010/main" val="232105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MS PGothic" charset="0"/>
              </a:rPr>
              <a:t>When companies decentralize, one responsibility center may transfer goods to another responsibility center within the company. For example, the e-Learning Division at Smart Touch Learning transfers e-learning software to the Tablet Computer Division. When this happens, a transaction must be recorded for each division, and the company must determine the amount of the transaction. The transfer price is the transaction amount of one unit of goods when the transaction occurs between divisions within the same company. </a:t>
            </a: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129ADA6-751D-9F49-BD33-56E6D693F39D}" type="slidenum">
              <a:rPr lang="en-US" sz="1200">
                <a:latin typeface="Calibri" charset="0"/>
              </a:rPr>
              <a:pPr/>
              <a:t>43</a:t>
            </a:fld>
            <a:endParaRPr lang="en-US" sz="1200" dirty="0">
              <a:latin typeface="Calibri" charset="0"/>
            </a:endParaRPr>
          </a:p>
        </p:txBody>
      </p:sp>
    </p:spTree>
    <p:extLst>
      <p:ext uri="{BB962C8B-B14F-4D97-AF65-F5344CB8AC3E}">
        <p14:creationId xmlns:p14="http://schemas.microsoft.com/office/powerpoint/2010/main" val="829203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primary objective in setting transfer prices is to achieve goal congruence by selecting a price that will maximize overall company profits. A secondary objective is to evaluate the managers of the responsibility centers involved. </a:t>
            </a:r>
          </a:p>
        </p:txBody>
      </p:sp>
      <p:sp>
        <p:nvSpPr>
          <p:cNvPr id="1085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C59A218-0053-1343-BD75-854059E9C8CC}" type="slidenum">
              <a:rPr lang="en-US" sz="1200">
                <a:latin typeface="Calibri" charset="0"/>
              </a:rPr>
              <a:pPr/>
              <a:t>44</a:t>
            </a:fld>
            <a:endParaRPr lang="en-US" sz="1200" dirty="0">
              <a:latin typeface="Calibri" charset="0"/>
            </a:endParaRPr>
          </a:p>
        </p:txBody>
      </p:sp>
    </p:spTree>
    <p:extLst>
      <p:ext uri="{BB962C8B-B14F-4D97-AF65-F5344CB8AC3E}">
        <p14:creationId xmlns:p14="http://schemas.microsoft.com/office/powerpoint/2010/main" val="640605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When setting the transfer price, division managers usually consider two factors: (1) the variable cost to make the unit transferred and (2) the market price they could get if they sold the unit outside the company. The transfer price can be in the range from variable cost per unit to </a:t>
            </a:r>
            <a:r>
              <a:rPr lang="en-US" dirty="0" smtClean="0">
                <a:latin typeface="Calibri" charset="0"/>
                <a:ea typeface="MS PGothic" charset="0"/>
              </a:rPr>
              <a:t>outside </a:t>
            </a:r>
            <a:r>
              <a:rPr lang="en-US" dirty="0">
                <a:latin typeface="Calibri" charset="0"/>
                <a:ea typeface="MS PGothic" charset="0"/>
              </a:rPr>
              <a:t>market price per unit.</a:t>
            </a:r>
          </a:p>
          <a:p>
            <a:endParaRPr lang="en-US" dirty="0">
              <a:latin typeface="Calibri" charset="0"/>
              <a:ea typeface="MS PGothic" charset="0"/>
            </a:endParaRPr>
          </a:p>
          <a:p>
            <a:r>
              <a:rPr lang="en-US" dirty="0">
                <a:latin typeface="Calibri" charset="0"/>
                <a:ea typeface="MS PGothic" charset="0"/>
              </a:rPr>
              <a:t>The e-Learning Division of Smart Touch Learning develops and sells courses in accounting, economics, marketing, and management. The courses sell for $100 each; therefore, the market price is $100. Based on current production, the total cost of production is $80, of which $60 is variable cost and $20 is fixed costs. The range for the transfer price is the variable cost of $60 per unit to the outside sales price of $100 per unit</a:t>
            </a:r>
            <a:r>
              <a:rPr lang="en-US" dirty="0" smtClean="0">
                <a:latin typeface="Calibri" charset="0"/>
                <a:ea typeface="MS PGothic" charset="0"/>
              </a:rPr>
              <a:t>. The </a:t>
            </a:r>
            <a:r>
              <a:rPr lang="en-US" dirty="0">
                <a:latin typeface="Calibri" charset="0"/>
                <a:ea typeface="MS PGothic" charset="0"/>
              </a:rPr>
              <a:t>transfer price can be $60 to $100.</a:t>
            </a:r>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81CF158-55F5-AD4F-AE95-89E01E33907F}" type="slidenum">
              <a:rPr lang="en-US" sz="1200">
                <a:latin typeface="Calibri" charset="0"/>
              </a:rPr>
              <a:pPr/>
              <a:t>45</a:t>
            </a:fld>
            <a:endParaRPr lang="en-US" sz="1200" dirty="0">
              <a:latin typeface="Calibri" charset="0"/>
            </a:endParaRPr>
          </a:p>
        </p:txBody>
      </p:sp>
    </p:spTree>
    <p:extLst>
      <p:ext uri="{BB962C8B-B14F-4D97-AF65-F5344CB8AC3E}">
        <p14:creationId xmlns:p14="http://schemas.microsoft.com/office/powerpoint/2010/main" val="816827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transfer price should be an amount between the market price of $100 and the variable cost of $60. The Tablet Computer Division would not be willing to pay more than the $100 as that is the amount the product can be purchased for in the market. The e-Learning Division would not be willing to sell for less than $60 because any amount less than that will cause a negative contribution margin. The range of $60 to $100 is the negotiable range for the transfer price. Exhibit 24-9 illustrates the negotiable range using the </a:t>
            </a:r>
            <a:r>
              <a:rPr lang="en-US" dirty="0" smtClean="0">
                <a:latin typeface="Calibri" charset="0"/>
                <a:ea typeface="MS PGothic" charset="0"/>
              </a:rPr>
              <a:t>e-Learning </a:t>
            </a:r>
            <a:r>
              <a:rPr lang="en-US" dirty="0">
                <a:latin typeface="Calibri" charset="0"/>
                <a:ea typeface="MS PGothic" charset="0"/>
              </a:rPr>
              <a:t>Division of Smart Touch Learning.</a:t>
            </a: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A48B5FD-9E85-8C49-965C-581DC6CA1804}" type="slidenum">
              <a:rPr lang="en-US" sz="1200">
                <a:latin typeface="Calibri" charset="0"/>
              </a:rPr>
              <a:pPr/>
              <a:t>46</a:t>
            </a:fld>
            <a:endParaRPr lang="en-US" sz="1200" dirty="0">
              <a:latin typeface="Calibri" charset="0"/>
            </a:endParaRPr>
          </a:p>
        </p:txBody>
      </p:sp>
    </p:spTree>
    <p:extLst>
      <p:ext uri="{BB962C8B-B14F-4D97-AF65-F5344CB8AC3E}">
        <p14:creationId xmlns:p14="http://schemas.microsoft.com/office/powerpoint/2010/main" val="7008769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If the selling division is operating at capacity, it is producing and selling all the courses it is capable of without expanding the facility and adding more employees and/or equipment. In this case, the division has to make a choice about whom to sell to: customers outside the company or the Tablet Computer Division. Because the division has a choice of customers, the transfer price should be a market-based transfer price. The market-based transfer price is a transfer price based on the current market value of the goods. If the e-Learning Divisions sells for less than the market price, then it will have a decrease in contribution margin, and company profits will decrease. The lost contribution margin becomes an opportunity cost for the division. An opportunity cost is the benefit given up by choosing an alternative course of action. </a:t>
            </a: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0AAA1AC-CE3C-634D-B2A8-198A9CD119CF}" type="slidenum">
              <a:rPr lang="en-US" sz="1200">
                <a:latin typeface="Calibri" charset="0"/>
              </a:rPr>
              <a:pPr/>
              <a:t>47</a:t>
            </a:fld>
            <a:endParaRPr lang="en-US" sz="1200" dirty="0">
              <a:latin typeface="Calibri" charset="0"/>
            </a:endParaRPr>
          </a:p>
        </p:txBody>
      </p:sp>
    </p:spTree>
    <p:extLst>
      <p:ext uri="{BB962C8B-B14F-4D97-AF65-F5344CB8AC3E}">
        <p14:creationId xmlns:p14="http://schemas.microsoft.com/office/powerpoint/2010/main" val="29842049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If the e-Learning Division is operating below capacity, then it should be willing to sell courses to the Tablet Computer Division at any amount equal to or above the variable cost of $60. Selling at </a:t>
            </a:r>
            <a:r>
              <a:rPr lang="en-US" dirty="0" smtClean="0">
                <a:latin typeface="Calibri" charset="0"/>
                <a:ea typeface="MS PGothic" charset="0"/>
              </a:rPr>
              <a:t>any price above $60 will create more contribution margin for the division to help cover fixed costs and therefore increase </a:t>
            </a:r>
            <a:r>
              <a:rPr lang="en-US" dirty="0">
                <a:latin typeface="Calibri" charset="0"/>
                <a:ea typeface="MS PGothic" charset="0"/>
              </a:rPr>
              <a:t>profits. A cost-based transfer price is a transfer </a:t>
            </a:r>
            <a:r>
              <a:rPr lang="en-US" dirty="0" smtClean="0">
                <a:latin typeface="Calibri" charset="0"/>
                <a:ea typeface="MS PGothic" charset="0"/>
              </a:rPr>
              <a:t>price </a:t>
            </a:r>
            <a:r>
              <a:rPr lang="en-US" dirty="0">
                <a:latin typeface="Calibri" charset="0"/>
                <a:ea typeface="MS PGothic" charset="0"/>
              </a:rPr>
              <a:t>based on the cost of producing the goods. </a:t>
            </a:r>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AAD4AC5-DF16-9D47-AB93-09E9E8F0C715}" type="slidenum">
              <a:rPr lang="en-US" sz="1200">
                <a:latin typeface="Calibri" charset="0"/>
              </a:rPr>
              <a:pPr/>
              <a:t>48</a:t>
            </a:fld>
            <a:endParaRPr lang="en-US" sz="1200" dirty="0">
              <a:latin typeface="Calibri" charset="0"/>
            </a:endParaRPr>
          </a:p>
        </p:txBody>
      </p:sp>
    </p:spTree>
    <p:extLst>
      <p:ext uri="{BB962C8B-B14F-4D97-AF65-F5344CB8AC3E}">
        <p14:creationId xmlns:p14="http://schemas.microsoft.com/office/powerpoint/2010/main" val="3876346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878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Tree>
    <p:extLst>
      <p:ext uri="{BB962C8B-B14F-4D97-AF65-F5344CB8AC3E}">
        <p14:creationId xmlns:p14="http://schemas.microsoft.com/office/powerpoint/2010/main" val="68023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In a small company, the owner or top manager often makes all planning and controlling decisions. Small companies are most often considered to be centralized companies because centralized decision making is easier due to the smaller scope of their operations. A centralized company is a company in which major planning and controlling decisions are made by top management. However, when a company grows, it is impossible for a single person to manage the entire organization’s daily operations. Decentralized companies split their operations into different segments, such as departments and divisions. A decentralized company is a company that is </a:t>
            </a:r>
            <a:r>
              <a:rPr lang="en-US" dirty="0" smtClean="0">
                <a:latin typeface="Calibri" charset="0"/>
                <a:ea typeface="MS PGothic" charset="0"/>
              </a:rPr>
              <a:t>divided </a:t>
            </a:r>
            <a:r>
              <a:rPr lang="en-US" dirty="0">
                <a:latin typeface="Calibri" charset="0"/>
                <a:ea typeface="MS PGothic" charset="0"/>
              </a:rPr>
              <a:t>into business segments, with segment managers making planning and </a:t>
            </a:r>
            <a:r>
              <a:rPr lang="en-US" dirty="0" smtClean="0">
                <a:latin typeface="Calibri" charset="0"/>
                <a:ea typeface="MS PGothic" charset="0"/>
              </a:rPr>
              <a:t>controlling decisions for </a:t>
            </a:r>
            <a:r>
              <a:rPr lang="en-US" dirty="0">
                <a:latin typeface="Calibri" charset="0"/>
                <a:ea typeface="MS PGothic" charset="0"/>
              </a:rPr>
              <a:t>their segments. </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2BE98CA-19A2-4D44-AF14-653884664892}" type="slidenum">
              <a:rPr lang="en-US" sz="1200">
                <a:latin typeface="Calibri" charset="0"/>
              </a:rPr>
              <a:pPr/>
              <a:t>5</a:t>
            </a:fld>
            <a:endParaRPr lang="en-US" sz="1200" dirty="0">
              <a:latin typeface="Calibri" charset="0"/>
            </a:endParaRPr>
          </a:p>
        </p:txBody>
      </p:sp>
    </p:spTree>
    <p:extLst>
      <p:ext uri="{BB962C8B-B14F-4D97-AF65-F5344CB8AC3E}">
        <p14:creationId xmlns:p14="http://schemas.microsoft.com/office/powerpoint/2010/main" val="273487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advantages of decentralization include</a:t>
            </a:r>
            <a:r>
              <a:rPr lang="en-US" dirty="0" smtClean="0">
                <a:latin typeface="Calibri" charset="0"/>
                <a:ea typeface="MS PGothic" charset="0"/>
              </a:rPr>
              <a:t>:</a:t>
            </a:r>
          </a:p>
          <a:p>
            <a:pPr marL="171450" indent="-171450">
              <a:buFont typeface="Arial" panose="020B0604020202020204" pitchFamily="34" charset="0"/>
              <a:buChar char="•"/>
            </a:pPr>
            <a:r>
              <a:rPr lang="en-US" dirty="0" smtClean="0">
                <a:latin typeface="Calibri" charset="0"/>
                <a:ea typeface="MS PGothic" charset="0"/>
              </a:rPr>
              <a:t>Frees top management time―By delegating responsibility for daily operations to business segment managers, top management can concentrate on long-term strategic planning and higher-level decisions that affect the entire company. </a:t>
            </a:r>
          </a:p>
          <a:p>
            <a:pPr marL="171450" indent="-171450">
              <a:buFont typeface="Arial" panose="020B0604020202020204" pitchFamily="34" charset="0"/>
              <a:buChar char="•"/>
            </a:pPr>
            <a:r>
              <a:rPr lang="en-US" dirty="0" smtClean="0">
                <a:latin typeface="Calibri" charset="0"/>
                <a:ea typeface="MS PGothic" charset="0"/>
              </a:rPr>
              <a:t>Supports use of expert knowledge―Decentralization allows top management to hire the expertise each business segment needs to excel in its own specific operations. </a:t>
            </a:r>
          </a:p>
          <a:p>
            <a:pPr marL="171450" indent="-171450">
              <a:buFont typeface="Arial" panose="020B0604020202020204" pitchFamily="34" charset="0"/>
              <a:buChar char="•"/>
            </a:pPr>
            <a:r>
              <a:rPr lang="en-US" dirty="0" smtClean="0">
                <a:latin typeface="Calibri" charset="0"/>
                <a:ea typeface="MS PGothic" charset="0"/>
              </a:rPr>
              <a:t>Improves </a:t>
            </a:r>
            <a:r>
              <a:rPr lang="en-US" dirty="0">
                <a:latin typeface="Calibri" charset="0"/>
                <a:ea typeface="MS PGothic" charset="0"/>
              </a:rPr>
              <a:t>customer </a:t>
            </a:r>
            <a:r>
              <a:rPr lang="en-US" dirty="0" smtClean="0">
                <a:latin typeface="Calibri" charset="0"/>
                <a:ea typeface="MS PGothic" charset="0"/>
              </a:rPr>
              <a:t>relations―A segment manager focuses </a:t>
            </a:r>
            <a:r>
              <a:rPr lang="en-US" dirty="0">
                <a:latin typeface="Calibri" charset="0"/>
                <a:ea typeface="MS PGothic" charset="0"/>
              </a:rPr>
              <a:t>on just one segment of the company. Therefore, </a:t>
            </a:r>
            <a:r>
              <a:rPr lang="en-US" dirty="0" smtClean="0">
                <a:latin typeface="Calibri" charset="0"/>
                <a:ea typeface="MS PGothic" charset="0"/>
              </a:rPr>
              <a:t>segment managers can </a:t>
            </a:r>
            <a:r>
              <a:rPr lang="en-US" dirty="0">
                <a:latin typeface="Calibri" charset="0"/>
                <a:ea typeface="MS PGothic" charset="0"/>
              </a:rPr>
              <a:t>maintain closer contact with important customers than can upper management. Thus, decentralization often leads to improved customer relations and quicker customer response time. </a:t>
            </a:r>
          </a:p>
          <a:p>
            <a:pPr marL="171450" indent="-171450">
              <a:buFont typeface="Arial" panose="020B0604020202020204" pitchFamily="34" charset="0"/>
              <a:buChar char="•"/>
            </a:pPr>
            <a:r>
              <a:rPr lang="en-US" dirty="0">
                <a:latin typeface="Calibri" charset="0"/>
                <a:ea typeface="MS PGothic" charset="0"/>
              </a:rPr>
              <a:t>Provides </a:t>
            </a:r>
            <a:r>
              <a:rPr lang="en-US" dirty="0" smtClean="0">
                <a:latin typeface="Calibri" charset="0"/>
                <a:ea typeface="MS PGothic" charset="0"/>
              </a:rPr>
              <a:t>training―Decentralization </a:t>
            </a:r>
            <a:r>
              <a:rPr lang="en-US" dirty="0">
                <a:latin typeface="Calibri" charset="0"/>
                <a:ea typeface="MS PGothic" charset="0"/>
              </a:rPr>
              <a:t>also provides segment </a:t>
            </a:r>
            <a:r>
              <a:rPr lang="en-US" dirty="0" smtClean="0">
                <a:latin typeface="Calibri" charset="0"/>
                <a:ea typeface="MS PGothic" charset="0"/>
              </a:rPr>
              <a:t>managers </a:t>
            </a:r>
            <a:r>
              <a:rPr lang="en-US" dirty="0">
                <a:latin typeface="Calibri" charset="0"/>
                <a:ea typeface="MS PGothic" charset="0"/>
              </a:rPr>
              <a:t>with </a:t>
            </a:r>
            <a:r>
              <a:rPr lang="en-US" dirty="0" smtClean="0">
                <a:latin typeface="Calibri" charset="0"/>
                <a:ea typeface="MS PGothic" charset="0"/>
              </a:rPr>
              <a:t>the training </a:t>
            </a:r>
            <a:r>
              <a:rPr lang="en-US" dirty="0">
                <a:latin typeface="Calibri" charset="0"/>
                <a:ea typeface="MS PGothic" charset="0"/>
              </a:rPr>
              <a:t>and experience </a:t>
            </a:r>
            <a:r>
              <a:rPr lang="en-US" dirty="0" smtClean="0">
                <a:latin typeface="Calibri" charset="0"/>
                <a:ea typeface="MS PGothic" charset="0"/>
              </a:rPr>
              <a:t>they need to </a:t>
            </a:r>
            <a:r>
              <a:rPr lang="en-US" dirty="0">
                <a:latin typeface="Calibri" charset="0"/>
                <a:ea typeface="MS PGothic" charset="0"/>
              </a:rPr>
              <a:t>become effective top managers. </a:t>
            </a:r>
          </a:p>
          <a:p>
            <a:pPr marL="171450" indent="-171450">
              <a:buFont typeface="Arial" panose="020B0604020202020204" pitchFamily="34" charset="0"/>
              <a:buChar char="•"/>
            </a:pPr>
            <a:r>
              <a:rPr lang="en-US" dirty="0">
                <a:latin typeface="Calibri" charset="0"/>
                <a:ea typeface="MS PGothic" charset="0"/>
              </a:rPr>
              <a:t>Improves motivation and </a:t>
            </a:r>
            <a:r>
              <a:rPr lang="en-US" dirty="0" smtClean="0">
                <a:latin typeface="Calibri" charset="0"/>
                <a:ea typeface="MS PGothic" charset="0"/>
              </a:rPr>
              <a:t>retention―Empowering </a:t>
            </a:r>
            <a:r>
              <a:rPr lang="en-US" dirty="0">
                <a:latin typeface="Calibri" charset="0"/>
                <a:ea typeface="MS PGothic" charset="0"/>
              </a:rPr>
              <a:t>segment managers to </a:t>
            </a:r>
            <a:r>
              <a:rPr lang="en-US" dirty="0" smtClean="0">
                <a:latin typeface="Calibri" charset="0"/>
                <a:ea typeface="MS PGothic" charset="0"/>
              </a:rPr>
              <a:t>make decisions </a:t>
            </a:r>
            <a:r>
              <a:rPr lang="en-US" dirty="0">
                <a:latin typeface="Calibri" charset="0"/>
                <a:ea typeface="MS PGothic" charset="0"/>
              </a:rPr>
              <a:t>increases managers’ motivation and retention. This improves job performance and satisfaction. </a:t>
            </a:r>
          </a:p>
          <a:p>
            <a:r>
              <a:rPr lang="en-US" dirty="0">
                <a:latin typeface="Calibri" charset="0"/>
                <a:ea typeface="MS PGothic" charset="0"/>
              </a:rPr>
              <a:t> </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9D41754-3E04-2840-88AE-2CBC47CFE52C}" type="slidenum">
              <a:rPr lang="en-US" sz="1200">
                <a:latin typeface="Calibri" charset="0"/>
              </a:rPr>
              <a:pPr/>
              <a:t>6</a:t>
            </a:fld>
            <a:endParaRPr lang="en-US" sz="1200" dirty="0">
              <a:latin typeface="Calibri" charset="0"/>
            </a:endParaRPr>
          </a:p>
        </p:txBody>
      </p:sp>
    </p:spTree>
    <p:extLst>
      <p:ext uri="{BB962C8B-B14F-4D97-AF65-F5344CB8AC3E}">
        <p14:creationId xmlns:p14="http://schemas.microsoft.com/office/powerpoint/2010/main" val="95025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Disadvantages of decentralization include: </a:t>
            </a:r>
            <a:endParaRPr lang="en-US" dirty="0" smtClean="0">
              <a:latin typeface="Calibri" charset="0"/>
              <a:ea typeface="MS PGothic" charset="0"/>
            </a:endParaRPr>
          </a:p>
          <a:p>
            <a:pPr marL="171450" indent="-171450">
              <a:buFont typeface="Arial" panose="020B0604020202020204" pitchFamily="34" charset="0"/>
              <a:buChar char="•"/>
            </a:pPr>
            <a:r>
              <a:rPr lang="en-US" dirty="0" smtClean="0">
                <a:latin typeface="Calibri" charset="0"/>
                <a:ea typeface="MS PGothic" charset="0"/>
              </a:rPr>
              <a:t>Duplication </a:t>
            </a:r>
            <a:r>
              <a:rPr lang="en-US" dirty="0">
                <a:latin typeface="Calibri" charset="0"/>
                <a:ea typeface="MS PGothic" charset="0"/>
              </a:rPr>
              <a:t>of </a:t>
            </a:r>
            <a:r>
              <a:rPr lang="en-US" dirty="0" smtClean="0">
                <a:latin typeface="Calibri" charset="0"/>
                <a:ea typeface="MS PGothic" charset="0"/>
              </a:rPr>
              <a:t>cost―Decentralization </a:t>
            </a:r>
            <a:r>
              <a:rPr lang="en-US" dirty="0">
                <a:latin typeface="Calibri" charset="0"/>
                <a:ea typeface="MS PGothic" charset="0"/>
              </a:rPr>
              <a:t>may cause the company to duplicate certain costs or assets. Companies can often avoid duplication by providing centralized services. </a:t>
            </a:r>
          </a:p>
          <a:p>
            <a:pPr marL="171450" indent="-171450">
              <a:buFont typeface="Arial" panose="020B0604020202020204" pitchFamily="34" charset="0"/>
              <a:buChar char="•"/>
            </a:pPr>
            <a:r>
              <a:rPr lang="en-US" dirty="0">
                <a:latin typeface="Calibri" charset="0"/>
                <a:ea typeface="MS PGothic" charset="0"/>
              </a:rPr>
              <a:t>Problems achieving goal </a:t>
            </a:r>
            <a:r>
              <a:rPr lang="en-US" dirty="0" smtClean="0">
                <a:latin typeface="Calibri" charset="0"/>
                <a:ea typeface="MS PGothic" charset="0"/>
              </a:rPr>
              <a:t>congruence―Goal </a:t>
            </a:r>
            <a:r>
              <a:rPr lang="en-US" dirty="0">
                <a:latin typeface="Calibri" charset="0"/>
                <a:ea typeface="MS PGothic" charset="0"/>
              </a:rPr>
              <a:t>congruence means aligning the goals of business segment managers and other subordinates with the goals of top management. Decentralized companies often struggle to achieve goal congruence. Segment managers may not fully understand the “big picture” of the company. They may make decisions that are good for their division but that could harm another division or the rest of the company. </a:t>
            </a:r>
          </a:p>
          <a:p>
            <a:endParaRPr lang="en-US" dirty="0">
              <a:latin typeface="Calibri" charset="0"/>
              <a:ea typeface="MS PGothic"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1CDC1C7-6C2F-314B-A966-DA1A09F67C44}" type="slidenum">
              <a:rPr lang="en-US" sz="1200">
                <a:latin typeface="Calibri" charset="0"/>
              </a:rPr>
              <a:pPr/>
              <a:t>7</a:t>
            </a:fld>
            <a:endParaRPr lang="en-US" sz="1200" dirty="0">
              <a:latin typeface="Calibri" charset="0"/>
            </a:endParaRPr>
          </a:p>
        </p:txBody>
      </p:sp>
    </p:spTree>
    <p:extLst>
      <p:ext uri="{BB962C8B-B14F-4D97-AF65-F5344CB8AC3E}">
        <p14:creationId xmlns:p14="http://schemas.microsoft.com/office/powerpoint/2010/main" val="230806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Decentralized companies delegate responsibility for specific decisions to each subunit, creating responsibility centers. </a:t>
            </a:r>
            <a:r>
              <a:rPr lang="en-US" dirty="0" smtClean="0">
                <a:latin typeface="Calibri" charset="0"/>
                <a:ea typeface="MS PGothic" charset="0"/>
              </a:rPr>
              <a:t>A responsibility center is a </a:t>
            </a:r>
            <a:r>
              <a:rPr lang="en-US" dirty="0">
                <a:latin typeface="Calibri" charset="0"/>
                <a:ea typeface="MS PGothic" charset="0"/>
              </a:rPr>
              <a:t>part of the organization for which a manager has decision-making authority and accountability for the results of those decisions. Each manager is responsible for planning and controlling some part of the company’s activities. Lower-level managers are often responsible for budgeting and controlling costs of a single value-chain function. </a:t>
            </a:r>
          </a:p>
          <a:p>
            <a:endParaRPr lang="en-US" dirty="0">
              <a:latin typeface="Calibri" charset="0"/>
              <a:ea typeface="MS PGothic"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0107CB8-0DDB-3D44-8D30-79B5C032BEF9}" type="slidenum">
              <a:rPr lang="en-US" sz="1200">
                <a:latin typeface="Calibri" charset="0"/>
              </a:rPr>
              <a:pPr/>
              <a:t>8</a:t>
            </a:fld>
            <a:endParaRPr lang="en-US" sz="1200" dirty="0">
              <a:latin typeface="Calibri" charset="0"/>
            </a:endParaRPr>
          </a:p>
        </p:txBody>
      </p:sp>
    </p:spTree>
    <p:extLst>
      <p:ext uri="{BB962C8B-B14F-4D97-AF65-F5344CB8AC3E}">
        <p14:creationId xmlns:p14="http://schemas.microsoft.com/office/powerpoint/2010/main" val="144710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A cost center is a responsibility center whose manager is only responsible for controlling costs. Manufacturing operations, such as the tablet computer production line at Smart Touch Learning, are cost </a:t>
            </a:r>
            <a:r>
              <a:rPr lang="en-US" dirty="0" smtClean="0">
                <a:latin typeface="Calibri" charset="0"/>
                <a:ea typeface="MS PGothic" charset="0"/>
              </a:rPr>
              <a:t>centers. </a:t>
            </a:r>
          </a:p>
          <a:p>
            <a:endParaRPr lang="en-US" dirty="0" smtClean="0">
              <a:latin typeface="Calibri" charset="0"/>
              <a:ea typeface="MS PGothic" charset="0"/>
            </a:endParaRPr>
          </a:p>
          <a:p>
            <a:r>
              <a:rPr lang="en-US" dirty="0" smtClean="0">
                <a:latin typeface="Calibri" charset="0"/>
                <a:ea typeface="MS PGothic" charset="0"/>
              </a:rPr>
              <a:t>A </a:t>
            </a:r>
            <a:r>
              <a:rPr lang="en-US" dirty="0">
                <a:latin typeface="Calibri" charset="0"/>
                <a:ea typeface="MS PGothic" charset="0"/>
              </a:rPr>
              <a:t>revenue center is a responsibility center whose manager is only responsible for generating revenue. A kiosk that sells sunglasses at a local mall is an example of a revenue center. The business is part of a chain, so the local manager does not control costs. </a:t>
            </a:r>
            <a:endParaRPr lang="en-US" dirty="0" smtClean="0">
              <a:latin typeface="Calibri" charset="0"/>
              <a:ea typeface="MS PGothic" charset="0"/>
            </a:endParaRPr>
          </a:p>
          <a:p>
            <a:endParaRPr lang="en-US" dirty="0" smtClean="0">
              <a:latin typeface="Calibri" charset="0"/>
              <a:ea typeface="MS PGothic" charset="0"/>
            </a:endParaRPr>
          </a:p>
          <a:p>
            <a:r>
              <a:rPr lang="en-US" dirty="0" smtClean="0">
                <a:latin typeface="Calibri" charset="0"/>
                <a:ea typeface="MS PGothic" charset="0"/>
              </a:rPr>
              <a:t>A </a:t>
            </a:r>
            <a:r>
              <a:rPr lang="en-US" dirty="0">
                <a:latin typeface="Calibri" charset="0"/>
                <a:ea typeface="MS PGothic" charset="0"/>
              </a:rPr>
              <a:t>profit center is a responsibility center whose manager is responsible for generating revenue, controlling costs, and producing profits. The manager responsible for a grocery store is accountable for </a:t>
            </a:r>
            <a:r>
              <a:rPr lang="en-US" dirty="0" smtClean="0">
                <a:latin typeface="Calibri" charset="0"/>
                <a:ea typeface="MS PGothic" charset="0"/>
              </a:rPr>
              <a:t>increasing sales revenue and controlling costs to achieve the profit goals. Profit center responsibility reports </a:t>
            </a:r>
            <a:r>
              <a:rPr lang="en-US" dirty="0">
                <a:latin typeface="Calibri" charset="0"/>
                <a:ea typeface="MS PGothic" charset="0"/>
              </a:rPr>
              <a:t>include both revenues and expenses to show the profit centers’ </a:t>
            </a:r>
            <a:r>
              <a:rPr lang="en-US" dirty="0" smtClean="0">
                <a:latin typeface="Calibri" charset="0"/>
                <a:ea typeface="MS PGothic" charset="0"/>
              </a:rPr>
              <a:t>operating </a:t>
            </a:r>
            <a:r>
              <a:rPr lang="en-US" dirty="0">
                <a:latin typeface="Calibri" charset="0"/>
                <a:ea typeface="MS PGothic" charset="0"/>
              </a:rPr>
              <a:t>income. </a:t>
            </a:r>
            <a:endParaRPr lang="en-US" dirty="0" smtClean="0">
              <a:latin typeface="Calibri" charset="0"/>
              <a:ea typeface="MS PGothic" charset="0"/>
            </a:endParaRPr>
          </a:p>
          <a:p>
            <a:endParaRPr lang="en-US" dirty="0" smtClean="0">
              <a:latin typeface="Calibri" charset="0"/>
              <a:ea typeface="MS PGothic" charset="0"/>
            </a:endParaRPr>
          </a:p>
          <a:p>
            <a:r>
              <a:rPr lang="en-US" dirty="0" smtClean="0">
                <a:latin typeface="Calibri" charset="0"/>
                <a:ea typeface="MS PGothic" charset="0"/>
              </a:rPr>
              <a:t>An </a:t>
            </a:r>
            <a:r>
              <a:rPr lang="en-US" dirty="0">
                <a:latin typeface="Calibri" charset="0"/>
                <a:ea typeface="MS PGothic" charset="0"/>
              </a:rPr>
              <a:t>investment center is a responsibility center whose manager is responsible for generating profits and efficiently managing the center’s invested capital, or assets. Managers of investment centers, such as division managers of chain stores, are responsible for (1) generating sales, (2) controlling expenses, (3) managing the amount of capital required to earn the income, and (4) planning future investments for growth and expansion of the company. </a:t>
            </a:r>
          </a:p>
          <a:p>
            <a:endParaRPr lang="en-US" dirty="0">
              <a:latin typeface="Calibri" charset="0"/>
              <a:ea typeface="MS PGothic" charset="0"/>
            </a:endParaRPr>
          </a:p>
          <a:p>
            <a:endParaRPr lang="en-US" dirty="0">
              <a:latin typeface="Calibri" charset="0"/>
              <a:ea typeface="MS PGothic"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3FBED25-5897-5D40-B0CB-BC1AE16F157B}" type="slidenum">
              <a:rPr lang="en-US" sz="1200">
                <a:latin typeface="Calibri" charset="0"/>
              </a:rPr>
              <a:pPr/>
              <a:t>9</a:t>
            </a:fld>
            <a:endParaRPr lang="en-US" sz="1200" dirty="0">
              <a:latin typeface="Calibri" charset="0"/>
            </a:endParaRPr>
          </a:p>
        </p:txBody>
      </p:sp>
    </p:spTree>
    <p:extLst>
      <p:ext uri="{BB962C8B-B14F-4D97-AF65-F5344CB8AC3E}">
        <p14:creationId xmlns:p14="http://schemas.microsoft.com/office/powerpoint/2010/main" val="148998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D0FF113-67B0-1343-B602-43FA466ED8B3}" type="datetimeFigureOut">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smtClean="0"/>
              <a:t>24-</a:t>
            </a:r>
            <a:fld id="{B122139C-B2A9-8D47-AD0D-8A011AF64533}" type="slidenum">
              <a:rPr lang="en-US" smtClean="0"/>
              <a:pPr>
                <a:defRPr/>
              </a:pPr>
              <a:t>‹#›</a:t>
            </a:fld>
            <a:endParaRPr lang="en-US" dirty="0"/>
          </a:p>
        </p:txBody>
      </p:sp>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725485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8944DB-CCCA-6945-9CB9-066692FF88E9}" type="datetimeFigureOut">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smtClean="0"/>
              <a:t>24-</a:t>
            </a:r>
            <a:fld id="{F9DE109D-5297-F749-B30F-1261EA8C32D9}" type="slidenum">
              <a:rPr lang="en-US" smtClean="0"/>
              <a:pPr>
                <a:defRPr/>
              </a:pPr>
              <a:t>‹#›</a:t>
            </a:fld>
            <a:endParaRPr lang="en-US" dirty="0"/>
          </a:p>
        </p:txBody>
      </p:sp>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1771227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2B7FEF-E2EC-D745-BFD2-EB4192863A51}" type="datetimeFigureOut">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smtClean="0"/>
              <a:t>24-</a:t>
            </a:r>
            <a:fld id="{4C38F8AA-7A9C-8D48-B5A4-AD088D32D3A6}" type="slidenum">
              <a:rPr lang="en-US" smtClean="0"/>
              <a:pPr>
                <a:defRPr/>
              </a:pPr>
              <a:t>‹#›</a:t>
            </a:fld>
            <a:endParaRPr lang="en-US" dirty="0"/>
          </a:p>
        </p:txBody>
      </p:sp>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2737267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472C6FF-E842-B646-B52C-2A7D8D094DF2}"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a:t>15-</a:t>
            </a:r>
            <a:fld id="{5E9AD5F7-055F-8C44-8594-8058F5CDD163}" type="slidenum">
              <a:rPr lang="en-US"/>
              <a:pPr>
                <a:defRPr/>
              </a:pPr>
              <a:t>‹#›</a:t>
            </a:fld>
            <a:endParaRPr lang="en-US" dirty="0"/>
          </a:p>
        </p:txBody>
      </p:sp>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2555684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472C6FF-E842-B646-B52C-2A7D8D094DF2}"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a:t>15-</a:t>
            </a:r>
            <a:fld id="{F14AA632-353C-D84A-9D54-005536BCAA68}" type="slidenum">
              <a:rPr lang="en-US"/>
              <a:pPr>
                <a:defRPr/>
              </a:pPr>
              <a:t>‹#›</a:t>
            </a:fld>
            <a:endParaRPr lang="en-US" dirty="0"/>
          </a:p>
        </p:txBody>
      </p:sp>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44037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72C6FF-E842-B646-B52C-2A7D8D094DF2}"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a:t>15-</a:t>
            </a:r>
            <a:fld id="{2EABA397-D386-5A40-A69E-45D16AAAC44E}" type="slidenum">
              <a:rPr lang="en-US"/>
              <a:pPr>
                <a:defRPr/>
              </a:pPr>
              <a:t>‹#›</a:t>
            </a:fld>
            <a:endParaRPr lang="en-US" dirty="0"/>
          </a:p>
        </p:txBody>
      </p:sp>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284516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72C6FF-E842-B646-B52C-2A7D8D094DF2}" type="datetime1">
              <a:rPr lang="en-US"/>
              <a:pPr>
                <a:defRPr/>
              </a:pPr>
              <a:t>4/14/2017</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r>
              <a:rPr lang="en-US" dirty="0"/>
              <a:t>15-</a:t>
            </a:r>
            <a:fld id="{919553CA-AB7A-AB46-B958-53C9607E6706}" type="slidenum">
              <a:rPr lang="en-US"/>
              <a:pPr>
                <a:defRPr/>
              </a:pPr>
              <a:t>‹#›</a:t>
            </a:fld>
            <a:endParaRPr lang="en-US" dirty="0"/>
          </a:p>
        </p:txBody>
      </p:sp>
      <p:sp>
        <p:nvSpPr>
          <p:cNvPr id="7"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1334733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72C6FF-E842-B646-B52C-2A7D8D094DF2}" type="datetime1">
              <a:rPr lang="en-US"/>
              <a:pPr>
                <a:defRPr/>
              </a:pPr>
              <a:t>4/14/2017</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r>
              <a:rPr lang="en-US" dirty="0"/>
              <a:t>15-</a:t>
            </a:r>
            <a:fld id="{8854C3DE-F8A3-2D47-BF39-902644EAC5F6}" type="slidenum">
              <a:rPr lang="en-US"/>
              <a:pPr>
                <a:defRPr/>
              </a:pPr>
              <a:t>‹#›</a:t>
            </a:fld>
            <a:endParaRPr lang="en-US" dirty="0"/>
          </a:p>
        </p:txBody>
      </p:sp>
      <p:sp>
        <p:nvSpPr>
          <p:cNvPr id="9" name="Footer Placeholder 1"/>
          <p:cNvSpPr>
            <a:spLocks noGrp="1"/>
          </p:cNvSpPr>
          <p:nvPr>
            <p:ph type="ftr" sz="quarter" idx="12"/>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2625607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472C6FF-E842-B646-B52C-2A7D8D094DF2}" type="datetime1">
              <a:rPr lang="en-US"/>
              <a:pPr>
                <a:defRPr/>
              </a:pPr>
              <a:t>4/14/2017</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r>
              <a:rPr lang="en-US" dirty="0"/>
              <a:t>15-</a:t>
            </a:r>
            <a:fld id="{4C1FD22E-22CB-B943-949B-2D37C5F54BAC}" type="slidenum">
              <a:rPr lang="en-US"/>
              <a:pPr>
                <a:defRPr/>
              </a:pPr>
              <a:t>‹#›</a:t>
            </a:fld>
            <a:endParaRPr lang="en-US" dirty="0"/>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911367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72C6FF-E842-B646-B52C-2A7D8D094DF2}" type="datetime1">
              <a:rPr lang="en-US"/>
              <a:pPr>
                <a:defRPr/>
              </a:pPr>
              <a:t>4/14/2017</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r>
              <a:rPr lang="en-US" dirty="0"/>
              <a:t>15-</a:t>
            </a:r>
            <a:fld id="{1D2E2D49-C327-2D4B-81B8-37E250490942}" type="slidenum">
              <a:rPr lang="en-US"/>
              <a:pPr>
                <a:defRPr/>
              </a:pPr>
              <a:t>‹#›</a:t>
            </a:fld>
            <a:endParaRPr lang="en-US" dirty="0"/>
          </a:p>
        </p:txBody>
      </p:sp>
      <p:sp>
        <p:nvSpPr>
          <p:cNvPr id="4"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40286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72C6FF-E842-B646-B52C-2A7D8D094DF2}" type="datetime1">
              <a:rPr lang="en-US"/>
              <a:pPr>
                <a:defRPr/>
              </a:pPr>
              <a:t>4/14/2017</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r>
              <a:rPr lang="en-US" dirty="0"/>
              <a:t>15-</a:t>
            </a:r>
            <a:fld id="{7B0DCB55-13CB-1249-B9CE-544D80FE6469}" type="slidenum">
              <a:rPr lang="en-US"/>
              <a:pPr>
                <a:defRPr/>
              </a:pPr>
              <a:t>‹#›</a:t>
            </a:fld>
            <a:endParaRPr lang="en-US" dirty="0"/>
          </a:p>
        </p:txBody>
      </p:sp>
      <p:sp>
        <p:nvSpPr>
          <p:cNvPr id="7"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28938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E13481C-18AE-904A-9520-DCE02AAD32A5}" type="datetimeFigureOut">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smtClean="0"/>
              <a:t>24-</a:t>
            </a:r>
            <a:fld id="{22F71B7E-1003-5A4F-9359-64D64E0DA98E}" type="slidenum">
              <a:rPr lang="en-US" smtClean="0"/>
              <a:pPr>
                <a:defRPr/>
              </a:pPr>
              <a:t>‹#›</a:t>
            </a:fld>
            <a:endParaRPr lang="en-US" dirty="0"/>
          </a:p>
        </p:txBody>
      </p:sp>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335403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72C6FF-E842-B646-B52C-2A7D8D094DF2}" type="datetime1">
              <a:rPr lang="en-US"/>
              <a:pPr>
                <a:defRPr/>
              </a:pPr>
              <a:t>4/14/2017</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r>
              <a:rPr lang="en-US" dirty="0"/>
              <a:t>15-</a:t>
            </a:r>
            <a:fld id="{1EE36EB1-467E-B843-BF89-00C84E4C1905}" type="slidenum">
              <a:rPr lang="en-US"/>
              <a:pPr>
                <a:defRPr/>
              </a:pPr>
              <a:t>‹#›</a:t>
            </a:fld>
            <a:endParaRPr lang="en-US" dirty="0"/>
          </a:p>
        </p:txBody>
      </p:sp>
      <p:sp>
        <p:nvSpPr>
          <p:cNvPr id="7"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4239972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72C6FF-E842-B646-B52C-2A7D8D094DF2}"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a:t>15-</a:t>
            </a:r>
            <a:fld id="{2DBC07E5-A074-3843-AA7A-59D4A430ADA0}" type="slidenum">
              <a:rPr lang="en-US"/>
              <a:pPr>
                <a:defRPr/>
              </a:pPr>
              <a:t>‹#›</a:t>
            </a:fld>
            <a:endParaRPr lang="en-US" dirty="0"/>
          </a:p>
        </p:txBody>
      </p:sp>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1081292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72C6FF-E842-B646-B52C-2A7D8D094DF2}"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a:t>15-</a:t>
            </a:r>
            <a:fld id="{6FF32222-6A0A-8D45-84D3-FA4D64C8266F}" type="slidenum">
              <a:rPr lang="en-US"/>
              <a:pPr>
                <a:defRPr/>
              </a:pPr>
              <a:t>‹#›</a:t>
            </a:fld>
            <a:endParaRPr lang="en-US" dirty="0"/>
          </a:p>
        </p:txBody>
      </p:sp>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892886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D3A067-1CF2-444C-9ACF-C586671C0102}" type="datetimeFigureOut">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smtClean="0"/>
              <a:t>24-</a:t>
            </a:r>
            <a:fld id="{A6F9164B-8DA6-6543-8647-433037ECD434}" type="slidenum">
              <a:rPr lang="en-US" smtClean="0"/>
              <a:pPr>
                <a:defRPr/>
              </a:pPr>
              <a:t>‹#›</a:t>
            </a:fld>
            <a:endParaRPr lang="en-US" dirty="0"/>
          </a:p>
        </p:txBody>
      </p:sp>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2097288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CFF38B-5B61-1F48-A6F2-794CD8A50BF0}" type="datetimeFigureOut">
              <a:rPr lang="en-US"/>
              <a:pPr>
                <a:defRPr/>
              </a:pPr>
              <a:t>4/14/2017</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r>
              <a:rPr lang="en-US" dirty="0" smtClean="0"/>
              <a:t>24-</a:t>
            </a:r>
            <a:fld id="{8DA84F1C-2091-A74D-B20B-75DD42EBCC43}" type="slidenum">
              <a:rPr lang="en-US" smtClean="0"/>
              <a:pPr>
                <a:defRPr/>
              </a:pPr>
              <a:t>‹#›</a:t>
            </a:fld>
            <a:endParaRPr lang="en-US" dirty="0"/>
          </a:p>
        </p:txBody>
      </p:sp>
      <p:sp>
        <p:nvSpPr>
          <p:cNvPr id="7"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2667148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EE1415-CC1A-4F48-AF6E-F9096C11B8B9}" type="datetimeFigureOut">
              <a:rPr lang="en-US"/>
              <a:pPr>
                <a:defRPr/>
              </a:pPr>
              <a:t>4/14/2017</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r>
              <a:rPr lang="en-US" dirty="0" smtClean="0"/>
              <a:t>24-</a:t>
            </a:r>
            <a:fld id="{85F3F6A8-1826-9E40-A9FD-020B24FD1073}" type="slidenum">
              <a:rPr lang="en-US" smtClean="0"/>
              <a:pPr>
                <a:defRPr/>
              </a:pPr>
              <a:t>‹#›</a:t>
            </a:fld>
            <a:endParaRPr lang="en-US" dirty="0"/>
          </a:p>
        </p:txBody>
      </p:sp>
      <p:sp>
        <p:nvSpPr>
          <p:cNvPr id="9" name="Footer Placeholder 1"/>
          <p:cNvSpPr>
            <a:spLocks noGrp="1"/>
          </p:cNvSpPr>
          <p:nvPr>
            <p:ph type="ftr" sz="quarter" idx="12"/>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2506416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29648E5-C966-1D40-80F7-12DC0C70921F}" type="datetimeFigureOut">
              <a:rPr lang="en-US"/>
              <a:pPr>
                <a:defRPr/>
              </a:pPr>
              <a:t>4/14/2017</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r>
              <a:rPr lang="en-US" dirty="0" smtClean="0"/>
              <a:t>24-</a:t>
            </a:r>
            <a:fld id="{A2AEF753-0552-184D-A9F5-D13FA11E2D37}" type="slidenum">
              <a:rPr lang="en-US" smtClean="0"/>
              <a:pPr>
                <a:defRPr/>
              </a:pPr>
              <a:t>‹#›</a:t>
            </a:fld>
            <a:endParaRPr lang="en-US" dirty="0"/>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036645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1C4CB1-2AC3-AB44-9501-E9436881BF90}" type="datetimeFigureOut">
              <a:rPr lang="en-US"/>
              <a:pPr>
                <a:defRPr/>
              </a:pPr>
              <a:t>4/14/2017</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r>
              <a:rPr lang="en-US" dirty="0" smtClean="0"/>
              <a:t>24-</a:t>
            </a:r>
            <a:fld id="{F1ABD917-46BC-E24F-A611-A72E2B3FE034}" type="slidenum">
              <a:rPr lang="en-US" smtClean="0"/>
              <a:pPr>
                <a:defRPr/>
              </a:pPr>
              <a:t>‹#›</a:t>
            </a:fld>
            <a:endParaRPr lang="en-US" dirty="0"/>
          </a:p>
        </p:txBody>
      </p:sp>
      <p:sp>
        <p:nvSpPr>
          <p:cNvPr id="4"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119249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7A583E-B931-E245-A5D3-43BAFAC0755C}" type="datetimeFigureOut">
              <a:rPr lang="en-US"/>
              <a:pPr>
                <a:defRPr/>
              </a:pPr>
              <a:t>4/14/2017</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r>
              <a:rPr lang="en-US" dirty="0" smtClean="0"/>
              <a:t>24-</a:t>
            </a:r>
            <a:fld id="{68F807E8-9DEB-A84D-BDCB-3058F678745A}" type="slidenum">
              <a:rPr lang="en-US" smtClean="0"/>
              <a:pPr>
                <a:defRPr/>
              </a:pPr>
              <a:t>‹#›</a:t>
            </a:fld>
            <a:endParaRPr lang="en-US" dirty="0"/>
          </a:p>
        </p:txBody>
      </p:sp>
      <p:sp>
        <p:nvSpPr>
          <p:cNvPr id="7"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9231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F23818-84F1-0949-BD7C-D31CA9408216}" type="datetimeFigureOut">
              <a:rPr lang="en-US"/>
              <a:pPr>
                <a:defRPr/>
              </a:pPr>
              <a:t>4/14/2017</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r>
              <a:rPr lang="en-US" dirty="0" smtClean="0"/>
              <a:t>24-</a:t>
            </a:r>
            <a:fld id="{A8C3F2E5-1A43-CA4D-94E6-6389246CD146}" type="slidenum">
              <a:rPr lang="en-US" smtClean="0"/>
              <a:pPr>
                <a:defRPr/>
              </a:pPr>
              <a:t>‹#›</a:t>
            </a:fld>
            <a:endParaRPr lang="en-US" dirty="0"/>
          </a:p>
        </p:txBody>
      </p:sp>
      <p:sp>
        <p:nvSpPr>
          <p:cNvPr id="7"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70616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E27B0B1C-2058-DC4F-8F84-388BE887F65D}" type="datetimeFigureOut">
              <a:rPr lang="en-US"/>
              <a:pPr>
                <a:defRPr/>
              </a:pPr>
              <a:t>4/14/2017</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r>
              <a:rPr lang="en-US" dirty="0" smtClean="0"/>
              <a:t>24-</a:t>
            </a:r>
            <a:fld id="{57F28131-70CF-BE4D-AB0F-AC92FAE37F75}" type="slidenum">
              <a:rPr lang="en-US" smtClean="0"/>
              <a:pPr>
                <a:defRPr/>
              </a:pPr>
              <a:t>‹#›</a:t>
            </a:fld>
            <a:endParaRPr lang="en-US" dirty="0"/>
          </a:p>
        </p:txBody>
      </p:sp>
      <p:sp>
        <p:nvSpPr>
          <p:cNvPr id="7"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algn="ctr" rtl="0" eaLnBrk="0" fontAlgn="base" hangingPunct="0">
        <a:spcBef>
          <a:spcPct val="0"/>
        </a:spcBef>
        <a:spcAft>
          <a:spcPct val="0"/>
        </a:spcAft>
        <a:defRPr sz="3200">
          <a:solidFill>
            <a:schemeClr val="tx1"/>
          </a:solidFill>
          <a:latin typeface="Verdana" pitchFamily="34" charset="0"/>
          <a:ea typeface="MS PGothic" panose="020B0600070205080204" pitchFamily="34" charset="-128"/>
          <a:cs typeface="Verdana" pitchFamily="34" charset="0"/>
        </a:defRPr>
      </a:lvl2pPr>
      <a:lvl3pPr algn="ctr" rtl="0" eaLnBrk="0" fontAlgn="base" hangingPunct="0">
        <a:spcBef>
          <a:spcPct val="0"/>
        </a:spcBef>
        <a:spcAft>
          <a:spcPct val="0"/>
        </a:spcAft>
        <a:defRPr sz="3200">
          <a:solidFill>
            <a:schemeClr val="tx1"/>
          </a:solidFill>
          <a:latin typeface="Verdana" pitchFamily="34" charset="0"/>
          <a:ea typeface="MS PGothic" panose="020B0600070205080204" pitchFamily="34" charset="-128"/>
          <a:cs typeface="Verdana" pitchFamily="34" charset="0"/>
        </a:defRPr>
      </a:lvl3pPr>
      <a:lvl4pPr algn="ctr" rtl="0" eaLnBrk="0" fontAlgn="base" hangingPunct="0">
        <a:spcBef>
          <a:spcPct val="0"/>
        </a:spcBef>
        <a:spcAft>
          <a:spcPct val="0"/>
        </a:spcAft>
        <a:defRPr sz="3200">
          <a:solidFill>
            <a:schemeClr val="tx1"/>
          </a:solidFill>
          <a:latin typeface="Verdana" pitchFamily="34" charset="0"/>
          <a:ea typeface="MS PGothic" panose="020B0600070205080204" pitchFamily="34" charset="-128"/>
          <a:cs typeface="Verdana" pitchFamily="34" charset="0"/>
        </a:defRPr>
      </a:lvl4pPr>
      <a:lvl5pPr algn="ctr" rtl="0" eaLnBrk="0" fontAlgn="base" hangingPunct="0">
        <a:spcBef>
          <a:spcPct val="0"/>
        </a:spcBef>
        <a:spcAft>
          <a:spcPct val="0"/>
        </a:spcAft>
        <a:defRPr sz="3200">
          <a:solidFill>
            <a:schemeClr val="tx1"/>
          </a:solidFill>
          <a:latin typeface="Verdana" pitchFamily="34" charset="0"/>
          <a:ea typeface="MS PGothic" panose="020B0600070205080204" pitchFamily="34" charset="-128"/>
          <a:cs typeface="Verdana" pitchFamily="34" charset="0"/>
        </a:defRPr>
      </a:lvl5pPr>
      <a:lvl6pPr marL="457200" algn="ctr" rtl="0" fontAlgn="base">
        <a:spcBef>
          <a:spcPct val="0"/>
        </a:spcBef>
        <a:spcAft>
          <a:spcPct val="0"/>
        </a:spcAft>
        <a:defRPr sz="4000">
          <a:solidFill>
            <a:schemeClr val="tx1"/>
          </a:solidFill>
          <a:latin typeface="Verdana" pitchFamily="34" charset="0"/>
          <a:ea typeface="Verdana" pitchFamily="34" charset="0"/>
          <a:cs typeface="Verdana" pitchFamily="34" charset="0"/>
        </a:defRPr>
      </a:lvl6pPr>
      <a:lvl7pPr marL="914400" algn="ctr" rtl="0" fontAlgn="base">
        <a:spcBef>
          <a:spcPct val="0"/>
        </a:spcBef>
        <a:spcAft>
          <a:spcPct val="0"/>
        </a:spcAft>
        <a:defRPr sz="4000">
          <a:solidFill>
            <a:schemeClr val="tx1"/>
          </a:solidFill>
          <a:latin typeface="Verdana" pitchFamily="34" charset="0"/>
          <a:ea typeface="Verdana" pitchFamily="34" charset="0"/>
          <a:cs typeface="Verdana" pitchFamily="34" charset="0"/>
        </a:defRPr>
      </a:lvl7pPr>
      <a:lvl8pPr marL="1371600" algn="ctr" rtl="0" fontAlgn="base">
        <a:spcBef>
          <a:spcPct val="0"/>
        </a:spcBef>
        <a:spcAft>
          <a:spcPct val="0"/>
        </a:spcAft>
        <a:defRPr sz="4000">
          <a:solidFill>
            <a:schemeClr val="tx1"/>
          </a:solidFill>
          <a:latin typeface="Verdana" pitchFamily="34" charset="0"/>
          <a:ea typeface="Verdana" pitchFamily="34" charset="0"/>
          <a:cs typeface="Verdana" pitchFamily="34" charset="0"/>
        </a:defRPr>
      </a:lvl8pPr>
      <a:lvl9pPr marL="1828800" algn="ctr" rtl="0" fontAlgn="base">
        <a:spcBef>
          <a:spcPct val="0"/>
        </a:spcBef>
        <a:spcAft>
          <a:spcPct val="0"/>
        </a:spcAft>
        <a:defRPr sz="40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Clr>
          <a:schemeClr val="tx1"/>
        </a:buClr>
        <a:buFont typeface="Arial" charset="0"/>
        <a:buChar char="•"/>
        <a:defRPr sz="2800" kern="1200">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lgn="l" rtl="0" eaLnBrk="0" fontAlgn="base" hangingPunct="0">
        <a:spcBef>
          <a:spcPct val="20000"/>
        </a:spcBef>
        <a:spcAft>
          <a:spcPct val="0"/>
        </a:spcAft>
        <a:buClr>
          <a:schemeClr val="tx1"/>
        </a:buClr>
        <a:buFont typeface="Arial"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chemeClr val="tx1"/>
        </a:buClr>
        <a:buFont typeface="Arial"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chemeClr val="tx1"/>
        </a:buClr>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E472C6FF-E842-B646-B52C-2A7D8D094DF2}" type="datetime1">
              <a:rPr lang="en-US"/>
              <a:pPr>
                <a:defRPr/>
              </a:pPr>
              <a:t>4/14/2017</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r>
              <a:rPr lang="en-US" dirty="0"/>
              <a:t>15-</a:t>
            </a:r>
            <a:fld id="{A17B1F01-BF83-EB44-A2D3-3FEE794CDC20}" type="slidenum">
              <a:rPr lang="en-US"/>
              <a:pPr>
                <a:defRPr/>
              </a:pPr>
              <a:t>‹#›</a:t>
            </a:fld>
            <a:endParaRPr lang="en-US" dirty="0"/>
          </a:p>
        </p:txBody>
      </p:sp>
      <p:sp>
        <p:nvSpPr>
          <p:cNvPr id="8"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kern="1200">
          <a:solidFill>
            <a:schemeClr val="tx1"/>
          </a:solidFill>
          <a:latin typeface="Verdana" panose="020B0604030504040204" pitchFamily="34" charset="0"/>
          <a:ea typeface="MS PGothic" pitchFamily="34" charset="-128"/>
          <a:cs typeface="Verdana" panose="020B0604030504040204" pitchFamily="34" charset="0"/>
        </a:defRPr>
      </a:lvl1pPr>
      <a:lvl2pPr algn="ctr" rtl="0" eaLnBrk="0" fontAlgn="base" hangingPunct="0">
        <a:spcBef>
          <a:spcPct val="0"/>
        </a:spcBef>
        <a:spcAft>
          <a:spcPct val="0"/>
        </a:spcAft>
        <a:defRPr sz="3200">
          <a:solidFill>
            <a:schemeClr val="tx1"/>
          </a:solidFill>
          <a:latin typeface="Verdana" panose="020B0604030504040204" pitchFamily="34" charset="0"/>
          <a:ea typeface="MS PGothic" pitchFamily="34" charset="-128"/>
          <a:cs typeface="Verdana" panose="020B0604030504040204" pitchFamily="34" charset="0"/>
        </a:defRPr>
      </a:lvl2pPr>
      <a:lvl3pPr algn="ctr" rtl="0" eaLnBrk="0" fontAlgn="base" hangingPunct="0">
        <a:spcBef>
          <a:spcPct val="0"/>
        </a:spcBef>
        <a:spcAft>
          <a:spcPct val="0"/>
        </a:spcAft>
        <a:defRPr sz="3200">
          <a:solidFill>
            <a:schemeClr val="tx1"/>
          </a:solidFill>
          <a:latin typeface="Verdana" panose="020B0604030504040204" pitchFamily="34" charset="0"/>
          <a:ea typeface="MS PGothic" pitchFamily="34" charset="-128"/>
          <a:cs typeface="Verdana" panose="020B0604030504040204" pitchFamily="34" charset="0"/>
        </a:defRPr>
      </a:lvl3pPr>
      <a:lvl4pPr algn="ctr" rtl="0" eaLnBrk="0" fontAlgn="base" hangingPunct="0">
        <a:spcBef>
          <a:spcPct val="0"/>
        </a:spcBef>
        <a:spcAft>
          <a:spcPct val="0"/>
        </a:spcAft>
        <a:defRPr sz="3200">
          <a:solidFill>
            <a:schemeClr val="tx1"/>
          </a:solidFill>
          <a:latin typeface="Verdana" panose="020B0604030504040204" pitchFamily="34" charset="0"/>
          <a:ea typeface="MS PGothic" pitchFamily="34" charset="-128"/>
          <a:cs typeface="Verdana" panose="020B0604030504040204" pitchFamily="34" charset="0"/>
        </a:defRPr>
      </a:lvl4pPr>
      <a:lvl5pPr algn="ctr" rtl="0" eaLnBrk="0" fontAlgn="base" hangingPunct="0">
        <a:spcBef>
          <a:spcPct val="0"/>
        </a:spcBef>
        <a:spcAft>
          <a:spcPct val="0"/>
        </a:spcAft>
        <a:defRPr sz="3200">
          <a:solidFill>
            <a:schemeClr val="tx1"/>
          </a:solidFill>
          <a:latin typeface="Verdana" panose="020B0604030504040204" pitchFamily="34" charset="0"/>
          <a:ea typeface="MS PGothic" pitchFamily="34" charset="-128"/>
          <a:cs typeface="Verdana" panose="020B0604030504040204" pitchFamily="34" charset="0"/>
        </a:defRPr>
      </a:lvl5pPr>
      <a:lvl6pPr marL="457200" algn="ctr" rtl="0" fontAlgn="base">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ctr" rtl="0" fontAlgn="base">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ctr" rtl="0" fontAlgn="base">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ctr" rtl="0" fontAlgn="base">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2900" indent="-342900" algn="l" rtl="0" eaLnBrk="0" fontAlgn="base" hangingPunct="0">
        <a:spcBef>
          <a:spcPct val="20000"/>
        </a:spcBef>
        <a:spcAft>
          <a:spcPct val="0"/>
        </a:spcAft>
        <a:buClr>
          <a:schemeClr val="tx1"/>
        </a:buClr>
        <a:buFont typeface="Arial" charset="0"/>
        <a:buChar char="•"/>
        <a:defRPr sz="2800" kern="1200">
          <a:solidFill>
            <a:schemeClr val="tx1"/>
          </a:solidFill>
          <a:latin typeface="Verdana" panose="020B0604030504040204" pitchFamily="34" charset="0"/>
          <a:ea typeface="MS PGothic" pitchFamily="34" charset="-128"/>
          <a:cs typeface="Verdana" panose="020B0604030504040204" pitchFamily="34" charset="0"/>
        </a:defRPr>
      </a:lvl1pPr>
      <a:lvl2pPr marL="742950" indent="-285750" algn="l" rtl="0" eaLnBrk="0" fontAlgn="base" hangingPunct="0">
        <a:spcBef>
          <a:spcPct val="20000"/>
        </a:spcBef>
        <a:spcAft>
          <a:spcPct val="0"/>
        </a:spcAft>
        <a:buClr>
          <a:schemeClr val="tx1"/>
        </a:buClr>
        <a:buFont typeface="Arial"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chemeClr val="tx1"/>
        </a:buClr>
        <a:buFont typeface="Arial"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chemeClr val="tx1"/>
        </a:buClr>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5105400" y="1752600"/>
            <a:ext cx="4038600" cy="3352800"/>
          </a:xfrm>
        </p:spPr>
        <p:txBody>
          <a:bodyPr/>
          <a:lstStyle/>
          <a:p>
            <a:pPr eaLnBrk="1" hangingPunct="1"/>
            <a:r>
              <a:rPr lang="en-US" sz="3600" b="1" dirty="0">
                <a:solidFill>
                  <a:srgbClr val="3EB211"/>
                </a:solidFill>
                <a:latin typeface="Verdana" charset="0"/>
                <a:ea typeface="MS PGothic" charset="0"/>
              </a:rPr>
              <a:t>Chapter 24</a:t>
            </a:r>
            <a:r>
              <a:rPr lang="en-US" sz="3600" b="1" dirty="0">
                <a:solidFill>
                  <a:srgbClr val="FF6600"/>
                </a:solidFill>
                <a:latin typeface="Verdana" charset="0"/>
                <a:ea typeface="MS PGothic" charset="0"/>
              </a:rPr>
              <a:t/>
            </a:r>
            <a:br>
              <a:rPr lang="en-US" sz="3600" b="1" dirty="0">
                <a:solidFill>
                  <a:srgbClr val="FF6600"/>
                </a:solidFill>
                <a:latin typeface="Verdana" charset="0"/>
                <a:ea typeface="MS PGothic" charset="0"/>
              </a:rPr>
            </a:br>
            <a:r>
              <a:rPr lang="en-US" sz="3600" dirty="0">
                <a:latin typeface="Verdana" charset="0"/>
                <a:ea typeface="MS PGothic" charset="0"/>
              </a:rPr>
              <a:t>Responsibility Accounting and Performance Evaluation </a:t>
            </a:r>
            <a:endParaRPr lang="en-US" altLang="en-US" dirty="0">
              <a:solidFill>
                <a:srgbClr val="000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658" y="381000"/>
            <a:ext cx="4645742" cy="5760720"/>
          </a:xfrm>
          <a:prstGeom prst="rect">
            <a:avLst/>
          </a:prstGeom>
        </p:spPr>
      </p:pic>
      <p:pic>
        <p:nvPicPr>
          <p:cNvPr id="2" name="Picture 1"/>
          <p:cNvPicPr>
            <a:picLocks noChangeAspect="1"/>
          </p:cNvPicPr>
          <p:nvPr/>
        </p:nvPicPr>
        <p:blipFill>
          <a:blip r:embed="rId4"/>
          <a:stretch>
            <a:fillRect/>
          </a:stretch>
        </p:blipFill>
        <p:spPr>
          <a:xfrm>
            <a:off x="3124074" y="6409912"/>
            <a:ext cx="2895851" cy="371888"/>
          </a:xfrm>
          <a:prstGeom prst="rect">
            <a:avLst/>
          </a:prstGeom>
        </p:spPr>
      </p:pic>
    </p:spTree>
    <p:extLst>
      <p:ext uri="{BB962C8B-B14F-4D97-AF65-F5344CB8AC3E}">
        <p14:creationId xmlns:p14="http://schemas.microsoft.com/office/powerpoint/2010/main" val="2282403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Responsibility Centers</a:t>
            </a:r>
          </a:p>
        </p:txBody>
      </p:sp>
      <p:sp>
        <p:nvSpPr>
          <p:cNvPr id="46082"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1005F869-4944-574A-925B-6BE02D90706C}" type="slidenum">
              <a:rPr lang="en-US" sz="1200">
                <a:solidFill>
                  <a:srgbClr val="898989"/>
                </a:solidFill>
                <a:cs typeface="Verdana" charset="0"/>
              </a:rPr>
              <a:pPr/>
              <a:t>10</a:t>
            </a:fld>
            <a:endParaRPr lang="en-US" sz="1200" dirty="0">
              <a:solidFill>
                <a:srgbClr val="898989"/>
              </a:solidFill>
              <a:cs typeface="Verdana" charset="0"/>
            </a:endParaRPr>
          </a:p>
        </p:txBody>
      </p:sp>
      <p:pic>
        <p:nvPicPr>
          <p:cNvPr id="46083" name="Content Placeholder 2" descr="Screen Shot 2014-12-05 at 12.52.14 PM.png"/>
          <p:cNvPicPr>
            <a:picLocks noGrp="1" noChangeAspect="1"/>
          </p:cNvPicPr>
          <p:nvPr>
            <p:ph idx="1"/>
          </p:nvPr>
        </p:nvPicPr>
        <p:blipFill>
          <a:blip r:embed="rId3" cstate="email">
            <a:extLst>
              <a:ext uri="{28A0092B-C50C-407E-A947-70E740481C1C}">
                <a14:useLocalDpi xmlns:a14="http://schemas.microsoft.com/office/drawing/2010/main" val="0"/>
              </a:ext>
            </a:extLst>
          </a:blip>
          <a:srcRect t="-3993" b="-3993"/>
          <a:stretch>
            <a:fillRect/>
          </a:stretch>
        </p:blipFill>
        <p:spPr/>
      </p:pic>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8E727F74-4806-1946-B71A-116D4C3992D9}" type="slidenum">
              <a:rPr lang="en-US" sz="1200">
                <a:solidFill>
                  <a:srgbClr val="898989"/>
                </a:solidFill>
                <a:cs typeface="Verdana" charset="0"/>
              </a:rPr>
              <a:pPr/>
              <a:t>11</a:t>
            </a:fld>
            <a:endParaRPr lang="en-US" sz="1200" dirty="0">
              <a:solidFill>
                <a:srgbClr val="898989"/>
              </a:solidFill>
              <a:cs typeface="Verdana" charset="0"/>
            </a:endParaRPr>
          </a:p>
        </p:txBody>
      </p:sp>
      <p:sp>
        <p:nvSpPr>
          <p:cNvPr id="5" name="Footer Placeholder 1"/>
          <p:cNvSpPr>
            <a:spLocks noGrp="1"/>
          </p:cNvSpPr>
          <p:nvPr>
            <p:ph type="ftr" sz="quarter" idx="3"/>
          </p:nvPr>
        </p:nvSpPr>
        <p:spPr>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pic>
        <p:nvPicPr>
          <p:cNvPr id="3" name="Picture 2"/>
          <p:cNvPicPr>
            <a:picLocks noChangeAspect="1"/>
          </p:cNvPicPr>
          <p:nvPr/>
        </p:nvPicPr>
        <p:blipFill>
          <a:blip r:embed="rId3"/>
          <a:stretch>
            <a:fillRect/>
          </a:stretch>
        </p:blipFill>
        <p:spPr>
          <a:xfrm>
            <a:off x="137160" y="91440"/>
            <a:ext cx="8869680" cy="617811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b="1" dirty="0">
                <a:latin typeface="Verdana" charset="0"/>
                <a:ea typeface="MS PGothic" charset="0"/>
              </a:rPr>
              <a:t>Learning Objective 2</a:t>
            </a:r>
          </a:p>
        </p:txBody>
      </p:sp>
      <p:sp>
        <p:nvSpPr>
          <p:cNvPr id="50178" name="Content Placeholder 2"/>
          <p:cNvSpPr>
            <a:spLocks noGrp="1"/>
          </p:cNvSpPr>
          <p:nvPr>
            <p:ph idx="1"/>
          </p:nvPr>
        </p:nvSpPr>
        <p:spPr>
          <a:xfrm>
            <a:off x="3505200" y="2286000"/>
            <a:ext cx="5334000" cy="3763963"/>
          </a:xfrm>
        </p:spPr>
        <p:txBody>
          <a:bodyPr/>
          <a:lstStyle/>
          <a:p>
            <a:pPr marL="0" indent="0" eaLnBrk="1" hangingPunct="1">
              <a:buFont typeface="Arial" charset="0"/>
              <a:buNone/>
            </a:pPr>
            <a:r>
              <a:rPr lang="en-US" sz="3200" dirty="0">
                <a:latin typeface="Verdana" charset="0"/>
                <a:ea typeface="MS PGothic" charset="0"/>
              </a:rPr>
              <a:t>Describe the purpose of performance evaluation systems and how the balanced scorecard helps companies evaluate performance</a:t>
            </a:r>
          </a:p>
        </p:txBody>
      </p:sp>
      <p:sp>
        <p:nvSpPr>
          <p:cNvPr id="5017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1DD6FF71-DDF4-6E49-91AB-5F643777E979}" type="slidenum">
              <a:rPr lang="en-US" sz="1200">
                <a:solidFill>
                  <a:srgbClr val="898989"/>
                </a:solidFill>
                <a:cs typeface="Verdana" charset="0"/>
              </a:rPr>
              <a:pPr/>
              <a:t>12</a:t>
            </a:fld>
            <a:endParaRPr lang="en-US" sz="1200" dirty="0">
              <a:solidFill>
                <a:srgbClr val="898989"/>
              </a:solidFill>
              <a:cs typeface="Verdana" charset="0"/>
            </a:endParaRPr>
          </a:p>
        </p:txBody>
      </p:sp>
      <p:pic>
        <p:nvPicPr>
          <p:cNvPr id="50180"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286000"/>
            <a:ext cx="3070225"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28600" y="274638"/>
            <a:ext cx="8686800" cy="1143000"/>
          </a:xfrm>
        </p:spPr>
        <p:txBody>
          <a:bodyPr/>
          <a:lstStyle/>
          <a:p>
            <a:pPr eaLnBrk="1" hangingPunct="1"/>
            <a:r>
              <a:rPr lang="en-US" dirty="0" smtClean="0">
                <a:solidFill>
                  <a:srgbClr val="0090B2"/>
                </a:solidFill>
                <a:latin typeface="Verdana" charset="0"/>
                <a:ea typeface="MS PGothic" charset="0"/>
              </a:rPr>
              <a:t>WHAT IS A PERFORMANCE EVALUATION SYSTEM, AND HOW IS IT USED?</a:t>
            </a:r>
            <a:endParaRPr lang="en-US" dirty="0">
              <a:solidFill>
                <a:srgbClr val="0090B2"/>
              </a:solidFill>
              <a:latin typeface="Verdana" charset="0"/>
              <a:ea typeface="MS PGothic" charset="0"/>
            </a:endParaRPr>
          </a:p>
        </p:txBody>
      </p:sp>
      <p:sp>
        <p:nvSpPr>
          <p:cNvPr id="52226" name="Content Placeholder 2"/>
          <p:cNvSpPr>
            <a:spLocks noGrp="1"/>
          </p:cNvSpPr>
          <p:nvPr>
            <p:ph idx="1"/>
          </p:nvPr>
        </p:nvSpPr>
        <p:spPr/>
        <p:txBody>
          <a:bodyPr/>
          <a:lstStyle/>
          <a:p>
            <a:pPr eaLnBrk="1" hangingPunct="1">
              <a:lnSpc>
                <a:spcPct val="90000"/>
              </a:lnSpc>
            </a:pPr>
            <a:r>
              <a:rPr lang="en-US" sz="3400" dirty="0">
                <a:latin typeface="Verdana" charset="0"/>
                <a:ea typeface="MS PGothic" charset="0"/>
              </a:rPr>
              <a:t>Once a company decentralizes operations, top management is no longer involved in running the subunits’ day-to-day operations. </a:t>
            </a:r>
          </a:p>
          <a:p>
            <a:pPr eaLnBrk="1" hangingPunct="1">
              <a:lnSpc>
                <a:spcPct val="90000"/>
              </a:lnSpc>
            </a:pPr>
            <a:r>
              <a:rPr lang="en-US" sz="3400" dirty="0">
                <a:latin typeface="Verdana" charset="0"/>
                <a:ea typeface="MS PGothic" charset="0"/>
              </a:rPr>
              <a:t>A </a:t>
            </a:r>
            <a:r>
              <a:rPr lang="en-US" sz="3400" dirty="0">
                <a:solidFill>
                  <a:srgbClr val="EA492C"/>
                </a:solidFill>
                <a:latin typeface="Verdana" charset="0"/>
                <a:ea typeface="MS PGothic" charset="0"/>
              </a:rPr>
              <a:t>performance evaluation system </a:t>
            </a:r>
            <a:r>
              <a:rPr lang="en-US" sz="3400" dirty="0">
                <a:latin typeface="Verdana" charset="0"/>
                <a:ea typeface="MS PGothic" charset="0"/>
              </a:rPr>
              <a:t>is a system that provides top management with a framework for maintaining control over the entire organization.</a:t>
            </a:r>
          </a:p>
        </p:txBody>
      </p:sp>
      <p:sp>
        <p:nvSpPr>
          <p:cNvPr id="5222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4ACDC847-0DE6-7A48-ACEE-99F99386EB3F}" type="slidenum">
              <a:rPr lang="en-US" sz="1200">
                <a:solidFill>
                  <a:srgbClr val="898989"/>
                </a:solidFill>
                <a:cs typeface="Verdana" charset="0"/>
              </a:rPr>
              <a:pPr/>
              <a:t>13</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Goals of Performance </a:t>
            </a:r>
            <a:r>
              <a:rPr lang="en-US" dirty="0" smtClean="0">
                <a:solidFill>
                  <a:srgbClr val="BE7A00"/>
                </a:solidFill>
                <a:latin typeface="Verdana" charset="0"/>
                <a:ea typeface="MS PGothic" charset="0"/>
              </a:rPr>
              <a:t/>
            </a:r>
            <a:br>
              <a:rPr lang="en-US" dirty="0" smtClean="0">
                <a:solidFill>
                  <a:srgbClr val="BE7A00"/>
                </a:solidFill>
                <a:latin typeface="Verdana" charset="0"/>
                <a:ea typeface="MS PGothic" charset="0"/>
              </a:rPr>
            </a:br>
            <a:r>
              <a:rPr lang="en-US" dirty="0" smtClean="0">
                <a:solidFill>
                  <a:srgbClr val="BE7A00"/>
                </a:solidFill>
                <a:latin typeface="Verdana" charset="0"/>
                <a:ea typeface="MS PGothic" charset="0"/>
              </a:rPr>
              <a:t>Evaluation </a:t>
            </a:r>
            <a:r>
              <a:rPr lang="en-US" dirty="0">
                <a:solidFill>
                  <a:srgbClr val="BE7A00"/>
                </a:solidFill>
                <a:latin typeface="Verdana" charset="0"/>
                <a:ea typeface="MS PGothic" charset="0"/>
              </a:rPr>
              <a:t>Systems</a:t>
            </a:r>
          </a:p>
        </p:txBody>
      </p:sp>
      <p:sp>
        <p:nvSpPr>
          <p:cNvPr id="54274" name="Content Placeholder 2"/>
          <p:cNvSpPr>
            <a:spLocks noGrp="1"/>
          </p:cNvSpPr>
          <p:nvPr>
            <p:ph idx="1"/>
          </p:nvPr>
        </p:nvSpPr>
        <p:spPr/>
        <p:txBody>
          <a:bodyPr/>
          <a:lstStyle/>
          <a:p>
            <a:pPr eaLnBrk="1" hangingPunct="1"/>
            <a:r>
              <a:rPr lang="en-US" dirty="0">
                <a:latin typeface="Verdana" charset="0"/>
                <a:ea typeface="MS PGothic" charset="0"/>
              </a:rPr>
              <a:t>The primary goals of a performance evaluation system are: </a:t>
            </a:r>
          </a:p>
          <a:p>
            <a:pPr lvl="1" eaLnBrk="1" hangingPunct="1"/>
            <a:r>
              <a:rPr lang="en-US" dirty="0">
                <a:latin typeface="Verdana" charset="0"/>
                <a:ea typeface="Verdana" charset="0"/>
                <a:cs typeface="Verdana" charset="0"/>
              </a:rPr>
              <a:t>Promoting goal congruence and coordination</a:t>
            </a:r>
          </a:p>
          <a:p>
            <a:pPr lvl="1" eaLnBrk="1" hangingPunct="1"/>
            <a:r>
              <a:rPr lang="en-US" dirty="0">
                <a:latin typeface="Verdana" charset="0"/>
                <a:ea typeface="Verdana" charset="0"/>
                <a:cs typeface="Verdana" charset="0"/>
              </a:rPr>
              <a:t>Communicating expectations</a:t>
            </a:r>
          </a:p>
          <a:p>
            <a:pPr lvl="1" eaLnBrk="1" hangingPunct="1"/>
            <a:r>
              <a:rPr lang="en-US" dirty="0">
                <a:latin typeface="Verdana" charset="0"/>
                <a:ea typeface="Verdana" charset="0"/>
                <a:cs typeface="Verdana" charset="0"/>
              </a:rPr>
              <a:t>Motivating segment managers</a:t>
            </a:r>
          </a:p>
          <a:p>
            <a:pPr lvl="1" eaLnBrk="1" hangingPunct="1"/>
            <a:r>
              <a:rPr lang="en-US" dirty="0">
                <a:latin typeface="Verdana" charset="0"/>
                <a:ea typeface="Verdana" charset="0"/>
                <a:cs typeface="Verdana" charset="0"/>
              </a:rPr>
              <a:t>Providing feedback</a:t>
            </a:r>
          </a:p>
          <a:p>
            <a:pPr lvl="1" eaLnBrk="1" hangingPunct="1"/>
            <a:r>
              <a:rPr lang="en-US" dirty="0">
                <a:latin typeface="Verdana" charset="0"/>
                <a:ea typeface="Verdana" charset="0"/>
                <a:cs typeface="Verdana" charset="0"/>
              </a:rPr>
              <a:t>Benchmarking</a:t>
            </a:r>
          </a:p>
        </p:txBody>
      </p:sp>
      <p:sp>
        <p:nvSpPr>
          <p:cNvPr id="5427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CF679CBF-B4A7-9848-A98F-9C44FC050F60}" type="slidenum">
              <a:rPr lang="en-US" sz="1200">
                <a:solidFill>
                  <a:srgbClr val="898989"/>
                </a:solidFill>
                <a:cs typeface="Verdana" charset="0"/>
              </a:rPr>
              <a:pPr/>
              <a:t>14</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Limitations of Financial </a:t>
            </a:r>
            <a:r>
              <a:rPr lang="en-US" dirty="0" smtClean="0">
                <a:solidFill>
                  <a:srgbClr val="BE7A00"/>
                </a:solidFill>
                <a:latin typeface="Verdana" charset="0"/>
                <a:ea typeface="MS PGothic" charset="0"/>
              </a:rPr>
              <a:t/>
            </a:r>
            <a:br>
              <a:rPr lang="en-US" dirty="0" smtClean="0">
                <a:solidFill>
                  <a:srgbClr val="BE7A00"/>
                </a:solidFill>
                <a:latin typeface="Verdana" charset="0"/>
                <a:ea typeface="MS PGothic" charset="0"/>
              </a:rPr>
            </a:br>
            <a:r>
              <a:rPr lang="en-US" dirty="0" smtClean="0">
                <a:solidFill>
                  <a:srgbClr val="BE7A00"/>
                </a:solidFill>
                <a:latin typeface="Verdana" charset="0"/>
                <a:ea typeface="MS PGothic" charset="0"/>
              </a:rPr>
              <a:t>Performance </a:t>
            </a:r>
            <a:r>
              <a:rPr lang="en-US" dirty="0">
                <a:solidFill>
                  <a:srgbClr val="BE7A00"/>
                </a:solidFill>
                <a:latin typeface="Verdana" charset="0"/>
                <a:ea typeface="MS PGothic" charset="0"/>
              </a:rPr>
              <a:t>Measurement</a:t>
            </a:r>
          </a:p>
        </p:txBody>
      </p:sp>
      <p:sp>
        <p:nvSpPr>
          <p:cNvPr id="56322" name="Content Placeholder 2"/>
          <p:cNvSpPr>
            <a:spLocks noGrp="1"/>
          </p:cNvSpPr>
          <p:nvPr>
            <p:ph idx="1"/>
          </p:nvPr>
        </p:nvSpPr>
        <p:spPr/>
        <p:txBody>
          <a:bodyPr/>
          <a:lstStyle/>
          <a:p>
            <a:pPr eaLnBrk="1" hangingPunct="1"/>
            <a:r>
              <a:rPr lang="en-US" sz="2400" dirty="0">
                <a:latin typeface="Verdana" charset="0"/>
                <a:ea typeface="MS PGothic" charset="0"/>
              </a:rPr>
              <a:t>Financial performance measures are </a:t>
            </a:r>
            <a:r>
              <a:rPr lang="en-US" sz="2400" dirty="0">
                <a:solidFill>
                  <a:srgbClr val="EA492C"/>
                </a:solidFill>
                <a:latin typeface="Verdana" charset="0"/>
                <a:ea typeface="MS PGothic" charset="0"/>
              </a:rPr>
              <a:t>lag indicators</a:t>
            </a:r>
            <a:r>
              <a:rPr lang="en-US" sz="2400" dirty="0">
                <a:latin typeface="Verdana" charset="0"/>
                <a:ea typeface="MS PGothic" charset="0"/>
              </a:rPr>
              <a:t>. Lag indicators reveal past performance. Managers need </a:t>
            </a:r>
            <a:r>
              <a:rPr lang="en-US" sz="2400" dirty="0">
                <a:solidFill>
                  <a:srgbClr val="EA492C"/>
                </a:solidFill>
                <a:latin typeface="Verdana" charset="0"/>
                <a:ea typeface="MS PGothic" charset="0"/>
              </a:rPr>
              <a:t>lead indicators</a:t>
            </a:r>
            <a:r>
              <a:rPr lang="en-US" sz="2400" dirty="0">
                <a:solidFill>
                  <a:srgbClr val="3399D1"/>
                </a:solidFill>
                <a:latin typeface="Verdana" charset="0"/>
                <a:ea typeface="MS PGothic" charset="0"/>
              </a:rPr>
              <a:t> </a:t>
            </a:r>
            <a:r>
              <a:rPr lang="en-US" sz="2400" dirty="0">
                <a:latin typeface="Verdana" charset="0"/>
                <a:ea typeface="MS PGothic" charset="0"/>
              </a:rPr>
              <a:t>as well.</a:t>
            </a:r>
          </a:p>
          <a:p>
            <a:pPr lvl="1" eaLnBrk="1" hangingPunct="1"/>
            <a:r>
              <a:rPr lang="en-US" sz="2000" dirty="0">
                <a:latin typeface="Verdana" charset="0"/>
                <a:ea typeface="MS PGothic" charset="0"/>
              </a:rPr>
              <a:t>Financial performance measures have a short-term focus. Managers should have a long-term focus as well</a:t>
            </a:r>
            <a:r>
              <a:rPr lang="en-US" sz="2000" dirty="0" smtClean="0">
                <a:latin typeface="Verdana" charset="0"/>
                <a:ea typeface="MS PGothic" charset="0"/>
              </a:rPr>
              <a:t>.</a:t>
            </a:r>
          </a:p>
          <a:p>
            <a:r>
              <a:rPr lang="en-US" sz="2400" dirty="0">
                <a:solidFill>
                  <a:srgbClr val="EA492C"/>
                </a:solidFill>
              </a:rPr>
              <a:t>Operational performance measures </a:t>
            </a:r>
            <a:r>
              <a:rPr lang="en-US" sz="2400" dirty="0"/>
              <a:t>are nonfinancial measures </a:t>
            </a:r>
            <a:r>
              <a:rPr lang="en-US" sz="2400" dirty="0" smtClean="0"/>
              <a:t>that evaluate </a:t>
            </a:r>
            <a:r>
              <a:rPr lang="en-US" sz="2400" dirty="0"/>
              <a:t>a firm’s performance on the basis of </a:t>
            </a:r>
            <a:r>
              <a:rPr lang="en-US" sz="2400" dirty="0" smtClean="0"/>
              <a:t>effectiveness </a:t>
            </a:r>
            <a:r>
              <a:rPr lang="en-US" sz="2400" dirty="0"/>
              <a:t>and efficiency to ensure </a:t>
            </a:r>
            <a:r>
              <a:rPr lang="en-US" sz="2400" dirty="0" smtClean="0"/>
              <a:t>that all segments of </a:t>
            </a:r>
            <a:r>
              <a:rPr lang="en-US" sz="2400" dirty="0"/>
              <a:t>the business are working together to achieve the company’s goals.</a:t>
            </a:r>
            <a:endParaRPr lang="en-US" sz="2400" dirty="0">
              <a:latin typeface="Verdana" charset="0"/>
              <a:ea typeface="MS PGothic" charset="0"/>
            </a:endParaRPr>
          </a:p>
        </p:txBody>
      </p:sp>
      <p:sp>
        <p:nvSpPr>
          <p:cNvPr id="56323"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CAEF3807-E91E-C145-9DC3-536B1EA21004}" type="slidenum">
              <a:rPr lang="en-US" sz="1200">
                <a:solidFill>
                  <a:srgbClr val="898989"/>
                </a:solidFill>
                <a:cs typeface="Verdana" charset="0"/>
              </a:rPr>
              <a:pPr/>
              <a:t>15</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The Balanced Scorecard</a:t>
            </a:r>
          </a:p>
        </p:txBody>
      </p:sp>
      <p:sp>
        <p:nvSpPr>
          <p:cNvPr id="58370" name="Content Placeholder 2"/>
          <p:cNvSpPr>
            <a:spLocks noGrp="1"/>
          </p:cNvSpPr>
          <p:nvPr>
            <p:ph idx="1"/>
          </p:nvPr>
        </p:nvSpPr>
        <p:spPr/>
        <p:txBody>
          <a:bodyPr/>
          <a:lstStyle/>
          <a:p>
            <a:pPr eaLnBrk="1" hangingPunct="1">
              <a:lnSpc>
                <a:spcPct val="110000"/>
              </a:lnSpc>
            </a:pPr>
            <a:r>
              <a:rPr lang="en-US" dirty="0">
                <a:latin typeface="Verdana" charset="0"/>
                <a:ea typeface="MS PGothic" charset="0"/>
              </a:rPr>
              <a:t>A </a:t>
            </a:r>
            <a:r>
              <a:rPr lang="en-US" dirty="0">
                <a:solidFill>
                  <a:srgbClr val="EA492C"/>
                </a:solidFill>
                <a:latin typeface="Verdana" charset="0"/>
                <a:ea typeface="MS PGothic" charset="0"/>
              </a:rPr>
              <a:t>balanced scorecard </a:t>
            </a:r>
            <a:r>
              <a:rPr lang="en-US" dirty="0">
                <a:latin typeface="Verdana" charset="0"/>
                <a:ea typeface="MS PGothic" charset="0"/>
              </a:rPr>
              <a:t>is a performance evaluation system that requires management to consider both financial performance measures and operational performance measures.</a:t>
            </a:r>
          </a:p>
          <a:p>
            <a:pPr eaLnBrk="1" hangingPunct="1">
              <a:lnSpc>
                <a:spcPct val="110000"/>
              </a:lnSpc>
            </a:pPr>
            <a:r>
              <a:rPr lang="en-US" dirty="0">
                <a:latin typeface="Verdana" charset="0"/>
                <a:ea typeface="MS PGothic" charset="0"/>
              </a:rPr>
              <a:t>Management uses </a:t>
            </a:r>
            <a:r>
              <a:rPr lang="en-US" dirty="0">
                <a:solidFill>
                  <a:srgbClr val="EA492C"/>
                </a:solidFill>
                <a:latin typeface="Verdana" charset="0"/>
                <a:ea typeface="MS PGothic" charset="0"/>
              </a:rPr>
              <a:t>key performance indicators (KPIs) </a:t>
            </a:r>
            <a:r>
              <a:rPr lang="en-US" dirty="0">
                <a:latin typeface="Verdana" charset="0"/>
                <a:ea typeface="MS PGothic" charset="0"/>
              </a:rPr>
              <a:t>to </a:t>
            </a:r>
            <a:r>
              <a:rPr lang="en-US" dirty="0" smtClean="0">
                <a:latin typeface="Verdana" charset="0"/>
                <a:ea typeface="MS PGothic" charset="0"/>
              </a:rPr>
              <a:t>assess </a:t>
            </a:r>
            <a:r>
              <a:rPr lang="en-US" dirty="0">
                <a:latin typeface="Verdana" charset="0"/>
                <a:ea typeface="MS PGothic" charset="0"/>
              </a:rPr>
              <a:t>whether the company is achieving its goals.</a:t>
            </a:r>
          </a:p>
        </p:txBody>
      </p:sp>
      <p:sp>
        <p:nvSpPr>
          <p:cNvPr id="58371"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A5BCB255-C4EE-D142-8BAF-5E6EE147359C}" type="slidenum">
              <a:rPr lang="en-US" sz="1200">
                <a:solidFill>
                  <a:srgbClr val="898989"/>
                </a:solidFill>
                <a:cs typeface="Verdana" charset="0"/>
              </a:rPr>
              <a:pPr/>
              <a:t>16</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The Balanced Scorecard</a:t>
            </a:r>
          </a:p>
        </p:txBody>
      </p:sp>
      <p:sp>
        <p:nvSpPr>
          <p:cNvPr id="60418" name="Content Placeholder 2"/>
          <p:cNvSpPr>
            <a:spLocks noGrp="1"/>
          </p:cNvSpPr>
          <p:nvPr>
            <p:ph idx="1"/>
          </p:nvPr>
        </p:nvSpPr>
        <p:spPr/>
        <p:txBody>
          <a:bodyPr/>
          <a:lstStyle/>
          <a:p>
            <a:pPr eaLnBrk="1" hangingPunct="1"/>
            <a:r>
              <a:rPr lang="en-US" sz="3000" dirty="0">
                <a:latin typeface="Verdana" charset="0"/>
                <a:ea typeface="MS PGothic" charset="0"/>
              </a:rPr>
              <a:t>The balanced scorecard views the company from four different perspectives:</a:t>
            </a:r>
          </a:p>
          <a:p>
            <a:pPr lvl="1" eaLnBrk="1" hangingPunct="1"/>
            <a:r>
              <a:rPr lang="en-US" sz="2600" dirty="0">
                <a:latin typeface="Verdana" charset="0"/>
                <a:ea typeface="Verdana" charset="0"/>
                <a:cs typeface="Verdana" charset="0"/>
              </a:rPr>
              <a:t>Financial perspective</a:t>
            </a:r>
          </a:p>
          <a:p>
            <a:pPr lvl="1" eaLnBrk="1" hangingPunct="1"/>
            <a:r>
              <a:rPr lang="en-US" sz="2600" dirty="0">
                <a:latin typeface="Verdana" charset="0"/>
                <a:ea typeface="Verdana" charset="0"/>
                <a:cs typeface="Verdana" charset="0"/>
              </a:rPr>
              <a:t>Customer perspective</a:t>
            </a:r>
          </a:p>
          <a:p>
            <a:pPr lvl="1" eaLnBrk="1" hangingPunct="1"/>
            <a:r>
              <a:rPr lang="en-US" sz="2600" dirty="0">
                <a:latin typeface="Verdana" charset="0"/>
                <a:ea typeface="Verdana" charset="0"/>
                <a:cs typeface="Verdana" charset="0"/>
              </a:rPr>
              <a:t>Internal business perspective</a:t>
            </a:r>
          </a:p>
          <a:p>
            <a:pPr lvl="1" eaLnBrk="1" hangingPunct="1"/>
            <a:r>
              <a:rPr lang="en-US" sz="2600" dirty="0">
                <a:latin typeface="Verdana" charset="0"/>
                <a:ea typeface="Verdana" charset="0"/>
                <a:cs typeface="Verdana" charset="0"/>
              </a:rPr>
              <a:t>Learning and growth perspective</a:t>
            </a:r>
          </a:p>
        </p:txBody>
      </p:sp>
      <p:sp>
        <p:nvSpPr>
          <p:cNvPr id="6041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C00ED2CC-8838-A643-89DE-0C6E0FDB48E9}" type="slidenum">
              <a:rPr lang="en-US" sz="1200">
                <a:solidFill>
                  <a:srgbClr val="898989"/>
                </a:solidFill>
                <a:cs typeface="Verdana" charset="0"/>
              </a:rPr>
              <a:pPr/>
              <a:t>17</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4121529C-E19A-EE43-B564-4CD456D66EB7}" type="slidenum">
              <a:rPr lang="en-US" sz="1200">
                <a:solidFill>
                  <a:srgbClr val="898989"/>
                </a:solidFill>
                <a:cs typeface="Verdana" charset="0"/>
              </a:rPr>
              <a:pPr/>
              <a:t>18</a:t>
            </a:fld>
            <a:endParaRPr lang="en-US" sz="1200" dirty="0">
              <a:solidFill>
                <a:srgbClr val="898989"/>
              </a:solidFill>
              <a:cs typeface="Verdana" charset="0"/>
            </a:endParaRPr>
          </a:p>
        </p:txBody>
      </p:sp>
      <p:sp>
        <p:nvSpPr>
          <p:cNvPr id="5" name="Footer Placeholder 1"/>
          <p:cNvSpPr>
            <a:spLocks noGrp="1"/>
          </p:cNvSpPr>
          <p:nvPr>
            <p:ph type="ftr" sz="quarter" idx="3"/>
          </p:nvPr>
        </p:nvSpPr>
        <p:spPr>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pic>
        <p:nvPicPr>
          <p:cNvPr id="4" name="Picture 3"/>
          <p:cNvPicPr>
            <a:picLocks noChangeAspect="1"/>
          </p:cNvPicPr>
          <p:nvPr/>
        </p:nvPicPr>
        <p:blipFill>
          <a:blip r:embed="rId3"/>
          <a:stretch>
            <a:fillRect/>
          </a:stretch>
        </p:blipFill>
        <p:spPr>
          <a:xfrm>
            <a:off x="510606" y="164592"/>
            <a:ext cx="8122788" cy="62362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b="1" dirty="0">
                <a:latin typeface="Verdana" charset="0"/>
                <a:ea typeface="MS PGothic" charset="0"/>
              </a:rPr>
              <a:t>Learning Objective 3</a:t>
            </a:r>
          </a:p>
        </p:txBody>
      </p:sp>
      <p:sp>
        <p:nvSpPr>
          <p:cNvPr id="64514" name="Content Placeholder 2"/>
          <p:cNvSpPr>
            <a:spLocks noGrp="1"/>
          </p:cNvSpPr>
          <p:nvPr>
            <p:ph idx="1"/>
          </p:nvPr>
        </p:nvSpPr>
        <p:spPr>
          <a:xfrm>
            <a:off x="3429000" y="2438400"/>
            <a:ext cx="5410200" cy="3687763"/>
          </a:xfrm>
        </p:spPr>
        <p:txBody>
          <a:bodyPr/>
          <a:lstStyle/>
          <a:p>
            <a:pPr marL="0" indent="0" eaLnBrk="1" hangingPunct="1">
              <a:buFont typeface="Arial" charset="0"/>
              <a:buNone/>
            </a:pPr>
            <a:r>
              <a:rPr lang="en-US" sz="3200" dirty="0">
                <a:latin typeface="Verdana" charset="0"/>
                <a:ea typeface="MS PGothic" charset="0"/>
              </a:rPr>
              <a:t>Use responsibility reports to evaluate cost, revenue, and profit centers</a:t>
            </a:r>
          </a:p>
        </p:txBody>
      </p:sp>
      <p:sp>
        <p:nvSpPr>
          <p:cNvPr id="6451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14CE605E-046B-3E42-BCBB-19B4A88AB3F7}" type="slidenum">
              <a:rPr lang="en-US" sz="1200">
                <a:solidFill>
                  <a:srgbClr val="898989"/>
                </a:solidFill>
                <a:cs typeface="Verdana" charset="0"/>
              </a:rPr>
              <a:pPr/>
              <a:t>19</a:t>
            </a:fld>
            <a:endParaRPr lang="en-US" sz="1200" dirty="0">
              <a:solidFill>
                <a:srgbClr val="898989"/>
              </a:solidFill>
              <a:cs typeface="Verdana" charset="0"/>
            </a:endParaRPr>
          </a:p>
        </p:txBody>
      </p:sp>
      <p:pic>
        <p:nvPicPr>
          <p:cNvPr id="64516"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286000"/>
            <a:ext cx="3070225"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3600" dirty="0" smtClean="0">
                <a:latin typeface="Verdana" charset="0"/>
                <a:ea typeface="MS PGothic" charset="0"/>
              </a:rPr>
              <a:t>Chapter </a:t>
            </a:r>
            <a:r>
              <a:rPr lang="en-US" sz="3600" dirty="0" smtClean="0">
                <a:solidFill>
                  <a:srgbClr val="3EB211"/>
                </a:solidFill>
                <a:latin typeface="Verdana" charset="0"/>
                <a:ea typeface="MS PGothic" charset="0"/>
              </a:rPr>
              <a:t>24</a:t>
            </a:r>
            <a:r>
              <a:rPr lang="en-US" sz="3600" dirty="0" smtClean="0">
                <a:latin typeface="Verdana" charset="0"/>
                <a:ea typeface="MS PGothic" charset="0"/>
              </a:rPr>
              <a:t> Learning </a:t>
            </a:r>
            <a:r>
              <a:rPr lang="en-US" sz="3600" dirty="0">
                <a:latin typeface="Verdana" charset="0"/>
                <a:ea typeface="MS PGothic" charset="0"/>
              </a:rPr>
              <a:t>Objectives</a:t>
            </a:r>
          </a:p>
        </p:txBody>
      </p:sp>
      <p:sp>
        <p:nvSpPr>
          <p:cNvPr id="29698" name="Content Placeholder 2"/>
          <p:cNvSpPr>
            <a:spLocks noGrp="1"/>
          </p:cNvSpPr>
          <p:nvPr>
            <p:ph idx="1"/>
          </p:nvPr>
        </p:nvSpPr>
        <p:spPr>
          <a:xfrm>
            <a:off x="3352800" y="1600200"/>
            <a:ext cx="5638800" cy="4525963"/>
          </a:xfrm>
        </p:spPr>
        <p:txBody>
          <a:bodyPr/>
          <a:lstStyle/>
          <a:p>
            <a:pPr marL="514350" indent="-514350" eaLnBrk="1" hangingPunct="1">
              <a:buFont typeface="Arial" charset="0"/>
              <a:buAutoNum type="arabicPeriod"/>
            </a:pPr>
            <a:r>
              <a:rPr lang="en-US" sz="2600" dirty="0">
                <a:latin typeface="Verdana" charset="0"/>
                <a:ea typeface="MS PGothic" charset="0"/>
              </a:rPr>
              <a:t>Explain why companies decentralize and use responsibility accounting</a:t>
            </a:r>
          </a:p>
          <a:p>
            <a:pPr marL="514350" indent="-514350" eaLnBrk="1" hangingPunct="1">
              <a:buFont typeface="Arial" charset="0"/>
              <a:buAutoNum type="arabicPeriod"/>
            </a:pPr>
            <a:r>
              <a:rPr lang="en-US" sz="2600" dirty="0">
                <a:latin typeface="Verdana" charset="0"/>
                <a:ea typeface="MS PGothic" charset="0"/>
              </a:rPr>
              <a:t>Describe the purpose of performance evaluation systems and how the balanced scorecard helps companies evaluate performance</a:t>
            </a:r>
          </a:p>
          <a:p>
            <a:pPr marL="514350" indent="-514350" eaLnBrk="1" hangingPunct="1">
              <a:buFont typeface="Arial" charset="0"/>
              <a:buAutoNum type="arabicPeriod"/>
            </a:pPr>
            <a:endParaRPr lang="en-US" dirty="0">
              <a:latin typeface="Verdana" charset="0"/>
              <a:ea typeface="MS PGothic" charset="0"/>
            </a:endParaRPr>
          </a:p>
        </p:txBody>
      </p:sp>
      <p:sp>
        <p:nvSpPr>
          <p:cNvPr id="2969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3F01D3B3-5542-B94E-B673-F76EA6277657}" type="slidenum">
              <a:rPr lang="en-US" sz="1200">
                <a:solidFill>
                  <a:srgbClr val="898989"/>
                </a:solidFill>
                <a:cs typeface="Verdana" charset="0"/>
              </a:rPr>
              <a:pPr/>
              <a:t>2</a:t>
            </a:fld>
            <a:endParaRPr lang="en-US" sz="1200" dirty="0">
              <a:solidFill>
                <a:srgbClr val="898989"/>
              </a:solidFill>
              <a:cs typeface="Verdana" charset="0"/>
            </a:endParaRPr>
          </a:p>
        </p:txBody>
      </p:sp>
      <p:pic>
        <p:nvPicPr>
          <p:cNvPr id="29700"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286000"/>
            <a:ext cx="3070225"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sz="2800" dirty="0" smtClean="0">
                <a:solidFill>
                  <a:srgbClr val="0090B2"/>
                </a:solidFill>
                <a:latin typeface="Verdana" charset="0"/>
                <a:ea typeface="MS PGothic" charset="0"/>
              </a:rPr>
              <a:t>HOW DO COMPANIES USE RESPONSIBILITY ACCOUNTING TO EVALUATE PERFORMANCE IN COST, REVENUE, AND PROFIT CENTERS?</a:t>
            </a:r>
            <a:endParaRPr lang="en-US" sz="2800" dirty="0">
              <a:solidFill>
                <a:srgbClr val="0090B2"/>
              </a:solidFill>
              <a:latin typeface="Verdana" charset="0"/>
              <a:ea typeface="MS PGothic" charset="0"/>
            </a:endParaRPr>
          </a:p>
        </p:txBody>
      </p:sp>
      <p:sp>
        <p:nvSpPr>
          <p:cNvPr id="66562" name="Content Placeholder 2"/>
          <p:cNvSpPr>
            <a:spLocks noGrp="1"/>
          </p:cNvSpPr>
          <p:nvPr>
            <p:ph idx="1"/>
          </p:nvPr>
        </p:nvSpPr>
        <p:spPr>
          <a:xfrm>
            <a:off x="457200" y="1874837"/>
            <a:ext cx="8229600" cy="4525963"/>
          </a:xfrm>
        </p:spPr>
        <p:txBody>
          <a:bodyPr/>
          <a:lstStyle/>
          <a:p>
            <a:pPr eaLnBrk="1" hangingPunct="1"/>
            <a:r>
              <a:rPr lang="en-US" dirty="0">
                <a:solidFill>
                  <a:srgbClr val="EA492C"/>
                </a:solidFill>
                <a:latin typeface="Verdana" charset="0"/>
                <a:ea typeface="MS PGothic" charset="0"/>
              </a:rPr>
              <a:t>Responsibility reports </a:t>
            </a:r>
            <a:r>
              <a:rPr lang="en-US" dirty="0">
                <a:latin typeface="Verdana" charset="0"/>
                <a:ea typeface="MS PGothic" charset="0"/>
              </a:rPr>
              <a:t>are performance reports that capture the financial </a:t>
            </a:r>
            <a:r>
              <a:rPr lang="en-US" dirty="0" smtClean="0">
                <a:latin typeface="Verdana" charset="0"/>
                <a:ea typeface="MS PGothic" charset="0"/>
              </a:rPr>
              <a:t>performance of </a:t>
            </a:r>
            <a:r>
              <a:rPr lang="en-US" dirty="0">
                <a:latin typeface="Verdana" charset="0"/>
                <a:ea typeface="MS PGothic" charset="0"/>
              </a:rPr>
              <a:t>cost, revenue, and profit centers with a focus on responsibility and control</a:t>
            </a:r>
            <a:r>
              <a:rPr lang="en-US" dirty="0" smtClean="0">
                <a:latin typeface="Verdana" charset="0"/>
                <a:ea typeface="MS PGothic" charset="0"/>
              </a:rPr>
              <a:t>.</a:t>
            </a:r>
          </a:p>
          <a:p>
            <a:pPr eaLnBrk="1" hangingPunct="1"/>
            <a:r>
              <a:rPr lang="en-US" dirty="0" smtClean="0">
                <a:latin typeface="Verdana" charset="0"/>
                <a:ea typeface="MS PGothic" charset="0"/>
              </a:rPr>
              <a:t>The </a:t>
            </a:r>
            <a:r>
              <a:rPr lang="en-US" dirty="0">
                <a:latin typeface="Verdana" charset="0"/>
                <a:ea typeface="MS PGothic" charset="0"/>
              </a:rPr>
              <a:t>focus is only on what the manager has responsibility for and control over.</a:t>
            </a:r>
          </a:p>
          <a:p>
            <a:pPr eaLnBrk="1" hangingPunct="1"/>
            <a:r>
              <a:rPr lang="en-US" dirty="0">
                <a:latin typeface="Verdana" charset="0"/>
                <a:ea typeface="MS PGothic" charset="0"/>
              </a:rPr>
              <a:t>A manager should not be evaluated on items he or she cannot control.</a:t>
            </a:r>
          </a:p>
        </p:txBody>
      </p:sp>
      <p:sp>
        <p:nvSpPr>
          <p:cNvPr id="66563"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FEB98EB9-E045-9948-AD10-651662C54571}" type="slidenum">
              <a:rPr lang="en-US" sz="1200">
                <a:solidFill>
                  <a:srgbClr val="898989"/>
                </a:solidFill>
                <a:cs typeface="Verdana" charset="0"/>
              </a:rPr>
              <a:pPr/>
              <a:t>20</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Controllable Versus </a:t>
            </a:r>
            <a:r>
              <a:rPr lang="en-US" dirty="0" smtClean="0">
                <a:solidFill>
                  <a:srgbClr val="BE7A00"/>
                </a:solidFill>
                <a:latin typeface="Verdana" charset="0"/>
                <a:ea typeface="MS PGothic" charset="0"/>
              </a:rPr>
              <a:t/>
            </a:r>
            <a:br>
              <a:rPr lang="en-US" dirty="0" smtClean="0">
                <a:solidFill>
                  <a:srgbClr val="BE7A00"/>
                </a:solidFill>
                <a:latin typeface="Verdana" charset="0"/>
                <a:ea typeface="MS PGothic" charset="0"/>
              </a:rPr>
            </a:br>
            <a:r>
              <a:rPr lang="en-US" dirty="0" smtClean="0">
                <a:solidFill>
                  <a:srgbClr val="BE7A00"/>
                </a:solidFill>
                <a:latin typeface="Verdana" charset="0"/>
                <a:ea typeface="MS PGothic" charset="0"/>
              </a:rPr>
              <a:t>Noncontrollable </a:t>
            </a:r>
            <a:r>
              <a:rPr lang="en-US" dirty="0">
                <a:solidFill>
                  <a:srgbClr val="BE7A00"/>
                </a:solidFill>
                <a:latin typeface="Verdana" charset="0"/>
                <a:ea typeface="MS PGothic" charset="0"/>
              </a:rPr>
              <a:t>Costs</a:t>
            </a:r>
          </a:p>
        </p:txBody>
      </p:sp>
      <p:sp>
        <p:nvSpPr>
          <p:cNvPr id="68610" name="Content Placeholder 2"/>
          <p:cNvSpPr>
            <a:spLocks noGrp="1"/>
          </p:cNvSpPr>
          <p:nvPr>
            <p:ph idx="1"/>
          </p:nvPr>
        </p:nvSpPr>
        <p:spPr/>
        <p:txBody>
          <a:bodyPr/>
          <a:lstStyle/>
          <a:p>
            <a:pPr eaLnBrk="1" hangingPunct="1"/>
            <a:r>
              <a:rPr lang="en-US" dirty="0">
                <a:latin typeface="Verdana" charset="0"/>
                <a:ea typeface="MS PGothic" charset="0"/>
              </a:rPr>
              <a:t>A </a:t>
            </a:r>
            <a:r>
              <a:rPr lang="en-US" dirty="0">
                <a:solidFill>
                  <a:srgbClr val="EA492C"/>
                </a:solidFill>
                <a:latin typeface="Verdana" charset="0"/>
                <a:ea typeface="MS PGothic" charset="0"/>
              </a:rPr>
              <a:t>controllable cost </a:t>
            </a:r>
            <a:r>
              <a:rPr lang="en-US" dirty="0">
                <a:latin typeface="Verdana" charset="0"/>
                <a:ea typeface="MS PGothic" charset="0"/>
              </a:rPr>
              <a:t>is </a:t>
            </a:r>
            <a:r>
              <a:rPr lang="en-US" dirty="0" smtClean="0">
                <a:latin typeface="Verdana" charset="0"/>
                <a:ea typeface="MS PGothic" charset="0"/>
              </a:rPr>
              <a:t>a cost that </a:t>
            </a:r>
            <a:r>
              <a:rPr lang="en-US" dirty="0">
                <a:latin typeface="Verdana" charset="0"/>
                <a:ea typeface="MS PGothic" charset="0"/>
              </a:rPr>
              <a:t>a manager has the power to influence by his or her decisions.</a:t>
            </a:r>
          </a:p>
          <a:p>
            <a:pPr eaLnBrk="1" hangingPunct="1"/>
            <a:r>
              <a:rPr lang="en-US" dirty="0">
                <a:latin typeface="Verdana" charset="0"/>
                <a:ea typeface="MS PGothic" charset="0"/>
              </a:rPr>
              <a:t>Upper-level management has control over more costs than lower-level management.</a:t>
            </a:r>
          </a:p>
          <a:p>
            <a:pPr eaLnBrk="1" hangingPunct="1"/>
            <a:r>
              <a:rPr lang="en-US" dirty="0">
                <a:latin typeface="Verdana" charset="0"/>
                <a:ea typeface="MS PGothic" charset="0"/>
              </a:rPr>
              <a:t>Lower-level managers have responsibility for a limited number of costs.</a:t>
            </a:r>
          </a:p>
        </p:txBody>
      </p:sp>
      <p:sp>
        <p:nvSpPr>
          <p:cNvPr id="68611"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2594968E-7B56-DA4C-B8AB-2B023BE167BD}" type="slidenum">
              <a:rPr lang="en-US" sz="1200">
                <a:solidFill>
                  <a:srgbClr val="898989"/>
                </a:solidFill>
                <a:cs typeface="Verdana" charset="0"/>
              </a:rPr>
              <a:pPr/>
              <a:t>21</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Responsibility Reports</a:t>
            </a:r>
          </a:p>
        </p:txBody>
      </p:sp>
      <p:sp>
        <p:nvSpPr>
          <p:cNvPr id="70658" name="Content Placeholder 2"/>
          <p:cNvSpPr>
            <a:spLocks noGrp="1"/>
          </p:cNvSpPr>
          <p:nvPr>
            <p:ph idx="1"/>
          </p:nvPr>
        </p:nvSpPr>
        <p:spPr/>
        <p:txBody>
          <a:bodyPr/>
          <a:lstStyle/>
          <a:p>
            <a:pPr eaLnBrk="1" hangingPunct="1"/>
            <a:r>
              <a:rPr lang="en-US" dirty="0">
                <a:latin typeface="Verdana" charset="0"/>
                <a:ea typeface="MS PGothic" charset="0"/>
              </a:rPr>
              <a:t>Responsibility reports are completed for the manager of each business segment.</a:t>
            </a:r>
          </a:p>
          <a:p>
            <a:pPr eaLnBrk="1" hangingPunct="1"/>
            <a:r>
              <a:rPr lang="en-US" dirty="0">
                <a:latin typeface="Verdana" charset="0"/>
                <a:ea typeface="MS PGothic" charset="0"/>
              </a:rPr>
              <a:t>Responsibility accounting attempts to associate costs with the manager who has control over each cost.</a:t>
            </a:r>
          </a:p>
          <a:p>
            <a:pPr eaLnBrk="1" hangingPunct="1"/>
            <a:r>
              <a:rPr lang="en-US" dirty="0">
                <a:latin typeface="Verdana" charset="0"/>
                <a:ea typeface="MS PGothic" charset="0"/>
              </a:rPr>
              <a:t>Responsibility reports are used to evaluate the performance of a manager. Only costs controllable by the manager are included.</a:t>
            </a:r>
          </a:p>
        </p:txBody>
      </p:sp>
      <p:sp>
        <p:nvSpPr>
          <p:cNvPr id="7065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C1F8D19E-2031-C74E-9653-73896626A19B}" type="slidenum">
              <a:rPr lang="en-US" sz="1200">
                <a:solidFill>
                  <a:srgbClr val="898989"/>
                </a:solidFill>
                <a:cs typeface="Verdana" charset="0"/>
              </a:rPr>
              <a:pPr/>
              <a:t>22</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Cost Centers</a:t>
            </a:r>
          </a:p>
        </p:txBody>
      </p:sp>
      <p:sp>
        <p:nvSpPr>
          <p:cNvPr id="72706" name="Content Placeholder 2"/>
          <p:cNvSpPr>
            <a:spLocks noGrp="1"/>
          </p:cNvSpPr>
          <p:nvPr>
            <p:ph idx="1"/>
          </p:nvPr>
        </p:nvSpPr>
        <p:spPr/>
        <p:txBody>
          <a:bodyPr/>
          <a:lstStyle/>
          <a:p>
            <a:pPr eaLnBrk="1" hangingPunct="1"/>
            <a:r>
              <a:rPr lang="en-US" dirty="0" smtClean="0">
                <a:latin typeface="Verdana" charset="0"/>
                <a:ea typeface="MS PGothic" charset="0"/>
              </a:rPr>
              <a:t>Cost center responsibility reports focus on </a:t>
            </a:r>
            <a:r>
              <a:rPr lang="en-US" dirty="0">
                <a:latin typeface="Verdana" charset="0"/>
                <a:ea typeface="MS PGothic" charset="0"/>
              </a:rPr>
              <a:t>costs or expenses.</a:t>
            </a:r>
          </a:p>
          <a:p>
            <a:pPr eaLnBrk="1" hangingPunct="1"/>
            <a:r>
              <a:rPr lang="en-US" dirty="0" smtClean="0">
                <a:latin typeface="Verdana" charset="0"/>
                <a:ea typeface="MS PGothic" charset="0"/>
              </a:rPr>
              <a:t>They focus on </a:t>
            </a:r>
            <a:r>
              <a:rPr lang="en-US" dirty="0">
                <a:latin typeface="Verdana" charset="0"/>
                <a:ea typeface="MS PGothic" charset="0"/>
              </a:rPr>
              <a:t>the flexible budget variance for each cost. The flexible budget variance highlights </a:t>
            </a:r>
            <a:r>
              <a:rPr lang="en-US" dirty="0" smtClean="0">
                <a:latin typeface="Verdana" charset="0"/>
                <a:ea typeface="MS PGothic" charset="0"/>
              </a:rPr>
              <a:t>differences caused by </a:t>
            </a:r>
            <a:r>
              <a:rPr lang="en-US" dirty="0">
                <a:latin typeface="Verdana" charset="0"/>
                <a:ea typeface="MS PGothic" charset="0"/>
              </a:rPr>
              <a:t>changes in costs, not by </a:t>
            </a:r>
            <a:r>
              <a:rPr lang="en-US" dirty="0" smtClean="0">
                <a:latin typeface="Verdana" charset="0"/>
                <a:ea typeface="MS PGothic" charset="0"/>
              </a:rPr>
              <a:t>changes </a:t>
            </a:r>
            <a:r>
              <a:rPr lang="en-US" dirty="0">
                <a:latin typeface="Verdana" charset="0"/>
                <a:ea typeface="MS PGothic" charset="0"/>
              </a:rPr>
              <a:t>in sales or production volume.</a:t>
            </a:r>
          </a:p>
        </p:txBody>
      </p:sp>
      <p:sp>
        <p:nvSpPr>
          <p:cNvPr id="7270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0C0E4876-419D-9A45-9BD6-60EBD3FB1900}" type="slidenum">
              <a:rPr lang="en-US" sz="1200">
                <a:solidFill>
                  <a:srgbClr val="898989"/>
                </a:solidFill>
                <a:cs typeface="Verdana" charset="0"/>
              </a:rPr>
              <a:pPr/>
              <a:t>23</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5507832" y="274638"/>
            <a:ext cx="3178968" cy="1143000"/>
          </a:xfrm>
        </p:spPr>
        <p:txBody>
          <a:bodyPr/>
          <a:lstStyle/>
          <a:p>
            <a:pPr eaLnBrk="1" hangingPunct="1"/>
            <a:r>
              <a:rPr lang="en-US" dirty="0">
                <a:solidFill>
                  <a:srgbClr val="3EB211"/>
                </a:solidFill>
                <a:latin typeface="Verdana" charset="0"/>
                <a:ea typeface="MS PGothic" charset="0"/>
              </a:rPr>
              <a:t>Cost Centers</a:t>
            </a:r>
          </a:p>
        </p:txBody>
      </p:sp>
      <p:sp>
        <p:nvSpPr>
          <p:cNvPr id="74754"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DC42C5BE-FD13-B041-9EA7-7E58364E8F89}" type="slidenum">
              <a:rPr lang="en-US" sz="1200">
                <a:solidFill>
                  <a:srgbClr val="898989"/>
                </a:solidFill>
                <a:cs typeface="Verdana" charset="0"/>
              </a:rPr>
              <a:pPr/>
              <a:t>24</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5029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pic>
        <p:nvPicPr>
          <p:cNvPr id="3" name="Picture 2"/>
          <p:cNvPicPr>
            <a:picLocks noChangeAspect="1"/>
          </p:cNvPicPr>
          <p:nvPr/>
        </p:nvPicPr>
        <p:blipFill>
          <a:blip r:embed="rId3"/>
          <a:stretch>
            <a:fillRect/>
          </a:stretch>
        </p:blipFill>
        <p:spPr>
          <a:xfrm>
            <a:off x="98532" y="148997"/>
            <a:ext cx="5409300" cy="657247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Revenue Centers</a:t>
            </a:r>
          </a:p>
        </p:txBody>
      </p:sp>
      <p:sp>
        <p:nvSpPr>
          <p:cNvPr id="76802" name="Content Placeholder 2"/>
          <p:cNvSpPr>
            <a:spLocks noGrp="1"/>
          </p:cNvSpPr>
          <p:nvPr>
            <p:ph idx="1"/>
          </p:nvPr>
        </p:nvSpPr>
        <p:spPr>
          <a:xfrm>
            <a:off x="457200" y="1524000"/>
            <a:ext cx="8229600" cy="4724400"/>
          </a:xfrm>
        </p:spPr>
        <p:txBody>
          <a:bodyPr/>
          <a:lstStyle/>
          <a:p>
            <a:pPr eaLnBrk="1" hangingPunct="1">
              <a:lnSpc>
                <a:spcPct val="90000"/>
              </a:lnSpc>
            </a:pPr>
            <a:r>
              <a:rPr lang="en-US" sz="3000" dirty="0" smtClean="0">
                <a:latin typeface="Verdana" charset="0"/>
                <a:ea typeface="MS PGothic" charset="0"/>
              </a:rPr>
              <a:t>Revenue center responsibility reports focus on </a:t>
            </a:r>
            <a:r>
              <a:rPr lang="en-US" sz="3000" dirty="0">
                <a:latin typeface="Verdana" charset="0"/>
                <a:ea typeface="MS PGothic" charset="0"/>
              </a:rPr>
              <a:t>revenues.</a:t>
            </a:r>
          </a:p>
          <a:p>
            <a:pPr eaLnBrk="1" hangingPunct="1">
              <a:lnSpc>
                <a:spcPct val="90000"/>
              </a:lnSpc>
            </a:pPr>
            <a:r>
              <a:rPr lang="en-US" sz="3000" dirty="0" smtClean="0">
                <a:latin typeface="Verdana" charset="0"/>
                <a:ea typeface="MS PGothic" charset="0"/>
              </a:rPr>
              <a:t>They focus on </a:t>
            </a:r>
            <a:r>
              <a:rPr lang="en-US" sz="3000" dirty="0">
                <a:latin typeface="Verdana" charset="0"/>
                <a:ea typeface="MS PGothic" charset="0"/>
              </a:rPr>
              <a:t>flexible budget variance and sales volume variance for revenue.</a:t>
            </a:r>
          </a:p>
          <a:p>
            <a:pPr eaLnBrk="1" hangingPunct="1">
              <a:lnSpc>
                <a:spcPct val="90000"/>
              </a:lnSpc>
            </a:pPr>
            <a:r>
              <a:rPr lang="en-US" sz="3000" dirty="0">
                <a:latin typeface="Verdana" charset="0"/>
                <a:ea typeface="MS PGothic" charset="0"/>
              </a:rPr>
              <a:t>The sales volume variance is due to volume differences—selling more or fewer units than planned.</a:t>
            </a:r>
          </a:p>
          <a:p>
            <a:pPr eaLnBrk="1" hangingPunct="1">
              <a:lnSpc>
                <a:spcPct val="90000"/>
              </a:lnSpc>
            </a:pPr>
            <a:r>
              <a:rPr lang="en-US" sz="3000" dirty="0">
                <a:latin typeface="Verdana" charset="0"/>
                <a:ea typeface="MS PGothic" charset="0"/>
              </a:rPr>
              <a:t>The flexible budget variance is due to differences in the sales price—selling units for a higher or lower price than planned.</a:t>
            </a:r>
          </a:p>
        </p:txBody>
      </p:sp>
      <p:sp>
        <p:nvSpPr>
          <p:cNvPr id="76803"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CB79EAFE-A897-F840-8838-A482CAA27FF9}" type="slidenum">
              <a:rPr lang="en-US" sz="1200">
                <a:solidFill>
                  <a:srgbClr val="898989"/>
                </a:solidFill>
                <a:cs typeface="Verdana" charset="0"/>
              </a:rPr>
              <a:pPr/>
              <a:t>25</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Revenue Centers</a:t>
            </a:r>
          </a:p>
        </p:txBody>
      </p:sp>
      <p:sp>
        <p:nvSpPr>
          <p:cNvPr id="78850"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2B3CFD90-4989-784B-A838-BAC00C288BD1}" type="slidenum">
              <a:rPr lang="en-US" sz="1200">
                <a:solidFill>
                  <a:srgbClr val="898989"/>
                </a:solidFill>
                <a:cs typeface="Verdana" charset="0"/>
              </a:rPr>
              <a:pPr/>
              <a:t>26</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pic>
        <p:nvPicPr>
          <p:cNvPr id="3" name="Content Placeholder 2"/>
          <p:cNvPicPr>
            <a:picLocks noGrp="1" noChangeAspect="1"/>
          </p:cNvPicPr>
          <p:nvPr>
            <p:ph idx="1"/>
          </p:nvPr>
        </p:nvPicPr>
        <p:blipFill>
          <a:blip r:embed="rId3"/>
          <a:stretch>
            <a:fillRect/>
          </a:stretch>
        </p:blipFill>
        <p:spPr>
          <a:xfrm>
            <a:off x="457200" y="2228491"/>
            <a:ext cx="8229600" cy="32693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Profit Centers</a:t>
            </a:r>
          </a:p>
        </p:txBody>
      </p:sp>
      <p:sp>
        <p:nvSpPr>
          <p:cNvPr id="80898" name="Content Placeholder 2"/>
          <p:cNvSpPr>
            <a:spLocks noGrp="1"/>
          </p:cNvSpPr>
          <p:nvPr>
            <p:ph idx="1"/>
          </p:nvPr>
        </p:nvSpPr>
        <p:spPr/>
        <p:txBody>
          <a:bodyPr/>
          <a:lstStyle/>
          <a:p>
            <a:pPr eaLnBrk="1" hangingPunct="1"/>
            <a:r>
              <a:rPr lang="en-US" dirty="0" smtClean="0">
                <a:latin typeface="Verdana" charset="0"/>
                <a:ea typeface="MS PGothic" charset="0"/>
              </a:rPr>
              <a:t>Profit </a:t>
            </a:r>
            <a:r>
              <a:rPr lang="en-US" dirty="0">
                <a:latin typeface="Verdana" charset="0"/>
                <a:ea typeface="MS PGothic" charset="0"/>
              </a:rPr>
              <a:t>center responsibility reports </a:t>
            </a:r>
            <a:r>
              <a:rPr lang="en-US" dirty="0" smtClean="0">
                <a:latin typeface="Verdana" charset="0"/>
                <a:ea typeface="MS PGothic" charset="0"/>
              </a:rPr>
              <a:t>focus on </a:t>
            </a:r>
            <a:r>
              <a:rPr lang="en-US" dirty="0">
                <a:latin typeface="Verdana" charset="0"/>
                <a:ea typeface="MS PGothic" charset="0"/>
              </a:rPr>
              <a:t>generating revenues and controlling costs.</a:t>
            </a:r>
          </a:p>
          <a:p>
            <a:pPr eaLnBrk="1" hangingPunct="1"/>
            <a:r>
              <a:rPr lang="en-US" dirty="0" smtClean="0">
                <a:latin typeface="Verdana" charset="0"/>
                <a:ea typeface="MS PGothic" charset="0"/>
              </a:rPr>
              <a:t>They focus on </a:t>
            </a:r>
            <a:r>
              <a:rPr lang="en-US" dirty="0">
                <a:latin typeface="Verdana" charset="0"/>
                <a:ea typeface="MS PGothic" charset="0"/>
              </a:rPr>
              <a:t>flexible budget variances for revenues and expenses.</a:t>
            </a:r>
          </a:p>
        </p:txBody>
      </p:sp>
      <p:sp>
        <p:nvSpPr>
          <p:cNvPr id="8089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B9EC1C5E-FEBC-454E-81BA-5B7EE199C09C}" type="slidenum">
              <a:rPr lang="en-US" sz="1200">
                <a:solidFill>
                  <a:srgbClr val="898989"/>
                </a:solidFill>
                <a:cs typeface="Verdana" charset="0"/>
              </a:rPr>
              <a:pPr/>
              <a:t>27</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Profit </a:t>
            </a:r>
            <a:r>
              <a:rPr lang="en-US" dirty="0" smtClean="0">
                <a:solidFill>
                  <a:srgbClr val="3EB211"/>
                </a:solidFill>
                <a:latin typeface="Verdana" charset="0"/>
                <a:ea typeface="MS PGothic" charset="0"/>
              </a:rPr>
              <a:t>Centers</a:t>
            </a:r>
            <a:endParaRPr lang="en-US" dirty="0">
              <a:solidFill>
                <a:srgbClr val="3EB211"/>
              </a:solidFill>
              <a:latin typeface="Verdana" charset="0"/>
              <a:ea typeface="MS PGothic" charset="0"/>
            </a:endParaRPr>
          </a:p>
        </p:txBody>
      </p:sp>
      <p:sp>
        <p:nvSpPr>
          <p:cNvPr id="82946"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22202252-4C87-E049-9989-C5CE1824E89D}" type="slidenum">
              <a:rPr lang="en-US" sz="1200">
                <a:solidFill>
                  <a:srgbClr val="898989"/>
                </a:solidFill>
                <a:cs typeface="Verdana" charset="0"/>
              </a:rPr>
              <a:pPr/>
              <a:t>28</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pic>
        <p:nvPicPr>
          <p:cNvPr id="3" name="Content Placeholder 2"/>
          <p:cNvPicPr>
            <a:picLocks noGrp="1" noChangeAspect="1"/>
          </p:cNvPicPr>
          <p:nvPr>
            <p:ph idx="1"/>
          </p:nvPr>
        </p:nvPicPr>
        <p:blipFill>
          <a:blip r:embed="rId3"/>
          <a:stretch>
            <a:fillRect/>
          </a:stretch>
        </p:blipFill>
        <p:spPr>
          <a:xfrm>
            <a:off x="457200" y="1914730"/>
            <a:ext cx="8229600" cy="389690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Profit </a:t>
            </a:r>
            <a:r>
              <a:rPr lang="en-US" dirty="0" smtClean="0">
                <a:solidFill>
                  <a:srgbClr val="3EB211"/>
                </a:solidFill>
                <a:latin typeface="Verdana" charset="0"/>
                <a:ea typeface="MS PGothic" charset="0"/>
              </a:rPr>
              <a:t>Centers</a:t>
            </a:r>
            <a:endParaRPr lang="en-US" dirty="0">
              <a:solidFill>
                <a:srgbClr val="3EB211"/>
              </a:solidFill>
              <a:latin typeface="Verdana" charset="0"/>
              <a:ea typeface="MS PGothic" charset="0"/>
            </a:endParaRPr>
          </a:p>
        </p:txBody>
      </p:sp>
      <p:sp>
        <p:nvSpPr>
          <p:cNvPr id="84994"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7461DD25-BB4A-774D-9093-442192B2CAAD}" type="slidenum">
              <a:rPr lang="en-US" sz="1200">
                <a:solidFill>
                  <a:srgbClr val="898989"/>
                </a:solidFill>
                <a:cs typeface="Verdana" charset="0"/>
              </a:rPr>
              <a:pPr/>
              <a:t>29</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pic>
        <p:nvPicPr>
          <p:cNvPr id="3" name="Content Placeholder 2"/>
          <p:cNvPicPr>
            <a:picLocks noGrp="1" noChangeAspect="1"/>
          </p:cNvPicPr>
          <p:nvPr>
            <p:ph idx="1"/>
          </p:nvPr>
        </p:nvPicPr>
        <p:blipFill>
          <a:blip r:embed="rId3"/>
          <a:stretch>
            <a:fillRect/>
          </a:stretch>
        </p:blipFill>
        <p:spPr>
          <a:xfrm>
            <a:off x="457200" y="2023709"/>
            <a:ext cx="8229600" cy="367894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3600" dirty="0" smtClean="0">
                <a:latin typeface="Verdana" charset="0"/>
                <a:ea typeface="MS PGothic" charset="0"/>
              </a:rPr>
              <a:t>Chapter </a:t>
            </a:r>
            <a:r>
              <a:rPr lang="en-US" sz="3600" dirty="0" smtClean="0">
                <a:solidFill>
                  <a:srgbClr val="3EB211"/>
                </a:solidFill>
                <a:latin typeface="Verdana" charset="0"/>
                <a:ea typeface="MS PGothic" charset="0"/>
              </a:rPr>
              <a:t>24</a:t>
            </a:r>
            <a:r>
              <a:rPr lang="en-US" sz="3600" dirty="0" smtClean="0">
                <a:latin typeface="Verdana" charset="0"/>
                <a:ea typeface="MS PGothic" charset="0"/>
              </a:rPr>
              <a:t> Learning </a:t>
            </a:r>
            <a:r>
              <a:rPr lang="en-US" sz="3600" dirty="0">
                <a:latin typeface="Verdana" charset="0"/>
                <a:ea typeface="MS PGothic" charset="0"/>
              </a:rPr>
              <a:t>Objectives</a:t>
            </a:r>
          </a:p>
        </p:txBody>
      </p:sp>
      <p:sp>
        <p:nvSpPr>
          <p:cNvPr id="4099" name="Content Placeholder 2"/>
          <p:cNvSpPr>
            <a:spLocks noGrp="1"/>
          </p:cNvSpPr>
          <p:nvPr>
            <p:ph idx="1"/>
          </p:nvPr>
        </p:nvSpPr>
        <p:spPr>
          <a:xfrm>
            <a:off x="3352800" y="1600200"/>
            <a:ext cx="5715000" cy="4525963"/>
          </a:xfrm>
        </p:spPr>
        <p:txBody>
          <a:bodyPr rtlCol="0">
            <a:normAutofit lnSpcReduction="10000"/>
          </a:bodyPr>
          <a:lstStyle/>
          <a:p>
            <a:pPr marL="514350" indent="-514350" eaLnBrk="1" fontAlgn="auto" hangingPunct="1">
              <a:spcAft>
                <a:spcPts val="0"/>
              </a:spcAft>
              <a:buFont typeface="Arial" charset="0"/>
              <a:buAutoNum type="arabicPeriod" startAt="3"/>
              <a:defRPr/>
            </a:pPr>
            <a:r>
              <a:rPr lang="en-US" dirty="0" smtClean="0">
                <a:ea typeface="Verdana" panose="020B0604030504040204" pitchFamily="34" charset="0"/>
              </a:rPr>
              <a:t>Use responsibility reports to evaluate cost, revenue, and profit centers</a:t>
            </a:r>
          </a:p>
          <a:p>
            <a:pPr marL="514350" indent="-514350" eaLnBrk="1" fontAlgn="auto" hangingPunct="1">
              <a:spcAft>
                <a:spcPts val="0"/>
              </a:spcAft>
              <a:buFont typeface="Arial" charset="0"/>
              <a:buAutoNum type="arabicPeriod" startAt="4"/>
              <a:defRPr/>
            </a:pPr>
            <a:r>
              <a:rPr lang="en-US" dirty="0" smtClean="0">
                <a:ea typeface="Verdana" panose="020B0604030504040204" pitchFamily="34" charset="0"/>
              </a:rPr>
              <a:t>Use return on investment (ROI) and residual income (RI) to evaluate investment centers </a:t>
            </a:r>
          </a:p>
          <a:p>
            <a:pPr marL="514350" indent="-514350" eaLnBrk="1" fontAlgn="auto" hangingPunct="1">
              <a:spcAft>
                <a:spcPts val="0"/>
              </a:spcAft>
              <a:buFont typeface="Arial" charset="0"/>
              <a:buAutoNum type="arabicPeriod" startAt="4"/>
              <a:defRPr/>
            </a:pPr>
            <a:r>
              <a:rPr lang="en-US" dirty="0" smtClean="0">
                <a:ea typeface="Verdana" panose="020B0604030504040204" pitchFamily="34" charset="0"/>
              </a:rPr>
              <a:t>Determine how transfer pricing affects decentralized companies </a:t>
            </a:r>
          </a:p>
        </p:txBody>
      </p:sp>
      <p:sp>
        <p:nvSpPr>
          <p:cNvPr id="3174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6F562085-1579-7641-9B6B-19FE74D859FC}" type="slidenum">
              <a:rPr lang="en-US" sz="1200">
                <a:solidFill>
                  <a:srgbClr val="898989"/>
                </a:solidFill>
                <a:cs typeface="Verdana" charset="0"/>
              </a:rPr>
              <a:pPr/>
              <a:t>3</a:t>
            </a:fld>
            <a:endParaRPr lang="en-US" sz="1200" dirty="0">
              <a:solidFill>
                <a:srgbClr val="898989"/>
              </a:solidFill>
              <a:cs typeface="Verdana" charset="0"/>
            </a:endParaRPr>
          </a:p>
        </p:txBody>
      </p:sp>
      <p:pic>
        <p:nvPicPr>
          <p:cNvPr id="31748"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286000"/>
            <a:ext cx="3070225"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b="1" dirty="0">
                <a:latin typeface="Verdana" charset="0"/>
                <a:ea typeface="MS PGothic" charset="0"/>
              </a:rPr>
              <a:t>Learning Objective 4</a:t>
            </a:r>
          </a:p>
        </p:txBody>
      </p:sp>
      <p:sp>
        <p:nvSpPr>
          <p:cNvPr id="87042" name="Content Placeholder 2"/>
          <p:cNvSpPr>
            <a:spLocks noGrp="1"/>
          </p:cNvSpPr>
          <p:nvPr>
            <p:ph idx="1"/>
          </p:nvPr>
        </p:nvSpPr>
        <p:spPr>
          <a:xfrm>
            <a:off x="3505200" y="2286000"/>
            <a:ext cx="5334000" cy="3840163"/>
          </a:xfrm>
        </p:spPr>
        <p:txBody>
          <a:bodyPr/>
          <a:lstStyle/>
          <a:p>
            <a:pPr marL="0" indent="0" eaLnBrk="1" hangingPunct="1">
              <a:buFont typeface="Arial" charset="0"/>
              <a:buNone/>
            </a:pPr>
            <a:r>
              <a:rPr lang="en-US" sz="3200" dirty="0">
                <a:latin typeface="Verdana" charset="0"/>
                <a:ea typeface="MS PGothic" charset="0"/>
              </a:rPr>
              <a:t>Use return on investment (ROI) and residual income (RI) to evaluate investment centers</a:t>
            </a:r>
          </a:p>
        </p:txBody>
      </p:sp>
      <p:sp>
        <p:nvSpPr>
          <p:cNvPr id="87043"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3A2DB6DF-D360-3B4C-8B3D-B6CB29D0F6C5}" type="slidenum">
              <a:rPr lang="en-US" sz="1200">
                <a:solidFill>
                  <a:srgbClr val="898989"/>
                </a:solidFill>
                <a:cs typeface="Verdana" charset="0"/>
              </a:rPr>
              <a:pPr/>
              <a:t>30</a:t>
            </a:fld>
            <a:endParaRPr lang="en-US" sz="1200" dirty="0">
              <a:solidFill>
                <a:srgbClr val="898989"/>
              </a:solidFill>
              <a:cs typeface="Verdana" charset="0"/>
            </a:endParaRPr>
          </a:p>
        </p:txBody>
      </p:sp>
      <p:pic>
        <p:nvPicPr>
          <p:cNvPr id="8704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286000"/>
            <a:ext cx="3070225"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457200" y="1874837"/>
            <a:ext cx="8229600" cy="4525963"/>
          </a:xfrm>
        </p:spPr>
        <p:txBody>
          <a:bodyPr/>
          <a:lstStyle/>
          <a:p>
            <a:pPr eaLnBrk="1" hangingPunct="1"/>
            <a:r>
              <a:rPr lang="en-US" dirty="0">
                <a:latin typeface="Verdana" charset="0"/>
                <a:ea typeface="MS PGothic" charset="0"/>
              </a:rPr>
              <a:t>The evaluation of investment centers must include two factors: </a:t>
            </a:r>
          </a:p>
          <a:p>
            <a:pPr marL="914400" lvl="1" indent="-514350" eaLnBrk="1" hangingPunct="1"/>
            <a:r>
              <a:rPr lang="en-US" sz="2800" dirty="0">
                <a:latin typeface="Verdana" charset="0"/>
                <a:ea typeface="Verdana" charset="0"/>
                <a:cs typeface="Verdana" charset="0"/>
              </a:rPr>
              <a:t>Maximizing the amount of operating income the center is generating</a:t>
            </a:r>
          </a:p>
          <a:p>
            <a:pPr marL="914400" lvl="1" indent="-514350" eaLnBrk="1" hangingPunct="1"/>
            <a:r>
              <a:rPr lang="en-US" sz="2800" dirty="0">
                <a:latin typeface="Verdana" charset="0"/>
                <a:ea typeface="Verdana" charset="0"/>
                <a:cs typeface="Verdana" charset="0"/>
              </a:rPr>
              <a:t>Efficiently using the center’s assets</a:t>
            </a:r>
          </a:p>
        </p:txBody>
      </p:sp>
      <p:sp>
        <p:nvSpPr>
          <p:cNvPr id="89091"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87BFE21C-F79C-6D46-AE95-5F96005E128C}" type="slidenum">
              <a:rPr lang="en-US" sz="1200">
                <a:solidFill>
                  <a:srgbClr val="898989"/>
                </a:solidFill>
                <a:cs typeface="Verdana" charset="0"/>
              </a:rPr>
              <a:pPr/>
              <a:t>31</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
        <p:nvSpPr>
          <p:cNvPr id="7" name="Title 1"/>
          <p:cNvSpPr>
            <a:spLocks noGrp="1"/>
          </p:cNvSpPr>
          <p:nvPr>
            <p:ph type="title"/>
          </p:nvPr>
        </p:nvSpPr>
        <p:spPr>
          <a:xfrm>
            <a:off x="0" y="274638"/>
            <a:ext cx="9144000" cy="1143000"/>
          </a:xfrm>
        </p:spPr>
        <p:txBody>
          <a:bodyPr/>
          <a:lstStyle/>
          <a:p>
            <a:pPr eaLnBrk="1" hangingPunct="1"/>
            <a:r>
              <a:rPr lang="en-US" dirty="0" smtClean="0">
                <a:solidFill>
                  <a:srgbClr val="0090B2"/>
                </a:solidFill>
                <a:latin typeface="Verdana" charset="0"/>
                <a:ea typeface="MS PGothic" charset="0"/>
              </a:rPr>
              <a:t>HOW DOES PERFORMANCE </a:t>
            </a:r>
            <a:br>
              <a:rPr lang="en-US" dirty="0" smtClean="0">
                <a:solidFill>
                  <a:srgbClr val="0090B2"/>
                </a:solidFill>
                <a:latin typeface="Verdana" charset="0"/>
                <a:ea typeface="MS PGothic" charset="0"/>
              </a:rPr>
            </a:br>
            <a:r>
              <a:rPr lang="en-US" dirty="0" smtClean="0">
                <a:solidFill>
                  <a:srgbClr val="0090B2"/>
                </a:solidFill>
                <a:latin typeface="Verdana" charset="0"/>
                <a:ea typeface="MS PGothic" charset="0"/>
              </a:rPr>
              <a:t>EVALUATION IN INVESTMENT CENTERS DIFFER FROM OTHER CENTERS?</a:t>
            </a:r>
            <a:endParaRPr lang="en-US" dirty="0">
              <a:solidFill>
                <a:srgbClr val="0090B2"/>
              </a:solidFill>
              <a:latin typeface="Verdana" charset="0"/>
              <a:ea typeface="MS P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8229600" cy="4525963"/>
          </a:xfrm>
        </p:spPr>
        <p:txBody>
          <a:bodyPr/>
          <a:lstStyle/>
          <a:p>
            <a:r>
              <a:rPr lang="en-US" sz="2400" dirty="0"/>
              <a:t>Consider Smart Touch Learning. In addition to its Tablet Computer Division, it </a:t>
            </a:r>
            <a:r>
              <a:rPr lang="en-US" sz="2400" dirty="0" smtClean="0"/>
              <a:t>also has </a:t>
            </a:r>
            <a:r>
              <a:rPr lang="en-US" sz="2400" dirty="0"/>
              <a:t>an online </a:t>
            </a:r>
            <a:r>
              <a:rPr lang="en-US" sz="2400" dirty="0" smtClean="0"/>
              <a:t/>
            </a:r>
            <a:br>
              <a:rPr lang="en-US" sz="2400" dirty="0" smtClean="0"/>
            </a:br>
            <a:r>
              <a:rPr lang="en-US" sz="2400" dirty="0" smtClean="0"/>
              <a:t>e-Learning </a:t>
            </a:r>
            <a:r>
              <a:rPr lang="en-US" sz="2400" dirty="0"/>
              <a:t>Division. </a:t>
            </a:r>
            <a:endParaRPr lang="en-US" sz="2400" dirty="0" smtClean="0"/>
          </a:p>
          <a:p>
            <a:r>
              <a:rPr lang="en-US" sz="2400" dirty="0" smtClean="0"/>
              <a:t>Operating </a:t>
            </a:r>
            <a:r>
              <a:rPr lang="en-US" sz="2400" dirty="0"/>
              <a:t>income, average total assets, and net </a:t>
            </a:r>
            <a:r>
              <a:rPr lang="en-US" sz="2400" dirty="0" smtClean="0"/>
              <a:t>sales revenue </a:t>
            </a:r>
            <a:r>
              <a:rPr lang="en-US" sz="2400" dirty="0"/>
              <a:t>for the two divisions for July follow:</a:t>
            </a:r>
          </a:p>
        </p:txBody>
      </p:sp>
      <p:sp>
        <p:nvSpPr>
          <p:cNvPr id="4" name="Slide Number Placeholder 3"/>
          <p:cNvSpPr>
            <a:spLocks noGrp="1"/>
          </p:cNvSpPr>
          <p:nvPr>
            <p:ph type="sldNum" sz="quarter" idx="11"/>
          </p:nvPr>
        </p:nvSpPr>
        <p:spPr/>
        <p:txBody>
          <a:bodyPr/>
          <a:lstStyle/>
          <a:p>
            <a:pPr>
              <a:defRPr/>
            </a:pPr>
            <a:r>
              <a:rPr lang="en-US" dirty="0" smtClean="0"/>
              <a:t>24-</a:t>
            </a:r>
            <a:fld id="{22F71B7E-1003-5A4F-9359-64D64E0DA98E}" type="slidenum">
              <a:rPr lang="en-US" smtClean="0"/>
              <a:pPr>
                <a:defRPr/>
              </a:pPr>
              <a:t>32</a:t>
            </a:fld>
            <a:endParaRPr lang="en-US" dirty="0"/>
          </a:p>
        </p:txBody>
      </p:sp>
      <p:sp>
        <p:nvSpPr>
          <p:cNvPr id="5" name="Footer Placeholder 4"/>
          <p:cNvSpPr>
            <a:spLocks noGrp="1"/>
          </p:cNvSpPr>
          <p:nvPr>
            <p:ph type="ftr" sz="quarter" idx="3"/>
          </p:nvPr>
        </p:nvSpPr>
        <p:spPr/>
        <p:txBody>
          <a:bodyPr/>
          <a:lstStyle/>
          <a:p>
            <a:pPr>
              <a:defRPr/>
            </a:pPr>
            <a:r>
              <a:rPr lang="en-US" dirty="0" smtClean="0"/>
              <a:t>© 2018 Pearson Education, Inc.</a:t>
            </a:r>
            <a:endParaRPr lang="en-US" dirty="0"/>
          </a:p>
        </p:txBody>
      </p:sp>
      <p:sp>
        <p:nvSpPr>
          <p:cNvPr id="6" name="Title 1"/>
          <p:cNvSpPr>
            <a:spLocks noGrp="1"/>
          </p:cNvSpPr>
          <p:nvPr>
            <p:ph type="title"/>
          </p:nvPr>
        </p:nvSpPr>
        <p:spPr>
          <a:xfrm>
            <a:off x="0" y="274638"/>
            <a:ext cx="9144000" cy="1143000"/>
          </a:xfrm>
        </p:spPr>
        <p:txBody>
          <a:bodyPr/>
          <a:lstStyle/>
          <a:p>
            <a:pPr eaLnBrk="1" hangingPunct="1"/>
            <a:r>
              <a:rPr lang="en-US" dirty="0" smtClean="0">
                <a:solidFill>
                  <a:srgbClr val="0090B2"/>
                </a:solidFill>
                <a:latin typeface="Verdana" charset="0"/>
                <a:ea typeface="MS PGothic" charset="0"/>
              </a:rPr>
              <a:t>HOW DOES PERFORMANCE </a:t>
            </a:r>
            <a:br>
              <a:rPr lang="en-US" dirty="0" smtClean="0">
                <a:solidFill>
                  <a:srgbClr val="0090B2"/>
                </a:solidFill>
                <a:latin typeface="Verdana" charset="0"/>
                <a:ea typeface="MS PGothic" charset="0"/>
              </a:rPr>
            </a:br>
            <a:r>
              <a:rPr lang="en-US" dirty="0" smtClean="0">
                <a:solidFill>
                  <a:srgbClr val="0090B2"/>
                </a:solidFill>
                <a:latin typeface="Verdana" charset="0"/>
                <a:ea typeface="MS PGothic" charset="0"/>
              </a:rPr>
              <a:t>EVALUATION IN INVESTMENT CENTERS DIFFER FROM OTHER CENTERS?</a:t>
            </a:r>
            <a:endParaRPr lang="en-US" dirty="0">
              <a:solidFill>
                <a:srgbClr val="0090B2"/>
              </a:solidFill>
              <a:latin typeface="Verdana" charset="0"/>
              <a:ea typeface="MS PGothic" charset="0"/>
            </a:endParaRPr>
          </a:p>
        </p:txBody>
      </p:sp>
      <p:pic>
        <p:nvPicPr>
          <p:cNvPr id="7" name="Picture 6"/>
          <p:cNvPicPr>
            <a:picLocks noChangeAspect="1"/>
          </p:cNvPicPr>
          <p:nvPr/>
        </p:nvPicPr>
        <p:blipFill>
          <a:blip r:embed="rId3"/>
          <a:stretch>
            <a:fillRect/>
          </a:stretch>
        </p:blipFill>
        <p:spPr>
          <a:xfrm>
            <a:off x="914400" y="4512150"/>
            <a:ext cx="7315200" cy="1736250"/>
          </a:xfrm>
          <a:prstGeom prst="rect">
            <a:avLst/>
          </a:prstGeom>
        </p:spPr>
      </p:pic>
    </p:spTree>
    <p:extLst>
      <p:ext uri="{BB962C8B-B14F-4D97-AF65-F5344CB8AC3E}">
        <p14:creationId xmlns:p14="http://schemas.microsoft.com/office/powerpoint/2010/main" val="3808234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Return on Investment</a:t>
            </a:r>
          </a:p>
        </p:txBody>
      </p:sp>
      <p:sp>
        <p:nvSpPr>
          <p:cNvPr id="91138" name="Content Placeholder 2"/>
          <p:cNvSpPr>
            <a:spLocks noGrp="1"/>
          </p:cNvSpPr>
          <p:nvPr>
            <p:ph idx="1"/>
          </p:nvPr>
        </p:nvSpPr>
        <p:spPr/>
        <p:txBody>
          <a:bodyPr/>
          <a:lstStyle/>
          <a:p>
            <a:pPr eaLnBrk="1" hangingPunct="1"/>
            <a:r>
              <a:rPr lang="en-US" dirty="0">
                <a:solidFill>
                  <a:srgbClr val="EA492C"/>
                </a:solidFill>
                <a:latin typeface="Verdana" charset="0"/>
                <a:ea typeface="MS PGothic" charset="0"/>
              </a:rPr>
              <a:t>Return on investment (ROI) </a:t>
            </a:r>
            <a:r>
              <a:rPr lang="en-US" dirty="0">
                <a:latin typeface="Verdana" charset="0"/>
                <a:ea typeface="MS PGothic" charset="0"/>
              </a:rPr>
              <a:t>is one of the most commonly used KPIs for evaluating an investment center’s financial performance. </a:t>
            </a:r>
          </a:p>
          <a:p>
            <a:pPr eaLnBrk="1" hangingPunct="1"/>
            <a:r>
              <a:rPr lang="en-US" dirty="0">
                <a:latin typeface="Verdana" charset="0"/>
                <a:ea typeface="MS PGothic" charset="0"/>
              </a:rPr>
              <a:t>ROI is a measure of profitability and efficiency. </a:t>
            </a:r>
          </a:p>
          <a:p>
            <a:pPr eaLnBrk="1" hangingPunct="1"/>
            <a:endParaRPr lang="en-US" dirty="0">
              <a:latin typeface="Verdana" charset="0"/>
              <a:ea typeface="MS PGothic" charset="0"/>
            </a:endParaRPr>
          </a:p>
        </p:txBody>
      </p:sp>
      <p:sp>
        <p:nvSpPr>
          <p:cNvPr id="9113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E090901B-7DB7-6041-9857-9F487229E8A0}" type="slidenum">
              <a:rPr lang="en-US" sz="1200">
                <a:solidFill>
                  <a:srgbClr val="898989"/>
                </a:solidFill>
                <a:cs typeface="Verdana" charset="0"/>
              </a:rPr>
              <a:pPr/>
              <a:t>33</a:t>
            </a:fld>
            <a:endParaRPr lang="en-US" sz="1200" dirty="0">
              <a:solidFill>
                <a:srgbClr val="898989"/>
              </a:solidFill>
              <a:cs typeface="Verdana" charset="0"/>
            </a:endParaRPr>
          </a:p>
        </p:txBody>
      </p:sp>
      <p:pic>
        <p:nvPicPr>
          <p:cNvPr id="9114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4419600"/>
            <a:ext cx="5441950"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Each </a:t>
            </a:r>
            <a:r>
              <a:rPr lang="en-US" dirty="0" smtClean="0"/>
              <a:t>division of Smart </a:t>
            </a:r>
            <a:r>
              <a:rPr lang="en-US" dirty="0"/>
              <a:t>Touch </a:t>
            </a:r>
            <a:r>
              <a:rPr lang="en-US" dirty="0" smtClean="0"/>
              <a:t>Learning has ROI calculated </a:t>
            </a:r>
            <a:r>
              <a:rPr lang="en-US" dirty="0"/>
              <a:t>as follows:</a:t>
            </a:r>
          </a:p>
        </p:txBody>
      </p:sp>
      <p:sp>
        <p:nvSpPr>
          <p:cNvPr id="4" name="Slide Number Placeholder 3"/>
          <p:cNvSpPr>
            <a:spLocks noGrp="1"/>
          </p:cNvSpPr>
          <p:nvPr>
            <p:ph type="sldNum" sz="quarter" idx="11"/>
          </p:nvPr>
        </p:nvSpPr>
        <p:spPr/>
        <p:txBody>
          <a:bodyPr/>
          <a:lstStyle/>
          <a:p>
            <a:pPr>
              <a:defRPr/>
            </a:pPr>
            <a:r>
              <a:rPr lang="en-US" dirty="0" smtClean="0"/>
              <a:t>24-</a:t>
            </a:r>
            <a:fld id="{22F71B7E-1003-5A4F-9359-64D64E0DA98E}" type="slidenum">
              <a:rPr lang="en-US" smtClean="0"/>
              <a:pPr>
                <a:defRPr/>
              </a:pPr>
              <a:t>34</a:t>
            </a:fld>
            <a:endParaRPr lang="en-US" dirty="0"/>
          </a:p>
        </p:txBody>
      </p:sp>
      <p:sp>
        <p:nvSpPr>
          <p:cNvPr id="5" name="Footer Placeholder 4"/>
          <p:cNvSpPr>
            <a:spLocks noGrp="1"/>
          </p:cNvSpPr>
          <p:nvPr>
            <p:ph type="ftr" sz="quarter" idx="3"/>
          </p:nvPr>
        </p:nvSpPr>
        <p:spPr/>
        <p:txBody>
          <a:bodyPr/>
          <a:lstStyle/>
          <a:p>
            <a:pPr>
              <a:defRPr/>
            </a:pPr>
            <a:r>
              <a:rPr lang="en-US" dirty="0" smtClean="0"/>
              <a:t>© 2018 Pearson Education, Inc.</a:t>
            </a:r>
            <a:endParaRPr lang="en-US" dirty="0"/>
          </a:p>
        </p:txBody>
      </p:sp>
      <p:pic>
        <p:nvPicPr>
          <p:cNvPr id="6" name="Picture 5"/>
          <p:cNvPicPr>
            <a:picLocks noChangeAspect="1"/>
          </p:cNvPicPr>
          <p:nvPr/>
        </p:nvPicPr>
        <p:blipFill>
          <a:blip r:embed="rId3"/>
          <a:stretch>
            <a:fillRect/>
          </a:stretch>
        </p:blipFill>
        <p:spPr>
          <a:xfrm>
            <a:off x="1143000" y="2703389"/>
            <a:ext cx="6858000" cy="2021011"/>
          </a:xfrm>
          <a:prstGeom prst="rect">
            <a:avLst/>
          </a:prstGeom>
        </p:spPr>
      </p:pic>
      <p:sp>
        <p:nvSpPr>
          <p:cNvPr id="7"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Return on Investment</a:t>
            </a:r>
          </a:p>
        </p:txBody>
      </p:sp>
    </p:spTree>
    <p:extLst>
      <p:ext uri="{BB962C8B-B14F-4D97-AF65-F5344CB8AC3E}">
        <p14:creationId xmlns:p14="http://schemas.microsoft.com/office/powerpoint/2010/main" val="3794327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Return on Investment</a:t>
            </a:r>
          </a:p>
        </p:txBody>
      </p:sp>
      <p:sp>
        <p:nvSpPr>
          <p:cNvPr id="93186" name="Content Placeholder 2"/>
          <p:cNvSpPr>
            <a:spLocks noGrp="1"/>
          </p:cNvSpPr>
          <p:nvPr>
            <p:ph idx="1"/>
          </p:nvPr>
        </p:nvSpPr>
        <p:spPr/>
        <p:txBody>
          <a:bodyPr/>
          <a:lstStyle/>
          <a:p>
            <a:pPr eaLnBrk="1" hangingPunct="1"/>
            <a:r>
              <a:rPr lang="en-US" sz="2400" dirty="0">
                <a:solidFill>
                  <a:srgbClr val="EA492C"/>
                </a:solidFill>
                <a:latin typeface="Verdana" charset="0"/>
                <a:ea typeface="MS PGothic" charset="0"/>
              </a:rPr>
              <a:t>Profit margin ratio </a:t>
            </a:r>
            <a:r>
              <a:rPr lang="en-US" sz="2400" dirty="0">
                <a:latin typeface="Verdana" charset="0"/>
                <a:ea typeface="MS PGothic" charset="0"/>
              </a:rPr>
              <a:t>is a measure of profitability.</a:t>
            </a:r>
          </a:p>
          <a:p>
            <a:pPr eaLnBrk="1" hangingPunct="1"/>
            <a:endParaRPr lang="en-US" dirty="0">
              <a:latin typeface="Verdana" charset="0"/>
              <a:ea typeface="MS PGothic" charset="0"/>
            </a:endParaRPr>
          </a:p>
          <a:p>
            <a:pPr eaLnBrk="1" hangingPunct="1"/>
            <a:endParaRPr lang="en-US" dirty="0">
              <a:latin typeface="Verdana" charset="0"/>
              <a:ea typeface="MS PGothic" charset="0"/>
            </a:endParaRPr>
          </a:p>
          <a:p>
            <a:pPr eaLnBrk="1" hangingPunct="1"/>
            <a:endParaRPr lang="en-US" dirty="0">
              <a:latin typeface="Verdana" charset="0"/>
              <a:ea typeface="MS PGothic" charset="0"/>
            </a:endParaRPr>
          </a:p>
          <a:p>
            <a:r>
              <a:rPr lang="en-US" sz="2400" dirty="0"/>
              <a:t>Each division’s profit margin </a:t>
            </a:r>
            <a:r>
              <a:rPr lang="en-US" sz="2400" dirty="0" smtClean="0"/>
              <a:t>ratio is </a:t>
            </a:r>
            <a:r>
              <a:rPr lang="en-US" sz="2400" dirty="0"/>
              <a:t>calculated as follows:</a:t>
            </a:r>
            <a:endParaRPr lang="en-US" sz="2400" dirty="0">
              <a:latin typeface="Verdana" charset="0"/>
              <a:ea typeface="MS PGothic" charset="0"/>
            </a:endParaRPr>
          </a:p>
        </p:txBody>
      </p:sp>
      <p:sp>
        <p:nvSpPr>
          <p:cNvPr id="9318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FD8FE0E7-C7FF-8247-9889-FD6605A6E218}" type="slidenum">
              <a:rPr lang="en-US" sz="1200">
                <a:solidFill>
                  <a:srgbClr val="898989"/>
                </a:solidFill>
                <a:cs typeface="Verdana" charset="0"/>
              </a:rPr>
              <a:pPr/>
              <a:t>35</a:t>
            </a:fld>
            <a:endParaRPr lang="en-US" sz="1200" dirty="0">
              <a:solidFill>
                <a:srgbClr val="898989"/>
              </a:solidFill>
              <a:cs typeface="Verdana" charset="0"/>
            </a:endParaRPr>
          </a:p>
        </p:txBody>
      </p:sp>
      <p:pic>
        <p:nvPicPr>
          <p:cNvPr id="9318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2133600"/>
            <a:ext cx="5391150" cy="1327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pic>
        <p:nvPicPr>
          <p:cNvPr id="2" name="Picture 1"/>
          <p:cNvPicPr>
            <a:picLocks noChangeAspect="1"/>
          </p:cNvPicPr>
          <p:nvPr/>
        </p:nvPicPr>
        <p:blipFill>
          <a:blip r:embed="rId4"/>
          <a:stretch>
            <a:fillRect/>
          </a:stretch>
        </p:blipFill>
        <p:spPr>
          <a:xfrm>
            <a:off x="1371600" y="4444463"/>
            <a:ext cx="6400800" cy="15753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Return on Investment</a:t>
            </a:r>
          </a:p>
        </p:txBody>
      </p:sp>
      <p:sp>
        <p:nvSpPr>
          <p:cNvPr id="93186" name="Content Placeholder 2"/>
          <p:cNvSpPr>
            <a:spLocks noGrp="1"/>
          </p:cNvSpPr>
          <p:nvPr>
            <p:ph idx="1"/>
          </p:nvPr>
        </p:nvSpPr>
        <p:spPr/>
        <p:txBody>
          <a:bodyPr/>
          <a:lstStyle/>
          <a:p>
            <a:pPr eaLnBrk="1" hangingPunct="1"/>
            <a:r>
              <a:rPr lang="en-US" sz="2400" dirty="0" smtClean="0">
                <a:solidFill>
                  <a:srgbClr val="EA492C"/>
                </a:solidFill>
                <a:latin typeface="Verdana" charset="0"/>
                <a:ea typeface="MS PGothic" charset="0"/>
              </a:rPr>
              <a:t>Asset </a:t>
            </a:r>
            <a:r>
              <a:rPr lang="en-US" sz="2400" dirty="0">
                <a:solidFill>
                  <a:srgbClr val="EA492C"/>
                </a:solidFill>
                <a:latin typeface="Verdana" charset="0"/>
                <a:ea typeface="MS PGothic" charset="0"/>
              </a:rPr>
              <a:t>turnover ratio </a:t>
            </a:r>
            <a:r>
              <a:rPr lang="en-US" sz="2400" dirty="0">
                <a:latin typeface="Verdana" charset="0"/>
                <a:ea typeface="MS PGothic" charset="0"/>
              </a:rPr>
              <a:t>is a measure of efficiency</a:t>
            </a:r>
            <a:r>
              <a:rPr lang="en-US" sz="2400" dirty="0" smtClean="0">
                <a:latin typeface="Verdana" charset="0"/>
                <a:ea typeface="MS PGothic" charset="0"/>
              </a:rPr>
              <a:t>.</a:t>
            </a:r>
          </a:p>
          <a:p>
            <a:pPr eaLnBrk="1" hangingPunct="1"/>
            <a:endParaRPr lang="en-US" sz="2400" dirty="0">
              <a:latin typeface="Verdana" charset="0"/>
              <a:ea typeface="MS PGothic" charset="0"/>
            </a:endParaRPr>
          </a:p>
          <a:p>
            <a:pPr eaLnBrk="1" hangingPunct="1"/>
            <a:endParaRPr lang="en-US" sz="2400" dirty="0" smtClean="0">
              <a:latin typeface="Verdana" charset="0"/>
              <a:ea typeface="MS PGothic" charset="0"/>
            </a:endParaRPr>
          </a:p>
          <a:p>
            <a:pPr eaLnBrk="1" hangingPunct="1"/>
            <a:endParaRPr lang="en-US" sz="2400" dirty="0">
              <a:latin typeface="Verdana" charset="0"/>
              <a:ea typeface="MS PGothic" charset="0"/>
            </a:endParaRPr>
          </a:p>
          <a:p>
            <a:pPr eaLnBrk="1" hangingPunct="1"/>
            <a:r>
              <a:rPr lang="en-US" sz="2400" dirty="0"/>
              <a:t>Each division’s asset turnover ratio is calculated as follows:</a:t>
            </a:r>
            <a:endParaRPr lang="en-US" sz="2400" dirty="0">
              <a:latin typeface="Verdana" charset="0"/>
              <a:ea typeface="MS PGothic" charset="0"/>
            </a:endParaRPr>
          </a:p>
        </p:txBody>
      </p:sp>
      <p:sp>
        <p:nvSpPr>
          <p:cNvPr id="9318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FD8FE0E7-C7FF-8247-9889-FD6605A6E218}" type="slidenum">
              <a:rPr lang="en-US" sz="1200">
                <a:solidFill>
                  <a:srgbClr val="898989"/>
                </a:solidFill>
                <a:cs typeface="Verdana" charset="0"/>
              </a:rPr>
              <a:pPr/>
              <a:t>36</a:t>
            </a:fld>
            <a:endParaRPr lang="en-US" sz="1200" dirty="0">
              <a:solidFill>
                <a:srgbClr val="898989"/>
              </a:solidFill>
              <a:cs typeface="Verdana" charset="0"/>
            </a:endParaRPr>
          </a:p>
        </p:txBody>
      </p:sp>
      <p:pic>
        <p:nvPicPr>
          <p:cNvPr id="93189"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2133600"/>
            <a:ext cx="5405438" cy="124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pic>
        <p:nvPicPr>
          <p:cNvPr id="2" name="Picture 1"/>
          <p:cNvPicPr>
            <a:picLocks noChangeAspect="1"/>
          </p:cNvPicPr>
          <p:nvPr/>
        </p:nvPicPr>
        <p:blipFill>
          <a:blip r:embed="rId4"/>
          <a:stretch>
            <a:fillRect/>
          </a:stretch>
        </p:blipFill>
        <p:spPr>
          <a:xfrm>
            <a:off x="1371600" y="4267200"/>
            <a:ext cx="6400800" cy="1654260"/>
          </a:xfrm>
          <a:prstGeom prst="rect">
            <a:avLst/>
          </a:prstGeom>
        </p:spPr>
      </p:pic>
    </p:spTree>
    <p:extLst>
      <p:ext uri="{BB962C8B-B14F-4D97-AF65-F5344CB8AC3E}">
        <p14:creationId xmlns:p14="http://schemas.microsoft.com/office/powerpoint/2010/main" val="2154366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Residual Income (RI)</a:t>
            </a:r>
          </a:p>
        </p:txBody>
      </p:sp>
      <p:sp>
        <p:nvSpPr>
          <p:cNvPr id="95234" name="Content Placeholder 2"/>
          <p:cNvSpPr>
            <a:spLocks noGrp="1"/>
          </p:cNvSpPr>
          <p:nvPr>
            <p:ph idx="1"/>
          </p:nvPr>
        </p:nvSpPr>
        <p:spPr/>
        <p:txBody>
          <a:bodyPr/>
          <a:lstStyle/>
          <a:p>
            <a:pPr eaLnBrk="1" hangingPunct="1"/>
            <a:r>
              <a:rPr lang="en-US" dirty="0">
                <a:solidFill>
                  <a:srgbClr val="EA492C"/>
                </a:solidFill>
                <a:latin typeface="Verdana" charset="0"/>
                <a:ea typeface="MS PGothic" charset="0"/>
              </a:rPr>
              <a:t>Residual income (RI) </a:t>
            </a:r>
            <a:r>
              <a:rPr lang="en-US" dirty="0">
                <a:latin typeface="Verdana" charset="0"/>
                <a:ea typeface="MS PGothic" charset="0"/>
              </a:rPr>
              <a:t>is another commonly used KPI for evaluating an investment </a:t>
            </a:r>
            <a:r>
              <a:rPr lang="en-US" dirty="0" smtClean="0">
                <a:latin typeface="Verdana" charset="0"/>
                <a:ea typeface="MS PGothic" charset="0"/>
              </a:rPr>
              <a:t>center’</a:t>
            </a:r>
            <a:r>
              <a:rPr lang="en-US" altLang="ja-JP" dirty="0" smtClean="0">
                <a:latin typeface="Verdana" charset="0"/>
                <a:ea typeface="MS PGothic" charset="0"/>
              </a:rPr>
              <a:t>s </a:t>
            </a:r>
            <a:r>
              <a:rPr lang="en-US" altLang="ja-JP" dirty="0">
                <a:latin typeface="Verdana" charset="0"/>
                <a:ea typeface="MS PGothic" charset="0"/>
              </a:rPr>
              <a:t>financial performance. </a:t>
            </a:r>
          </a:p>
          <a:p>
            <a:pPr eaLnBrk="1" hangingPunct="1"/>
            <a:r>
              <a:rPr lang="en-US" dirty="0">
                <a:latin typeface="Verdana" charset="0"/>
                <a:ea typeface="MS PGothic" charset="0"/>
              </a:rPr>
              <a:t>RI considers both the division’</a:t>
            </a:r>
            <a:r>
              <a:rPr lang="en-US" altLang="ja-JP" dirty="0">
                <a:latin typeface="Verdana" charset="0"/>
                <a:ea typeface="MS PGothic" charset="0"/>
              </a:rPr>
              <a:t>s operating income and average total assets.</a:t>
            </a:r>
          </a:p>
          <a:p>
            <a:pPr eaLnBrk="1" hangingPunct="1"/>
            <a:r>
              <a:rPr lang="en-US" dirty="0">
                <a:latin typeface="Verdana" charset="0"/>
                <a:ea typeface="MS PGothic" charset="0"/>
              </a:rPr>
              <a:t>RI achieves goal congruence better than ROI.</a:t>
            </a:r>
          </a:p>
          <a:p>
            <a:pPr eaLnBrk="1" hangingPunct="1">
              <a:buFont typeface="Arial" charset="0"/>
              <a:buNone/>
            </a:pPr>
            <a:endParaRPr lang="en-US" sz="2400" dirty="0">
              <a:latin typeface="Verdana" charset="0"/>
              <a:ea typeface="MS PGothic" charset="0"/>
            </a:endParaRPr>
          </a:p>
        </p:txBody>
      </p:sp>
      <p:sp>
        <p:nvSpPr>
          <p:cNvPr id="9523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B789E88E-8796-2240-8B30-DA4FA68124D2}" type="slidenum">
              <a:rPr lang="en-US" sz="1200">
                <a:solidFill>
                  <a:srgbClr val="898989"/>
                </a:solidFill>
                <a:cs typeface="Verdana" charset="0"/>
              </a:rPr>
              <a:pPr/>
              <a:t>37</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Residual Income (RI)</a:t>
            </a:r>
          </a:p>
        </p:txBody>
      </p:sp>
      <p:sp>
        <p:nvSpPr>
          <p:cNvPr id="97282"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539114BF-AEAB-9F47-9A3C-E90F304E3FEC}" type="slidenum">
              <a:rPr lang="en-US" sz="1200">
                <a:solidFill>
                  <a:srgbClr val="898989"/>
                </a:solidFill>
                <a:cs typeface="Verdana" charset="0"/>
              </a:rPr>
              <a:pPr/>
              <a:t>38</a:t>
            </a:fld>
            <a:endParaRPr lang="en-US" sz="1200" dirty="0">
              <a:solidFill>
                <a:srgbClr val="898989"/>
              </a:solidFill>
              <a:cs typeface="Verdana" charset="0"/>
            </a:endParaRPr>
          </a:p>
        </p:txBody>
      </p:sp>
      <p:sp>
        <p:nvSpPr>
          <p:cNvPr id="97283" name="Content Placeholder 1"/>
          <p:cNvSpPr>
            <a:spLocks noGrp="1"/>
          </p:cNvSpPr>
          <p:nvPr>
            <p:ph idx="1"/>
          </p:nvPr>
        </p:nvSpPr>
        <p:spPr/>
        <p:txBody>
          <a:bodyPr/>
          <a:lstStyle/>
          <a:p>
            <a:r>
              <a:rPr lang="en-US" dirty="0">
                <a:latin typeface="Verdana" charset="0"/>
                <a:ea typeface="MS PGothic" charset="0"/>
              </a:rPr>
              <a:t>RI is a measure of profitability and efficiency computed as actual operating income less a specified minimum acceptable operating income. </a:t>
            </a:r>
          </a:p>
          <a:p>
            <a:r>
              <a:rPr lang="en-US" dirty="0">
                <a:latin typeface="Verdana" charset="0"/>
                <a:ea typeface="MS PGothic" charset="0"/>
              </a:rPr>
              <a:t>The acceptable operating income is the target rate of return times average total assets. </a:t>
            </a:r>
          </a:p>
          <a:p>
            <a:endParaRPr lang="en-US" dirty="0">
              <a:latin typeface="Verdana" charset="0"/>
              <a:ea typeface="MS PGothic" charset="0"/>
            </a:endParaRPr>
          </a:p>
        </p:txBody>
      </p:sp>
      <p:pic>
        <p:nvPicPr>
          <p:cNvPr id="9728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4800600"/>
            <a:ext cx="8686800" cy="1257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RI for the e-Learning Division:</a:t>
            </a:r>
          </a:p>
          <a:p>
            <a:endParaRPr lang="en-US" dirty="0"/>
          </a:p>
          <a:p>
            <a:endParaRPr lang="en-US" dirty="0" smtClean="0"/>
          </a:p>
          <a:p>
            <a:endParaRPr lang="en-US" dirty="0"/>
          </a:p>
          <a:p>
            <a:r>
              <a:rPr lang="en-US" dirty="0"/>
              <a:t>RI for the </a:t>
            </a:r>
            <a:r>
              <a:rPr lang="en-US" dirty="0" smtClean="0"/>
              <a:t>Tablet Computer Division</a:t>
            </a:r>
            <a:r>
              <a:rPr lang="en-US" dirty="0"/>
              <a:t>:</a:t>
            </a:r>
          </a:p>
          <a:p>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r>
              <a:rPr lang="en-US" dirty="0" smtClean="0"/>
              <a:t>24-</a:t>
            </a:r>
            <a:fld id="{22F71B7E-1003-5A4F-9359-64D64E0DA98E}" type="slidenum">
              <a:rPr lang="en-US" smtClean="0"/>
              <a:pPr>
                <a:defRPr/>
              </a:pPr>
              <a:t>39</a:t>
            </a:fld>
            <a:endParaRPr lang="en-US" dirty="0"/>
          </a:p>
        </p:txBody>
      </p:sp>
      <p:sp>
        <p:nvSpPr>
          <p:cNvPr id="5" name="Footer Placeholder 4"/>
          <p:cNvSpPr>
            <a:spLocks noGrp="1"/>
          </p:cNvSpPr>
          <p:nvPr>
            <p:ph type="ftr" sz="quarter" idx="3"/>
          </p:nvPr>
        </p:nvSpPr>
        <p:spPr/>
        <p:txBody>
          <a:bodyPr/>
          <a:lstStyle/>
          <a:p>
            <a:pPr>
              <a:defRPr/>
            </a:pPr>
            <a:r>
              <a:rPr lang="en-US" dirty="0" smtClean="0"/>
              <a:t>© 2018 Pearson Education, Inc.</a:t>
            </a:r>
            <a:endParaRPr lang="en-US" dirty="0"/>
          </a:p>
        </p:txBody>
      </p:sp>
      <p:pic>
        <p:nvPicPr>
          <p:cNvPr id="6" name="Picture 5"/>
          <p:cNvPicPr>
            <a:picLocks noChangeAspect="1"/>
          </p:cNvPicPr>
          <p:nvPr/>
        </p:nvPicPr>
        <p:blipFill>
          <a:blip r:embed="rId3"/>
          <a:stretch>
            <a:fillRect/>
          </a:stretch>
        </p:blipFill>
        <p:spPr>
          <a:xfrm>
            <a:off x="1371600" y="2247609"/>
            <a:ext cx="6400800" cy="1473492"/>
          </a:xfrm>
          <a:prstGeom prst="rect">
            <a:avLst/>
          </a:prstGeom>
        </p:spPr>
      </p:pic>
      <p:pic>
        <p:nvPicPr>
          <p:cNvPr id="7" name="Picture 6"/>
          <p:cNvPicPr>
            <a:picLocks noChangeAspect="1"/>
          </p:cNvPicPr>
          <p:nvPr/>
        </p:nvPicPr>
        <p:blipFill>
          <a:blip r:embed="rId4"/>
          <a:stretch>
            <a:fillRect/>
          </a:stretch>
        </p:blipFill>
        <p:spPr>
          <a:xfrm>
            <a:off x="1371600" y="4295351"/>
            <a:ext cx="6400800" cy="1191049"/>
          </a:xfrm>
          <a:prstGeom prst="rect">
            <a:avLst/>
          </a:prstGeom>
        </p:spPr>
      </p:pic>
      <p:sp>
        <p:nvSpPr>
          <p:cNvPr id="8"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Residual Income (RI)</a:t>
            </a:r>
          </a:p>
        </p:txBody>
      </p:sp>
    </p:spTree>
    <p:extLst>
      <p:ext uri="{BB962C8B-B14F-4D97-AF65-F5344CB8AC3E}">
        <p14:creationId xmlns:p14="http://schemas.microsoft.com/office/powerpoint/2010/main" val="2229156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b="1" dirty="0">
                <a:latin typeface="Verdana" charset="0"/>
                <a:ea typeface="MS PGothic" charset="0"/>
              </a:rPr>
              <a:t>Learning Objective 1</a:t>
            </a:r>
          </a:p>
        </p:txBody>
      </p:sp>
      <p:sp>
        <p:nvSpPr>
          <p:cNvPr id="33794" name="Content Placeholder 2"/>
          <p:cNvSpPr>
            <a:spLocks noGrp="1"/>
          </p:cNvSpPr>
          <p:nvPr>
            <p:ph idx="1"/>
          </p:nvPr>
        </p:nvSpPr>
        <p:spPr>
          <a:xfrm>
            <a:off x="3581400" y="2362200"/>
            <a:ext cx="5334000" cy="3763963"/>
          </a:xfrm>
        </p:spPr>
        <p:txBody>
          <a:bodyPr/>
          <a:lstStyle/>
          <a:p>
            <a:pPr marL="0" indent="0" eaLnBrk="1" hangingPunct="1">
              <a:buFont typeface="Arial" charset="0"/>
              <a:buNone/>
            </a:pPr>
            <a:r>
              <a:rPr lang="en-US" sz="3200" dirty="0">
                <a:latin typeface="Verdana" charset="0"/>
                <a:ea typeface="MS PGothic" charset="0"/>
              </a:rPr>
              <a:t>Explain why companies decentralize and use responsibility accounting </a:t>
            </a:r>
          </a:p>
        </p:txBody>
      </p:sp>
      <p:sp>
        <p:nvSpPr>
          <p:cNvPr id="3379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152A77EE-6D9A-D14A-9194-AFE31365D985}" type="slidenum">
              <a:rPr lang="en-US" sz="1200">
                <a:solidFill>
                  <a:srgbClr val="898989"/>
                </a:solidFill>
                <a:cs typeface="Verdana" charset="0"/>
              </a:rPr>
              <a:pPr/>
              <a:t>4</a:t>
            </a:fld>
            <a:endParaRPr lang="en-US" sz="1200" dirty="0">
              <a:solidFill>
                <a:srgbClr val="898989"/>
              </a:solidFill>
              <a:cs typeface="Verdana" charset="0"/>
            </a:endParaRPr>
          </a:p>
        </p:txBody>
      </p:sp>
      <p:pic>
        <p:nvPicPr>
          <p:cNvPr id="33796"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286000"/>
            <a:ext cx="3070225"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B269C97D-EA3B-0540-8E2D-60A76C01EB33}" type="slidenum">
              <a:rPr lang="en-US" sz="1200">
                <a:solidFill>
                  <a:srgbClr val="898989"/>
                </a:solidFill>
                <a:cs typeface="Verdana" charset="0"/>
              </a:rPr>
              <a:pPr/>
              <a:t>40</a:t>
            </a:fld>
            <a:endParaRPr lang="en-US" sz="1200" dirty="0">
              <a:solidFill>
                <a:srgbClr val="898989"/>
              </a:solidFill>
              <a:cs typeface="Verdana" charset="0"/>
            </a:endParaRPr>
          </a:p>
        </p:txBody>
      </p:sp>
      <p:sp>
        <p:nvSpPr>
          <p:cNvPr id="5" name="Footer Placeholder 1"/>
          <p:cNvSpPr>
            <a:spLocks noGrp="1"/>
          </p:cNvSpPr>
          <p:nvPr>
            <p:ph type="ftr" sz="quarter" idx="3"/>
          </p:nvPr>
        </p:nvSpPr>
        <p:spPr>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pic>
        <p:nvPicPr>
          <p:cNvPr id="4" name="Picture 3"/>
          <p:cNvPicPr>
            <a:picLocks noChangeAspect="1"/>
          </p:cNvPicPr>
          <p:nvPr/>
        </p:nvPicPr>
        <p:blipFill>
          <a:blip r:embed="rId3"/>
          <a:stretch>
            <a:fillRect/>
          </a:stretch>
        </p:blipFill>
        <p:spPr>
          <a:xfrm>
            <a:off x="91440" y="405163"/>
            <a:ext cx="8961120" cy="55384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Limitations of Financial </a:t>
            </a:r>
            <a:r>
              <a:rPr lang="en-US" dirty="0" smtClean="0">
                <a:solidFill>
                  <a:srgbClr val="BE7A00"/>
                </a:solidFill>
                <a:latin typeface="Verdana" charset="0"/>
                <a:ea typeface="MS PGothic" charset="0"/>
              </a:rPr>
              <a:t/>
            </a:r>
            <a:br>
              <a:rPr lang="en-US" dirty="0" smtClean="0">
                <a:solidFill>
                  <a:srgbClr val="BE7A00"/>
                </a:solidFill>
                <a:latin typeface="Verdana" charset="0"/>
                <a:ea typeface="MS PGothic" charset="0"/>
              </a:rPr>
            </a:br>
            <a:r>
              <a:rPr lang="en-US" dirty="0" smtClean="0">
                <a:solidFill>
                  <a:srgbClr val="BE7A00"/>
                </a:solidFill>
                <a:latin typeface="Verdana" charset="0"/>
                <a:ea typeface="MS PGothic" charset="0"/>
              </a:rPr>
              <a:t>Performance </a:t>
            </a:r>
            <a:r>
              <a:rPr lang="en-US" dirty="0">
                <a:solidFill>
                  <a:srgbClr val="BE7A00"/>
                </a:solidFill>
                <a:latin typeface="Verdana" charset="0"/>
                <a:ea typeface="MS PGothic" charset="0"/>
              </a:rPr>
              <a:t>Measures</a:t>
            </a:r>
          </a:p>
        </p:txBody>
      </p:sp>
      <p:sp>
        <p:nvSpPr>
          <p:cNvPr id="101378" name="Content Placeholder 2"/>
          <p:cNvSpPr>
            <a:spLocks noGrp="1"/>
          </p:cNvSpPr>
          <p:nvPr>
            <p:ph idx="1"/>
          </p:nvPr>
        </p:nvSpPr>
        <p:spPr/>
        <p:txBody>
          <a:bodyPr/>
          <a:lstStyle/>
          <a:p>
            <a:pPr eaLnBrk="1" hangingPunct="1"/>
            <a:r>
              <a:rPr lang="en-US" dirty="0">
                <a:latin typeface="Verdana" charset="0"/>
                <a:ea typeface="MS PGothic" charset="0"/>
              </a:rPr>
              <a:t>Management should keep in mind the drawbacks of ROI and RI: </a:t>
            </a:r>
          </a:p>
          <a:p>
            <a:pPr lvl="1" eaLnBrk="1" hangingPunct="1"/>
            <a:r>
              <a:rPr lang="en-US" sz="2600" dirty="0" smtClean="0">
                <a:latin typeface="Verdana" charset="0"/>
                <a:ea typeface="Verdana" charset="0"/>
                <a:cs typeface="Verdana" charset="0"/>
              </a:rPr>
              <a:t>Measurement issues:</a:t>
            </a:r>
          </a:p>
          <a:p>
            <a:pPr lvl="2" eaLnBrk="1" hangingPunct="1"/>
            <a:r>
              <a:rPr lang="en-US" sz="2400" dirty="0" smtClean="0">
                <a:latin typeface="Verdana" charset="0"/>
                <a:ea typeface="Verdana" charset="0"/>
                <a:cs typeface="Verdana" charset="0"/>
              </a:rPr>
              <a:t>Average total assets are measured at a point in time. </a:t>
            </a:r>
          </a:p>
          <a:p>
            <a:pPr lvl="2" eaLnBrk="1" hangingPunct="1"/>
            <a:r>
              <a:rPr lang="en-US" sz="2400" dirty="0" smtClean="0">
                <a:latin typeface="Verdana" charset="0"/>
                <a:ea typeface="Verdana" charset="0"/>
                <a:cs typeface="Verdana" charset="0"/>
              </a:rPr>
              <a:t>Nonproductive assets may be ignored in calculating average total assets.</a:t>
            </a:r>
          </a:p>
          <a:p>
            <a:pPr lvl="1" eaLnBrk="1" hangingPunct="1"/>
            <a:r>
              <a:rPr lang="en-US" sz="2600" dirty="0" smtClean="0">
                <a:latin typeface="Verdana" charset="0"/>
                <a:ea typeface="Verdana" charset="0"/>
                <a:cs typeface="Verdana" charset="0"/>
              </a:rPr>
              <a:t>Short-term focus:</a:t>
            </a:r>
          </a:p>
          <a:p>
            <a:pPr lvl="2" eaLnBrk="1" hangingPunct="1"/>
            <a:r>
              <a:rPr lang="en-US" sz="2400" dirty="0" smtClean="0">
                <a:latin typeface="Verdana" charset="0"/>
                <a:ea typeface="Verdana" charset="0"/>
                <a:cs typeface="Verdana" charset="0"/>
              </a:rPr>
              <a:t>Decisions that benefit the company in the long-term may be ignored for short-term gains.</a:t>
            </a:r>
            <a:endParaRPr lang="en-US" sz="2400" dirty="0">
              <a:latin typeface="Verdana" charset="0"/>
              <a:ea typeface="Verdana" charset="0"/>
              <a:cs typeface="Verdana" charset="0"/>
            </a:endParaRPr>
          </a:p>
        </p:txBody>
      </p:sp>
      <p:sp>
        <p:nvSpPr>
          <p:cNvPr id="101379"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3737898E-ACDC-0241-9041-373EEF83C61F}" type="slidenum">
              <a:rPr lang="en-US" sz="1200">
                <a:solidFill>
                  <a:srgbClr val="898989"/>
                </a:solidFill>
                <a:cs typeface="Verdana" charset="0"/>
              </a:rPr>
              <a:pPr/>
              <a:t>41</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b="1" dirty="0">
                <a:latin typeface="Verdana" charset="0"/>
                <a:ea typeface="MS PGothic" charset="0"/>
              </a:rPr>
              <a:t>Learning Objective 5</a:t>
            </a:r>
          </a:p>
        </p:txBody>
      </p:sp>
      <p:sp>
        <p:nvSpPr>
          <p:cNvPr id="103426" name="Content Placeholder 2"/>
          <p:cNvSpPr>
            <a:spLocks noGrp="1"/>
          </p:cNvSpPr>
          <p:nvPr>
            <p:ph idx="1"/>
          </p:nvPr>
        </p:nvSpPr>
        <p:spPr>
          <a:xfrm>
            <a:off x="3429000" y="2514600"/>
            <a:ext cx="5562600" cy="3611563"/>
          </a:xfrm>
        </p:spPr>
        <p:txBody>
          <a:bodyPr/>
          <a:lstStyle/>
          <a:p>
            <a:pPr marL="0" indent="0" eaLnBrk="1" hangingPunct="1">
              <a:buFont typeface="Arial" charset="0"/>
              <a:buNone/>
            </a:pPr>
            <a:r>
              <a:rPr lang="en-US" sz="3200" dirty="0">
                <a:latin typeface="Verdana" charset="0"/>
                <a:ea typeface="MS PGothic" charset="0"/>
              </a:rPr>
              <a:t>Determine how transfer pricing affects decentralized companies</a:t>
            </a:r>
          </a:p>
        </p:txBody>
      </p:sp>
      <p:sp>
        <p:nvSpPr>
          <p:cNvPr id="10342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C7D8A7E0-C1EF-EB42-B67D-AC825C91A926}" type="slidenum">
              <a:rPr lang="en-US" sz="1200">
                <a:solidFill>
                  <a:srgbClr val="898989"/>
                </a:solidFill>
                <a:cs typeface="Verdana" charset="0"/>
              </a:rPr>
              <a:pPr/>
              <a:t>42</a:t>
            </a:fld>
            <a:endParaRPr lang="en-US" sz="1200" dirty="0">
              <a:solidFill>
                <a:srgbClr val="898989"/>
              </a:solidFill>
              <a:cs typeface="Verdana" charset="0"/>
            </a:endParaRPr>
          </a:p>
        </p:txBody>
      </p:sp>
      <p:pic>
        <p:nvPicPr>
          <p:cNvPr id="103428"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286000"/>
            <a:ext cx="3070225"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dirty="0" smtClean="0">
                <a:solidFill>
                  <a:srgbClr val="0090B2"/>
                </a:solidFill>
                <a:latin typeface="Verdana" charset="0"/>
                <a:ea typeface="MS PGothic" charset="0"/>
              </a:rPr>
              <a:t>HOW DO TRANSFER PRICES AFFECT DECENTRALIZED COMPANIES?</a:t>
            </a:r>
            <a:endParaRPr lang="en-US" dirty="0">
              <a:solidFill>
                <a:srgbClr val="0090B2"/>
              </a:solidFill>
              <a:latin typeface="Verdana" charset="0"/>
              <a:ea typeface="MS PGothic"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ea typeface="Verdana" panose="020B0604030504040204" pitchFamily="34" charset="0"/>
              </a:rPr>
              <a:t>When companies decentralize, one responsibility center may transfer goods to another responsibility center within the company. </a:t>
            </a:r>
          </a:p>
          <a:p>
            <a:pPr eaLnBrk="1" fontAlgn="auto" hangingPunct="1">
              <a:spcAft>
                <a:spcPts val="0"/>
              </a:spcAft>
              <a:buFont typeface="Arial" pitchFamily="34" charset="0"/>
              <a:buChar char="•"/>
              <a:defRPr/>
            </a:pPr>
            <a:r>
              <a:rPr lang="en-US" dirty="0" smtClean="0">
                <a:ea typeface="Verdana" panose="020B0604030504040204" pitchFamily="34" charset="0"/>
              </a:rPr>
              <a:t>The </a:t>
            </a:r>
            <a:r>
              <a:rPr lang="en-US" dirty="0" smtClean="0">
                <a:solidFill>
                  <a:srgbClr val="EA492C"/>
                </a:solidFill>
                <a:ea typeface="Verdana" panose="020B0604030504040204" pitchFamily="34" charset="0"/>
              </a:rPr>
              <a:t>transfer price </a:t>
            </a:r>
            <a:r>
              <a:rPr lang="en-US" dirty="0" smtClean="0">
                <a:ea typeface="Verdana" panose="020B0604030504040204" pitchFamily="34" charset="0"/>
              </a:rPr>
              <a:t>is the transaction amount for one unit of goods when the transaction occurs between divisions within the same company. </a:t>
            </a:r>
          </a:p>
          <a:p>
            <a:pPr marL="0" indent="0" eaLnBrk="1" fontAlgn="auto" hangingPunct="1">
              <a:spcAft>
                <a:spcPts val="0"/>
              </a:spcAft>
              <a:buFont typeface="Arial" charset="0"/>
              <a:buNone/>
              <a:defRPr/>
            </a:pPr>
            <a:endParaRPr lang="en-US" dirty="0" smtClean="0">
              <a:ea typeface="Verdana" panose="020B0604030504040204" pitchFamily="34" charset="0"/>
            </a:endParaRPr>
          </a:p>
        </p:txBody>
      </p:sp>
      <p:sp>
        <p:nvSpPr>
          <p:cNvPr id="10547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BE8B59C6-35D3-AB45-8EE8-77C9C3D70AB9}" type="slidenum">
              <a:rPr lang="en-US" sz="1200">
                <a:solidFill>
                  <a:srgbClr val="898989"/>
                </a:solidFill>
                <a:cs typeface="Verdana" charset="0"/>
              </a:rPr>
              <a:pPr/>
              <a:t>43</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Objectives in Setting Transfer Prices</a:t>
            </a:r>
          </a:p>
        </p:txBody>
      </p:sp>
      <p:sp>
        <p:nvSpPr>
          <p:cNvPr id="107522" name="Content Placeholder 2"/>
          <p:cNvSpPr>
            <a:spLocks noGrp="1"/>
          </p:cNvSpPr>
          <p:nvPr>
            <p:ph idx="1"/>
          </p:nvPr>
        </p:nvSpPr>
        <p:spPr/>
        <p:txBody>
          <a:bodyPr/>
          <a:lstStyle/>
          <a:p>
            <a:pPr eaLnBrk="1" hangingPunct="1"/>
            <a:r>
              <a:rPr lang="en-US" dirty="0">
                <a:latin typeface="Verdana" charset="0"/>
                <a:ea typeface="MS PGothic" charset="0"/>
              </a:rPr>
              <a:t>There are two main objectives in setting transfer prices:</a:t>
            </a:r>
          </a:p>
          <a:p>
            <a:pPr lvl="1" eaLnBrk="1" hangingPunct="1"/>
            <a:r>
              <a:rPr lang="en-US" dirty="0">
                <a:latin typeface="Verdana" charset="0"/>
                <a:ea typeface="Verdana" charset="0"/>
                <a:cs typeface="Verdana" charset="0"/>
              </a:rPr>
              <a:t>To achieve goal congruence by selecting a price that will maximize overall company profits</a:t>
            </a:r>
          </a:p>
          <a:p>
            <a:pPr lvl="1" eaLnBrk="1" hangingPunct="1"/>
            <a:r>
              <a:rPr lang="en-US" dirty="0">
                <a:latin typeface="Verdana" charset="0"/>
                <a:ea typeface="Verdana" charset="0"/>
                <a:cs typeface="Verdana" charset="0"/>
              </a:rPr>
              <a:t>To evaluate the managers of the responsibility centers involved</a:t>
            </a:r>
          </a:p>
        </p:txBody>
      </p:sp>
      <p:sp>
        <p:nvSpPr>
          <p:cNvPr id="107523"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D95A64E3-66AD-8149-8572-2379FFA15E34}" type="slidenum">
              <a:rPr lang="en-US" sz="1200">
                <a:solidFill>
                  <a:srgbClr val="898989"/>
                </a:solidFill>
                <a:cs typeface="Verdana" charset="0"/>
              </a:rPr>
              <a:pPr/>
              <a:t>44</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Setting Transfer Prices</a:t>
            </a:r>
          </a:p>
        </p:txBody>
      </p:sp>
      <p:sp>
        <p:nvSpPr>
          <p:cNvPr id="109570"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7385CD42-6A47-4944-A8A3-F3CB896C6FBC}" type="slidenum">
              <a:rPr lang="en-US" sz="1200">
                <a:solidFill>
                  <a:srgbClr val="898989"/>
                </a:solidFill>
                <a:cs typeface="Verdana" charset="0"/>
              </a:rPr>
              <a:pPr/>
              <a:t>45</a:t>
            </a:fld>
            <a:endParaRPr lang="en-US" sz="1200" dirty="0">
              <a:solidFill>
                <a:srgbClr val="898989"/>
              </a:solidFill>
              <a:cs typeface="Verdana" charset="0"/>
            </a:endParaRPr>
          </a:p>
        </p:txBody>
      </p:sp>
      <p:sp>
        <p:nvSpPr>
          <p:cNvPr id="109571" name="Content Placeholder 1"/>
          <p:cNvSpPr>
            <a:spLocks noGrp="1"/>
          </p:cNvSpPr>
          <p:nvPr>
            <p:ph idx="1"/>
          </p:nvPr>
        </p:nvSpPr>
        <p:spPr/>
        <p:txBody>
          <a:bodyPr/>
          <a:lstStyle/>
          <a:p>
            <a:pPr eaLnBrk="1" hangingPunct="1"/>
            <a:r>
              <a:rPr lang="en-US" dirty="0">
                <a:latin typeface="Verdana" charset="0"/>
                <a:ea typeface="MS PGothic" charset="0"/>
              </a:rPr>
              <a:t>The transfer price can be in a range that extends from:</a:t>
            </a:r>
          </a:p>
          <a:p>
            <a:pPr lvl="1" eaLnBrk="1" hangingPunct="1"/>
            <a:r>
              <a:rPr lang="en-US" dirty="0">
                <a:latin typeface="Verdana" charset="0"/>
                <a:ea typeface="Verdana" charset="0"/>
                <a:cs typeface="Verdana" charset="0"/>
              </a:rPr>
              <a:t>Variable cost to outside market price </a:t>
            </a:r>
          </a:p>
          <a:p>
            <a:pPr eaLnBrk="1" hangingPunct="1"/>
            <a:r>
              <a:rPr lang="en-US" dirty="0">
                <a:latin typeface="Verdana" charset="0"/>
                <a:ea typeface="MS PGothic" charset="0"/>
              </a:rPr>
              <a:t>The minimum transfer price is the variable cost per unit.</a:t>
            </a:r>
          </a:p>
          <a:p>
            <a:pPr eaLnBrk="1" hangingPunct="1"/>
            <a:r>
              <a:rPr lang="en-US" dirty="0">
                <a:latin typeface="Verdana" charset="0"/>
                <a:ea typeface="MS PGothic" charset="0"/>
              </a:rPr>
              <a:t>The maximum transfer price is the outside market price.</a:t>
            </a: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Setting Transfer Prices</a:t>
            </a:r>
          </a:p>
        </p:txBody>
      </p:sp>
      <p:sp>
        <p:nvSpPr>
          <p:cNvPr id="111618"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AFA831B1-B729-624E-B5AE-F1062B33943C}" type="slidenum">
              <a:rPr lang="en-US" sz="1200">
                <a:solidFill>
                  <a:srgbClr val="898989"/>
                </a:solidFill>
                <a:cs typeface="Verdana" charset="0"/>
              </a:rPr>
              <a:pPr/>
              <a:t>46</a:t>
            </a:fld>
            <a:endParaRPr lang="en-US" sz="1200" dirty="0">
              <a:solidFill>
                <a:srgbClr val="898989"/>
              </a:solidFill>
              <a:cs typeface="Verdana" charset="0"/>
            </a:endParaRPr>
          </a:p>
        </p:txBody>
      </p:sp>
      <p:pic>
        <p:nvPicPr>
          <p:cNvPr id="111619" name="Content Placeholder 2" descr="Screen Shot 2014-12-05 at 1.22.00 PM.png"/>
          <p:cNvPicPr>
            <a:picLocks noGrp="1" noChangeAspect="1"/>
          </p:cNvPicPr>
          <p:nvPr>
            <p:ph idx="1"/>
          </p:nvPr>
        </p:nvPicPr>
        <p:blipFill>
          <a:blip r:embed="rId3" cstate="email">
            <a:extLst>
              <a:ext uri="{28A0092B-C50C-407E-A947-70E740481C1C}">
                <a14:useLocalDpi xmlns:a14="http://schemas.microsoft.com/office/drawing/2010/main" val="0"/>
              </a:ext>
            </a:extLst>
          </a:blip>
          <a:srcRect t="-757" b="-757"/>
          <a:stretch>
            <a:fillRect/>
          </a:stretch>
        </p:blipFill>
        <p:spPr/>
      </p:pic>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Operating at Capacity</a:t>
            </a:r>
          </a:p>
        </p:txBody>
      </p:sp>
      <p:sp>
        <p:nvSpPr>
          <p:cNvPr id="113666" name="Content Placeholder 2"/>
          <p:cNvSpPr>
            <a:spLocks noGrp="1"/>
          </p:cNvSpPr>
          <p:nvPr>
            <p:ph idx="1"/>
          </p:nvPr>
        </p:nvSpPr>
        <p:spPr/>
        <p:txBody>
          <a:bodyPr/>
          <a:lstStyle/>
          <a:p>
            <a:pPr eaLnBrk="1" hangingPunct="1"/>
            <a:r>
              <a:rPr lang="en-US" dirty="0">
                <a:latin typeface="Verdana" charset="0"/>
                <a:ea typeface="MS PGothic" charset="0"/>
              </a:rPr>
              <a:t>If the selling division is operating at capacity, </a:t>
            </a:r>
            <a:r>
              <a:rPr lang="en-US" dirty="0" smtClean="0">
                <a:latin typeface="Verdana" charset="0"/>
                <a:ea typeface="MS PGothic" charset="0"/>
              </a:rPr>
              <a:t>we use </a:t>
            </a:r>
            <a:r>
              <a:rPr lang="en-US" dirty="0">
                <a:latin typeface="Verdana" charset="0"/>
                <a:ea typeface="MS PGothic" charset="0"/>
              </a:rPr>
              <a:t>the outside sales price, the </a:t>
            </a:r>
            <a:r>
              <a:rPr lang="en-US" dirty="0">
                <a:solidFill>
                  <a:srgbClr val="EA492C"/>
                </a:solidFill>
                <a:latin typeface="Verdana" charset="0"/>
                <a:ea typeface="MS PGothic" charset="0"/>
              </a:rPr>
              <a:t>market-based transfer price</a:t>
            </a:r>
            <a:r>
              <a:rPr lang="en-US" dirty="0">
                <a:latin typeface="Verdana" charset="0"/>
                <a:ea typeface="MS PGothic" charset="0"/>
              </a:rPr>
              <a:t>.</a:t>
            </a:r>
          </a:p>
          <a:p>
            <a:pPr eaLnBrk="1" hangingPunct="1"/>
            <a:r>
              <a:rPr lang="en-US" dirty="0">
                <a:latin typeface="Verdana" charset="0"/>
                <a:ea typeface="MS PGothic" charset="0"/>
              </a:rPr>
              <a:t>An </a:t>
            </a:r>
            <a:r>
              <a:rPr lang="en-US" dirty="0">
                <a:solidFill>
                  <a:srgbClr val="EA492C"/>
                </a:solidFill>
                <a:latin typeface="Verdana" charset="0"/>
                <a:ea typeface="MS PGothic" charset="0"/>
              </a:rPr>
              <a:t>opportunity cost </a:t>
            </a:r>
            <a:r>
              <a:rPr lang="en-US" dirty="0">
                <a:latin typeface="Verdana" charset="0"/>
                <a:ea typeface="MS PGothic" charset="0"/>
              </a:rPr>
              <a:t>is the benefit given up by choosing an alternative course of action.</a:t>
            </a:r>
          </a:p>
        </p:txBody>
      </p:sp>
      <p:sp>
        <p:nvSpPr>
          <p:cNvPr id="11366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534CF6FD-6613-3048-8342-CFEAD88D5245}" type="slidenum">
              <a:rPr lang="en-US" sz="1200">
                <a:solidFill>
                  <a:srgbClr val="898989"/>
                </a:solidFill>
                <a:cs typeface="Verdana" charset="0"/>
              </a:rPr>
              <a:pPr/>
              <a:t>47</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Operating Below Capacity</a:t>
            </a:r>
          </a:p>
        </p:txBody>
      </p:sp>
      <p:sp>
        <p:nvSpPr>
          <p:cNvPr id="115714" name="Content Placeholder 2"/>
          <p:cNvSpPr>
            <a:spLocks noGrp="1"/>
          </p:cNvSpPr>
          <p:nvPr>
            <p:ph idx="1"/>
          </p:nvPr>
        </p:nvSpPr>
        <p:spPr/>
        <p:txBody>
          <a:bodyPr/>
          <a:lstStyle/>
          <a:p>
            <a:pPr eaLnBrk="1" hangingPunct="1"/>
            <a:r>
              <a:rPr lang="en-US" dirty="0">
                <a:latin typeface="Verdana" charset="0"/>
                <a:ea typeface="MS PGothic" charset="0"/>
              </a:rPr>
              <a:t>If the selling division has excess capacity, the division should use a </a:t>
            </a:r>
            <a:r>
              <a:rPr lang="en-US" dirty="0">
                <a:solidFill>
                  <a:srgbClr val="EA492C"/>
                </a:solidFill>
                <a:latin typeface="Verdana" charset="0"/>
                <a:ea typeface="MS PGothic" charset="0"/>
              </a:rPr>
              <a:t>cost-based transfer price</a:t>
            </a:r>
            <a:r>
              <a:rPr lang="en-US" dirty="0">
                <a:latin typeface="Verdana" charset="0"/>
                <a:ea typeface="MS PGothic" charset="0"/>
              </a:rPr>
              <a:t>.</a:t>
            </a:r>
          </a:p>
          <a:p>
            <a:pPr eaLnBrk="1" hangingPunct="1"/>
            <a:r>
              <a:rPr lang="en-US" dirty="0">
                <a:latin typeface="Verdana" charset="0"/>
                <a:ea typeface="MS PGothic" charset="0"/>
              </a:rPr>
              <a:t>Other issues:</a:t>
            </a:r>
          </a:p>
          <a:p>
            <a:pPr lvl="1" eaLnBrk="1" hangingPunct="1"/>
            <a:r>
              <a:rPr lang="en-US" sz="2800" dirty="0">
                <a:latin typeface="Verdana" charset="0"/>
                <a:ea typeface="Verdana" charset="0"/>
                <a:cs typeface="Verdana" charset="0"/>
              </a:rPr>
              <a:t>Tax consequences between international locations</a:t>
            </a:r>
          </a:p>
          <a:p>
            <a:pPr lvl="1" eaLnBrk="1" hangingPunct="1"/>
            <a:r>
              <a:rPr lang="en-US" sz="2800" dirty="0">
                <a:latin typeface="Verdana" charset="0"/>
                <a:ea typeface="Verdana" charset="0"/>
                <a:cs typeface="Verdana" charset="0"/>
              </a:rPr>
              <a:t>Difficulty determining market price in some cases</a:t>
            </a:r>
          </a:p>
        </p:txBody>
      </p:sp>
      <p:sp>
        <p:nvSpPr>
          <p:cNvPr id="11571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CB996EBC-AB4F-9049-92D4-02CE828B2A52}" type="slidenum">
              <a:rPr lang="en-US" sz="1200">
                <a:solidFill>
                  <a:srgbClr val="898989"/>
                </a:solidFill>
                <a:cs typeface="Verdana" charset="0"/>
              </a:rPr>
              <a:pPr/>
              <a:t>48</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Number Placeholder 2"/>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8A664B0C-4750-1A4D-A950-49E75F772765}" type="slidenum">
              <a:rPr lang="en-US" sz="1200">
                <a:solidFill>
                  <a:srgbClr val="898989"/>
                </a:solidFill>
                <a:cs typeface="Verdana" charset="0"/>
              </a:rPr>
              <a:pPr/>
              <a:t>49</a:t>
            </a:fld>
            <a:endParaRPr lang="en-US" sz="1200" dirty="0">
              <a:solidFill>
                <a:srgbClr val="898989"/>
              </a:solidFill>
              <a:cs typeface="Verdana" charset="0"/>
            </a:endParaRPr>
          </a:p>
        </p:txBody>
      </p:sp>
      <p:pic>
        <p:nvPicPr>
          <p:cNvPr id="117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42315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smtClean="0">
                <a:solidFill>
                  <a:srgbClr val="0090B2"/>
                </a:solidFill>
                <a:latin typeface="Verdana" charset="0"/>
                <a:ea typeface="MS PGothic" charset="0"/>
              </a:rPr>
              <a:t>WHY DO DECENTRALIZED COMPANIES NEED RESPONSIBILITY ACCOUNTING?</a:t>
            </a:r>
            <a:endParaRPr lang="en-US" dirty="0">
              <a:solidFill>
                <a:srgbClr val="0090B2"/>
              </a:solidFill>
              <a:latin typeface="Verdana" charset="0"/>
              <a:ea typeface="MS PGothic" charset="0"/>
            </a:endParaRPr>
          </a:p>
        </p:txBody>
      </p:sp>
      <p:sp>
        <p:nvSpPr>
          <p:cNvPr id="35842" name="Content Placeholder 2"/>
          <p:cNvSpPr>
            <a:spLocks noGrp="1"/>
          </p:cNvSpPr>
          <p:nvPr>
            <p:ph idx="1"/>
          </p:nvPr>
        </p:nvSpPr>
        <p:spPr/>
        <p:txBody>
          <a:bodyPr/>
          <a:lstStyle/>
          <a:p>
            <a:pPr eaLnBrk="1" hangingPunct="1"/>
            <a:r>
              <a:rPr lang="en-US" dirty="0">
                <a:latin typeface="Verdana" charset="0"/>
                <a:ea typeface="MS PGothic" charset="0"/>
              </a:rPr>
              <a:t>Small companies are most often considered to be </a:t>
            </a:r>
            <a:r>
              <a:rPr lang="en-US" dirty="0">
                <a:solidFill>
                  <a:srgbClr val="EA492C"/>
                </a:solidFill>
                <a:latin typeface="Verdana" charset="0"/>
                <a:ea typeface="MS PGothic" charset="0"/>
              </a:rPr>
              <a:t>centralized companies</a:t>
            </a:r>
            <a:r>
              <a:rPr lang="en-US" dirty="0">
                <a:latin typeface="Verdana" charset="0"/>
                <a:ea typeface="MS PGothic" charset="0"/>
              </a:rPr>
              <a:t>. </a:t>
            </a:r>
          </a:p>
          <a:p>
            <a:pPr eaLnBrk="1" hangingPunct="1"/>
            <a:r>
              <a:rPr lang="en-US" dirty="0">
                <a:latin typeface="Verdana" charset="0"/>
                <a:ea typeface="MS PGothic" charset="0"/>
              </a:rPr>
              <a:t>When a company grows, it is impossible for a single person to manage the operations. </a:t>
            </a:r>
          </a:p>
          <a:p>
            <a:pPr eaLnBrk="1" hangingPunct="1"/>
            <a:r>
              <a:rPr lang="en-US" dirty="0">
                <a:latin typeface="Verdana" charset="0"/>
                <a:ea typeface="MS PGothic" charset="0"/>
              </a:rPr>
              <a:t>Companies </a:t>
            </a:r>
            <a:r>
              <a:rPr lang="en-US" dirty="0" smtClean="0">
                <a:latin typeface="Verdana" charset="0"/>
                <a:ea typeface="MS PGothic" charset="0"/>
              </a:rPr>
              <a:t>decentralize </a:t>
            </a:r>
            <a:r>
              <a:rPr lang="en-US" dirty="0">
                <a:latin typeface="Verdana" charset="0"/>
                <a:ea typeface="MS PGothic" charset="0"/>
              </a:rPr>
              <a:t>as they grow. </a:t>
            </a:r>
          </a:p>
          <a:p>
            <a:pPr eaLnBrk="1" hangingPunct="1"/>
            <a:r>
              <a:rPr lang="en-US" dirty="0">
                <a:solidFill>
                  <a:srgbClr val="EA492C"/>
                </a:solidFill>
                <a:latin typeface="Verdana" charset="0"/>
                <a:ea typeface="MS PGothic" charset="0"/>
              </a:rPr>
              <a:t>Decentralized companies </a:t>
            </a:r>
            <a:r>
              <a:rPr lang="en-US" dirty="0">
                <a:latin typeface="Verdana" charset="0"/>
                <a:ea typeface="MS PGothic" charset="0"/>
              </a:rPr>
              <a:t>split their operations into different segments, such as departments and divisions.</a:t>
            </a:r>
          </a:p>
        </p:txBody>
      </p:sp>
      <p:sp>
        <p:nvSpPr>
          <p:cNvPr id="35843"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455E624C-1E98-C140-A8EB-5EB0C5526E6F}" type="slidenum">
              <a:rPr lang="en-US" sz="1200">
                <a:solidFill>
                  <a:srgbClr val="898989"/>
                </a:solidFill>
                <a:cs typeface="Verdana" charset="0"/>
              </a:rPr>
              <a:pPr/>
              <a:t>5</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Advantages of Decentralization</a:t>
            </a:r>
          </a:p>
        </p:txBody>
      </p:sp>
      <p:sp>
        <p:nvSpPr>
          <p:cNvPr id="37890" name="Content Placeholder 2"/>
          <p:cNvSpPr>
            <a:spLocks noGrp="1"/>
          </p:cNvSpPr>
          <p:nvPr>
            <p:ph idx="1"/>
          </p:nvPr>
        </p:nvSpPr>
        <p:spPr/>
        <p:txBody>
          <a:bodyPr/>
          <a:lstStyle/>
          <a:p>
            <a:pPr eaLnBrk="1" hangingPunct="1"/>
            <a:r>
              <a:rPr lang="en-US" dirty="0">
                <a:latin typeface="Verdana" charset="0"/>
                <a:ea typeface="MS PGothic" charset="0"/>
              </a:rPr>
              <a:t>Decentralization offers several advantages to large companies: </a:t>
            </a:r>
          </a:p>
          <a:p>
            <a:pPr lvl="1" eaLnBrk="1" hangingPunct="1"/>
            <a:r>
              <a:rPr lang="en-US" dirty="0">
                <a:latin typeface="Verdana" charset="0"/>
                <a:ea typeface="Verdana" charset="0"/>
                <a:cs typeface="Verdana" charset="0"/>
              </a:rPr>
              <a:t>Frees top management time.</a:t>
            </a:r>
          </a:p>
          <a:p>
            <a:pPr lvl="1" eaLnBrk="1" hangingPunct="1"/>
            <a:r>
              <a:rPr lang="en-US" dirty="0">
                <a:latin typeface="Verdana" charset="0"/>
                <a:ea typeface="Verdana" charset="0"/>
                <a:cs typeface="Verdana" charset="0"/>
              </a:rPr>
              <a:t>Supports use of expert knowledge.</a:t>
            </a:r>
          </a:p>
          <a:p>
            <a:pPr lvl="1" eaLnBrk="1" hangingPunct="1"/>
            <a:r>
              <a:rPr lang="en-US" dirty="0">
                <a:latin typeface="Verdana" charset="0"/>
                <a:ea typeface="Verdana" charset="0"/>
                <a:cs typeface="Verdana" charset="0"/>
              </a:rPr>
              <a:t>Improves customer relations.</a:t>
            </a:r>
          </a:p>
          <a:p>
            <a:pPr lvl="1" eaLnBrk="1" hangingPunct="1"/>
            <a:r>
              <a:rPr lang="en-US" dirty="0">
                <a:latin typeface="Verdana" charset="0"/>
                <a:ea typeface="Verdana" charset="0"/>
                <a:cs typeface="Verdana" charset="0"/>
              </a:rPr>
              <a:t>Provides training.</a:t>
            </a:r>
          </a:p>
          <a:p>
            <a:pPr lvl="1" eaLnBrk="1" hangingPunct="1"/>
            <a:r>
              <a:rPr lang="en-US" dirty="0">
                <a:latin typeface="Verdana" charset="0"/>
                <a:ea typeface="Verdana" charset="0"/>
                <a:cs typeface="Verdana" charset="0"/>
              </a:rPr>
              <a:t>Improves motivation and retention.</a:t>
            </a:r>
          </a:p>
          <a:p>
            <a:pPr eaLnBrk="1" hangingPunct="1"/>
            <a:endParaRPr lang="en-US" dirty="0">
              <a:latin typeface="Verdana" charset="0"/>
              <a:ea typeface="MS PGothic" charset="0"/>
            </a:endParaRPr>
          </a:p>
        </p:txBody>
      </p:sp>
      <p:sp>
        <p:nvSpPr>
          <p:cNvPr id="37891"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D357AC02-AD2B-7944-B098-88C0256DA8CA}" type="slidenum">
              <a:rPr lang="en-US" sz="1200">
                <a:solidFill>
                  <a:srgbClr val="898989"/>
                </a:solidFill>
                <a:cs typeface="Verdana" charset="0"/>
              </a:rPr>
              <a:pPr/>
              <a:t>6</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Disadvantages of Decentralization</a:t>
            </a:r>
          </a:p>
        </p:txBody>
      </p:sp>
      <p:sp>
        <p:nvSpPr>
          <p:cNvPr id="39938" name="Content Placeholder 2"/>
          <p:cNvSpPr>
            <a:spLocks noGrp="1"/>
          </p:cNvSpPr>
          <p:nvPr>
            <p:ph idx="1"/>
          </p:nvPr>
        </p:nvSpPr>
        <p:spPr/>
        <p:txBody>
          <a:bodyPr/>
          <a:lstStyle/>
          <a:p>
            <a:pPr eaLnBrk="1" hangingPunct="1"/>
            <a:r>
              <a:rPr lang="en-US" dirty="0">
                <a:latin typeface="Verdana" charset="0"/>
                <a:ea typeface="MS PGothic" charset="0"/>
              </a:rPr>
              <a:t>Despite its advantages, decentralization can cause potential problems: </a:t>
            </a:r>
          </a:p>
          <a:p>
            <a:pPr lvl="1" eaLnBrk="1" hangingPunct="1"/>
            <a:r>
              <a:rPr lang="en-US" dirty="0">
                <a:latin typeface="Verdana" charset="0"/>
                <a:ea typeface="Verdana" charset="0"/>
                <a:cs typeface="Verdana" charset="0"/>
              </a:rPr>
              <a:t>Duplication of costs</a:t>
            </a:r>
          </a:p>
          <a:p>
            <a:pPr lvl="1" eaLnBrk="1" hangingPunct="1"/>
            <a:r>
              <a:rPr lang="en-US" dirty="0">
                <a:latin typeface="Verdana" charset="0"/>
                <a:ea typeface="Verdana" charset="0"/>
                <a:cs typeface="Verdana" charset="0"/>
              </a:rPr>
              <a:t>Problems achieving goal congruence</a:t>
            </a:r>
          </a:p>
          <a:p>
            <a:pPr lvl="2" eaLnBrk="1" hangingPunct="1"/>
            <a:r>
              <a:rPr lang="en-US" sz="2400" dirty="0">
                <a:solidFill>
                  <a:srgbClr val="EA492C"/>
                </a:solidFill>
                <a:latin typeface="Verdana" charset="0"/>
                <a:ea typeface="Verdana" charset="0"/>
                <a:cs typeface="Verdana" charset="0"/>
              </a:rPr>
              <a:t>Goal congruence </a:t>
            </a:r>
            <a:r>
              <a:rPr lang="en-US" sz="2400" dirty="0">
                <a:latin typeface="Verdana" charset="0"/>
                <a:ea typeface="Verdana" charset="0"/>
                <a:cs typeface="Verdana" charset="0"/>
              </a:rPr>
              <a:t>occurs when segment managers’ goals align with top management’s goals</a:t>
            </a:r>
            <a:r>
              <a:rPr lang="en-US" sz="2400" dirty="0" smtClean="0">
                <a:latin typeface="Verdana" charset="0"/>
                <a:ea typeface="Verdana" charset="0"/>
                <a:cs typeface="Verdana" charset="0"/>
              </a:rPr>
              <a:t>. </a:t>
            </a:r>
            <a:endParaRPr lang="en-US" sz="2400" dirty="0">
              <a:latin typeface="Verdana" charset="0"/>
              <a:ea typeface="Verdana" charset="0"/>
              <a:cs typeface="Verdana" charset="0"/>
            </a:endParaRPr>
          </a:p>
        </p:txBody>
      </p:sp>
      <p:sp>
        <p:nvSpPr>
          <p:cNvPr id="3993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9D05828F-5350-BA48-B544-46A9F8CB4724}" type="slidenum">
              <a:rPr lang="en-US" sz="1200">
                <a:solidFill>
                  <a:srgbClr val="898989"/>
                </a:solidFill>
                <a:cs typeface="Verdana" charset="0"/>
              </a:rPr>
              <a:pPr/>
              <a:t>7</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Responsibility Accounting</a:t>
            </a:r>
          </a:p>
        </p:txBody>
      </p:sp>
      <p:sp>
        <p:nvSpPr>
          <p:cNvPr id="41986" name="Content Placeholder 2"/>
          <p:cNvSpPr>
            <a:spLocks noGrp="1"/>
          </p:cNvSpPr>
          <p:nvPr>
            <p:ph idx="1"/>
          </p:nvPr>
        </p:nvSpPr>
        <p:spPr/>
        <p:txBody>
          <a:bodyPr/>
          <a:lstStyle/>
          <a:p>
            <a:pPr eaLnBrk="1" hangingPunct="1"/>
            <a:r>
              <a:rPr lang="en-US" sz="2600" dirty="0">
                <a:latin typeface="Verdana" charset="0"/>
                <a:ea typeface="MS PGothic" charset="0"/>
              </a:rPr>
              <a:t>Decentralized companies delegate responsibility for specific decisions to each subunit. </a:t>
            </a:r>
          </a:p>
          <a:p>
            <a:pPr eaLnBrk="1" hangingPunct="1"/>
            <a:r>
              <a:rPr lang="en-US" sz="2600" dirty="0">
                <a:latin typeface="Verdana" charset="0"/>
                <a:ea typeface="MS PGothic" charset="0"/>
              </a:rPr>
              <a:t>A </a:t>
            </a:r>
            <a:r>
              <a:rPr lang="en-US" sz="2600" dirty="0">
                <a:solidFill>
                  <a:srgbClr val="EA492C"/>
                </a:solidFill>
                <a:latin typeface="Verdana" charset="0"/>
                <a:ea typeface="MS PGothic" charset="0"/>
              </a:rPr>
              <a:t>responsibility center</a:t>
            </a:r>
            <a:r>
              <a:rPr lang="en-US" sz="2600" dirty="0">
                <a:solidFill>
                  <a:srgbClr val="3399D1"/>
                </a:solidFill>
                <a:latin typeface="Verdana" charset="0"/>
                <a:ea typeface="MS PGothic" charset="0"/>
              </a:rPr>
              <a:t> </a:t>
            </a:r>
            <a:r>
              <a:rPr lang="en-US" sz="2600" dirty="0">
                <a:latin typeface="Verdana" charset="0"/>
                <a:ea typeface="MS PGothic" charset="0"/>
              </a:rPr>
              <a:t>is a part of the organization for which a manager has decision-making authority and accountability for the results of those decisions</a:t>
            </a:r>
            <a:r>
              <a:rPr lang="en-US" sz="2600" dirty="0" smtClean="0">
                <a:latin typeface="Verdana" charset="0"/>
                <a:ea typeface="MS PGothic" charset="0"/>
              </a:rPr>
              <a:t>.</a:t>
            </a:r>
          </a:p>
          <a:p>
            <a:r>
              <a:rPr lang="en-US" sz="2600" dirty="0" smtClean="0"/>
              <a:t>A </a:t>
            </a:r>
            <a:r>
              <a:rPr lang="en-US" sz="2600" dirty="0" smtClean="0">
                <a:solidFill>
                  <a:srgbClr val="EA492C"/>
                </a:solidFill>
              </a:rPr>
              <a:t>responsibility </a:t>
            </a:r>
            <a:r>
              <a:rPr lang="en-US" sz="2600" dirty="0">
                <a:solidFill>
                  <a:srgbClr val="EA492C"/>
                </a:solidFill>
              </a:rPr>
              <a:t>accounting system </a:t>
            </a:r>
            <a:r>
              <a:rPr lang="en-US" sz="2600" dirty="0"/>
              <a:t>is a system for evaluating the performance of </a:t>
            </a:r>
            <a:r>
              <a:rPr lang="en-US" sz="2600" dirty="0" smtClean="0"/>
              <a:t>each responsibility </a:t>
            </a:r>
            <a:r>
              <a:rPr lang="en-US" sz="2600" dirty="0"/>
              <a:t>center and its manager.</a:t>
            </a:r>
            <a:endParaRPr lang="en-US" sz="2600" dirty="0">
              <a:latin typeface="Verdana" charset="0"/>
              <a:ea typeface="MS PGothic" charset="0"/>
            </a:endParaRPr>
          </a:p>
        </p:txBody>
      </p:sp>
      <p:sp>
        <p:nvSpPr>
          <p:cNvPr id="4198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26F05B0C-602E-9C45-99E3-15128F9C7980}" type="slidenum">
              <a:rPr lang="en-US" sz="1200">
                <a:solidFill>
                  <a:srgbClr val="898989"/>
                </a:solidFill>
                <a:cs typeface="Verdana" charset="0"/>
              </a:rPr>
              <a:pPr/>
              <a:t>8</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Responsibility Centers</a:t>
            </a:r>
          </a:p>
        </p:txBody>
      </p:sp>
      <p:sp>
        <p:nvSpPr>
          <p:cNvPr id="44034" name="Content Placeholder 2"/>
          <p:cNvSpPr>
            <a:spLocks noGrp="1"/>
          </p:cNvSpPr>
          <p:nvPr>
            <p:ph idx="1"/>
          </p:nvPr>
        </p:nvSpPr>
        <p:spPr>
          <a:xfrm>
            <a:off x="457200" y="1600200"/>
            <a:ext cx="8229600" cy="4724400"/>
          </a:xfrm>
        </p:spPr>
        <p:txBody>
          <a:bodyPr/>
          <a:lstStyle/>
          <a:p>
            <a:pPr marL="514350" indent="-457200" eaLnBrk="1" hangingPunct="1"/>
            <a:r>
              <a:rPr lang="en-US" dirty="0">
                <a:solidFill>
                  <a:srgbClr val="EA492C"/>
                </a:solidFill>
                <a:latin typeface="Verdana" charset="0"/>
                <a:ea typeface="MS PGothic" charset="0"/>
              </a:rPr>
              <a:t>Cost center</a:t>
            </a:r>
            <a:r>
              <a:rPr lang="en-US" dirty="0">
                <a:latin typeface="Verdana" charset="0"/>
                <a:ea typeface="MS PGothic" charset="0"/>
              </a:rPr>
              <a:t>:</a:t>
            </a:r>
            <a:r>
              <a:rPr lang="en-US" dirty="0">
                <a:solidFill>
                  <a:srgbClr val="3399D1"/>
                </a:solidFill>
                <a:latin typeface="Verdana" charset="0"/>
                <a:ea typeface="MS PGothic" charset="0"/>
              </a:rPr>
              <a:t> </a:t>
            </a:r>
            <a:r>
              <a:rPr lang="en-US" dirty="0" smtClean="0">
                <a:latin typeface="Verdana" charset="0"/>
                <a:ea typeface="MS PGothic" charset="0"/>
              </a:rPr>
              <a:t>The </a:t>
            </a:r>
            <a:r>
              <a:rPr lang="en-US" dirty="0">
                <a:latin typeface="Verdana" charset="0"/>
                <a:ea typeface="MS PGothic" charset="0"/>
              </a:rPr>
              <a:t>manager is only responsible for controlling costs.</a:t>
            </a:r>
          </a:p>
          <a:p>
            <a:pPr marL="514350" indent="-457200" eaLnBrk="1" hangingPunct="1"/>
            <a:r>
              <a:rPr lang="en-US" dirty="0">
                <a:solidFill>
                  <a:srgbClr val="EA492C"/>
                </a:solidFill>
                <a:latin typeface="Verdana" charset="0"/>
                <a:ea typeface="MS PGothic" charset="0"/>
              </a:rPr>
              <a:t>Revenue center</a:t>
            </a:r>
            <a:r>
              <a:rPr lang="en-US" dirty="0">
                <a:latin typeface="Verdana" charset="0"/>
                <a:ea typeface="MS PGothic" charset="0"/>
              </a:rPr>
              <a:t>:</a:t>
            </a:r>
            <a:r>
              <a:rPr lang="en-US" dirty="0">
                <a:solidFill>
                  <a:srgbClr val="3399D1"/>
                </a:solidFill>
                <a:latin typeface="Verdana" charset="0"/>
                <a:ea typeface="MS PGothic" charset="0"/>
              </a:rPr>
              <a:t> </a:t>
            </a:r>
            <a:r>
              <a:rPr lang="en-US" dirty="0" smtClean="0">
                <a:latin typeface="Verdana" charset="0"/>
                <a:ea typeface="MS PGothic" charset="0"/>
              </a:rPr>
              <a:t>The manager </a:t>
            </a:r>
            <a:r>
              <a:rPr lang="en-US" dirty="0">
                <a:latin typeface="Verdana" charset="0"/>
                <a:ea typeface="MS PGothic" charset="0"/>
              </a:rPr>
              <a:t>is only responsible for generating revenues.</a:t>
            </a:r>
          </a:p>
          <a:p>
            <a:pPr marL="514350" indent="-457200" eaLnBrk="1" hangingPunct="1"/>
            <a:r>
              <a:rPr lang="en-US" dirty="0">
                <a:solidFill>
                  <a:srgbClr val="EA492C"/>
                </a:solidFill>
                <a:latin typeface="Verdana" charset="0"/>
                <a:ea typeface="MS PGothic" charset="0"/>
              </a:rPr>
              <a:t>Profit center</a:t>
            </a:r>
            <a:r>
              <a:rPr lang="en-US" dirty="0">
                <a:latin typeface="Verdana" charset="0"/>
                <a:ea typeface="MS PGothic" charset="0"/>
              </a:rPr>
              <a:t>:</a:t>
            </a:r>
            <a:r>
              <a:rPr lang="en-US" dirty="0">
                <a:solidFill>
                  <a:srgbClr val="3399D1"/>
                </a:solidFill>
                <a:latin typeface="Verdana" charset="0"/>
                <a:ea typeface="MS PGothic" charset="0"/>
              </a:rPr>
              <a:t> </a:t>
            </a:r>
            <a:r>
              <a:rPr lang="en-US" dirty="0">
                <a:latin typeface="Verdana" charset="0"/>
                <a:ea typeface="MS PGothic" charset="0"/>
              </a:rPr>
              <a:t>The manager is responsible for generating revenues and controlling costs. </a:t>
            </a:r>
          </a:p>
          <a:p>
            <a:pPr marL="514350" indent="-457200" eaLnBrk="1" hangingPunct="1"/>
            <a:r>
              <a:rPr lang="en-US" dirty="0">
                <a:solidFill>
                  <a:srgbClr val="EA492C"/>
                </a:solidFill>
                <a:latin typeface="Verdana" charset="0"/>
                <a:ea typeface="MS PGothic" charset="0"/>
              </a:rPr>
              <a:t>Investment center</a:t>
            </a:r>
            <a:r>
              <a:rPr lang="en-US" dirty="0">
                <a:latin typeface="Verdana" charset="0"/>
                <a:ea typeface="MS PGothic" charset="0"/>
              </a:rPr>
              <a:t>:</a:t>
            </a:r>
            <a:r>
              <a:rPr lang="en-US" dirty="0">
                <a:solidFill>
                  <a:srgbClr val="3399D1"/>
                </a:solidFill>
                <a:latin typeface="Verdana" charset="0"/>
                <a:ea typeface="MS PGothic" charset="0"/>
              </a:rPr>
              <a:t> </a:t>
            </a:r>
            <a:r>
              <a:rPr lang="en-US" dirty="0">
                <a:latin typeface="Verdana" charset="0"/>
                <a:ea typeface="MS PGothic" charset="0"/>
              </a:rPr>
              <a:t>The manager is responsible for the center’s</a:t>
            </a:r>
            <a:r>
              <a:rPr lang="en-US" altLang="ja-JP" dirty="0">
                <a:latin typeface="Verdana" charset="0"/>
                <a:ea typeface="MS PGothic" charset="0"/>
              </a:rPr>
              <a:t> invested capital.</a:t>
            </a:r>
            <a:endParaRPr lang="en-US" dirty="0">
              <a:latin typeface="Verdana" charset="0"/>
              <a:ea typeface="MS PGothic" charset="0"/>
            </a:endParaRPr>
          </a:p>
        </p:txBody>
      </p:sp>
      <p:sp>
        <p:nvSpPr>
          <p:cNvPr id="4403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24-</a:t>
            </a:r>
            <a:fld id="{C37B7D0E-1098-CA47-91C9-6DC87686FC93}" type="slidenum">
              <a:rPr lang="en-US" sz="1200">
                <a:solidFill>
                  <a:srgbClr val="898989"/>
                </a:solidFill>
                <a:cs typeface="Verdana" charset="0"/>
              </a:rPr>
              <a:pPr/>
              <a:t>9</a:t>
            </a:fld>
            <a:endParaRPr lang="en-US" sz="1200" dirty="0">
              <a:solidFill>
                <a:srgbClr val="898989"/>
              </a:solidFill>
              <a:cs typeface="Verdana" charset="0"/>
            </a:endParaRPr>
          </a:p>
        </p:txBody>
      </p:sp>
      <p:sp>
        <p:nvSpPr>
          <p:cNvPr id="5" name="Footer Placeholder 1"/>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6900</TotalTime>
  <Words>5997</Words>
  <Application>Microsoft Office PowerPoint</Application>
  <PresentationFormat>On-screen Show (4:3)</PresentationFormat>
  <Paragraphs>394</Paragraphs>
  <Slides>49</Slides>
  <Notes>49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ＭＳ Ｐゴシック</vt:lpstr>
      <vt:lpstr>ＭＳ Ｐゴシック</vt:lpstr>
      <vt:lpstr>Arial</vt:lpstr>
      <vt:lpstr>Calibri</vt:lpstr>
      <vt:lpstr>Times New Roman</vt:lpstr>
      <vt:lpstr>Verdana</vt:lpstr>
      <vt:lpstr>Office Theme</vt:lpstr>
      <vt:lpstr>1_Office Theme</vt:lpstr>
      <vt:lpstr>Chapter 24 Responsibility Accounting and Performance Evaluation </vt:lpstr>
      <vt:lpstr>Chapter 24 Learning Objectives</vt:lpstr>
      <vt:lpstr>Chapter 24 Learning Objectives</vt:lpstr>
      <vt:lpstr>Learning Objective 1</vt:lpstr>
      <vt:lpstr>WHY DO DECENTRALIZED COMPANIES NEED RESPONSIBILITY ACCOUNTING?</vt:lpstr>
      <vt:lpstr>Advantages of Decentralization</vt:lpstr>
      <vt:lpstr>Disadvantages of Decentralization</vt:lpstr>
      <vt:lpstr>Responsibility Accounting</vt:lpstr>
      <vt:lpstr>Responsibility Centers</vt:lpstr>
      <vt:lpstr>Responsibility Centers</vt:lpstr>
      <vt:lpstr>PowerPoint Presentation</vt:lpstr>
      <vt:lpstr>Learning Objective 2</vt:lpstr>
      <vt:lpstr>WHAT IS A PERFORMANCE EVALUATION SYSTEM, AND HOW IS IT USED?</vt:lpstr>
      <vt:lpstr>Goals of Performance  Evaluation Systems</vt:lpstr>
      <vt:lpstr>Limitations of Financial  Performance Measurement</vt:lpstr>
      <vt:lpstr>The Balanced Scorecard</vt:lpstr>
      <vt:lpstr>The Balanced Scorecard</vt:lpstr>
      <vt:lpstr>PowerPoint Presentation</vt:lpstr>
      <vt:lpstr>Learning Objective 3</vt:lpstr>
      <vt:lpstr>HOW DO COMPANIES USE RESPONSIBILITY ACCOUNTING TO EVALUATE PERFORMANCE IN COST, REVENUE, AND PROFIT CENTERS?</vt:lpstr>
      <vt:lpstr>Controllable Versus  Noncontrollable Costs</vt:lpstr>
      <vt:lpstr>Responsibility Reports</vt:lpstr>
      <vt:lpstr>Cost Centers</vt:lpstr>
      <vt:lpstr>Cost Centers</vt:lpstr>
      <vt:lpstr>Revenue Centers</vt:lpstr>
      <vt:lpstr>Revenue Centers</vt:lpstr>
      <vt:lpstr>Profit Centers</vt:lpstr>
      <vt:lpstr>Profit Centers</vt:lpstr>
      <vt:lpstr>Profit Centers</vt:lpstr>
      <vt:lpstr>Learning Objective 4</vt:lpstr>
      <vt:lpstr>HOW DOES PERFORMANCE  EVALUATION IN INVESTMENT CENTERS DIFFER FROM OTHER CENTERS?</vt:lpstr>
      <vt:lpstr>HOW DOES PERFORMANCE  EVALUATION IN INVESTMENT CENTERS DIFFER FROM OTHER CENTERS?</vt:lpstr>
      <vt:lpstr>Return on Investment</vt:lpstr>
      <vt:lpstr>Return on Investment</vt:lpstr>
      <vt:lpstr>Return on Investment</vt:lpstr>
      <vt:lpstr>Return on Investment</vt:lpstr>
      <vt:lpstr>Residual Income (RI)</vt:lpstr>
      <vt:lpstr>Residual Income (RI)</vt:lpstr>
      <vt:lpstr>Residual Income (RI)</vt:lpstr>
      <vt:lpstr>PowerPoint Presentation</vt:lpstr>
      <vt:lpstr>Limitations of Financial  Performance Measures</vt:lpstr>
      <vt:lpstr>Learning Objective 5</vt:lpstr>
      <vt:lpstr>HOW DO TRANSFER PRICES AFFECT DECENTRALIZED COMPANIES?</vt:lpstr>
      <vt:lpstr>Objectives in Setting Transfer Prices</vt:lpstr>
      <vt:lpstr>Setting Transfer Prices</vt:lpstr>
      <vt:lpstr>Setting Transfer Prices</vt:lpstr>
      <vt:lpstr>Operating at Capacity</vt:lpstr>
      <vt:lpstr>Operating Below Capacity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 Process Costing</dc:title>
  <dc:creator>Michelle Suminski</dc:creator>
  <cp:lastModifiedBy>Alisa G Brink</cp:lastModifiedBy>
  <cp:revision>747</cp:revision>
  <dcterms:created xsi:type="dcterms:W3CDTF">2012-09-19T01:39:45Z</dcterms:created>
  <dcterms:modified xsi:type="dcterms:W3CDTF">2017-04-14T17:11:20Z</dcterms:modified>
</cp:coreProperties>
</file>