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handoutMasterIdLst>
    <p:handoutMasterId r:id="rId70"/>
  </p:handoutMasterIdLst>
  <p:sldIdLst>
    <p:sldId id="532" r:id="rId3"/>
    <p:sldId id="263" r:id="rId4"/>
    <p:sldId id="392" r:id="rId5"/>
    <p:sldId id="363" r:id="rId6"/>
    <p:sldId id="364" r:id="rId7"/>
    <p:sldId id="516" r:id="rId8"/>
    <p:sldId id="399" r:id="rId9"/>
    <p:sldId id="507" r:id="rId10"/>
    <p:sldId id="409" r:id="rId11"/>
    <p:sldId id="400" r:id="rId12"/>
    <p:sldId id="410" r:id="rId13"/>
    <p:sldId id="517" r:id="rId14"/>
    <p:sldId id="411" r:id="rId15"/>
    <p:sldId id="514" r:id="rId16"/>
    <p:sldId id="412" r:id="rId17"/>
    <p:sldId id="414" r:id="rId18"/>
    <p:sldId id="393" r:id="rId19"/>
    <p:sldId id="511" r:id="rId20"/>
    <p:sldId id="401" r:id="rId21"/>
    <p:sldId id="402" r:id="rId22"/>
    <p:sldId id="512" r:id="rId23"/>
    <p:sldId id="415" r:id="rId24"/>
    <p:sldId id="403" r:id="rId25"/>
    <p:sldId id="406" r:id="rId26"/>
    <p:sldId id="405" r:id="rId27"/>
    <p:sldId id="407" r:id="rId28"/>
    <p:sldId id="398" r:id="rId29"/>
    <p:sldId id="423" r:id="rId30"/>
    <p:sldId id="530" r:id="rId31"/>
    <p:sldId id="519" r:id="rId32"/>
    <p:sldId id="518" r:id="rId33"/>
    <p:sldId id="428" r:id="rId34"/>
    <p:sldId id="531" r:id="rId35"/>
    <p:sldId id="521" r:id="rId36"/>
    <p:sldId id="520" r:id="rId37"/>
    <p:sldId id="433" r:id="rId38"/>
    <p:sldId id="397" r:id="rId39"/>
    <p:sldId id="443" r:id="rId40"/>
    <p:sldId id="522" r:id="rId41"/>
    <p:sldId id="523" r:id="rId42"/>
    <p:sldId id="447" r:id="rId43"/>
    <p:sldId id="524" r:id="rId44"/>
    <p:sldId id="451" r:id="rId45"/>
    <p:sldId id="525" r:id="rId46"/>
    <p:sldId id="527" r:id="rId47"/>
    <p:sldId id="526" r:id="rId48"/>
    <p:sldId id="457" r:id="rId49"/>
    <p:sldId id="458" r:id="rId50"/>
    <p:sldId id="396" r:id="rId51"/>
    <p:sldId id="471" r:id="rId52"/>
    <p:sldId id="473" r:id="rId53"/>
    <p:sldId id="515" r:id="rId54"/>
    <p:sldId id="475" r:id="rId55"/>
    <p:sldId id="395" r:id="rId56"/>
    <p:sldId id="528" r:id="rId57"/>
    <p:sldId id="486" r:id="rId58"/>
    <p:sldId id="485" r:id="rId59"/>
    <p:sldId id="489" r:id="rId60"/>
    <p:sldId id="491" r:id="rId61"/>
    <p:sldId id="493" r:id="rId62"/>
    <p:sldId id="495" r:id="rId63"/>
    <p:sldId id="497" r:id="rId64"/>
    <p:sldId id="499" r:id="rId65"/>
    <p:sldId id="501" r:id="rId66"/>
    <p:sldId id="502" r:id="rId67"/>
    <p:sldId id="293"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16" clrIdx="0">
    <p:extLst>
      <p:ext uri="{19B8F6BF-5375-455C-9EA6-DF929625EA0E}">
        <p15:presenceInfo xmlns:p15="http://schemas.microsoft.com/office/powerpoint/2012/main" userId="9f215fe52c276b11" providerId="Windows Live"/>
      </p:ext>
    </p:extLst>
  </p:cmAuthor>
  <p:cmAuthor id="2" name="Alisa G Brink" initials="AGB" lastIdx="14" clrIdx="1">
    <p:extLst>
      <p:ext uri="{19B8F6BF-5375-455C-9EA6-DF929625EA0E}">
        <p15:presenceInfo xmlns:p15="http://schemas.microsoft.com/office/powerpoint/2012/main" userId="S-1-5-21-3362134674-1434254870-618424018-4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492C"/>
    <a:srgbClr val="BE7A00"/>
    <a:srgbClr val="3EB211"/>
    <a:srgbClr val="0090B2"/>
    <a:srgbClr val="7089D1"/>
    <a:srgbClr val="FF6600"/>
    <a:srgbClr val="3399D1"/>
    <a:srgbClr val="FFFF99"/>
    <a:srgbClr val="DCC5ED"/>
    <a:srgbClr val="F6CC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15" autoAdjust="0"/>
  </p:normalViewPr>
  <p:slideViewPr>
    <p:cSldViewPr>
      <p:cViewPr varScale="1">
        <p:scale>
          <a:sx n="94" d="100"/>
          <a:sy n="94" d="100"/>
        </p:scale>
        <p:origin x="2094" y="78"/>
      </p:cViewPr>
      <p:guideLst>
        <p:guide orient="horz" pos="2160"/>
        <p:guide pos="2880"/>
      </p:guideLst>
    </p:cSldViewPr>
  </p:slideViewPr>
  <p:outlineViewPr>
    <p:cViewPr>
      <p:scale>
        <a:sx n="33" d="100"/>
        <a:sy n="33" d="100"/>
      </p:scale>
      <p:origin x="0" y="17424"/>
    </p:cViewPr>
  </p:outlineViewPr>
  <p:notesTextViewPr>
    <p:cViewPr>
      <p:scale>
        <a:sx n="150" d="100"/>
        <a:sy n="150" d="100"/>
      </p:scale>
      <p:origin x="0" y="0"/>
    </p:cViewPr>
  </p:notesTextViewPr>
  <p:sorterViewPr>
    <p:cViewPr>
      <p:scale>
        <a:sx n="100" d="100"/>
        <a:sy n="100" d="100"/>
      </p:scale>
      <p:origin x="0" y="1152"/>
    </p:cViewPr>
  </p:sorterViewPr>
  <p:notesViewPr>
    <p:cSldViewPr>
      <p:cViewPr varScale="1">
        <p:scale>
          <a:sx n="65" d="100"/>
          <a:sy n="65" d="100"/>
        </p:scale>
        <p:origin x="2652"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2549A4D6-157A-034D-8754-585C41B9B163}" type="datetimeFigureOut">
              <a:rPr lang="en-US"/>
              <a:pPr>
                <a:defRPr/>
              </a:pPr>
              <a:t>4/14/2017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042E5A64-366F-BA42-AF4E-32159E017B9E}" type="slidenum">
              <a:rPr lang="en-US"/>
              <a:pPr>
                <a:defRPr/>
              </a:pPr>
              <a:t>‹#›</a:t>
            </a:fld>
            <a:endParaRPr lang="en-US" dirty="0"/>
          </a:p>
        </p:txBody>
      </p:sp>
    </p:spTree>
    <p:extLst>
      <p:ext uri="{BB962C8B-B14F-4D97-AF65-F5344CB8AC3E}">
        <p14:creationId xmlns:p14="http://schemas.microsoft.com/office/powerpoint/2010/main" val="2099465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9B1CF676-17B7-6E43-80FF-58446AB3E0E3}" type="datetimeFigureOut">
              <a:rPr lang="en-US"/>
              <a:pPr>
                <a:defRPr/>
              </a:pPr>
              <a:t>4/14/2017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B3BCDC35-F648-6140-8853-576813CD967B}" type="slidenum">
              <a:rPr lang="en-US"/>
              <a:pPr>
                <a:defRPr/>
              </a:pPr>
              <a:t>‹#›</a:t>
            </a:fld>
            <a:endParaRPr lang="en-US" dirty="0"/>
          </a:p>
        </p:txBody>
      </p:sp>
    </p:spTree>
    <p:extLst>
      <p:ext uri="{BB962C8B-B14F-4D97-AF65-F5344CB8AC3E}">
        <p14:creationId xmlns:p14="http://schemas.microsoft.com/office/powerpoint/2010/main" val="42174379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8A698D-0939-8B4D-8FAF-C9065760A132}" type="slidenum">
              <a:rPr lang="en-US" sz="1200">
                <a:solidFill>
                  <a:srgbClr val="000000"/>
                </a:solidFill>
                <a:latin typeface="Calibri" charset="0"/>
              </a:rPr>
              <a:pPr eaLnBrk="1" hangingPunct="1"/>
              <a:t>1</a:t>
            </a:fld>
            <a:endParaRPr lang="en-US" sz="1200" dirty="0">
              <a:solidFill>
                <a:srgbClr val="000000"/>
              </a:solidFill>
              <a:latin typeface="Calibri" charset="0"/>
            </a:endParaRPr>
          </a:p>
        </p:txBody>
      </p:sp>
    </p:spTree>
    <p:extLst>
      <p:ext uri="{BB962C8B-B14F-4D97-AF65-F5344CB8AC3E}">
        <p14:creationId xmlns:p14="http://schemas.microsoft.com/office/powerpoint/2010/main" val="214641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S PGothic" panose="020B0600070205080204" pitchFamily="34" charset="-128"/>
                <a:cs typeface="MS PGothic" charset="0"/>
              </a:rPr>
              <a:t>The variances in Exhibit 23-2 are called static budget variances. A static budget variance is the difference between actual results and the expected results in the static budget. Cheerful Colors’s static budget variance for operating income is favorable primarily because Cheerful Colors sold 52,000 batches of crayons rather than the 50,000 batches it budgeted to sell during 2019. But there is more to this story. A static budget performance report is useful in evaluating a manager’s effectiveness when the actual level of sales closely approximates the budgeted amount. It is also useful in evaluating the manager’s ability to control fixed manufacturing costs and fixed selling and administrative expenses. </a:t>
            </a:r>
          </a:p>
          <a:p>
            <a:endParaRPr lang="en-US" sz="1200" b="0" i="0" u="none" strike="noStrike" kern="1200" baseline="0" dirty="0" smtClean="0">
              <a:solidFill>
                <a:schemeClr val="tx1"/>
              </a:solidFill>
              <a:latin typeface="+mn-lt"/>
              <a:ea typeface="MS PGothic" panose="020B0600070205080204" pitchFamily="34" charset="-128"/>
              <a:cs typeface="MS PGothic" charset="0"/>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A static budget performance report, though, is not helpful in evaluating variable costs because as production changes, variable costs should change accordingly. Cheerful Colors needs a better tool to examine budgeted income at different sales levels.</a:t>
            </a:r>
            <a:endParaRPr lang="en-US" dirty="0">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5C72E57-5388-6B4C-A0BE-A7C6ACF3641D}" type="slidenum">
              <a:rPr lang="en-US" sz="1200">
                <a:latin typeface="Calibri" charset="0"/>
              </a:rPr>
              <a:pPr/>
              <a:t>10</a:t>
            </a:fld>
            <a:endParaRPr lang="en-US" sz="1200" dirty="0">
              <a:latin typeface="Calibri" charset="0"/>
            </a:endParaRPr>
          </a:p>
        </p:txBody>
      </p:sp>
    </p:spTree>
    <p:extLst>
      <p:ext uri="{BB962C8B-B14F-4D97-AF65-F5344CB8AC3E}">
        <p14:creationId xmlns:p14="http://schemas.microsoft.com/office/powerpoint/2010/main" val="344568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A flexible budget summarizes revenues and expenses for various levels of sales volume within a relevant range. A flexible budget is a budget prepared for various levels of sales volume. Flexible budgets separate variable costs from fixed costs; the variable costs put the </a:t>
            </a:r>
            <a:r>
              <a:rPr lang="en-US" i="1" dirty="0">
                <a:latin typeface="Calibri" charset="0"/>
                <a:ea typeface="MS PGothic" charset="0"/>
              </a:rPr>
              <a:t>flex</a:t>
            </a:r>
            <a:r>
              <a:rPr lang="en-US" dirty="0">
                <a:latin typeface="Calibri" charset="0"/>
                <a:ea typeface="MS PGothic" charset="0"/>
              </a:rPr>
              <a:t> in the flexible budget. </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F256591-D33A-B24A-B264-67953B3A759E}" type="slidenum">
              <a:rPr lang="en-US" sz="1200">
                <a:latin typeface="Calibri" charset="0"/>
              </a:rPr>
              <a:pPr/>
              <a:t>11</a:t>
            </a:fld>
            <a:endParaRPr lang="en-US" sz="1200" dirty="0">
              <a:latin typeface="Calibri" charset="0"/>
            </a:endParaRPr>
          </a:p>
        </p:txBody>
      </p:sp>
    </p:spTree>
    <p:extLst>
      <p:ext uri="{BB962C8B-B14F-4D97-AF65-F5344CB8AC3E}">
        <p14:creationId xmlns:p14="http://schemas.microsoft.com/office/powerpoint/2010/main" val="235587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To create a flexible budget, you need to know the following</a:t>
            </a:r>
            <a:r>
              <a:rPr lang="en-US" dirty="0" smtClean="0">
                <a:latin typeface="Calibri" charset="0"/>
                <a:ea typeface="MS PGothic" charset="0"/>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selling price per unit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variable cost per unit</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product costs</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direct materials</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direct labor</a:t>
            </a:r>
          </a:p>
          <a:p>
            <a:pPr marL="1085850" lvl="2"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variable manufacturing overhead costs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variable selling and administrative expenses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Total budgeted fixed costs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fixed manufacturing overhead costs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Budgeted fixed selling and administrative expenses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S PGothic" panose="020B0600070205080204" pitchFamily="34" charset="-128"/>
                <a:cs typeface="MS PGothic" charset="0"/>
              </a:rPr>
              <a:t>Different volume levels within the relevant range</a:t>
            </a:r>
            <a:endParaRPr lang="en-US" dirty="0">
              <a:latin typeface="Calibri" charset="0"/>
              <a:ea typeface="MS PGothic"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8AF395D-CB0D-A049-87A1-5AA8EE7397C5}" type="slidenum">
              <a:rPr lang="en-US" sz="1200">
                <a:latin typeface="Calibri" charset="0"/>
              </a:rPr>
              <a:pPr/>
              <a:t>12</a:t>
            </a:fld>
            <a:endParaRPr lang="en-US" sz="1200" dirty="0">
              <a:latin typeface="Calibri" charset="0"/>
            </a:endParaRPr>
          </a:p>
        </p:txBody>
      </p:sp>
    </p:spTree>
    <p:extLst>
      <p:ext uri="{BB962C8B-B14F-4D97-AF65-F5344CB8AC3E}">
        <p14:creationId xmlns:p14="http://schemas.microsoft.com/office/powerpoint/2010/main" val="164611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S PGothic" panose="020B0600070205080204" pitchFamily="34" charset="-128"/>
                <a:cs typeface="MS PGothic" charset="0"/>
              </a:rPr>
              <a:t>Exhibit 23-3 is a flexible budget for Cheerful Colors’s revenues and expenses that predicts what will happen if sales reach 48,000 batches, 50,000 batches, or 52,000 batches of crayons during 2019. The budgeted sales price per batch is $7.50. Budgeted variable costs are $1.75 for direct materials, $3.00 for direct labor, $0.75 for variable manufacturing overhead, and 5% of sales revenue for selling and administrative supplies. Budgeted fixed costs are $25,000 for manufacturing overhead and $22,500 for selling and administrative.</a:t>
            </a:r>
          </a:p>
          <a:p>
            <a:endParaRPr lang="en-US" sz="1200" b="0" i="0" u="none" strike="noStrike" kern="1200" baseline="0" dirty="0" smtClean="0">
              <a:solidFill>
                <a:schemeClr val="tx1"/>
              </a:solidFill>
              <a:latin typeface="+mn-lt"/>
              <a:ea typeface="MS PGothic" panose="020B0600070205080204" pitchFamily="34" charset="-128"/>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Notice in Exhibit 23-3 that sales revenue, variable costs, and contribution margin increase as more batches of crayons are sold, but fixed costs remain constant, regardless of the number of crayons sold within the relevant range of 48,000 to 52,000 batches. This is an important distinction to remember about flexible budgets. Because total fixed costs remain constant within a specific relevant range of output, fixed costs do not change on a flexible budget. Variable costs, in total, do change.</a:t>
            </a:r>
            <a:endParaRPr lang="en-US" dirty="0">
              <a:latin typeface="Calibri" charset="0"/>
              <a:ea typeface="MS PGothic"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4BBA388-4C22-7346-AB13-DCA1A9BCC9B9}" type="slidenum">
              <a:rPr lang="en-US" sz="1200">
                <a:latin typeface="Calibri" charset="0"/>
              </a:rPr>
              <a:pPr/>
              <a:t>13</a:t>
            </a:fld>
            <a:endParaRPr lang="en-US" sz="1200" dirty="0">
              <a:latin typeface="Calibri" charset="0"/>
            </a:endParaRPr>
          </a:p>
        </p:txBody>
      </p:sp>
    </p:spTree>
    <p:extLst>
      <p:ext uri="{BB962C8B-B14F-4D97-AF65-F5344CB8AC3E}">
        <p14:creationId xmlns:p14="http://schemas.microsoft.com/office/powerpoint/2010/main" val="256267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It is not enough to know that a variance occurred. Managers must know why a variance occurred in order to pinpoint problems and take corrective action. As noted </a:t>
            </a:r>
            <a:r>
              <a:rPr lang="en-US" dirty="0" smtClean="0">
                <a:latin typeface="Calibri" charset="0"/>
                <a:ea typeface="MS PGothic" charset="0"/>
              </a:rPr>
              <a:t>in Exhibit </a:t>
            </a:r>
            <a:r>
              <a:rPr lang="en-US" dirty="0">
                <a:latin typeface="Calibri" charset="0"/>
                <a:ea typeface="MS PGothic" charset="0"/>
              </a:rPr>
              <a:t>23-2, the static budget underestimated both sales and total variable costs. These differences are caused by two primary factors: There is a difference in prices or costs and/or there is a difference in volume. To develop more useful information, managers divide the static budget into two broad categories: the flexible budget variance and the sales volume variance. The flexible budget variance is the difference between actual results and the expected results in the flexible budget for the actual units sold. The sales volume variance is the difference between the expected results in the flexible budget for the actual units sold and the static budget.</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48D6A49-41F0-F149-8D23-D47516209094}" type="slidenum">
              <a:rPr lang="en-US" sz="1200">
                <a:latin typeface="Calibri" charset="0"/>
              </a:rPr>
              <a:pPr/>
              <a:t>14</a:t>
            </a:fld>
            <a:endParaRPr lang="en-US" sz="1200" dirty="0">
              <a:latin typeface="Calibri" charset="0"/>
            </a:endParaRPr>
          </a:p>
        </p:txBody>
      </p:sp>
    </p:spTree>
    <p:extLst>
      <p:ext uri="{BB962C8B-B14F-4D97-AF65-F5344CB8AC3E}">
        <p14:creationId xmlns:p14="http://schemas.microsoft.com/office/powerpoint/2010/main" val="2819222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23-4 diagrams the flexible budget and sales volume variances. The flexible budget variance is the difference between the actual results and the flexible </a:t>
            </a:r>
            <a:r>
              <a:rPr lang="en-US" dirty="0" smtClean="0">
                <a:latin typeface="Calibri" charset="0"/>
                <a:ea typeface="MS PGothic" charset="0"/>
              </a:rPr>
              <a:t>budget, </a:t>
            </a:r>
            <a:r>
              <a:rPr lang="en-US" dirty="0">
                <a:latin typeface="Calibri" charset="0"/>
                <a:ea typeface="MS PGothic" charset="0"/>
              </a:rPr>
              <a:t>whereas the sales volume variance is the difference between the flexible budget and the static budget. The combination of the flexible budget and sales volume variances is the total static budget variance. </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4CBE523-1AC5-104C-B517-C634C97504CB}" type="slidenum">
              <a:rPr lang="en-US" sz="1200">
                <a:latin typeface="Calibri" charset="0"/>
              </a:rPr>
              <a:pPr/>
              <a:t>15</a:t>
            </a:fld>
            <a:endParaRPr lang="en-US" sz="1200" dirty="0">
              <a:latin typeface="Calibri" charset="0"/>
            </a:endParaRPr>
          </a:p>
        </p:txBody>
      </p:sp>
    </p:spTree>
    <p:extLst>
      <p:ext uri="{BB962C8B-B14F-4D97-AF65-F5344CB8AC3E}">
        <p14:creationId xmlns:p14="http://schemas.microsoft.com/office/powerpoint/2010/main" val="332911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S PGothic" panose="020B0600070205080204" pitchFamily="34" charset="-128"/>
                <a:cs typeface="MS PGothic" charset="0"/>
              </a:rPr>
              <a:t>Exhibit 23-5 is Cheerful Colors’s flexible budget performance report for 2019. Recall that the variances in the second and fourth columns of Exhibit 23-5 are:</a:t>
            </a:r>
          </a:p>
          <a:p>
            <a:r>
              <a:rPr lang="en-US" sz="1200" b="0" i="0" u="none" strike="noStrike" kern="1200" baseline="0" dirty="0" smtClean="0">
                <a:solidFill>
                  <a:schemeClr val="tx1"/>
                </a:solidFill>
                <a:latin typeface="+mn-lt"/>
                <a:ea typeface="MS PGothic" panose="020B0600070205080204" pitchFamily="34" charset="-128"/>
                <a:cs typeface="MS PGothic" charset="0"/>
              </a:rPr>
              <a:t>• Favorable (F) if an actual amount increases operating income</a:t>
            </a:r>
          </a:p>
          <a:p>
            <a:r>
              <a:rPr lang="en-US" sz="1200" b="0" i="0" u="none" strike="noStrike" kern="1200" baseline="0" dirty="0" smtClean="0">
                <a:solidFill>
                  <a:schemeClr val="tx1"/>
                </a:solidFill>
                <a:latin typeface="+mn-lt"/>
                <a:ea typeface="MS PGothic" panose="020B0600070205080204" pitchFamily="34" charset="-128"/>
                <a:cs typeface="MS PGothic" charset="0"/>
              </a:rPr>
              <a:t>• Unfavorable (U) if an actual amount decreases operating income</a:t>
            </a:r>
          </a:p>
          <a:p>
            <a:endParaRPr lang="en-US" sz="1200" b="0" i="0" u="none" strike="noStrike" kern="1200" baseline="0" dirty="0" smtClean="0">
              <a:solidFill>
                <a:schemeClr val="tx1"/>
              </a:solidFill>
              <a:latin typeface="+mn-lt"/>
              <a:ea typeface="MS PGothic" panose="020B0600070205080204" pitchFamily="34" charset="-128"/>
              <a:cs typeface="MS PGothic" charset="0"/>
            </a:endParaRPr>
          </a:p>
          <a:p>
            <a:r>
              <a:rPr lang="en-US" sz="1200" b="0" i="0" u="none" strike="noStrike" kern="1200" baseline="0" dirty="0" smtClean="0">
                <a:solidFill>
                  <a:schemeClr val="tx1"/>
                </a:solidFill>
                <a:latin typeface="+mn-lt"/>
                <a:ea typeface="MS PGothic" panose="020B0600070205080204" pitchFamily="34" charset="-128"/>
                <a:cs typeface="MS PGothic" charset="0"/>
              </a:rPr>
              <a:t>Column 1 of the performance report shows the actual results—based on the 52,000 batches of crayons actually sold. These amounts were originally shown in Exhibit 23-2 and are not based on the budget amounts per unit but are the actual operating revenues and expenses for the period. Actual operating income is $36,320 for 2019.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S PGothic" panose="020B0600070205080204" pitchFamily="34" charset="-128"/>
                <a:cs typeface="MS PGothic" charset="0"/>
              </a:rPr>
              <a:t>Column 2 is the flexible budget variance and shows that operating income is $680 less than Cheerful Colors expected for 52,000 batches of crayons. Managers want to know why operating income did not match the flexible budget.</a:t>
            </a:r>
          </a:p>
          <a:p>
            <a:r>
              <a:rPr lang="en-US" sz="1200" b="0" i="0" u="none" strike="noStrike" kern="1200" baseline="0" dirty="0" smtClean="0">
                <a:solidFill>
                  <a:schemeClr val="tx1"/>
                </a:solidFill>
                <a:latin typeface="+mn-lt"/>
                <a:ea typeface="MS PGothic" panose="020B0600070205080204" pitchFamily="34" charset="-128"/>
                <a:cs typeface="MS PGothic" charset="0"/>
              </a:rPr>
              <a:t>Column 3 is Cheerful Colors’s flexible budget (as shown in Exhibit 23-3) for the 52,000 batches actually sold. Operating income should have been $37,000, based on that level of sales.</a:t>
            </a:r>
          </a:p>
          <a:p>
            <a:r>
              <a:rPr lang="en-US" sz="1200" b="0" i="0" u="none" strike="noStrike" kern="1200" baseline="0" dirty="0" smtClean="0">
                <a:solidFill>
                  <a:schemeClr val="tx1"/>
                </a:solidFill>
                <a:latin typeface="+mn-lt"/>
                <a:ea typeface="MS PGothic" panose="020B0600070205080204" pitchFamily="34" charset="-128"/>
                <a:cs typeface="MS PGothic" charset="0"/>
              </a:rPr>
              <a:t>Column 4 is the sales volume variance. The differences arise only because Cheerful Colors sold 52,000 batches of crayons rather than the 50,000 batches it planned to sell.</a:t>
            </a:r>
          </a:p>
          <a:p>
            <a:r>
              <a:rPr lang="en-US" sz="1200" b="0" i="0" u="none" strike="noStrike" kern="1200" baseline="0" dirty="0" smtClean="0">
                <a:solidFill>
                  <a:schemeClr val="tx1"/>
                </a:solidFill>
                <a:latin typeface="+mn-lt"/>
                <a:ea typeface="MS PGothic" panose="020B0600070205080204" pitchFamily="34" charset="-128"/>
                <a:cs typeface="MS PGothic" charset="0"/>
              </a:rPr>
              <a:t>Column 5 (originally shown in Exhibit 23-2) gives the static budget for the 50,000 batches expected to have been sold in 2019. Cheerful Colors budgeted earnings of $33,750 before the budgeting period began.</a:t>
            </a: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2DAD96A-694C-9A47-8C18-BAC078805F80}" type="slidenum">
              <a:rPr lang="en-US" sz="1200">
                <a:latin typeface="Calibri" charset="0"/>
              </a:rPr>
              <a:pPr/>
              <a:t>16</a:t>
            </a:fld>
            <a:endParaRPr lang="en-US" sz="1200" dirty="0">
              <a:latin typeface="Calibri" charset="0"/>
            </a:endParaRPr>
          </a:p>
        </p:txBody>
      </p:sp>
    </p:spTree>
    <p:extLst>
      <p:ext uri="{BB962C8B-B14F-4D97-AF65-F5344CB8AC3E}">
        <p14:creationId xmlns:p14="http://schemas.microsoft.com/office/powerpoint/2010/main" val="266295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E25C23-ECC1-F043-A6B6-BABAE2F526C6}" type="slidenum">
              <a:rPr lang="en-US" sz="1200">
                <a:latin typeface="Calibri" charset="0"/>
              </a:rPr>
              <a:pPr/>
              <a:t>17</a:t>
            </a:fld>
            <a:endParaRPr lang="en-US" sz="1200" dirty="0">
              <a:latin typeface="Calibri" charset="0"/>
            </a:endParaRPr>
          </a:p>
        </p:txBody>
      </p:sp>
    </p:spTree>
    <p:extLst>
      <p:ext uri="{BB962C8B-B14F-4D97-AF65-F5344CB8AC3E}">
        <p14:creationId xmlns:p14="http://schemas.microsoft.com/office/powerpoint/2010/main" val="420596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Most companies use standards to develop budgets. A standard is the price, cost, or quantity that is expected under normal conditions. For example, based on Exhibit 23-5, Cheerful Colors expects the direct materials to cost $1.75 per batch of 100 crayons. Therefore, the standard cost for direct materials is $1.75, </a:t>
            </a:r>
            <a:r>
              <a:rPr lang="en-US" dirty="0" smtClean="0">
                <a:latin typeface="Calibri" charset="0"/>
                <a:ea typeface="MS PGothic" charset="0"/>
              </a:rPr>
              <a:t>and </a:t>
            </a:r>
            <a:r>
              <a:rPr lang="en-US" dirty="0">
                <a:latin typeface="Calibri" charset="0"/>
                <a:ea typeface="MS PGothic" charset="0"/>
              </a:rPr>
              <a:t>that was the amount used to develop both the static and </a:t>
            </a:r>
            <a:r>
              <a:rPr lang="en-US" dirty="0" smtClean="0">
                <a:latin typeface="Calibri" charset="0"/>
                <a:ea typeface="MS PGothic" charset="0"/>
              </a:rPr>
              <a:t>flexible budgets. The terms </a:t>
            </a:r>
            <a:r>
              <a:rPr lang="en-US" i="1" dirty="0" smtClean="0">
                <a:latin typeface="Calibri" charset="0"/>
                <a:ea typeface="MS PGothic" charset="0"/>
              </a:rPr>
              <a:t>standard</a:t>
            </a:r>
            <a:r>
              <a:rPr lang="en-US" dirty="0" smtClean="0">
                <a:latin typeface="Calibri" charset="0"/>
                <a:ea typeface="MS PGothic" charset="0"/>
              </a:rPr>
              <a:t> and </a:t>
            </a:r>
            <a:r>
              <a:rPr lang="en-US" i="1" dirty="0" smtClean="0">
                <a:latin typeface="Calibri" charset="0"/>
                <a:ea typeface="MS PGothic" charset="0"/>
              </a:rPr>
              <a:t>budget</a:t>
            </a:r>
            <a:r>
              <a:rPr lang="en-US" dirty="0" smtClean="0">
                <a:latin typeface="Calibri" charset="0"/>
                <a:ea typeface="MS PGothic" charset="0"/>
              </a:rPr>
              <a:t> are sometimes used interchangeably. However, a budget amount generally indicates a total amount, whereas a standard amount is a per unit amount. In the case of direct materials, the standard is $1.75 per batch and the budgeted amount for 52,000 batches </a:t>
            </a:r>
            <a:r>
              <a:rPr lang="en-US" dirty="0">
                <a:latin typeface="Calibri" charset="0"/>
                <a:ea typeface="MS PGothic" charset="0"/>
              </a:rPr>
              <a:t>is $91,000 ($1.75 per batch × 52,000 batches).</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Cheerful Colors uses a standard cost system, which is an accounting system that uses standards for product costs—direct materials, direct labor, and manufacturing overhead. Each input has both a cost standard and an efficiency standard. For example, Cheerful Colors has a standard for the cost it pays per pound of paraffin wax. This determines the cost standard. The company also has a standard for the amount of wax it uses for making the crayons. This determines the efficiency standard.</a:t>
            </a:r>
          </a:p>
          <a:p>
            <a:pPr eaLnBrk="1" hangingPunct="1">
              <a:spcBef>
                <a:spcPct val="0"/>
              </a:spcBef>
            </a:pPr>
            <a:endParaRPr lang="en-US" dirty="0">
              <a:latin typeface="Calibri" charset="0"/>
              <a:ea typeface="MS PGothic"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D3D4756-7D4A-B14D-A831-8D488812C4B3}" type="slidenum">
              <a:rPr lang="en-US" sz="1200">
                <a:latin typeface="Calibri" charset="0"/>
              </a:rPr>
              <a:pPr/>
              <a:t>18</a:t>
            </a:fld>
            <a:endParaRPr lang="en-US" sz="1200" dirty="0">
              <a:latin typeface="Calibri" charset="0"/>
            </a:endParaRPr>
          </a:p>
        </p:txBody>
      </p:sp>
    </p:spTree>
    <p:extLst>
      <p:ext uri="{BB962C8B-B14F-4D97-AF65-F5344CB8AC3E}">
        <p14:creationId xmlns:p14="http://schemas.microsoft.com/office/powerpoint/2010/main" val="66850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23-6 summarizes the setting of standard costs. Setting standards can be the most difficult part of using a standard cost system. Setting standards requires coordination and communication among different divisions and functions. For example, the cost standard for direct materials starts with the base purchase cost of each unit of Raw Materials Inventory. Accountants help managers set a cost standard for materials after considering purchase discounts, freight in, and receiving costs. Companies can work with reliable vendors to build relationships that ensure quality and on-time delivery of materials at an affordable cost. </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For direct labor, accountants work with human resource managers to determine the cost standard for direct labor. They must consider basic pay rates, payroll taxes, and fringe benefits. Job descriptions reveal the level of experience needed for each task. A big part of this process is ensuring that employees receive training for the job and are paid fairly for the job. Accountants work with production managers to estimate manufacturing overhead costs. Production managers identify an appropriate allocation base such as direct labor hours or direct labor cost, or they allocate overhead using activity-based costing. Accountants then compute the standard overhead allocation rates. </a:t>
            </a:r>
          </a:p>
          <a:p>
            <a:pPr eaLnBrk="1" hangingPunct="1">
              <a:spcBef>
                <a:spcPct val="0"/>
              </a:spcBef>
            </a:pPr>
            <a:endParaRPr lang="en-US" dirty="0">
              <a:latin typeface="Calibri" charset="0"/>
              <a:ea typeface="MS PGothic"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CC34A7-3120-1A4E-93F2-181838257E9E}" type="slidenum">
              <a:rPr lang="en-US" sz="1200">
                <a:latin typeface="Calibri" charset="0"/>
              </a:rPr>
              <a:pPr/>
              <a:t>19</a:t>
            </a:fld>
            <a:endParaRPr lang="en-US" sz="1200" dirty="0">
              <a:latin typeface="Calibri" charset="0"/>
            </a:endParaRPr>
          </a:p>
        </p:txBody>
      </p:sp>
    </p:spTree>
    <p:extLst>
      <p:ext uri="{BB962C8B-B14F-4D97-AF65-F5344CB8AC3E}">
        <p14:creationId xmlns:p14="http://schemas.microsoft.com/office/powerpoint/2010/main" val="29258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Tree>
    <p:extLst>
      <p:ext uri="{BB962C8B-B14F-4D97-AF65-F5344CB8AC3E}">
        <p14:creationId xmlns:p14="http://schemas.microsoft.com/office/powerpoint/2010/main" val="2591989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23-7 computes Cheerful Colors’s cost standards for direct materials, direct labor, and manufacturing overhead based on the static budget of 50,000 batches of crayons. The manager in charge of purchasing for Cheerful Colors indicates that the purchase price, net of discounts, is $1.65 per pound of paraffin. Delivery, receiving, and inspection add an average of $0.10 per pound. Cheerful Colors’s hourly wage for workers is $10.00, and payroll </a:t>
            </a:r>
            <a:r>
              <a:rPr lang="en-US" dirty="0" smtClean="0">
                <a:latin typeface="Calibri" charset="0"/>
                <a:ea typeface="MS PGothic" charset="0"/>
              </a:rPr>
              <a:t>taxes </a:t>
            </a:r>
            <a:r>
              <a:rPr lang="en-US" dirty="0">
                <a:latin typeface="Calibri" charset="0"/>
                <a:ea typeface="MS PGothic" charset="0"/>
              </a:rPr>
              <a:t>and fringe benefits total $2.00 per direct labor hour. Variable manufacturing overhead will total $37,500, based on 50,000 batches of crayons (static budget), fixed manufacturing overhead is $25,000, and overhead is allocated based on 12,500 estimated direct labor hours.</a:t>
            </a:r>
          </a:p>
          <a:p>
            <a:pPr eaLnBrk="1" hangingPunct="1">
              <a:spcBef>
                <a:spcPct val="0"/>
              </a:spcBef>
            </a:pPr>
            <a:endParaRPr lang="en-US" dirty="0">
              <a:latin typeface="Calibri" charset="0"/>
              <a:ea typeface="MS PGothic"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9B1E9E9-D3FF-FB4D-8D21-74BEB1CC61BA}" type="slidenum">
              <a:rPr lang="en-US" sz="1200">
                <a:latin typeface="Calibri" charset="0"/>
              </a:rPr>
              <a:pPr/>
              <a:t>20</a:t>
            </a:fld>
            <a:endParaRPr lang="en-US" sz="1200" dirty="0">
              <a:latin typeface="Calibri" charset="0"/>
            </a:endParaRPr>
          </a:p>
        </p:txBody>
      </p:sp>
    </p:spTree>
    <p:extLst>
      <p:ext uri="{BB962C8B-B14F-4D97-AF65-F5344CB8AC3E}">
        <p14:creationId xmlns:p14="http://schemas.microsoft.com/office/powerpoint/2010/main" val="1510682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a:latin typeface="Calibri" charset="0"/>
                <a:ea typeface="MS PGothic" charset="0"/>
              </a:rPr>
              <a:t>Cheerful Colors has analyzed the manufacturing process and has set efficiency standards. Production managers and engineers set direct materials and direct labor efficiency standards. Efficiency standards are also called </a:t>
            </a:r>
            <a:r>
              <a:rPr lang="en-US" sz="1100" i="1" dirty="0">
                <a:latin typeface="Calibri" charset="0"/>
                <a:ea typeface="MS PGothic" charset="0"/>
              </a:rPr>
              <a:t>quantity standards </a:t>
            </a:r>
            <a:r>
              <a:rPr lang="en-US" sz="1100" dirty="0">
                <a:latin typeface="Calibri" charset="0"/>
                <a:ea typeface="MS PGothic" charset="0"/>
              </a:rPr>
              <a:t>or </a:t>
            </a:r>
            <a:r>
              <a:rPr lang="en-US" sz="1100" i="1" dirty="0">
                <a:latin typeface="Calibri" charset="0"/>
                <a:ea typeface="MS PGothic" charset="0"/>
              </a:rPr>
              <a:t>usage standards </a:t>
            </a:r>
            <a:r>
              <a:rPr lang="en-US" sz="1100" dirty="0">
                <a:latin typeface="Calibri" charset="0"/>
                <a:ea typeface="MS PGothic" charset="0"/>
              </a:rPr>
              <a:t>because they are a measure of how much input should be put into the manufacturing process. In other words, if employees are working efficiently, without spilling or otherwise wasting materials, how much paraffin should Cheerful Colors put into each batch of crayons, the output? That amount is the direct materials efficiency standard.</a:t>
            </a:r>
          </a:p>
          <a:p>
            <a:pPr eaLnBrk="1" hangingPunct="1">
              <a:spcBef>
                <a:spcPct val="0"/>
              </a:spcBef>
            </a:pPr>
            <a:endParaRPr lang="en-US" sz="1100" dirty="0">
              <a:latin typeface="Calibri" charset="0"/>
              <a:ea typeface="MS PGothic" charset="0"/>
            </a:endParaRPr>
          </a:p>
          <a:p>
            <a:pPr eaLnBrk="1" hangingPunct="1">
              <a:spcBef>
                <a:spcPct val="0"/>
              </a:spcBef>
            </a:pPr>
            <a:r>
              <a:rPr lang="en-US" sz="1100" dirty="0">
                <a:latin typeface="Calibri" charset="0"/>
                <a:ea typeface="MS PGothic" charset="0"/>
              </a:rPr>
              <a:t>To set labor standards, companies can analyze every moment in the production process and then take steps to eliminate inefficiencies. For example, to eliminate unnecessary work, machines can be rearranged for better work flow and less materials handling. Companies can also conduct time-and-motion studies to streamline various tasks. For example, a plant can install a conveyer at waist height to minimize bending and lifting. Companies often develop efficiency standards based on best practices. This is often called benchmarking. The best practice may be an internal benchmark from other plants or divisions within the company, or it may be an external benchmark from other companies. Internal benchmarks are easy to obtain, but managers can also purchase external benchmark data.</a:t>
            </a:r>
          </a:p>
          <a:p>
            <a:pPr eaLnBrk="1" hangingPunct="1">
              <a:spcBef>
                <a:spcPct val="0"/>
              </a:spcBef>
            </a:pPr>
            <a:endParaRPr lang="en-US" sz="1100" dirty="0">
              <a:latin typeface="Calibri" charset="0"/>
              <a:ea typeface="MS PGothic" charset="0"/>
            </a:endParaRPr>
          </a:p>
          <a:p>
            <a:pPr eaLnBrk="1" hangingPunct="1">
              <a:spcBef>
                <a:spcPct val="0"/>
              </a:spcBef>
            </a:pPr>
            <a:r>
              <a:rPr lang="en-US" sz="1100" dirty="0">
                <a:latin typeface="Calibri" charset="0"/>
                <a:ea typeface="MS PGothic" charset="0"/>
              </a:rPr>
              <a:t>Manufacturing overhead is allocated based on direct labor hours, and the efficiency standards for expected direct labor hours has been established, so no additional efficiency standards are required for manufacturing overhead.</a:t>
            </a:r>
          </a:p>
          <a:p>
            <a:pPr eaLnBrk="1" hangingPunct="1">
              <a:spcBef>
                <a:spcPct val="0"/>
              </a:spcBef>
            </a:pPr>
            <a:endParaRPr lang="en-US" dirty="0">
              <a:latin typeface="Calibri" charset="0"/>
              <a:ea typeface="MS PGothic"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C78FC45-970F-D948-962E-8235CDCF42CA}" type="slidenum">
              <a:rPr lang="en-US" sz="1200">
                <a:latin typeface="Calibri" charset="0"/>
              </a:rPr>
              <a:pPr/>
              <a:t>21</a:t>
            </a:fld>
            <a:endParaRPr lang="en-US" sz="1200" dirty="0">
              <a:latin typeface="Calibri" charset="0"/>
            </a:endParaRPr>
          </a:p>
        </p:txBody>
      </p:sp>
    </p:spTree>
    <p:extLst>
      <p:ext uri="{BB962C8B-B14F-4D97-AF65-F5344CB8AC3E}">
        <p14:creationId xmlns:p14="http://schemas.microsoft.com/office/powerpoint/2010/main" val="1066079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Surveys show that the use of standard cost systems is widespread in manufacturing companies in the United States and around the world. Standard costing helps managers prepare the master budget, set target levels of performance for flexible budgets, identify performance standards, set sales prices of products and services, and decrease accounting costs.</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Standard cost systems might appear to be expensive. Indeed, the company must invest up front to develop the standards, and standards must be updated on a regular basis—at least once per year. But standards can save accounting costs. When integrated with the company’s Enterprise Resource Planning (ERP) system, businesses can easily keep track of inventory costs, determine cost and efficiency variances, and make real-time decisions.</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6434E96-77BE-E34A-AE3B-4ACD8039C0FE}" type="slidenum">
              <a:rPr lang="en-US" sz="1200">
                <a:latin typeface="Calibri" charset="0"/>
              </a:rPr>
              <a:pPr/>
              <a:t>22</a:t>
            </a:fld>
            <a:endParaRPr lang="en-US" sz="1200" dirty="0">
              <a:latin typeface="Calibri" charset="0"/>
            </a:endParaRPr>
          </a:p>
        </p:txBody>
      </p:sp>
    </p:spTree>
    <p:extLst>
      <p:ext uri="{BB962C8B-B14F-4D97-AF65-F5344CB8AC3E}">
        <p14:creationId xmlns:p14="http://schemas.microsoft.com/office/powerpoint/2010/main" val="905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Once standards are established, managers can use the standards to assign costs to production. At least once per year, managers </a:t>
            </a:r>
            <a:r>
              <a:rPr lang="en-US" dirty="0" smtClean="0">
                <a:latin typeface="Calibri" charset="0"/>
                <a:ea typeface="MS PGothic" charset="0"/>
              </a:rPr>
              <a:t>compare </a:t>
            </a:r>
            <a:r>
              <a:rPr lang="en-US" dirty="0">
                <a:latin typeface="Calibri" charset="0"/>
                <a:ea typeface="MS PGothic" charset="0"/>
              </a:rPr>
              <a:t>the actual production costs to the standard costs to locate variances. Exhibit 23-8 shows the formulas for computing the cost and efficiency variances.</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BB6DD9-94D6-5842-BE83-70ACE6C93BED}" type="slidenum">
              <a:rPr lang="en-US" sz="1200">
                <a:latin typeface="Calibri" charset="0"/>
              </a:rPr>
              <a:pPr/>
              <a:t>23</a:t>
            </a:fld>
            <a:endParaRPr lang="en-US" sz="1200" dirty="0">
              <a:latin typeface="Calibri" charset="0"/>
            </a:endParaRPr>
          </a:p>
        </p:txBody>
      </p:sp>
    </p:spTree>
    <p:extLst>
      <p:ext uri="{BB962C8B-B14F-4D97-AF65-F5344CB8AC3E}">
        <p14:creationId xmlns:p14="http://schemas.microsoft.com/office/powerpoint/2010/main" val="917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A cost variance measures how well the business keeps unit costs of material and labor inputs within standards. As the name suggests, the cost variance is the difference in costs, or actual cost per unit less the standard cost per unit, of an input, multiplied by the actual quantity used of the input. For example, if the actual cost are higher than the standard, the variance </a:t>
            </a:r>
            <a:r>
              <a:rPr lang="en-US" dirty="0" smtClean="0">
                <a:latin typeface="Calibri" charset="0"/>
                <a:ea typeface="MS PGothic" charset="0"/>
              </a:rPr>
              <a:t>is unfavorable</a:t>
            </a:r>
            <a:r>
              <a:rPr lang="en-US" dirty="0">
                <a:latin typeface="Calibri" charset="0"/>
                <a:ea typeface="MS PGothic" charset="0"/>
              </a:rPr>
              <a:t>.</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D16815A-9C96-DA47-A920-A3F3E252D870}" type="slidenum">
              <a:rPr lang="en-US" sz="1200">
                <a:latin typeface="Calibri" charset="0"/>
              </a:rPr>
              <a:pPr/>
              <a:t>24</a:t>
            </a:fld>
            <a:endParaRPr lang="en-US" sz="1200" dirty="0">
              <a:latin typeface="Calibri" charset="0"/>
            </a:endParaRPr>
          </a:p>
        </p:txBody>
      </p:sp>
    </p:spTree>
    <p:extLst>
      <p:ext uri="{BB962C8B-B14F-4D97-AF65-F5344CB8AC3E}">
        <p14:creationId xmlns:p14="http://schemas.microsoft.com/office/powerpoint/2010/main" val="2522935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An efficiency variance measures how well the business uses its materials or human resources. The efficiency variance measures the difference in quantities, or actual quantity of input used less the standard quantity of input allowed for the actual number of units produced, multiplied by the standard cost per unit of the input. For example, if the actual quantity exceeds the standard quantity, </a:t>
            </a:r>
            <a:r>
              <a:rPr lang="en-US" dirty="0" smtClean="0">
                <a:latin typeface="Calibri" charset="0"/>
                <a:ea typeface="MS PGothic" charset="0"/>
              </a:rPr>
              <a:t>the </a:t>
            </a:r>
            <a:r>
              <a:rPr lang="en-US" dirty="0">
                <a:latin typeface="Calibri" charset="0"/>
                <a:ea typeface="MS PGothic" charset="0"/>
              </a:rPr>
              <a:t>variance </a:t>
            </a:r>
            <a:r>
              <a:rPr lang="en-US" dirty="0" smtClean="0">
                <a:latin typeface="Calibri" charset="0"/>
                <a:ea typeface="MS PGothic" charset="0"/>
              </a:rPr>
              <a:t>is unfavorable</a:t>
            </a:r>
            <a:r>
              <a:rPr lang="en-US" dirty="0">
                <a:latin typeface="Calibri" charset="0"/>
                <a:ea typeface="MS PGothic" charset="0"/>
              </a:rPr>
              <a:t>.</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23C2EDB-5902-7E4B-9BD3-6268D7F2046B}" type="slidenum">
              <a:rPr lang="en-US" sz="1200">
                <a:latin typeface="Calibri" charset="0"/>
              </a:rPr>
              <a:pPr/>
              <a:t>25</a:t>
            </a:fld>
            <a:endParaRPr lang="en-US" sz="1200" dirty="0">
              <a:latin typeface="Calibri" charset="0"/>
            </a:endParaRPr>
          </a:p>
        </p:txBody>
      </p:sp>
    </p:spTree>
    <p:extLst>
      <p:ext uri="{BB962C8B-B14F-4D97-AF65-F5344CB8AC3E}">
        <p14:creationId xmlns:p14="http://schemas.microsoft.com/office/powerpoint/2010/main" val="64644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23-9 shows the relationship among variances and how to separate total flexible budget variances for materials and labor into cost and efficiency variances. Exhibit 23-9 emphasizes two points. First, the cost and efficiency variances add up to the flexible budget variance. Second, static budgets play no role in the cost and efficiency variances. The static budget is used only to compute the sales volume variance, the variance caused because the company sold a different quantity than it thought it would sell when it created the budget. It is never used to compute the flexible budget variance or the cost and efficiency variances for materials and labor.</a:t>
            </a:r>
          </a:p>
          <a:p>
            <a:pPr eaLnBrk="1" hangingPunct="1">
              <a:spcBef>
                <a:spcPct val="0"/>
              </a:spcBef>
            </a:pPr>
            <a:endParaRPr lang="en-US" dirty="0">
              <a:latin typeface="Calibri" charset="0"/>
              <a:ea typeface="MS PGothic"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1EB58FA-C53F-604D-AC44-D7575D0E1C09}" type="slidenum">
              <a:rPr lang="en-US" sz="1200">
                <a:latin typeface="Calibri" charset="0"/>
              </a:rPr>
              <a:pPr/>
              <a:t>26</a:t>
            </a:fld>
            <a:endParaRPr lang="en-US" sz="1200" dirty="0">
              <a:latin typeface="Calibri" charset="0"/>
            </a:endParaRPr>
          </a:p>
        </p:txBody>
      </p:sp>
    </p:spTree>
    <p:extLst>
      <p:ext uri="{BB962C8B-B14F-4D97-AF65-F5344CB8AC3E}">
        <p14:creationId xmlns:p14="http://schemas.microsoft.com/office/powerpoint/2010/main" val="1659702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31E3189-88B2-C844-959F-EC50D76EF28D}" type="slidenum">
              <a:rPr lang="en-US" sz="1200">
                <a:latin typeface="Calibri" charset="0"/>
              </a:rPr>
              <a:pPr/>
              <a:t>27</a:t>
            </a:fld>
            <a:endParaRPr lang="en-US" sz="1200" dirty="0">
              <a:latin typeface="Calibri" charset="0"/>
            </a:endParaRPr>
          </a:p>
        </p:txBody>
      </p:sp>
    </p:spTree>
    <p:extLst>
      <p:ext uri="{BB962C8B-B14F-4D97-AF65-F5344CB8AC3E}">
        <p14:creationId xmlns:p14="http://schemas.microsoft.com/office/powerpoint/2010/main" val="2848142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S PGothic" panose="020B0600070205080204" pitchFamily="34" charset="-128"/>
                <a:cs typeface="MS PGothic" charset="0"/>
              </a:rPr>
              <a:t>Now we’ll return to our Cheerful Colors example. Exhibit 23-5, the flexible budget performance report, shows several substantial flexible budget variances, including a $13,000 unfavorable variance for direct materials and a $10,400 favorable variance for direct labor. Exhibit 23-10 summarizes the flexible budget variances for the production costs.</a:t>
            </a:r>
          </a:p>
          <a:p>
            <a:endParaRPr lang="en-US" dirty="0">
              <a:latin typeface="Calibri" charset="0"/>
              <a:ea typeface="MS PGothic" charset="0"/>
            </a:endParaRPr>
          </a:p>
          <a:p>
            <a:pPr eaLnBrk="1" hangingPunct="1">
              <a:spcBef>
                <a:spcPct val="0"/>
              </a:spcBef>
            </a:pPr>
            <a:r>
              <a:rPr lang="en-US" dirty="0">
                <a:latin typeface="Calibri" charset="0"/>
                <a:ea typeface="MS PGothic" charset="0"/>
              </a:rPr>
              <a:t>Both favorable and unfavorable variances should be investigated, if substantial, to determine their causes. As an example, suppose a company avoided routine maintenance on machinery in order to have a favorable cost variance in the current period. In a later period, the company could have a major breakdown that could have been avoided if the machinery had been properly maintained. The breakdown could require not only a substantial repair bill but also a halt in production that could lead to lost sales. Therefore, managers should look at any variance that is significant. </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9C266B-9712-2446-A3F5-BB186042E8C2}" type="slidenum">
              <a:rPr lang="en-US" sz="1200">
                <a:latin typeface="Calibri" charset="0"/>
              </a:rPr>
              <a:pPr/>
              <a:t>28</a:t>
            </a:fld>
            <a:endParaRPr lang="en-US" sz="1200" dirty="0">
              <a:latin typeface="Calibri" charset="0"/>
            </a:endParaRPr>
          </a:p>
        </p:txBody>
      </p:sp>
    </p:spTree>
    <p:extLst>
      <p:ext uri="{BB962C8B-B14F-4D97-AF65-F5344CB8AC3E}">
        <p14:creationId xmlns:p14="http://schemas.microsoft.com/office/powerpoint/2010/main" val="27661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flexible budget variance for direct materials is $13,000 unfavorable. This slide presents additional data concerning direct materials, including standards discussed in the previous section.</a:t>
            </a:r>
            <a:endParaRPr lang="en-US" dirty="0"/>
          </a:p>
        </p:txBody>
      </p:sp>
      <p:sp>
        <p:nvSpPr>
          <p:cNvPr id="4" name="Slide Number Placeholder 3"/>
          <p:cNvSpPr>
            <a:spLocks noGrp="1"/>
          </p:cNvSpPr>
          <p:nvPr>
            <p:ph type="sldNum" sz="quarter" idx="10"/>
          </p:nvPr>
        </p:nvSpPr>
        <p:spPr/>
        <p:txBody>
          <a:bodyPr/>
          <a:lstStyle/>
          <a:p>
            <a:pPr>
              <a:defRPr/>
            </a:pPr>
            <a:fld id="{B3BCDC35-F648-6140-8853-576813CD967B}" type="slidenum">
              <a:rPr lang="en-US" smtClean="0"/>
              <a:pPr>
                <a:defRPr/>
              </a:pPr>
              <a:t>29</a:t>
            </a:fld>
            <a:endParaRPr lang="en-US" dirty="0"/>
          </a:p>
        </p:txBody>
      </p:sp>
    </p:spTree>
    <p:extLst>
      <p:ext uri="{BB962C8B-B14F-4D97-AF65-F5344CB8AC3E}">
        <p14:creationId xmlns:p14="http://schemas.microsoft.com/office/powerpoint/2010/main" val="36887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1F32258-07AF-3146-AB65-BA6D10502EEB}" type="slidenum">
              <a:rPr lang="en-US" sz="1200">
                <a:latin typeface="Calibri" charset="0"/>
              </a:rPr>
              <a:pPr/>
              <a:t>3</a:t>
            </a:fld>
            <a:endParaRPr lang="en-US" sz="1200" dirty="0">
              <a:latin typeface="Calibri" charset="0"/>
            </a:endParaRPr>
          </a:p>
        </p:txBody>
      </p:sp>
    </p:spTree>
    <p:extLst>
      <p:ext uri="{BB962C8B-B14F-4D97-AF65-F5344CB8AC3E}">
        <p14:creationId xmlns:p14="http://schemas.microsoft.com/office/powerpoint/2010/main" val="1309336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flexible budget variance for direct materials is $13,000 unfavorable. Using the additional information, we can determine that Cheerful Colors paid less than expected for the paraffin. The actual cost per pound of paraffin is $1.60 ($104,000 / 65,000 pounds = $1.60 per pound). Using the formula, the direct materials variance is $9,750 favorable. The direct materials cost variance is favorable because the purchasing department paid less than the standard cost for paraffin.</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FC593BC-C842-5441-AF07-A438CE9F48FF}" type="slidenum">
              <a:rPr lang="en-US" sz="1200">
                <a:latin typeface="Calibri" charset="0"/>
              </a:rPr>
              <a:pPr/>
              <a:t>30</a:t>
            </a:fld>
            <a:endParaRPr lang="en-US" sz="1200" dirty="0">
              <a:latin typeface="Calibri" charset="0"/>
            </a:endParaRPr>
          </a:p>
        </p:txBody>
      </p:sp>
    </p:spTree>
    <p:extLst>
      <p:ext uri="{BB962C8B-B14F-4D97-AF65-F5344CB8AC3E}">
        <p14:creationId xmlns:p14="http://schemas.microsoft.com/office/powerpoint/2010/main" val="3339058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To calculate the direct materials efficiency variance, the standard quantity of inputs has to be determined. The standard quantity of inputs is the quantity that should have been used for the actual units produced. For Cheerful Colors, the standard quantity of inputs (paraffin) that workers should have used for the actual number of crayon batches produced is 52,000 pounds (1.00 pound per batch × 52,000 batches). The direct materials efficiency variance is unfavorable because workers used more paraffin that they planned (budget) to use for 52,000 batches of crayons.</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7BBD9B3-8CE7-EF4C-884D-69E50F2BA823}" type="slidenum">
              <a:rPr lang="en-US" sz="1200">
                <a:latin typeface="Calibri" charset="0"/>
              </a:rPr>
              <a:pPr/>
              <a:t>31</a:t>
            </a:fld>
            <a:endParaRPr lang="en-US" sz="1200" dirty="0">
              <a:latin typeface="Calibri" charset="0"/>
            </a:endParaRPr>
          </a:p>
        </p:txBody>
      </p:sp>
    </p:spTree>
    <p:extLst>
      <p:ext uri="{BB962C8B-B14F-4D97-AF65-F5344CB8AC3E}">
        <p14:creationId xmlns:p14="http://schemas.microsoft.com/office/powerpoint/2010/main" val="3627765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a:latin typeface="Calibri" charset="0"/>
                <a:ea typeface="MS PGothic" charset="0"/>
              </a:rPr>
              <a:t>Exhibit 23-11 summarizes how Cheerful Colors divides the $13,000 unfavorable direct materials flexible budget variance into its cost and efficiency components.</a:t>
            </a:r>
          </a:p>
          <a:p>
            <a:pPr eaLnBrk="1" hangingPunct="1">
              <a:spcBef>
                <a:spcPct val="0"/>
              </a:spcBef>
            </a:pPr>
            <a:r>
              <a:rPr lang="en-US" sz="1100" dirty="0">
                <a:latin typeface="Calibri" charset="0"/>
                <a:ea typeface="MS PGothic" charset="0"/>
              </a:rPr>
              <a:t> </a:t>
            </a:r>
          </a:p>
          <a:p>
            <a:pPr eaLnBrk="1" hangingPunct="1">
              <a:spcBef>
                <a:spcPct val="0"/>
              </a:spcBef>
            </a:pPr>
            <a:r>
              <a:rPr lang="en-US" sz="1100" dirty="0">
                <a:latin typeface="Calibri" charset="0"/>
                <a:ea typeface="MS PGothic" charset="0"/>
              </a:rPr>
              <a:t>Note that favorable and unfavorable variances are netted together in the same way </a:t>
            </a:r>
            <a:r>
              <a:rPr lang="en-US" sz="1100" dirty="0" smtClean="0">
                <a:latin typeface="Calibri" charset="0"/>
                <a:ea typeface="MS PGothic" charset="0"/>
              </a:rPr>
              <a:t>debits </a:t>
            </a:r>
            <a:r>
              <a:rPr lang="en-US" sz="1100" dirty="0">
                <a:latin typeface="Calibri" charset="0"/>
                <a:ea typeface="MS PGothic" charset="0"/>
              </a:rPr>
              <a:t>and </a:t>
            </a:r>
            <a:r>
              <a:rPr lang="en-US" sz="1100" dirty="0" smtClean="0">
                <a:latin typeface="Calibri" charset="0"/>
                <a:ea typeface="MS PGothic" charset="0"/>
              </a:rPr>
              <a:t>credits are netted together. </a:t>
            </a:r>
            <a:r>
              <a:rPr lang="en-US" sz="1100" dirty="0">
                <a:latin typeface="Calibri" charset="0"/>
                <a:ea typeface="MS PGothic" charset="0"/>
              </a:rPr>
              <a:t>Favorable variances are added together to create a total favorable variance. Unfavorable variances are added together to create a total unfavorable variance. But if a favorable variance and an unfavorable variance exist, the variances are subtracted from each other. The variance is determined to be favorable or unfavorable based on which one is the larger amount.</a:t>
            </a:r>
          </a:p>
          <a:p>
            <a:pPr eaLnBrk="1" hangingPunct="1">
              <a:spcBef>
                <a:spcPct val="0"/>
              </a:spcBef>
            </a:pPr>
            <a:r>
              <a:rPr lang="en-US" sz="1100" dirty="0">
                <a:latin typeface="Calibri" charset="0"/>
                <a:ea typeface="MS PGothic" charset="0"/>
              </a:rPr>
              <a:t> </a:t>
            </a:r>
          </a:p>
          <a:p>
            <a:pPr eaLnBrk="1" hangingPunct="1">
              <a:spcBef>
                <a:spcPct val="0"/>
              </a:spcBef>
            </a:pPr>
            <a:r>
              <a:rPr lang="en-US" sz="1100" dirty="0" smtClean="0">
                <a:latin typeface="Calibri" charset="0"/>
                <a:ea typeface="MS PGothic" charset="0"/>
              </a:rPr>
              <a:t>In summary, Cheerful Colors spent $13,000 more than it should have for paraffin for two reasons. First, workers used 13,000 pounds of paraffin more than expected. The inefficient use of the paraffin reduced profits by $22,750, as shown by the unfavorable efficiency variance. Second, Cheerful Colors paid $1.60 per pound of paraffin instead of the standard rate of $1.75 per pound, for a favorable cost variance.</a:t>
            </a:r>
          </a:p>
          <a:p>
            <a:pPr eaLnBrk="1" hangingPunct="1">
              <a:spcBef>
                <a:spcPct val="0"/>
              </a:spcBef>
            </a:pPr>
            <a:r>
              <a:rPr lang="en-US" sz="1100" dirty="0" smtClean="0">
                <a:latin typeface="Calibri" charset="0"/>
                <a:ea typeface="MS PGothic" charset="0"/>
              </a:rPr>
              <a:t> </a:t>
            </a:r>
          </a:p>
          <a:p>
            <a:pPr eaLnBrk="1" hangingPunct="1">
              <a:spcBef>
                <a:spcPct val="0"/>
              </a:spcBef>
            </a:pPr>
            <a:r>
              <a:rPr lang="en-US" sz="1100" dirty="0" smtClean="0">
                <a:latin typeface="Calibri" charset="0"/>
                <a:ea typeface="MS PGothic" charset="0"/>
              </a:rPr>
              <a:t>Let’s </a:t>
            </a:r>
            <a:r>
              <a:rPr lang="en-US" sz="1100" dirty="0">
                <a:latin typeface="Calibri" charset="0"/>
                <a:ea typeface="MS PGothic" charset="0"/>
              </a:rPr>
              <a:t>consider why each variance may have occurred and who may be responsible. The purchasing manager is in the best position to explain the favorable cost variance. Cheerful Colors’s purchasing manager may have negotiated a lower cost for paraffin. The production manager in charge of making crayons can explain why workers used so much paraffin to make the 52,000 batches of crayons. Was the paraffin of lower quality that caused crayons to be rejected? Did workers waste materials? Did the production equipment malfunction? Cheerful Colors’s top management needs this type of information to decide what corrective action to take.</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ADDB452-032E-834F-A1C6-E69E246F6723}" type="slidenum">
              <a:rPr lang="en-US" sz="1200">
                <a:latin typeface="Calibri" charset="0"/>
              </a:rPr>
              <a:pPr/>
              <a:t>32</a:t>
            </a:fld>
            <a:endParaRPr lang="en-US" sz="1200" dirty="0">
              <a:latin typeface="Calibri" charset="0"/>
            </a:endParaRPr>
          </a:p>
        </p:txBody>
      </p:sp>
    </p:spTree>
    <p:extLst>
      <p:ext uri="{BB962C8B-B14F-4D97-AF65-F5344CB8AC3E}">
        <p14:creationId xmlns:p14="http://schemas.microsoft.com/office/powerpoint/2010/main" val="675983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Cheerful Colors uses a similar approach to analyze the direct labor flexible budget variance. The flexible budget variance for direct labor is $10,400 favorable, as shown in Exhibit 23-10.</a:t>
            </a:r>
          </a:p>
          <a:p>
            <a:endParaRPr lang="en-US" sz="1200" dirty="0" smtClean="0"/>
          </a:p>
          <a:p>
            <a:r>
              <a:rPr lang="en-US" sz="1200" dirty="0" smtClean="0"/>
              <a:t>This slide shows additional data concerning direct labor, including standards discussed in the previous section.</a:t>
            </a:r>
          </a:p>
          <a:p>
            <a:endParaRPr lang="en-US" dirty="0"/>
          </a:p>
        </p:txBody>
      </p:sp>
      <p:sp>
        <p:nvSpPr>
          <p:cNvPr id="4" name="Slide Number Placeholder 3"/>
          <p:cNvSpPr>
            <a:spLocks noGrp="1"/>
          </p:cNvSpPr>
          <p:nvPr>
            <p:ph type="sldNum" sz="quarter" idx="10"/>
          </p:nvPr>
        </p:nvSpPr>
        <p:spPr/>
        <p:txBody>
          <a:bodyPr/>
          <a:lstStyle/>
          <a:p>
            <a:pPr>
              <a:defRPr/>
            </a:pPr>
            <a:fld id="{B3BCDC35-F648-6140-8853-576813CD967B}" type="slidenum">
              <a:rPr lang="en-US" smtClean="0"/>
              <a:pPr>
                <a:defRPr/>
              </a:pPr>
              <a:t>33</a:t>
            </a:fld>
            <a:endParaRPr lang="en-US" dirty="0"/>
          </a:p>
        </p:txBody>
      </p:sp>
    </p:spTree>
    <p:extLst>
      <p:ext uri="{BB962C8B-B14F-4D97-AF65-F5344CB8AC3E}">
        <p14:creationId xmlns:p14="http://schemas.microsoft.com/office/powerpoint/2010/main" val="3038406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flexible budget variance for direct labor is $10,400 favorable. Using the additional information, we can determine that Cheerful Colors paid more than expected for direct labor. The actual cost per hour of direct labor is $14.00 ($145,600 / 10,400 DLHr = $14.00 per DLHr). The $20,800 direct labor cost variance is unfavorable because Cheerful Colors paid worker $2.00 more per hour than budgeted ($14.00 actual cost – $12.00 standard cost). </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D20066C-3F4F-DC4F-9EDE-0C9A2CF9C905}" type="slidenum">
              <a:rPr lang="en-US" sz="1200">
                <a:latin typeface="Calibri" charset="0"/>
              </a:rPr>
              <a:pPr/>
              <a:t>34</a:t>
            </a:fld>
            <a:endParaRPr lang="en-US" sz="1200" dirty="0">
              <a:latin typeface="Calibri" charset="0"/>
            </a:endParaRPr>
          </a:p>
        </p:txBody>
      </p:sp>
    </p:spTree>
    <p:extLst>
      <p:ext uri="{BB962C8B-B14F-4D97-AF65-F5344CB8AC3E}">
        <p14:creationId xmlns:p14="http://schemas.microsoft.com/office/powerpoint/2010/main" val="907190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standard quantity of direct labor hours that </a:t>
            </a:r>
            <a:r>
              <a:rPr lang="en-US" dirty="0" smtClean="0">
                <a:latin typeface="Calibri" charset="0"/>
                <a:ea typeface="MS PGothic" charset="0"/>
              </a:rPr>
              <a:t>workers </a:t>
            </a:r>
            <a:r>
              <a:rPr lang="en-US" dirty="0">
                <a:latin typeface="Calibri" charset="0"/>
                <a:ea typeface="MS PGothic" charset="0"/>
              </a:rPr>
              <a:t>should have used to make 52,000 batches of crayons is 0.25 direct labor hours each, or 13,000 total direct labor hours (52,000 batches × 0.25 DLHr per batch). The $31,200 direct labor efficiency variance is favorable because laborers worked fewer hours than budgeted to produce 52,000 batches of crayons.</a:t>
            </a:r>
          </a:p>
          <a:p>
            <a:endParaRPr lang="en-US" dirty="0">
              <a:latin typeface="Calibri" charset="0"/>
              <a:ea typeface="MS PGothic"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169EDA5-CE8F-B24D-948A-AFD9BCDD8B74}" type="slidenum">
              <a:rPr lang="en-US" sz="1200">
                <a:latin typeface="Calibri" charset="0"/>
              </a:rPr>
              <a:pPr/>
              <a:t>35</a:t>
            </a:fld>
            <a:endParaRPr lang="en-US" sz="1200" dirty="0">
              <a:latin typeface="Calibri" charset="0"/>
            </a:endParaRPr>
          </a:p>
        </p:txBody>
      </p:sp>
    </p:spTree>
    <p:extLst>
      <p:ext uri="{BB962C8B-B14F-4D97-AF65-F5344CB8AC3E}">
        <p14:creationId xmlns:p14="http://schemas.microsoft.com/office/powerpoint/2010/main" val="2100406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23-12 summarizes how Cheerful Colors divides the $10,400 favorable direct labor flexible budget variance into its cost and efficiency components. The $10,400 favorable direct labor variance suggests that total labor costs were significantly less than expectations. To manage Cheerful Colors’s labor costs, we need to gain more insight.</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Workers made 52,000 batches of crayons in 10,400 hours instead of the budgeted 13,000 hours, for a favorable efficiency variance. Cheerful Colors paid its employees an average of $14.00 per hour in </a:t>
            </a:r>
            <a:r>
              <a:rPr lang="en-US" dirty="0" smtClean="0">
                <a:latin typeface="Calibri" charset="0"/>
                <a:ea typeface="MS PGothic" charset="0"/>
              </a:rPr>
              <a:t>2019 </a:t>
            </a:r>
            <a:r>
              <a:rPr lang="en-US" dirty="0">
                <a:latin typeface="Calibri" charset="0"/>
                <a:ea typeface="MS PGothic" charset="0"/>
              </a:rPr>
              <a:t>instead of the standard rate of $12.00, for an unfavorable cost variance. This situation reveals a trade-off. Perhaps Cheerful Colors hired more experienced, and thus more expensive, workers and had an unfavorable cost variance. However, due to more advanced skills, experience, and/or motivation, the workers turned out more work than expected, and the strategy was successful. The overall effect on profits was favorable.</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This possibility reminds us that managers should take care in using variances to evaluate performance. Managers should always carefully analyze the data before taking action.</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272A9DD-1B2A-D743-96E6-2740A6903C19}" type="slidenum">
              <a:rPr lang="en-US" sz="1200">
                <a:latin typeface="Calibri" charset="0"/>
              </a:rPr>
              <a:pPr/>
              <a:t>36</a:t>
            </a:fld>
            <a:endParaRPr lang="en-US" sz="1200" dirty="0">
              <a:latin typeface="Calibri" charset="0"/>
            </a:endParaRPr>
          </a:p>
        </p:txBody>
      </p:sp>
    </p:spTree>
    <p:extLst>
      <p:ext uri="{BB962C8B-B14F-4D97-AF65-F5344CB8AC3E}">
        <p14:creationId xmlns:p14="http://schemas.microsoft.com/office/powerpoint/2010/main" val="857897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5DA90E2-529F-9B43-84E0-52155F40EFF0}" type="slidenum">
              <a:rPr lang="en-US" sz="1200">
                <a:latin typeface="Calibri" charset="0"/>
              </a:rPr>
              <a:pPr/>
              <a:t>37</a:t>
            </a:fld>
            <a:endParaRPr lang="en-US" sz="1200" dirty="0">
              <a:latin typeface="Calibri" charset="0"/>
            </a:endParaRPr>
          </a:p>
        </p:txBody>
      </p:sp>
    </p:spTree>
    <p:extLst>
      <p:ext uri="{BB962C8B-B14F-4D97-AF65-F5344CB8AC3E}">
        <p14:creationId xmlns:p14="http://schemas.microsoft.com/office/powerpoint/2010/main" val="3049111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In this section, we use the terms </a:t>
            </a:r>
            <a:r>
              <a:rPr lang="en-US" i="1" dirty="0">
                <a:latin typeface="Calibri" charset="0"/>
                <a:ea typeface="MS PGothic" charset="0"/>
              </a:rPr>
              <a:t>manufacturing overhead </a:t>
            </a:r>
            <a:r>
              <a:rPr lang="en-US" dirty="0">
                <a:latin typeface="Calibri" charset="0"/>
                <a:ea typeface="MS PGothic" charset="0"/>
              </a:rPr>
              <a:t>and </a:t>
            </a:r>
            <a:r>
              <a:rPr lang="en-US" i="1" dirty="0">
                <a:latin typeface="Calibri" charset="0"/>
                <a:ea typeface="MS PGothic" charset="0"/>
              </a:rPr>
              <a:t>overhead</a:t>
            </a:r>
            <a:r>
              <a:rPr lang="en-US" dirty="0">
                <a:latin typeface="Calibri" charset="0"/>
                <a:ea typeface="MS PGothic" charset="0"/>
              </a:rPr>
              <a:t> interchangeably. The total overhead variance is the difference between actual overhead cost and standard overhead allocated to production. Exhibit 23-10 shows that Cheerful </a:t>
            </a:r>
            <a:r>
              <a:rPr lang="en-US" dirty="0" smtClean="0">
                <a:latin typeface="Calibri" charset="0"/>
                <a:ea typeface="MS PGothic" charset="0"/>
              </a:rPr>
              <a:t>Colors has </a:t>
            </a:r>
            <a:r>
              <a:rPr lang="en-US" dirty="0">
                <a:latin typeface="Calibri" charset="0"/>
                <a:ea typeface="MS PGothic" charset="0"/>
              </a:rPr>
              <a:t>incurred $30,160 in variable overhead costs and $23,920 in fixed overhead costs. Therefore, total overhead costs incurred are $54,080 ($30,160 + 23,920). </a:t>
            </a: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8805429-CB22-8B4C-B948-90F526502F07}" type="slidenum">
              <a:rPr lang="en-US" sz="1200">
                <a:latin typeface="Calibri" charset="0"/>
              </a:rPr>
              <a:pPr/>
              <a:t>38</a:t>
            </a:fld>
            <a:endParaRPr lang="en-US" sz="1200" dirty="0">
              <a:latin typeface="Calibri" charset="0"/>
            </a:endParaRPr>
          </a:p>
        </p:txBody>
      </p:sp>
    </p:spTree>
    <p:extLst>
      <p:ext uri="{BB962C8B-B14F-4D97-AF65-F5344CB8AC3E}">
        <p14:creationId xmlns:p14="http://schemas.microsoft.com/office/powerpoint/2010/main" val="4291845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MS PGothic" charset="0"/>
              </a:rPr>
              <a:t>In a standard cost system, the manufacturing overhead is allocated to production by multiplying the standard overhead allocation rate by the standard quantity of the allocation base allowed for actual output. In a standard cost system, the standard overhead allocation rate replaces the predetermined overhead allocation rate illustrated in previous chapters, but the concept is the same. It is a rate calculated during the budgeting process when other standards are determined.</a:t>
            </a:r>
            <a:endParaRPr lang="en-US" dirty="0">
              <a:latin typeface="Calibri" charset="0"/>
              <a:ea typeface="MS PGothic"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7CA42A9-BEC4-4A4C-8960-232CC34F763E}" type="slidenum">
              <a:rPr lang="en-US" sz="1200">
                <a:latin typeface="Calibri" charset="0"/>
              </a:rPr>
              <a:pPr/>
              <a:t>39</a:t>
            </a:fld>
            <a:endParaRPr lang="en-US" sz="1200" dirty="0">
              <a:latin typeface="Calibri" charset="0"/>
            </a:endParaRPr>
          </a:p>
        </p:txBody>
      </p:sp>
    </p:spTree>
    <p:extLst>
      <p:ext uri="{BB962C8B-B14F-4D97-AF65-F5344CB8AC3E}">
        <p14:creationId xmlns:p14="http://schemas.microsoft.com/office/powerpoint/2010/main" val="1988883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34221D0-2754-7643-8001-13B9D1EB9D4F}" type="slidenum">
              <a:rPr lang="en-US" sz="1200">
                <a:latin typeface="Calibri" charset="0"/>
              </a:rPr>
              <a:pPr/>
              <a:t>4</a:t>
            </a:fld>
            <a:endParaRPr lang="en-US" sz="1200" dirty="0">
              <a:latin typeface="Calibri" charset="0"/>
            </a:endParaRPr>
          </a:p>
        </p:txBody>
      </p:sp>
    </p:spTree>
    <p:extLst>
      <p:ext uri="{BB962C8B-B14F-4D97-AF65-F5344CB8AC3E}">
        <p14:creationId xmlns:p14="http://schemas.microsoft.com/office/powerpoint/2010/main" val="1873579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Cheerful Colors uses a similar approach to analyze the variable overhead flexible budget variance as it did to analyze the direct materials and direct labor variances. </a:t>
            </a:r>
            <a:r>
              <a:rPr lang="en-US" dirty="0" smtClean="0">
                <a:latin typeface="Calibri" charset="0"/>
                <a:ea typeface="MS PGothic" charset="0"/>
              </a:rPr>
              <a:t>Remember</a:t>
            </a:r>
            <a:r>
              <a:rPr lang="en-US" baseline="0" dirty="0" smtClean="0">
                <a:latin typeface="Calibri" charset="0"/>
                <a:ea typeface="MS PGothic" charset="0"/>
              </a:rPr>
              <a:t> that</a:t>
            </a:r>
            <a:r>
              <a:rPr lang="en-US" dirty="0" smtClean="0">
                <a:latin typeface="Calibri" charset="0"/>
                <a:ea typeface="MS PGothic" charset="0"/>
              </a:rPr>
              <a:t> </a:t>
            </a:r>
            <a:r>
              <a:rPr lang="en-US" dirty="0">
                <a:latin typeface="Calibri" charset="0"/>
                <a:ea typeface="MS PGothic" charset="0"/>
              </a:rPr>
              <a:t>direct materials and direct labor are also variable costs, so the approach is similar. </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DD0A96E-6E88-9A4B-9B27-C0A9A0F89EF1}" type="slidenum">
              <a:rPr lang="en-US" sz="1200">
                <a:latin typeface="Calibri" charset="0"/>
              </a:rPr>
              <a:pPr/>
              <a:t>40</a:t>
            </a:fld>
            <a:endParaRPr lang="en-US" sz="1200" dirty="0">
              <a:latin typeface="Calibri" charset="0"/>
            </a:endParaRPr>
          </a:p>
        </p:txBody>
      </p:sp>
    </p:spTree>
    <p:extLst>
      <p:ext uri="{BB962C8B-B14F-4D97-AF65-F5344CB8AC3E}">
        <p14:creationId xmlns:p14="http://schemas.microsoft.com/office/powerpoint/2010/main" val="1368302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MS PGothic" charset="0"/>
              </a:rPr>
              <a:t>Cheerful </a:t>
            </a:r>
            <a:r>
              <a:rPr lang="en-US" dirty="0">
                <a:latin typeface="Calibri" charset="0"/>
                <a:ea typeface="MS PGothic" charset="0"/>
              </a:rPr>
              <a:t>Colors paid less than expected for variable overhead. The actual cost of variable overhead per hour of direct labor is $2.90 ($30,160 / 10,400 DLHr = $2.90 per DLHr). Using the formula, the variable overhead cost variance is $1,040 favorable. The $1,040 variable overhead cost variance is favorable because Cheerful Colors spent $0.10 less per hour than budgeted ($2.90 actual cost ‒ $3.00 standard cost).</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A0EC5C-D15D-6E48-B1CB-851FAB9A790E}" type="slidenum">
              <a:rPr lang="en-US" sz="1200">
                <a:latin typeface="Calibri" charset="0"/>
              </a:rPr>
              <a:pPr/>
              <a:t>41</a:t>
            </a:fld>
            <a:endParaRPr lang="en-US" sz="1200" dirty="0">
              <a:latin typeface="Calibri" charset="0"/>
            </a:endParaRPr>
          </a:p>
        </p:txBody>
      </p:sp>
    </p:spTree>
    <p:extLst>
      <p:ext uri="{BB962C8B-B14F-4D97-AF65-F5344CB8AC3E}">
        <p14:creationId xmlns:p14="http://schemas.microsoft.com/office/powerpoint/2010/main" val="2305060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Because variable overhead is allocated based on direct labor hours used, this variance </a:t>
            </a:r>
            <a:r>
              <a:rPr lang="en-US" dirty="0" smtClean="0">
                <a:latin typeface="Calibri" charset="0"/>
                <a:ea typeface="MS PGothic" charset="0"/>
              </a:rPr>
              <a:t>is also favorable</a:t>
            </a:r>
            <a:r>
              <a:rPr lang="en-US" dirty="0">
                <a:latin typeface="Calibri" charset="0"/>
                <a:ea typeface="MS PGothic" charset="0"/>
              </a:rPr>
              <a:t>, as the direct labor efficiency variable </a:t>
            </a:r>
            <a:r>
              <a:rPr lang="en-US" dirty="0" smtClean="0">
                <a:latin typeface="Calibri" charset="0"/>
                <a:ea typeface="MS PGothic" charset="0"/>
              </a:rPr>
              <a:t>is favorable</a:t>
            </a:r>
            <a:r>
              <a:rPr lang="en-US" dirty="0">
                <a:latin typeface="Calibri" charset="0"/>
                <a:ea typeface="MS PGothic" charset="0"/>
              </a:rPr>
              <a:t>. The standard quantity of direct labor hours that workers should have used to make 52,000 batches of crayons is 13,000 total direct labor hours (52,000 batches × 0.25 DLHr per batch). The $7,800 variable overhead efficiency variance is favorable because laborers actually worked 2,600 fewer hours than the flexible budget called for to produce 52,000 batches of crayons, and variable overhead is allocated based on direct labor hours. </a:t>
            </a: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FBEE7F9-8E7E-574B-B02B-625DEC725137}" type="slidenum">
              <a:rPr lang="en-US" sz="1200">
                <a:latin typeface="Calibri" charset="0"/>
              </a:rPr>
              <a:pPr/>
              <a:t>42</a:t>
            </a:fld>
            <a:endParaRPr lang="en-US" sz="1200" dirty="0">
              <a:latin typeface="Calibri" charset="0"/>
            </a:endParaRPr>
          </a:p>
        </p:txBody>
      </p:sp>
    </p:spTree>
    <p:extLst>
      <p:ext uri="{BB962C8B-B14F-4D97-AF65-F5344CB8AC3E}">
        <p14:creationId xmlns:p14="http://schemas.microsoft.com/office/powerpoint/2010/main" val="3519084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23-13 summarizes how Cheerful Colors divides the $8,840 favorable variable overhead flexible budget variance into its cost and efficiency components. The $8,840 favorable variable overhead variance indicates that variable overhead costs were less than expected. To manage Cheerful Colors’s variable overhead costs, we need to get more insight. Cheerful Colors incurred $1,040 less than </a:t>
            </a:r>
            <a:r>
              <a:rPr lang="en-US" dirty="0" smtClean="0">
                <a:latin typeface="Calibri" charset="0"/>
                <a:ea typeface="MS PGothic" charset="0"/>
              </a:rPr>
              <a:t>anticipated in </a:t>
            </a:r>
            <a:r>
              <a:rPr lang="en-US" dirty="0">
                <a:latin typeface="Calibri" charset="0"/>
                <a:ea typeface="MS PGothic" charset="0"/>
              </a:rPr>
              <a:t>actual variable overhead costs, for a favorable cost variance. Workers made 52,000 batches of crayons in 10,400 hours instead of the budgeted 13,000 hours, for a favorable efficiency variance. Management may decide that the variable overhead cost variance is sufficiently small </a:t>
            </a:r>
            <a:r>
              <a:rPr lang="en-US" dirty="0" smtClean="0">
                <a:latin typeface="Calibri" charset="0"/>
                <a:ea typeface="MS PGothic" charset="0"/>
              </a:rPr>
              <a:t>that it does not </a:t>
            </a:r>
            <a:r>
              <a:rPr lang="en-US" dirty="0">
                <a:latin typeface="Calibri" charset="0"/>
                <a:ea typeface="MS PGothic" charset="0"/>
              </a:rPr>
              <a:t>warrant investigation. However, </a:t>
            </a:r>
            <a:r>
              <a:rPr lang="en-US" dirty="0" smtClean="0">
                <a:latin typeface="Calibri" charset="0"/>
                <a:ea typeface="MS PGothic" charset="0"/>
              </a:rPr>
              <a:t>management may </a:t>
            </a:r>
            <a:r>
              <a:rPr lang="en-US" dirty="0">
                <a:latin typeface="Calibri" charset="0"/>
                <a:ea typeface="MS PGothic" charset="0"/>
              </a:rPr>
              <a:t>want to investigate the variance further to determine </a:t>
            </a:r>
            <a:r>
              <a:rPr lang="en-US" dirty="0" smtClean="0">
                <a:latin typeface="Calibri" charset="0"/>
                <a:ea typeface="MS PGothic" charset="0"/>
              </a:rPr>
              <a:t>whether the </a:t>
            </a:r>
            <a:r>
              <a:rPr lang="en-US" dirty="0">
                <a:latin typeface="Calibri" charset="0"/>
                <a:ea typeface="MS PGothic" charset="0"/>
              </a:rPr>
              <a:t>reduction in costs was controllable or </a:t>
            </a:r>
            <a:r>
              <a:rPr lang="en-US" dirty="0" smtClean="0">
                <a:latin typeface="Calibri" charset="0"/>
                <a:ea typeface="MS PGothic" charset="0"/>
              </a:rPr>
              <a:t>whether the </a:t>
            </a:r>
            <a:r>
              <a:rPr lang="en-US" dirty="0">
                <a:latin typeface="Calibri" charset="0"/>
                <a:ea typeface="MS PGothic" charset="0"/>
              </a:rPr>
              <a:t>cost standard needs to be updated.</a:t>
            </a:r>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7D7F147-4ADC-C748-992D-336F08AF4743}" type="slidenum">
              <a:rPr lang="en-US" sz="1200">
                <a:latin typeface="Calibri" charset="0"/>
              </a:rPr>
              <a:pPr/>
              <a:t>43</a:t>
            </a:fld>
            <a:endParaRPr lang="en-US" sz="1200" dirty="0">
              <a:latin typeface="Calibri" charset="0"/>
            </a:endParaRPr>
          </a:p>
        </p:txBody>
      </p:sp>
    </p:spTree>
    <p:extLst>
      <p:ext uri="{BB962C8B-B14F-4D97-AF65-F5344CB8AC3E}">
        <p14:creationId xmlns:p14="http://schemas.microsoft.com/office/powerpoint/2010/main" val="488671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three production costs analyzed so far are variable costs, so the analysis </a:t>
            </a:r>
            <a:r>
              <a:rPr lang="en-US" dirty="0" smtClean="0">
                <a:latin typeface="Calibri" charset="0"/>
                <a:ea typeface="MS PGothic" charset="0"/>
              </a:rPr>
              <a:t>is similar </a:t>
            </a:r>
            <a:r>
              <a:rPr lang="en-US" dirty="0">
                <a:latin typeface="Calibri" charset="0"/>
                <a:ea typeface="MS PGothic" charset="0"/>
              </a:rPr>
              <a:t>for direct materials, direct labor, and variable overhead. However, Cheerful Colors uses a slightly different approach to analyze the fixed overhead variances. Remember that fixed costs are not expected to change in total within the relevant range, but they do change per unit when there is a change in volume. To analyze fixed costs, we </a:t>
            </a:r>
            <a:r>
              <a:rPr lang="en-US" dirty="0" smtClean="0">
                <a:latin typeface="Calibri" charset="0"/>
                <a:ea typeface="MS PGothic" charset="0"/>
              </a:rPr>
              <a:t>need </a:t>
            </a:r>
            <a:r>
              <a:rPr lang="en-US" dirty="0">
                <a:latin typeface="Calibri" charset="0"/>
                <a:ea typeface="MS PGothic" charset="0"/>
              </a:rPr>
              <a:t>three amounts: actual fixed overhead costs incurred, budgeted fixed overhead costs, and allocated fixed overhead costs. </a:t>
            </a:r>
          </a:p>
          <a:p>
            <a:endParaRPr lang="en-US" dirty="0">
              <a:latin typeface="Calibri" charset="0"/>
              <a:ea typeface="MS PGothic" charset="0"/>
            </a:endParaRPr>
          </a:p>
          <a:p>
            <a:r>
              <a:rPr lang="en-US" dirty="0">
                <a:latin typeface="Calibri" charset="0"/>
                <a:ea typeface="MS PGothic" charset="0"/>
              </a:rPr>
              <a:t>Keep in mind that the budgeted amount for fixed overhead is the same in both the static budget and the flexible budget because fixed costs are not expected to change in total when there is a change in volume. </a:t>
            </a: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F261C93-3F0D-7946-99D8-E5BEC4437003}" type="slidenum">
              <a:rPr lang="en-US" sz="1200">
                <a:latin typeface="Calibri" charset="0"/>
              </a:rPr>
              <a:pPr/>
              <a:t>44</a:t>
            </a:fld>
            <a:endParaRPr lang="en-US" sz="1200" dirty="0">
              <a:latin typeface="Calibri" charset="0"/>
            </a:endParaRPr>
          </a:p>
        </p:txBody>
      </p:sp>
    </p:spTree>
    <p:extLst>
      <p:ext uri="{BB962C8B-B14F-4D97-AF65-F5344CB8AC3E}">
        <p14:creationId xmlns:p14="http://schemas.microsoft.com/office/powerpoint/2010/main" val="3205709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fixed overhead cost variance measures the difference between actual fixed overhead and budgeted fixed overhead to determine the controllable portion of total fixed overhead variance. The $1,080 fixed overhead cost variance is favorable because Cheerful Colors actually spent less than budgeted for fixed overhead. Changes in volume do not affect fixed costs; therefore, there is only a cost effect and not an efficiency effect in the fixed overhead flexible budget variance. </a:t>
            </a: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682332-BDDC-F24D-8C8E-83C7153043A4}" type="slidenum">
              <a:rPr lang="en-US" sz="1200">
                <a:latin typeface="Calibri" charset="0"/>
              </a:rPr>
              <a:pPr/>
              <a:t>45</a:t>
            </a:fld>
            <a:endParaRPr lang="en-US" sz="1200" dirty="0">
              <a:latin typeface="Calibri" charset="0"/>
            </a:endParaRPr>
          </a:p>
        </p:txBody>
      </p:sp>
    </p:spTree>
    <p:extLst>
      <p:ext uri="{BB962C8B-B14F-4D97-AF65-F5344CB8AC3E}">
        <p14:creationId xmlns:p14="http://schemas.microsoft.com/office/powerpoint/2010/main" val="2419909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The fixed overhead volume variance measures the difference between the budgeted fixed overhead and the amount of fixed overhead allocated to batches of crayons. Using the standard overhead allocation rate for fixed overhead previously calculated, fixed overhead is allocated at $2.00 per direct labor </a:t>
            </a:r>
            <a:r>
              <a:rPr lang="en-US" dirty="0" smtClean="0">
                <a:latin typeface="Calibri" charset="0"/>
                <a:ea typeface="MS PGothic" charset="0"/>
              </a:rPr>
              <a:t>hour, </a:t>
            </a:r>
            <a:r>
              <a:rPr lang="en-US" dirty="0">
                <a:latin typeface="Calibri" charset="0"/>
                <a:ea typeface="MS PGothic" charset="0"/>
              </a:rPr>
              <a:t>and each batch of crayons has an efficiency standard of </a:t>
            </a:r>
            <a:r>
              <a:rPr lang="en-US" dirty="0" smtClean="0">
                <a:latin typeface="Calibri" charset="0"/>
                <a:ea typeface="MS PGothic" charset="0"/>
              </a:rPr>
              <a:t>0.25 </a:t>
            </a:r>
            <a:r>
              <a:rPr lang="en-US" dirty="0">
                <a:latin typeface="Calibri" charset="0"/>
                <a:ea typeface="MS PGothic" charset="0"/>
              </a:rPr>
              <a:t>direct labor </a:t>
            </a:r>
            <a:r>
              <a:rPr lang="en-US" dirty="0" smtClean="0">
                <a:latin typeface="Calibri" charset="0"/>
                <a:ea typeface="MS PGothic" charset="0"/>
              </a:rPr>
              <a:t>hour </a:t>
            </a:r>
            <a:r>
              <a:rPr lang="en-US" dirty="0">
                <a:latin typeface="Calibri" charset="0"/>
                <a:ea typeface="MS PGothic" charset="0"/>
              </a:rPr>
              <a:t>per batch. </a:t>
            </a:r>
          </a:p>
          <a:p>
            <a:endParaRPr lang="en-US" dirty="0">
              <a:latin typeface="Calibri" charset="0"/>
              <a:ea typeface="MS PGothic" charset="0"/>
            </a:endParaRPr>
          </a:p>
          <a:p>
            <a:r>
              <a:rPr lang="en-US" dirty="0">
                <a:latin typeface="Calibri" charset="0"/>
                <a:ea typeface="MS PGothic" charset="0"/>
              </a:rPr>
              <a:t>The $1,000 fixed overhead volume variance is favorable because Cheerful Colors produced more batches than budgeted and, therefore, allocated more overhead to crayon batches than the $25,000 budgeted fixed overhead amount. In other words, based on the standard for fixed overhead, Cheerful Colors has overallocated fixed overhead by $1,000. </a:t>
            </a:r>
          </a:p>
          <a:p>
            <a:endParaRPr lang="en-US" dirty="0">
              <a:latin typeface="Calibri" charset="0"/>
              <a:ea typeface="MS PGothic" charset="0"/>
            </a:endParaRPr>
          </a:p>
          <a:p>
            <a:r>
              <a:rPr lang="en-US" dirty="0">
                <a:latin typeface="Calibri" charset="0"/>
                <a:ea typeface="MS PGothic" charset="0"/>
              </a:rPr>
              <a:t>The fixed overhead volume variance is not a cost variance—it is a volume variance—and explains why fixed overhead is overallocated or underallocated. </a:t>
            </a: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1F5156-CA29-D246-BB79-52948B8A0158}" type="slidenum">
              <a:rPr lang="en-US" sz="1200">
                <a:latin typeface="Calibri" charset="0"/>
              </a:rPr>
              <a:pPr/>
              <a:t>46</a:t>
            </a:fld>
            <a:endParaRPr lang="en-US" sz="1200" dirty="0">
              <a:latin typeface="Calibri" charset="0"/>
            </a:endParaRPr>
          </a:p>
        </p:txBody>
      </p:sp>
    </p:spTree>
    <p:extLst>
      <p:ext uri="{BB962C8B-B14F-4D97-AF65-F5344CB8AC3E}">
        <p14:creationId xmlns:p14="http://schemas.microsoft.com/office/powerpoint/2010/main" val="436116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23-14 graphs the fixed overhead volume variance. The small blue triangle bordered by the lines representing budgeted fixed overhead, standard fixed overhead allocated, and standard direct labor hours </a:t>
            </a:r>
            <a:r>
              <a:rPr lang="en-US" dirty="0" smtClean="0">
                <a:latin typeface="Calibri" charset="0"/>
                <a:ea typeface="MS PGothic" charset="0"/>
              </a:rPr>
              <a:t>represents </a:t>
            </a:r>
            <a:r>
              <a:rPr lang="en-US" dirty="0">
                <a:latin typeface="Calibri" charset="0"/>
                <a:ea typeface="MS PGothic" charset="0"/>
              </a:rPr>
              <a:t>the fixed overhead volume variance for this example.</a:t>
            </a:r>
          </a:p>
        </p:txBody>
      </p:sp>
      <p:sp>
        <p:nvSpPr>
          <p:cNvPr id="1187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E66255-7AEB-FB4A-8940-FC8FC5437A22}" type="slidenum">
              <a:rPr lang="en-US" sz="1200">
                <a:latin typeface="Calibri" charset="0"/>
              </a:rPr>
              <a:pPr/>
              <a:t>47</a:t>
            </a:fld>
            <a:endParaRPr lang="en-US" sz="1200" dirty="0">
              <a:latin typeface="Calibri" charset="0"/>
            </a:endParaRPr>
          </a:p>
        </p:txBody>
      </p:sp>
    </p:spTree>
    <p:extLst>
      <p:ext uri="{BB962C8B-B14F-4D97-AF65-F5344CB8AC3E}">
        <p14:creationId xmlns:p14="http://schemas.microsoft.com/office/powerpoint/2010/main" val="982807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23-15 summarizes the fixed overhead variances. To manage Cheerful Colors’s fixed overhead costs, we need to get more insight. Cheerful Colors incurred $1,080 less than anticipated in fixed overhead costs, for a favorable cost variance. Workers made 52,000 batches of crayons, which was 2,000 batches more than </a:t>
            </a:r>
            <a:r>
              <a:rPr lang="en-US" dirty="0" smtClean="0">
                <a:latin typeface="Calibri" charset="0"/>
                <a:ea typeface="MS PGothic" charset="0"/>
              </a:rPr>
              <a:t>budgeted </a:t>
            </a:r>
            <a:r>
              <a:rPr lang="en-US" dirty="0">
                <a:latin typeface="Calibri" charset="0"/>
                <a:ea typeface="MS PGothic" charset="0"/>
              </a:rPr>
              <a:t>and resulted in a $1,000 favorable volume variance.</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Management may decide that the fixed overhead cost variance is sufficiently small and does not warrant investigation. However, </a:t>
            </a:r>
            <a:r>
              <a:rPr lang="en-US" dirty="0" smtClean="0">
                <a:latin typeface="Calibri" charset="0"/>
                <a:ea typeface="MS PGothic" charset="0"/>
              </a:rPr>
              <a:t>management</a:t>
            </a:r>
            <a:r>
              <a:rPr lang="en-US" baseline="0" dirty="0" smtClean="0">
                <a:latin typeface="Calibri" charset="0"/>
                <a:ea typeface="MS PGothic" charset="0"/>
              </a:rPr>
              <a:t> </a:t>
            </a:r>
            <a:r>
              <a:rPr lang="en-US" dirty="0" smtClean="0">
                <a:latin typeface="Calibri" charset="0"/>
                <a:ea typeface="MS PGothic" charset="0"/>
              </a:rPr>
              <a:t>may </a:t>
            </a:r>
            <a:r>
              <a:rPr lang="en-US" dirty="0">
                <a:latin typeface="Calibri" charset="0"/>
                <a:ea typeface="MS PGothic" charset="0"/>
              </a:rPr>
              <a:t>want to investigate the variance further to determine </a:t>
            </a:r>
            <a:r>
              <a:rPr lang="en-US" dirty="0" smtClean="0">
                <a:latin typeface="Calibri" charset="0"/>
                <a:ea typeface="MS PGothic" charset="0"/>
              </a:rPr>
              <a:t>whether the </a:t>
            </a:r>
            <a:r>
              <a:rPr lang="en-US" dirty="0">
                <a:latin typeface="Calibri" charset="0"/>
                <a:ea typeface="MS PGothic" charset="0"/>
              </a:rPr>
              <a:t>reduction in costs was controllable or </a:t>
            </a:r>
            <a:r>
              <a:rPr lang="en-US" dirty="0" smtClean="0">
                <a:latin typeface="Calibri" charset="0"/>
                <a:ea typeface="MS PGothic" charset="0"/>
              </a:rPr>
              <a:t>whether the </a:t>
            </a:r>
            <a:r>
              <a:rPr lang="en-US" dirty="0">
                <a:latin typeface="Calibri" charset="0"/>
                <a:ea typeface="MS PGothic" charset="0"/>
              </a:rPr>
              <a:t>cost standard needs to be updated.</a:t>
            </a:r>
          </a:p>
        </p:txBody>
      </p:sp>
      <p:sp>
        <p:nvSpPr>
          <p:cNvPr id="1208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73F63C1-0BBD-9C40-8572-FF46751FE7C9}" type="slidenum">
              <a:rPr lang="en-US" sz="1200">
                <a:latin typeface="Calibri" charset="0"/>
              </a:rPr>
              <a:pPr/>
              <a:t>48</a:t>
            </a:fld>
            <a:endParaRPr lang="en-US" sz="1200" dirty="0">
              <a:latin typeface="Calibri" charset="0"/>
            </a:endParaRPr>
          </a:p>
        </p:txBody>
      </p:sp>
    </p:spTree>
    <p:extLst>
      <p:ext uri="{BB962C8B-B14F-4D97-AF65-F5344CB8AC3E}">
        <p14:creationId xmlns:p14="http://schemas.microsoft.com/office/powerpoint/2010/main" val="1727969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B55DEC5-1BB6-B349-8E1A-E928C69EEB0B}" type="slidenum">
              <a:rPr lang="en-US" sz="1200">
                <a:latin typeface="Calibri" charset="0"/>
              </a:rPr>
              <a:pPr/>
              <a:t>49</a:t>
            </a:fld>
            <a:endParaRPr lang="en-US" sz="1200" dirty="0">
              <a:latin typeface="Calibri" charset="0"/>
            </a:endParaRPr>
          </a:p>
        </p:txBody>
      </p:sp>
    </p:spTree>
    <p:extLst>
      <p:ext uri="{BB962C8B-B14F-4D97-AF65-F5344CB8AC3E}">
        <p14:creationId xmlns:p14="http://schemas.microsoft.com/office/powerpoint/2010/main" val="424457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62B7C9D-A04B-FD4D-B3ED-FE0FC78705F1}"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2360990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Now that we have looked at the individual product cost variances, let’s look at the big picture. Exhibit 23-10 showed the flexible budget variances for the product costs: direct materials, direct labor, and manufacturing overhead. They are duplicated here for easier reference.</a:t>
            </a:r>
          </a:p>
          <a:p>
            <a:pPr eaLnBrk="1" hangingPunct="1">
              <a:spcBef>
                <a:spcPct val="0"/>
              </a:spcBef>
            </a:pPr>
            <a:endParaRPr lang="en-US" dirty="0">
              <a:latin typeface="Calibri" charset="0"/>
              <a:ea typeface="MS PGothic" charset="0"/>
            </a:endParaRPr>
          </a:p>
        </p:txBody>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D338C7-9DC3-DD4C-A762-BCF438C190AA}" type="slidenum">
              <a:rPr lang="en-US" sz="1200">
                <a:latin typeface="Calibri" charset="0"/>
              </a:rPr>
              <a:pPr/>
              <a:t>50</a:t>
            </a:fld>
            <a:endParaRPr lang="en-US" sz="1200" dirty="0">
              <a:latin typeface="Calibri" charset="0"/>
            </a:endParaRPr>
          </a:p>
        </p:txBody>
      </p:sp>
    </p:spTree>
    <p:extLst>
      <p:ext uri="{BB962C8B-B14F-4D97-AF65-F5344CB8AC3E}">
        <p14:creationId xmlns:p14="http://schemas.microsoft.com/office/powerpoint/2010/main" val="9957357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23-16 illustrates the relationships among the various product cost variances. Take time to carefully study the diagram.</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Notice that the fixed overhead volume variance is not included in the diagram. As previously stated, this variance is not a flexible budget variance but a volume variance. It shows how allocating fixed costs on a per unit basis causes a difference between budgeted fixed overhead and allocated fixed overhead. The allocation causes the overallocation or underallocation of fixed manufacturing overhead.</a:t>
            </a: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C4E35FB-4C52-604F-BD36-E3FB46732D46}" type="slidenum">
              <a:rPr lang="en-US" sz="1200">
                <a:latin typeface="Calibri" charset="0"/>
              </a:rPr>
              <a:pPr/>
              <a:t>51</a:t>
            </a:fld>
            <a:endParaRPr lang="en-US" sz="1200" dirty="0">
              <a:latin typeface="Calibri" charset="0"/>
            </a:endParaRPr>
          </a:p>
        </p:txBody>
      </p:sp>
    </p:spTree>
    <p:extLst>
      <p:ext uri="{BB962C8B-B14F-4D97-AF65-F5344CB8AC3E}">
        <p14:creationId xmlns:p14="http://schemas.microsoft.com/office/powerpoint/2010/main" val="1105230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Now that all the variances are summarized, Cheerful Colors can investigate the variances it feels are significant. This is called management by exception because managers concentrate on results that are outside the accepted parameters. In other words, managers focus on the exceptions. Exceptions can be expressed as a percentage of a budgeted amount or a dollar amount. Many companies use a combination of percentages and dollar amounts. For example, a company may investigate any variances greater than 10% of the budgeted amount and/or $10,000 or more. Cheerful Colors investigates any variances greater than $5,000 that are the direct materials variances, direct labor variances, and the variable overhead efficiency variance.</a:t>
            </a:r>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BE1145-0BE2-0942-A1A3-8FE2487161F7}" type="slidenum">
              <a:rPr lang="en-US" sz="1200">
                <a:latin typeface="Calibri" charset="0"/>
              </a:rPr>
              <a:pPr/>
              <a:t>52</a:t>
            </a:fld>
            <a:endParaRPr lang="en-US" sz="1200" dirty="0">
              <a:latin typeface="Calibri" charset="0"/>
            </a:endParaRPr>
          </a:p>
        </p:txBody>
      </p:sp>
    </p:spTree>
    <p:extLst>
      <p:ext uri="{BB962C8B-B14F-4D97-AF65-F5344CB8AC3E}">
        <p14:creationId xmlns:p14="http://schemas.microsoft.com/office/powerpoint/2010/main" val="688716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23-17 provides some possible questions Cheerful Colors’s upper management may want </a:t>
            </a:r>
            <a:r>
              <a:rPr lang="en-US" dirty="0" smtClean="0">
                <a:latin typeface="Calibri" charset="0"/>
                <a:ea typeface="MS PGothic" charset="0"/>
              </a:rPr>
              <a:t>to have answered.</a:t>
            </a:r>
            <a:endParaRPr lang="en-US" dirty="0">
              <a:latin typeface="Calibri" charset="0"/>
              <a:ea typeface="MS PGothic" charset="0"/>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901B763-777C-0A42-B711-EE6965C1A868}" type="slidenum">
              <a:rPr lang="en-US" sz="1200">
                <a:latin typeface="Calibri" charset="0"/>
              </a:rPr>
              <a:pPr/>
              <a:t>53</a:t>
            </a:fld>
            <a:endParaRPr lang="en-US" sz="1200" dirty="0">
              <a:latin typeface="Calibri" charset="0"/>
            </a:endParaRPr>
          </a:p>
        </p:txBody>
      </p:sp>
    </p:spTree>
    <p:extLst>
      <p:ext uri="{BB962C8B-B14F-4D97-AF65-F5344CB8AC3E}">
        <p14:creationId xmlns:p14="http://schemas.microsoft.com/office/powerpoint/2010/main" val="3049472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624E84-AAA3-1548-9F85-FDC4F30B7399}" type="slidenum">
              <a:rPr lang="en-US" sz="1200">
                <a:latin typeface="Calibri" charset="0"/>
              </a:rPr>
              <a:pPr/>
              <a:t>54</a:t>
            </a:fld>
            <a:endParaRPr lang="en-US" sz="1200" dirty="0">
              <a:latin typeface="Calibri" charset="0"/>
            </a:endParaRPr>
          </a:p>
        </p:txBody>
      </p:sp>
    </p:spTree>
    <p:extLst>
      <p:ext uri="{BB962C8B-B14F-4D97-AF65-F5344CB8AC3E}">
        <p14:creationId xmlns:p14="http://schemas.microsoft.com/office/powerpoint/2010/main" val="22376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Using a standard cost system simplifies the recording process because entries are made at standard costs. Management needs to know about variances to address each problem. Therefore, Cheerful Colors records variances from standards as soon as possible. This means that Cheerful Colors records direct materials cost variances when materials are purchased. It also means that Work-in-Process Inventory is debited at standard input quantities and standard costs as crayons are manufactured. </a:t>
            </a: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21C7BFA-C26E-FF40-8C30-BA5C3084C977}" type="slidenum">
              <a:rPr lang="en-US" sz="1200">
                <a:latin typeface="Calibri" charset="0"/>
              </a:rPr>
              <a:pPr/>
              <a:t>55</a:t>
            </a:fld>
            <a:endParaRPr lang="en-US" sz="1200" dirty="0">
              <a:latin typeface="Calibri" charset="0"/>
            </a:endParaRPr>
          </a:p>
        </p:txBody>
      </p:sp>
    </p:spTree>
    <p:extLst>
      <p:ext uri="{BB962C8B-B14F-4D97-AF65-F5344CB8AC3E}">
        <p14:creationId xmlns:p14="http://schemas.microsoft.com/office/powerpoint/2010/main" val="2366821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The journal entry to record direct materials purchased has an emphasis on the cost of the materials. Transaction 1 records the debit to Raw Materials Inventory, which is recorded at the actual quantity of paraffin purchases (65,000 pounds) at the standard cost ($1.75 per pound). In contrast, the credit to Accounts Payable is for the actual quantity of paraffin purchased (65,000 pounds) at the actual cost ($1.60 per pound). This is the actual amount owed to the vendor. Maintaining Raw Materials Inventory at the $1.75 standard cost allows Cheerful Colors to record the direct materials cost variance at the time of purchase. Recall that Cheerful Colors’ direct materials cost variance was $9,750 favorable. A favorable variance has a credit balance and is a contra expense. An unfavorable variance means more expense has been incurred than planned and would have a debit balance.</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When recording variances, favorable variances are credited, and unfavorable variances are debited. Remember that variances are considered favorable if they increase operating income—and operating income is increased with credits </a:t>
            </a:r>
            <a:r>
              <a:rPr lang="en-US" dirty="0" smtClean="0">
                <a:latin typeface="Calibri" charset="0"/>
                <a:ea typeface="MS PGothic" charset="0"/>
              </a:rPr>
              <a:t>(such as revenues</a:t>
            </a:r>
            <a:r>
              <a:rPr lang="en-US" dirty="0">
                <a:latin typeface="Calibri" charset="0"/>
                <a:ea typeface="MS PGothic" charset="0"/>
              </a:rPr>
              <a:t>). Variances are considered unfavorable if they decrease operating income—and operating income is decreased with debits </a:t>
            </a:r>
            <a:r>
              <a:rPr lang="en-US" dirty="0" smtClean="0">
                <a:latin typeface="Calibri" charset="0"/>
                <a:ea typeface="MS PGothic" charset="0"/>
              </a:rPr>
              <a:t>(such as expenses</a:t>
            </a:r>
            <a:r>
              <a:rPr lang="en-US" dirty="0">
                <a:latin typeface="Calibri" charset="0"/>
                <a:ea typeface="MS PGothic" charset="0"/>
              </a:rPr>
              <a:t>).</a:t>
            </a: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7AE33F5-59D6-BE47-A9A7-57D273084C1A}" type="slidenum">
              <a:rPr lang="en-US" sz="1200">
                <a:latin typeface="Calibri" charset="0"/>
              </a:rPr>
              <a:pPr/>
              <a:t>56</a:t>
            </a:fld>
            <a:endParaRPr lang="en-US" sz="1200" dirty="0">
              <a:latin typeface="Calibri" charset="0"/>
            </a:endParaRPr>
          </a:p>
        </p:txBody>
      </p:sp>
    </p:spTree>
    <p:extLst>
      <p:ext uri="{BB962C8B-B14F-4D97-AF65-F5344CB8AC3E}">
        <p14:creationId xmlns:p14="http://schemas.microsoft.com/office/powerpoint/2010/main" val="1019183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Cheerful Colors debits Work-in-Process Inventory for the standard cost of the 52,000 pounds of direct materials that should have been used to make 52,000 batches of crayons. This maintains Work-in-Process Inventory at standard cost. Raw Materials Inventory is credited for the actual quantity of materials put into production (65,000 pounds) at the standard cost ($1.75 per pound). Cheerful Colors’s direct materials efficiency variance was $22,750 unfavorable. An unfavorable variance has a debit balance, which increases expense and decreases profits.</a:t>
            </a:r>
          </a:p>
          <a:p>
            <a:pPr eaLnBrk="1" hangingPunct="1">
              <a:spcBef>
                <a:spcPct val="0"/>
              </a:spcBef>
            </a:pPr>
            <a:endParaRPr lang="en-US" dirty="0">
              <a:latin typeface="Calibri" charset="0"/>
              <a:ea typeface="MS PGothic" charset="0"/>
            </a:endParaRP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E699FB9-A017-AE44-B8A7-1AE3AAF6C837}" type="slidenum">
              <a:rPr lang="en-US" sz="1200">
                <a:latin typeface="Calibri" charset="0"/>
              </a:rPr>
              <a:pPr/>
              <a:t>57</a:t>
            </a:fld>
            <a:endParaRPr lang="en-US" sz="1200" dirty="0">
              <a:latin typeface="Calibri" charset="0"/>
            </a:endParaRPr>
          </a:p>
        </p:txBody>
      </p:sp>
    </p:spTree>
    <p:extLst>
      <p:ext uri="{BB962C8B-B14F-4D97-AF65-F5344CB8AC3E}">
        <p14:creationId xmlns:p14="http://schemas.microsoft.com/office/powerpoint/2010/main" val="15433206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In Transaction 3, Work-in-Process Inventory is debited for the $12.00 per hour standard cost of 13,000 direct labor hours that should have been used for 52,000 batches, the standard quantity. Wages Payable is credited for the actual cost (the actual hours worked at the actual wage rate) because this is the amount Cheerful Colors must pay the workers. The direct labor cost variance is $20,800 unfavorable, a debit amount. The direct labor efficiency variance is credited for the $31,200 favorable variance. This maintains Work-in-Process Inventory at standard cost.</a:t>
            </a: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1F38E4-4747-1D47-BE43-C454E3F30D76}" type="slidenum">
              <a:rPr lang="en-US" sz="1200">
                <a:latin typeface="Calibri" charset="0"/>
              </a:rPr>
              <a:pPr/>
              <a:t>58</a:t>
            </a:fld>
            <a:endParaRPr lang="en-US" sz="1200" dirty="0">
              <a:latin typeface="Calibri" charset="0"/>
            </a:endParaRPr>
          </a:p>
        </p:txBody>
      </p:sp>
    </p:spTree>
    <p:extLst>
      <p:ext uri="{BB962C8B-B14F-4D97-AF65-F5344CB8AC3E}">
        <p14:creationId xmlns:p14="http://schemas.microsoft.com/office/powerpoint/2010/main" val="2628201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Transaction 4 records Cheerful Colors’s actual overhead cost for </a:t>
            </a:r>
            <a:r>
              <a:rPr lang="en-US" dirty="0" smtClean="0">
                <a:latin typeface="Calibri" charset="0"/>
                <a:ea typeface="MS PGothic" charset="0"/>
              </a:rPr>
              <a:t>2019. </a:t>
            </a:r>
            <a:r>
              <a:rPr lang="en-US" dirty="0">
                <a:latin typeface="Calibri" charset="0"/>
                <a:ea typeface="MS PGothic" charset="0"/>
              </a:rPr>
              <a:t>Manufacturing Overhead is debited for the actual overhead costs of $54,080, which is the sum of $30,160 actual variable overhead and $23,920 actual fixed overhead. Various accounts may include Cash, Accounts Payable, Accumulated Depreciation, Prepaid Insurance, </a:t>
            </a:r>
            <a:r>
              <a:rPr lang="en-US" dirty="0" smtClean="0">
                <a:latin typeface="Calibri" charset="0"/>
                <a:ea typeface="MS PGothic" charset="0"/>
              </a:rPr>
              <a:t>and other </a:t>
            </a:r>
            <a:r>
              <a:rPr lang="en-US" dirty="0">
                <a:latin typeface="Calibri" charset="0"/>
                <a:ea typeface="MS PGothic" charset="0"/>
              </a:rPr>
              <a:t>related overhead accounts.</a:t>
            </a: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36F7601-4797-D444-A008-AD9EBACA1A10}" type="slidenum">
              <a:rPr lang="en-US" sz="1200">
                <a:latin typeface="Calibri" charset="0"/>
              </a:rPr>
              <a:pPr/>
              <a:t>59</a:t>
            </a:fld>
            <a:endParaRPr lang="en-US" sz="1200" dirty="0">
              <a:latin typeface="Calibri" charset="0"/>
            </a:endParaRPr>
          </a:p>
        </p:txBody>
      </p:sp>
    </p:spTree>
    <p:extLst>
      <p:ext uri="{BB962C8B-B14F-4D97-AF65-F5344CB8AC3E}">
        <p14:creationId xmlns:p14="http://schemas.microsoft.com/office/powerpoint/2010/main" val="209526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Previously, we </a:t>
            </a:r>
            <a:r>
              <a:rPr lang="en-US" dirty="0" smtClean="0">
                <a:latin typeface="Calibri" charset="0"/>
                <a:ea typeface="MS PGothic" charset="0"/>
              </a:rPr>
              <a:t>discussed how </a:t>
            </a:r>
            <a:r>
              <a:rPr lang="en-US" dirty="0">
                <a:latin typeface="Calibri" charset="0"/>
                <a:ea typeface="MS PGothic" charset="0"/>
              </a:rPr>
              <a:t>managers use budgets for planning and controlling business activities. The master budget focuses on the planning step. In this chapter, we focus on the controlling </a:t>
            </a:r>
            <a:r>
              <a:rPr lang="en-US" dirty="0" smtClean="0">
                <a:latin typeface="Calibri" charset="0"/>
                <a:ea typeface="MS PGothic" charset="0"/>
              </a:rPr>
              <a:t>step, </a:t>
            </a:r>
            <a:r>
              <a:rPr lang="en-US" dirty="0">
                <a:latin typeface="Calibri" charset="0"/>
                <a:ea typeface="MS PGothic" charset="0"/>
              </a:rPr>
              <a:t>as we look at the decisions managers make during and after the budgeting period, based on actual results. Managers may ask: (1) Did my division meets its sales goals? (2) Have costs increased? and (3) Sales have dropped, so how do we need to adjust spending?</a:t>
            </a:r>
          </a:p>
          <a:p>
            <a:endParaRPr lang="en-US" dirty="0">
              <a:latin typeface="Calibri" charset="0"/>
              <a:ea typeface="MS PGothic" charset="0"/>
            </a:endParaRPr>
          </a:p>
          <a:p>
            <a:r>
              <a:rPr lang="en-US" dirty="0">
                <a:latin typeface="Calibri" charset="0"/>
                <a:ea typeface="MS PGothic" charset="0"/>
              </a:rPr>
              <a:t>Businesses often have to make </a:t>
            </a:r>
            <a:r>
              <a:rPr lang="en-US" dirty="0" smtClean="0">
                <a:latin typeface="Calibri" charset="0"/>
                <a:ea typeface="MS PGothic" charset="0"/>
              </a:rPr>
              <a:t>difficult decisions</a:t>
            </a:r>
            <a:r>
              <a:rPr lang="en-US" dirty="0">
                <a:latin typeface="Calibri" charset="0"/>
                <a:ea typeface="MS PGothic" charset="0"/>
              </a:rPr>
              <a:t>. An economic downtown or increased competition may cause a decrease in sales. </a:t>
            </a:r>
            <a:r>
              <a:rPr lang="en-US" dirty="0" smtClean="0">
                <a:latin typeface="Calibri" charset="0"/>
                <a:ea typeface="MS PGothic" charset="0"/>
              </a:rPr>
              <a:t>In such a situation, </a:t>
            </a:r>
            <a:r>
              <a:rPr lang="en-US" dirty="0">
                <a:latin typeface="Calibri" charset="0"/>
                <a:ea typeface="MS PGothic" charset="0"/>
              </a:rPr>
              <a:t>spending must also decrease in order for the company to remain profitable.</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604392-B97C-2048-9DE9-ED5EA7209D2A}" type="slidenum">
              <a:rPr lang="en-US" sz="1200">
                <a:latin typeface="Calibri" charset="0"/>
              </a:rPr>
              <a:pPr/>
              <a:t>6</a:t>
            </a:fld>
            <a:endParaRPr lang="en-US" sz="1200" dirty="0">
              <a:latin typeface="Calibri" charset="0"/>
            </a:endParaRPr>
          </a:p>
        </p:txBody>
      </p:sp>
    </p:spTree>
    <p:extLst>
      <p:ext uri="{BB962C8B-B14F-4D97-AF65-F5344CB8AC3E}">
        <p14:creationId xmlns:p14="http://schemas.microsoft.com/office/powerpoint/2010/main" val="2763168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Transaction 5 shows the overhead allocated to Work-in-Process Inventory computed as the standard overhead rate of $5.00 per direct labor hour multiplied by the standard quantity of the allocation base for actual output, which is the standard rate of 0.25 direct labor hours per batch </a:t>
            </a:r>
            <a:r>
              <a:rPr lang="en-US" dirty="0" smtClean="0">
                <a:latin typeface="Calibri" charset="0"/>
                <a:ea typeface="MS PGothic" charset="0"/>
              </a:rPr>
              <a:t>multiplied by the </a:t>
            </a:r>
            <a:r>
              <a:rPr lang="en-US" dirty="0">
                <a:latin typeface="Calibri" charset="0"/>
                <a:ea typeface="MS PGothic" charset="0"/>
              </a:rPr>
              <a:t>actual 52,000 batches sold.</a:t>
            </a: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FB78372-7705-A346-8917-C30307EB7CB0}" type="slidenum">
              <a:rPr lang="en-US" sz="1200">
                <a:latin typeface="Calibri" charset="0"/>
              </a:rPr>
              <a:pPr/>
              <a:t>60</a:t>
            </a:fld>
            <a:endParaRPr lang="en-US" sz="1200" dirty="0">
              <a:latin typeface="Calibri" charset="0"/>
            </a:endParaRPr>
          </a:p>
        </p:txBody>
      </p:sp>
    </p:spTree>
    <p:extLst>
      <p:ext uri="{BB962C8B-B14F-4D97-AF65-F5344CB8AC3E}">
        <p14:creationId xmlns:p14="http://schemas.microsoft.com/office/powerpoint/2010/main" val="1751664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Transaction 6 transfers the standard cost of the 52,000 batches of crayons completed during </a:t>
            </a:r>
            <a:r>
              <a:rPr lang="en-US" dirty="0" smtClean="0">
                <a:latin typeface="Calibri" charset="0"/>
                <a:ea typeface="MS PGothic" charset="0"/>
              </a:rPr>
              <a:t>2019 </a:t>
            </a:r>
            <a:r>
              <a:rPr lang="en-US" dirty="0">
                <a:latin typeface="Calibri" charset="0"/>
                <a:ea typeface="MS PGothic" charset="0"/>
              </a:rPr>
              <a:t>from Work-in-Process Inventory to Finished Goods Inventory. The amount transferred is the total standard costs for the 52,000 batches: direct materials of $91,000, direct labor of $156,000, and manufacturing overhead of $65,000.</a:t>
            </a:r>
          </a:p>
        </p:txBody>
      </p:sp>
      <p:sp>
        <p:nvSpPr>
          <p:cNvPr id="147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76B2CEB-A842-934A-B6D3-C113C376434E}" type="slidenum">
              <a:rPr lang="en-US" sz="1200">
                <a:latin typeface="Calibri" charset="0"/>
              </a:rPr>
              <a:pPr/>
              <a:t>61</a:t>
            </a:fld>
            <a:endParaRPr lang="en-US" sz="1200" dirty="0">
              <a:latin typeface="Calibri" charset="0"/>
            </a:endParaRPr>
          </a:p>
        </p:txBody>
      </p:sp>
    </p:spTree>
    <p:extLst>
      <p:ext uri="{BB962C8B-B14F-4D97-AF65-F5344CB8AC3E}">
        <p14:creationId xmlns:p14="http://schemas.microsoft.com/office/powerpoint/2010/main" val="3456523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Transaction 7 transfers the cost of sales of the 52,000 batches completed at standard cost of $6.00 per batch, or $312,000 from Transaction 6 divided by 52,000 batches. This transaction </a:t>
            </a:r>
            <a:r>
              <a:rPr lang="en-US" dirty="0" smtClean="0">
                <a:latin typeface="Calibri" charset="0"/>
                <a:ea typeface="MS PGothic" charset="0"/>
              </a:rPr>
              <a:t>assumes that </a:t>
            </a:r>
            <a:r>
              <a:rPr lang="en-US" dirty="0">
                <a:latin typeface="Calibri" charset="0"/>
                <a:ea typeface="MS PGothic" charset="0"/>
              </a:rPr>
              <a:t>all batches produced in </a:t>
            </a:r>
            <a:r>
              <a:rPr lang="en-US" dirty="0" smtClean="0">
                <a:latin typeface="Calibri" charset="0"/>
                <a:ea typeface="MS PGothic" charset="0"/>
              </a:rPr>
              <a:t>2019 </a:t>
            </a:r>
            <a:r>
              <a:rPr lang="en-US" dirty="0">
                <a:latin typeface="Calibri" charset="0"/>
                <a:ea typeface="MS PGothic" charset="0"/>
              </a:rPr>
              <a:t>were sold in </a:t>
            </a:r>
            <a:r>
              <a:rPr lang="en-US" dirty="0" smtClean="0">
                <a:latin typeface="Calibri" charset="0"/>
                <a:ea typeface="MS PGothic" charset="0"/>
              </a:rPr>
              <a:t>2019. </a:t>
            </a:r>
            <a:endParaRPr lang="en-US" dirty="0">
              <a:latin typeface="Calibri" charset="0"/>
              <a:ea typeface="MS PGothic" charset="0"/>
            </a:endParaRPr>
          </a:p>
        </p:txBody>
      </p:sp>
      <p:sp>
        <p:nvSpPr>
          <p:cNvPr id="149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840683F-AC93-CF44-B9C8-3A7B01273006}" type="slidenum">
              <a:rPr lang="en-US" sz="1200">
                <a:latin typeface="Calibri" charset="0"/>
              </a:rPr>
              <a:pPr/>
              <a:t>62</a:t>
            </a:fld>
            <a:endParaRPr lang="en-US" sz="1200" dirty="0">
              <a:latin typeface="Calibri" charset="0"/>
            </a:endParaRPr>
          </a:p>
        </p:txBody>
      </p:sp>
    </p:spTree>
    <p:extLst>
      <p:ext uri="{BB962C8B-B14F-4D97-AF65-F5344CB8AC3E}">
        <p14:creationId xmlns:p14="http://schemas.microsoft.com/office/powerpoint/2010/main" val="34488508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Transaction 8 adjusts the Manufacturing Overhead account and records the overhead variances. All </a:t>
            </a:r>
            <a:r>
              <a:rPr lang="en-US" dirty="0" smtClean="0">
                <a:latin typeface="Calibri" charset="0"/>
                <a:ea typeface="MS PGothic" charset="0"/>
              </a:rPr>
              <a:t>the </a:t>
            </a:r>
            <a:r>
              <a:rPr lang="en-US" dirty="0">
                <a:latin typeface="Calibri" charset="0"/>
                <a:ea typeface="MS PGothic" charset="0"/>
              </a:rPr>
              <a:t>manufacturing overhead variances are favorable, so they are all credited. The debit to Manufacturing Overhead indicates that the actual overhead costs debited to the account were less than the allocated amounts credited to the account, and overhead was overallocated. The account, therefore, had a credit balance and has to be debited to bring it to a zero balance. When overhead is underallocated, the adjustment to Manufacturing Overhead is a credit, and the net amount of the overhead variances is unfavorable.</a:t>
            </a:r>
          </a:p>
        </p:txBody>
      </p:sp>
      <p:sp>
        <p:nvSpPr>
          <p:cNvPr id="151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F8C634E-3BAD-6D43-85D1-4E9E55D24C54}" type="slidenum">
              <a:rPr lang="en-US" sz="1200">
                <a:latin typeface="Calibri" charset="0"/>
              </a:rPr>
              <a:pPr/>
              <a:t>63</a:t>
            </a:fld>
            <a:endParaRPr lang="en-US" sz="1200" dirty="0">
              <a:latin typeface="Calibri" charset="0"/>
            </a:endParaRPr>
          </a:p>
        </p:txBody>
      </p:sp>
    </p:spTree>
    <p:extLst>
      <p:ext uri="{BB962C8B-B14F-4D97-AF65-F5344CB8AC3E}">
        <p14:creationId xmlns:p14="http://schemas.microsoft.com/office/powerpoint/2010/main" val="8438624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23-18 shows the relevant Cheerful Colors accounts after posting these entries.</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Notice that the inventory accounts have a zero balance at the end of </a:t>
            </a:r>
            <a:r>
              <a:rPr lang="en-US" dirty="0" smtClean="0">
                <a:latin typeface="Calibri" charset="0"/>
                <a:ea typeface="MS PGothic" charset="0"/>
              </a:rPr>
              <a:t>2019. </a:t>
            </a:r>
            <a:r>
              <a:rPr lang="en-US" dirty="0">
                <a:latin typeface="Calibri" charset="0"/>
                <a:ea typeface="MS PGothic" charset="0"/>
              </a:rPr>
              <a:t>That is because we assumed </a:t>
            </a:r>
            <a:r>
              <a:rPr lang="en-US" dirty="0" smtClean="0">
                <a:latin typeface="Calibri" charset="0"/>
                <a:ea typeface="MS PGothic" charset="0"/>
              </a:rPr>
              <a:t>that our </a:t>
            </a:r>
            <a:r>
              <a:rPr lang="en-US" dirty="0">
                <a:latin typeface="Calibri" charset="0"/>
                <a:ea typeface="MS PGothic" charset="0"/>
              </a:rPr>
              <a:t>fictitious company, Cheerful Colors, used all materials purchased, completed all products started, and sold all products completed.</a:t>
            </a:r>
          </a:p>
        </p:txBody>
      </p:sp>
      <p:sp>
        <p:nvSpPr>
          <p:cNvPr id="153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DA0B7E5-4C39-0249-B028-736BFBDBD3EC}" type="slidenum">
              <a:rPr lang="en-US" sz="1200">
                <a:latin typeface="Calibri" charset="0"/>
              </a:rPr>
              <a:pPr/>
              <a:t>64</a:t>
            </a:fld>
            <a:endParaRPr lang="en-US" sz="1200" dirty="0">
              <a:latin typeface="Calibri" charset="0"/>
            </a:endParaRPr>
          </a:p>
        </p:txBody>
      </p:sp>
    </p:spTree>
    <p:extLst>
      <p:ext uri="{BB962C8B-B14F-4D97-AF65-F5344CB8AC3E}">
        <p14:creationId xmlns:p14="http://schemas.microsoft.com/office/powerpoint/2010/main" val="13861454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5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a:latin typeface="Calibri" charset="0"/>
                <a:ea typeface="MS PGothic" charset="0"/>
              </a:rPr>
              <a:t>Cheerful Colors’s top management needs to know about the company’s cost variances. Exhibit 23-19 shows a standard cost income statement that highlights the variances for management. The variances with credit balances are shown in parentheses because they are contra expenses and therefore decrease the expense Cost of Goods Sold.</a:t>
            </a:r>
          </a:p>
          <a:p>
            <a:pPr eaLnBrk="1" hangingPunct="1">
              <a:spcBef>
                <a:spcPct val="0"/>
              </a:spcBef>
            </a:pPr>
            <a:r>
              <a:rPr lang="en-US" sz="1100" dirty="0">
                <a:latin typeface="Calibri" charset="0"/>
                <a:ea typeface="MS PGothic" charset="0"/>
              </a:rPr>
              <a:t> </a:t>
            </a:r>
          </a:p>
          <a:p>
            <a:pPr eaLnBrk="1" hangingPunct="1">
              <a:spcBef>
                <a:spcPct val="0"/>
              </a:spcBef>
            </a:pPr>
            <a:r>
              <a:rPr lang="en-US" sz="1100" dirty="0">
                <a:latin typeface="Calibri" charset="0"/>
                <a:ea typeface="MS PGothic" charset="0"/>
              </a:rPr>
              <a:t>Notice that the operating income shown in Exhibit 23-19 is the same as that shown in Exhibit 23-5, Flexible Budget Performance Report. The standard cost income statement doesn’t alter the actual operating income; it simply emphasizes the variances from standard.</a:t>
            </a:r>
          </a:p>
          <a:p>
            <a:pPr eaLnBrk="1" hangingPunct="1">
              <a:spcBef>
                <a:spcPct val="0"/>
              </a:spcBef>
            </a:pPr>
            <a:r>
              <a:rPr lang="en-US" sz="1100" dirty="0">
                <a:latin typeface="Calibri" charset="0"/>
                <a:ea typeface="MS PGothic" charset="0"/>
              </a:rPr>
              <a:t> </a:t>
            </a:r>
          </a:p>
          <a:p>
            <a:pPr eaLnBrk="1" hangingPunct="1">
              <a:spcBef>
                <a:spcPct val="0"/>
              </a:spcBef>
            </a:pPr>
            <a:r>
              <a:rPr lang="en-US" sz="1100" dirty="0">
                <a:latin typeface="Calibri" charset="0"/>
                <a:ea typeface="MS PGothic" charset="0"/>
              </a:rPr>
              <a:t>The statement starts with sales revenue at standard and subtracts the unfavorable sales revenue variance of $5,200 from Exhibit 23-5 to yield actual sales revenue. A favorable sales revenue variance would be added. </a:t>
            </a:r>
          </a:p>
          <a:p>
            <a:pPr eaLnBrk="1" hangingPunct="1">
              <a:spcBef>
                <a:spcPct val="0"/>
              </a:spcBef>
            </a:pPr>
            <a:r>
              <a:rPr lang="en-US" sz="1100" dirty="0" smtClean="0">
                <a:latin typeface="Calibri" charset="0"/>
                <a:ea typeface="MS PGothic" charset="0"/>
              </a:rPr>
              <a:t> </a:t>
            </a:r>
          </a:p>
          <a:p>
            <a:pPr eaLnBrk="1" hangingPunct="1">
              <a:spcBef>
                <a:spcPct val="0"/>
              </a:spcBef>
            </a:pPr>
            <a:r>
              <a:rPr lang="en-US" sz="1100" dirty="0" smtClean="0">
                <a:latin typeface="Calibri" charset="0"/>
                <a:ea typeface="MS PGothic" charset="0"/>
              </a:rPr>
              <a:t>Next</a:t>
            </a:r>
            <a:r>
              <a:rPr lang="en-US" sz="1100" dirty="0">
                <a:latin typeface="Calibri" charset="0"/>
                <a:ea typeface="MS PGothic" charset="0"/>
              </a:rPr>
              <a:t>, the statement </a:t>
            </a:r>
            <a:r>
              <a:rPr lang="en-US" sz="1100" dirty="0" smtClean="0">
                <a:latin typeface="Calibri" charset="0"/>
                <a:ea typeface="MS PGothic" charset="0"/>
              </a:rPr>
              <a:t>shows cost of goods sold at standard cost. Then the statement separately lists each manufacturing cost variance, followed by cost of goods sold at actual cost. At the end of the period, all the variance accounts, which are temporary accounts, are closed to zero out their balances.</a:t>
            </a:r>
          </a:p>
          <a:p>
            <a:pPr eaLnBrk="1" hangingPunct="1">
              <a:spcBef>
                <a:spcPct val="0"/>
              </a:spcBef>
            </a:pPr>
            <a:r>
              <a:rPr lang="en-US" sz="1100" dirty="0" smtClean="0">
                <a:latin typeface="Calibri" charset="0"/>
                <a:ea typeface="MS PGothic" charset="0"/>
              </a:rPr>
              <a:t> </a:t>
            </a:r>
          </a:p>
          <a:p>
            <a:pPr eaLnBrk="1" hangingPunct="1">
              <a:spcBef>
                <a:spcPct val="0"/>
              </a:spcBef>
            </a:pPr>
            <a:r>
              <a:rPr lang="en-US" sz="1100" dirty="0" smtClean="0">
                <a:latin typeface="Calibri" charset="0"/>
                <a:ea typeface="MS PGothic" charset="0"/>
              </a:rPr>
              <a:t>The income statement shows that the net effect of all the manufacturing cost variances is $8,320 favorable. Therefore, 2019’s operating income is $8,320 more than it would have been if all the actual manufacturing costs had been equal to their standard costs.</a:t>
            </a:r>
            <a:endParaRPr lang="en-US" sz="1100" dirty="0">
              <a:latin typeface="Calibri" charset="0"/>
              <a:ea typeface="MS PGothic" charset="0"/>
            </a:endParaRPr>
          </a:p>
        </p:txBody>
      </p:sp>
      <p:sp>
        <p:nvSpPr>
          <p:cNvPr id="155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8971AB0-E33D-444B-B2BF-E632656EA171}" type="slidenum">
              <a:rPr lang="en-US" sz="1200">
                <a:latin typeface="Calibri" charset="0"/>
              </a:rPr>
              <a:pPr/>
              <a:t>65</a:t>
            </a:fld>
            <a:endParaRPr lang="en-US" sz="1200" dirty="0">
              <a:latin typeface="Calibri" charset="0"/>
            </a:endParaRPr>
          </a:p>
        </p:txBody>
      </p:sp>
    </p:spTree>
    <p:extLst>
      <p:ext uri="{BB962C8B-B14F-4D97-AF65-F5344CB8AC3E}">
        <p14:creationId xmlns:p14="http://schemas.microsoft.com/office/powerpoint/2010/main" val="1198145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769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Tree>
    <p:extLst>
      <p:ext uri="{BB962C8B-B14F-4D97-AF65-F5344CB8AC3E}">
        <p14:creationId xmlns:p14="http://schemas.microsoft.com/office/powerpoint/2010/main" val="206743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Exhibit 23-1 illustrates budgeting objectives discussed in a prior chapter. </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3D6DD9D-26DA-9148-AA77-8526504AD2DC}" type="slidenum">
              <a:rPr lang="en-US" sz="1200">
                <a:latin typeface="Calibri" charset="0"/>
              </a:rPr>
              <a:pPr/>
              <a:t>7</a:t>
            </a:fld>
            <a:endParaRPr lang="en-US" sz="1200" dirty="0">
              <a:latin typeface="Calibri" charset="0"/>
            </a:endParaRPr>
          </a:p>
        </p:txBody>
      </p:sp>
    </p:spTree>
    <p:extLst>
      <p:ext uri="{BB962C8B-B14F-4D97-AF65-F5344CB8AC3E}">
        <p14:creationId xmlns:p14="http://schemas.microsoft.com/office/powerpoint/2010/main" val="250757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A static budget is a budget prepared for only one level of sales volume. A static budget does not change after it is developed. </a:t>
            </a:r>
            <a:r>
              <a:rPr lang="en-US" sz="1200" b="0" i="0" u="none" strike="noStrike" kern="1200" baseline="0" dirty="0" smtClean="0">
                <a:solidFill>
                  <a:schemeClr val="tx1"/>
                </a:solidFill>
                <a:latin typeface="+mn-lt"/>
                <a:ea typeface="MS PGothic" panose="020B0600070205080204" pitchFamily="34" charset="-128"/>
                <a:cs typeface="MS PGothic" charset="0"/>
              </a:rPr>
              <a:t>A budget performance report is a report that summarizes the actual results, budgeted amounts, and the differences. </a:t>
            </a:r>
            <a:r>
              <a:rPr lang="en-US" dirty="0" smtClean="0">
                <a:latin typeface="Calibri" charset="0"/>
                <a:ea typeface="MS PGothic" charset="0"/>
              </a:rPr>
              <a:t>A </a:t>
            </a:r>
            <a:r>
              <a:rPr lang="en-US" dirty="0">
                <a:latin typeface="Calibri" charset="0"/>
                <a:ea typeface="MS PGothic" charset="0"/>
              </a:rPr>
              <a:t>variance is the difference between an actual amount and a budgeted amount. A variance is considered favorable if </a:t>
            </a:r>
            <a:r>
              <a:rPr lang="en-US" dirty="0" smtClean="0">
                <a:latin typeface="Calibri" charset="0"/>
                <a:ea typeface="MS PGothic" charset="0"/>
              </a:rPr>
              <a:t>it increases </a:t>
            </a:r>
            <a:r>
              <a:rPr lang="en-US" dirty="0">
                <a:latin typeface="Calibri" charset="0"/>
                <a:ea typeface="MS PGothic" charset="0"/>
              </a:rPr>
              <a:t>operating income and unfavorable if it decreases operating income. A static budget variance is the difference between actual results and the expected results in the static budget. </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This chapter shows how managers use variances to control business activities. It is important to know why actual amounts differ from the budget. </a:t>
            </a:r>
            <a:r>
              <a:rPr lang="en-US" dirty="0" smtClean="0">
                <a:latin typeface="Calibri" charset="0"/>
                <a:ea typeface="MS PGothic" charset="0"/>
              </a:rPr>
              <a:t>Knowing this enables </a:t>
            </a:r>
            <a:r>
              <a:rPr lang="en-US" dirty="0">
                <a:latin typeface="Calibri" charset="0"/>
                <a:ea typeface="MS PGothic" charset="0"/>
              </a:rPr>
              <a:t>managers to identify problems and decide what action to take.</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FEA02F6-EF33-1E4C-8112-848BFF609AAD}" type="slidenum">
              <a:rPr lang="en-US" sz="1200">
                <a:latin typeface="Calibri" charset="0"/>
              </a:rPr>
              <a:pPr/>
              <a:t>8</a:t>
            </a:fld>
            <a:endParaRPr lang="en-US" sz="1200" dirty="0">
              <a:latin typeface="Calibri" charset="0"/>
            </a:endParaRPr>
          </a:p>
        </p:txBody>
      </p:sp>
    </p:spTree>
    <p:extLst>
      <p:ext uri="{BB962C8B-B14F-4D97-AF65-F5344CB8AC3E}">
        <p14:creationId xmlns:p14="http://schemas.microsoft.com/office/powerpoint/2010/main" val="40646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The variances in the third column of Exhibit 23-2 are favorable (indicated by an F) if an actual amount increases operating income. This occurs when actual revenue is greater than budgeted revenue or when an actual expense is less than a budgeted expense. A variance is unfavorable (indicated by a U) when an actual amount decreases operating income. This occurs when actual revenue is less than budgeted revenue or when an actual expense is greater than a budgeted expense.</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8C8703D-6396-D24E-8492-D832E847F6E6}" type="slidenum">
              <a:rPr lang="en-US" sz="1200">
                <a:latin typeface="Calibri" charset="0"/>
              </a:rPr>
              <a:pPr/>
              <a:t>9</a:t>
            </a:fld>
            <a:endParaRPr lang="en-US" sz="1200" dirty="0">
              <a:latin typeface="Calibri" charset="0"/>
            </a:endParaRPr>
          </a:p>
        </p:txBody>
      </p:sp>
    </p:spTree>
    <p:extLst>
      <p:ext uri="{BB962C8B-B14F-4D97-AF65-F5344CB8AC3E}">
        <p14:creationId xmlns:p14="http://schemas.microsoft.com/office/powerpoint/2010/main" val="154924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B3E0124-5976-5248-B9BC-F5A935EBFE6B}"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23-</a:t>
            </a:r>
            <a:fld id="{4E57D653-C44A-644E-90BB-2DFEAAE162E8}"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25674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3C18A0-3F54-E245-9B73-5F48477FEAA6}"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23-</a:t>
            </a:r>
            <a:fld id="{A8272D2D-AE1D-DC42-BA6E-1D3D90508AC1}"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197421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479351-FC78-EA42-B9C3-FA04DB5B61B7}"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23-</a:t>
            </a:r>
            <a:fld id="{4C9668F1-3C94-9A41-A233-E66A2D902AEC}"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559959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smtClean="0"/>
            </a:lvl1pPr>
          </a:lstStyle>
          <a:p>
            <a:pPr>
              <a:defRPr/>
            </a:pPr>
            <a:fld id="{B2BBB11F-1377-ED4F-AAA2-D0E43F31DBF5}"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eaLnBrk="0" hangingPunct="0">
              <a:defRPr smtClean="0"/>
            </a:lvl1pPr>
          </a:lstStyle>
          <a:p>
            <a:pPr>
              <a:defRPr/>
            </a:pPr>
            <a:r>
              <a:rPr lang="en-US" dirty="0"/>
              <a:t>15-</a:t>
            </a:r>
            <a:fld id="{730DBF0B-5D8D-304E-9E12-481C68B1A03C}"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33355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eaLnBrk="0" hangingPunct="0">
              <a:defRPr smtClean="0"/>
            </a:lvl1pPr>
          </a:lstStyle>
          <a:p>
            <a:pPr>
              <a:defRPr/>
            </a:pPr>
            <a:fld id="{B53EB6A9-484B-A749-B3E0-A1F0C0D5BBAB}"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eaLnBrk="0" hangingPunct="0">
              <a:defRPr smtClean="0"/>
            </a:lvl1pPr>
          </a:lstStyle>
          <a:p>
            <a:pPr>
              <a:defRPr/>
            </a:pPr>
            <a:r>
              <a:rPr lang="en-US" dirty="0"/>
              <a:t>15-</a:t>
            </a:r>
            <a:fld id="{DE766109-7607-BE43-8459-E92ADA5DF1CD}"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279819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hangingPunct="0">
              <a:defRPr smtClean="0"/>
            </a:lvl1pPr>
          </a:lstStyle>
          <a:p>
            <a:pPr>
              <a:defRPr/>
            </a:pPr>
            <a:fld id="{DB8DC642-4A41-5242-8E5C-1343AE4810EE}"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eaLnBrk="0" hangingPunct="0">
              <a:defRPr smtClean="0"/>
            </a:lvl1pPr>
          </a:lstStyle>
          <a:p>
            <a:pPr>
              <a:defRPr/>
            </a:pPr>
            <a:r>
              <a:rPr lang="en-US" dirty="0"/>
              <a:t>15-</a:t>
            </a:r>
            <a:fld id="{3A7A7115-98AB-7F4E-B779-811C157F59DB}"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879385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smtClean="0"/>
            </a:lvl1pPr>
          </a:lstStyle>
          <a:p>
            <a:pPr>
              <a:defRPr/>
            </a:pPr>
            <a:fld id="{88F2E45C-CEEE-D747-A338-168B2FA607AD}" type="datetime1">
              <a:rPr lang="en-US"/>
              <a:pPr>
                <a:defRPr/>
              </a:pPr>
              <a:t>4/14/2017</a:t>
            </a:fld>
            <a:endParaRPr lang="en-US" dirty="0"/>
          </a:p>
        </p:txBody>
      </p:sp>
      <p:sp>
        <p:nvSpPr>
          <p:cNvPr id="6" name="Slide Number Placeholder 6"/>
          <p:cNvSpPr>
            <a:spLocks noGrp="1"/>
          </p:cNvSpPr>
          <p:nvPr>
            <p:ph type="sldNum" sz="quarter" idx="11"/>
          </p:nvPr>
        </p:nvSpPr>
        <p:spPr/>
        <p:txBody>
          <a:bodyPr/>
          <a:lstStyle>
            <a:lvl1pPr eaLnBrk="0" hangingPunct="0">
              <a:defRPr smtClean="0"/>
            </a:lvl1pPr>
          </a:lstStyle>
          <a:p>
            <a:pPr>
              <a:defRPr/>
            </a:pPr>
            <a:r>
              <a:rPr lang="en-US" dirty="0"/>
              <a:t>15-</a:t>
            </a:r>
            <a:fld id="{2F853C14-1F3C-004D-A2F0-B28E96F29C1C}"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4260200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smtClean="0"/>
            </a:lvl1pPr>
          </a:lstStyle>
          <a:p>
            <a:pPr>
              <a:defRPr/>
            </a:pPr>
            <a:fld id="{A5D3A691-CE82-974F-BDD7-3D130CEB5F38}" type="datetime1">
              <a:rPr lang="en-US"/>
              <a:pPr>
                <a:defRPr/>
              </a:pPr>
              <a:t>4/14/2017</a:t>
            </a:fld>
            <a:endParaRPr lang="en-US" dirty="0"/>
          </a:p>
        </p:txBody>
      </p:sp>
      <p:sp>
        <p:nvSpPr>
          <p:cNvPr id="8" name="Slide Number Placeholder 8"/>
          <p:cNvSpPr>
            <a:spLocks noGrp="1"/>
          </p:cNvSpPr>
          <p:nvPr>
            <p:ph type="sldNum" sz="quarter" idx="11"/>
          </p:nvPr>
        </p:nvSpPr>
        <p:spPr/>
        <p:txBody>
          <a:bodyPr/>
          <a:lstStyle>
            <a:lvl1pPr eaLnBrk="0" hangingPunct="0">
              <a:defRPr smtClean="0"/>
            </a:lvl1pPr>
          </a:lstStyle>
          <a:p>
            <a:pPr>
              <a:defRPr/>
            </a:pPr>
            <a:r>
              <a:rPr lang="en-US" dirty="0"/>
              <a:t>15-</a:t>
            </a:r>
            <a:fld id="{38E10E08-443E-6F44-9A30-FBA2D541CB80}" type="slidenum">
              <a:rPr lang="en-US"/>
              <a:pPr>
                <a:defRPr/>
              </a:pPr>
              <a:t>‹#›</a:t>
            </a:fld>
            <a:endParaRPr lang="en-US" dirty="0"/>
          </a:p>
        </p:txBody>
      </p:sp>
      <p:sp>
        <p:nvSpPr>
          <p:cNvPr id="9" name="Footer Placeholder 4"/>
          <p:cNvSpPr>
            <a:spLocks noGrp="1"/>
          </p:cNvSpPr>
          <p:nvPr>
            <p:ph type="ftr" sz="quarter" idx="12"/>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02437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hangingPunct="0">
              <a:defRPr smtClean="0"/>
            </a:lvl1pPr>
          </a:lstStyle>
          <a:p>
            <a:pPr>
              <a:defRPr/>
            </a:pPr>
            <a:fld id="{3F79E1D7-CF7F-3F4B-8872-CFF3909ECA21}" type="datetime1">
              <a:rPr lang="en-US"/>
              <a:pPr>
                <a:defRPr/>
              </a:pPr>
              <a:t>4/14/2017</a:t>
            </a:fld>
            <a:endParaRPr lang="en-US" dirty="0"/>
          </a:p>
        </p:txBody>
      </p:sp>
      <p:sp>
        <p:nvSpPr>
          <p:cNvPr id="4" name="Slide Number Placeholder 4"/>
          <p:cNvSpPr>
            <a:spLocks noGrp="1"/>
          </p:cNvSpPr>
          <p:nvPr>
            <p:ph type="sldNum" sz="quarter" idx="11"/>
          </p:nvPr>
        </p:nvSpPr>
        <p:spPr/>
        <p:txBody>
          <a:bodyPr/>
          <a:lstStyle>
            <a:lvl1pPr eaLnBrk="0" hangingPunct="0">
              <a:defRPr smtClean="0"/>
            </a:lvl1pPr>
          </a:lstStyle>
          <a:p>
            <a:pPr>
              <a:defRPr/>
            </a:pPr>
            <a:r>
              <a:rPr lang="en-US" dirty="0"/>
              <a:t>15-</a:t>
            </a:r>
            <a:fld id="{084B68B8-1CE9-954A-BBAA-8CB3C04CD172}" type="slidenum">
              <a:rPr lang="en-US"/>
              <a:pPr>
                <a:defRPr/>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6714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smtClean="0"/>
            </a:lvl1pPr>
          </a:lstStyle>
          <a:p>
            <a:pPr>
              <a:defRPr/>
            </a:pPr>
            <a:fld id="{7F0D10A7-DB2A-394B-9120-CF31763E813C}" type="datetime1">
              <a:rPr lang="en-US"/>
              <a:pPr>
                <a:defRPr/>
              </a:pPr>
              <a:t>4/14/2017</a:t>
            </a:fld>
            <a:endParaRPr lang="en-US" dirty="0"/>
          </a:p>
        </p:txBody>
      </p:sp>
      <p:sp>
        <p:nvSpPr>
          <p:cNvPr id="3" name="Slide Number Placeholder 3"/>
          <p:cNvSpPr>
            <a:spLocks noGrp="1"/>
          </p:cNvSpPr>
          <p:nvPr>
            <p:ph type="sldNum" sz="quarter" idx="11"/>
          </p:nvPr>
        </p:nvSpPr>
        <p:spPr/>
        <p:txBody>
          <a:bodyPr/>
          <a:lstStyle>
            <a:lvl1pPr eaLnBrk="0" hangingPunct="0">
              <a:defRPr smtClean="0"/>
            </a:lvl1pPr>
          </a:lstStyle>
          <a:p>
            <a:pPr>
              <a:defRPr/>
            </a:pPr>
            <a:r>
              <a:rPr lang="en-US" dirty="0"/>
              <a:t>15-</a:t>
            </a:r>
            <a:fld id="{C79A87BB-6EB9-F84B-B6B0-CDBE2BBE67F8}" type="slidenum">
              <a:rPr lang="en-US"/>
              <a:pPr>
                <a:defRPr/>
              </a:pPr>
              <a:t>‹#›</a:t>
            </a:fld>
            <a:endParaRPr 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57939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smtClean="0"/>
            </a:lvl1pPr>
          </a:lstStyle>
          <a:p>
            <a:pPr>
              <a:defRPr/>
            </a:pPr>
            <a:fld id="{D26AC096-6069-FA4B-A2F1-7B7D284E2C0C}" type="datetime1">
              <a:rPr lang="en-US"/>
              <a:pPr>
                <a:defRPr/>
              </a:pPr>
              <a:t>4/14/2017</a:t>
            </a:fld>
            <a:endParaRPr lang="en-US" dirty="0"/>
          </a:p>
        </p:txBody>
      </p:sp>
      <p:sp>
        <p:nvSpPr>
          <p:cNvPr id="6" name="Slide Number Placeholder 6"/>
          <p:cNvSpPr>
            <a:spLocks noGrp="1"/>
          </p:cNvSpPr>
          <p:nvPr>
            <p:ph type="sldNum" sz="quarter" idx="11"/>
          </p:nvPr>
        </p:nvSpPr>
        <p:spPr/>
        <p:txBody>
          <a:bodyPr/>
          <a:lstStyle>
            <a:lvl1pPr eaLnBrk="0" hangingPunct="0">
              <a:defRPr smtClean="0"/>
            </a:lvl1pPr>
          </a:lstStyle>
          <a:p>
            <a:pPr>
              <a:defRPr/>
            </a:pPr>
            <a:r>
              <a:rPr lang="en-US" dirty="0"/>
              <a:t>15-</a:t>
            </a:r>
            <a:fld id="{ED6DF055-A8CB-AD49-8BA5-A3CD1FCFD7B3}"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418461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1E71429-EA9F-5C4D-BA02-A0E79F5D44A7}"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23-</a:t>
            </a:r>
            <a:fld id="{8A14F584-8F1B-3949-9D91-40AE5BEB7F05}"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26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smtClean="0"/>
            </a:lvl1pPr>
          </a:lstStyle>
          <a:p>
            <a:pPr>
              <a:defRPr/>
            </a:pPr>
            <a:fld id="{0E9D882D-A902-6A4A-94B0-59EFA636187D}" type="datetime1">
              <a:rPr lang="en-US"/>
              <a:pPr>
                <a:defRPr/>
              </a:pPr>
              <a:t>4/14/2017</a:t>
            </a:fld>
            <a:endParaRPr lang="en-US" dirty="0"/>
          </a:p>
        </p:txBody>
      </p:sp>
      <p:sp>
        <p:nvSpPr>
          <p:cNvPr id="6" name="Slide Number Placeholder 6"/>
          <p:cNvSpPr>
            <a:spLocks noGrp="1"/>
          </p:cNvSpPr>
          <p:nvPr>
            <p:ph type="sldNum" sz="quarter" idx="11"/>
          </p:nvPr>
        </p:nvSpPr>
        <p:spPr/>
        <p:txBody>
          <a:bodyPr/>
          <a:lstStyle>
            <a:lvl1pPr eaLnBrk="0" hangingPunct="0">
              <a:defRPr smtClean="0"/>
            </a:lvl1pPr>
          </a:lstStyle>
          <a:p>
            <a:pPr>
              <a:defRPr/>
            </a:pPr>
            <a:r>
              <a:rPr lang="en-US" dirty="0"/>
              <a:t>15-</a:t>
            </a:r>
            <a:fld id="{15423C1B-8276-A74F-939D-86A5D0B4C356}"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87826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smtClean="0"/>
            </a:lvl1pPr>
          </a:lstStyle>
          <a:p>
            <a:pPr>
              <a:defRPr/>
            </a:pPr>
            <a:fld id="{5DA2F795-B42C-FF40-A6CC-8E7267998DA4}"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eaLnBrk="0" hangingPunct="0">
              <a:defRPr smtClean="0"/>
            </a:lvl1pPr>
          </a:lstStyle>
          <a:p>
            <a:pPr>
              <a:defRPr/>
            </a:pPr>
            <a:r>
              <a:rPr lang="en-US" dirty="0"/>
              <a:t>15-</a:t>
            </a:r>
            <a:fld id="{BA563CB1-5C44-1D41-9A94-CBDFE048AA69}"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30300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smtClean="0"/>
            </a:lvl1pPr>
          </a:lstStyle>
          <a:p>
            <a:pPr>
              <a:defRPr/>
            </a:pPr>
            <a:fld id="{4D13D849-1AB0-CB4D-9E9E-EA563A028382}"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eaLnBrk="0" hangingPunct="0">
              <a:defRPr smtClean="0"/>
            </a:lvl1pPr>
          </a:lstStyle>
          <a:p>
            <a:pPr>
              <a:defRPr/>
            </a:pPr>
            <a:r>
              <a:rPr lang="en-US" dirty="0"/>
              <a:t>15-</a:t>
            </a:r>
            <a:fld id="{6BF29515-497F-1641-A78F-E44CD2AAE9AA}" type="slidenum">
              <a:rPr lang="en-US"/>
              <a:pPr>
                <a:defRPr/>
              </a:pPr>
              <a:t>‹#›</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350234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B0E3B7-24C3-C148-AA66-75C41E3D304A}" type="datetime1">
              <a:rPr lang="en-US"/>
              <a:pPr>
                <a:defRPr/>
              </a:pPr>
              <a:t>4/14/2017</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dirty="0"/>
              <a:t>23-</a:t>
            </a:r>
            <a:fld id="{659C38C3-53EA-834B-B355-CA05A9E0DE9D}"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81741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CB4561-B7F5-5E40-96EC-95EFBD65BB67}" type="datetime1">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a:t>23-</a:t>
            </a:r>
            <a:fld id="{3ADBB84A-F63B-CE4D-9EAA-ACB3E036F033}" type="slidenum">
              <a:rPr lang="en-US"/>
              <a:pPr>
                <a:defRPr/>
              </a:pPr>
              <a:t>‹#›</a:t>
            </a:fld>
            <a:endParaRPr lang="en-US" dirty="0"/>
          </a:p>
        </p:txBody>
      </p:sp>
      <p:sp>
        <p:nvSpPr>
          <p:cNvPr id="7"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823977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E49C65-07D1-7347-B117-5E67B17EC351}" type="datetime1">
              <a:rPr lang="en-US"/>
              <a:pPr>
                <a:defRPr/>
              </a:pPr>
              <a:t>4/14/2017</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r>
              <a:rPr lang="en-US" dirty="0"/>
              <a:t>23-</a:t>
            </a:r>
            <a:fld id="{9CA221CB-CF44-2C43-BB63-3A87FD15851C}" type="slidenum">
              <a:rPr lang="en-US"/>
              <a:pPr>
                <a:defRPr/>
              </a:pPr>
              <a:t>‹#›</a:t>
            </a:fld>
            <a:endParaRPr lang="en-US" dirty="0"/>
          </a:p>
        </p:txBody>
      </p:sp>
      <p:sp>
        <p:nvSpPr>
          <p:cNvPr id="9"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97278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F9D06-F803-A443-AB4B-82D2AD00D052}" type="datetime1">
              <a:rPr lang="en-US"/>
              <a:pPr>
                <a:defRPr/>
              </a:pPr>
              <a:t>4/14/2017</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r>
              <a:rPr lang="en-US" dirty="0"/>
              <a:t>23-</a:t>
            </a:r>
            <a:fld id="{971427DE-C5BE-AC44-AB00-541D67EDE6B3}" type="slidenum">
              <a:rPr lang="en-US"/>
              <a:pPr>
                <a:defRPr/>
              </a:pPr>
              <a:t>‹#›</a:t>
            </a:fld>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254617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B10503-E5C6-6C49-9A25-9BB101BC098D}" type="datetime1">
              <a:rPr lang="en-US"/>
              <a:pPr>
                <a:defRPr/>
              </a:pPr>
              <a:t>4/14/2017</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r>
              <a:rPr lang="en-US" dirty="0"/>
              <a:t>23-</a:t>
            </a:r>
            <a:fld id="{0D5E7ADC-BB88-8745-B036-BCA0D1C4C63D}" type="slidenum">
              <a:rPr lang="en-US"/>
              <a:pPr>
                <a:defRPr/>
              </a:pPr>
              <a:t>‹#›</a:t>
            </a:fld>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50197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265365-0C2C-2442-AEC0-1FD09F7F9E6A}" type="datetime1">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a:t>23-</a:t>
            </a:r>
            <a:fld id="{82E4C60B-3947-5B4C-BACA-296055299DDE}" type="slidenum">
              <a:rPr lang="en-US"/>
              <a:pPr>
                <a:defRPr/>
              </a:pPr>
              <a:t>‹#›</a:t>
            </a:fld>
            <a:endParaRPr lang="en-US" dirty="0"/>
          </a:p>
        </p:txBody>
      </p:sp>
      <p:sp>
        <p:nvSpPr>
          <p:cNvPr id="7"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169964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31CD14-188A-AC4E-A44A-50A85A781B07}" type="datetime1">
              <a:rPr lang="en-US"/>
              <a:pPr>
                <a:defRPr/>
              </a:pPr>
              <a:t>4/14/2017</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r>
              <a:rPr lang="en-US" dirty="0"/>
              <a:t>23-</a:t>
            </a:r>
            <a:fld id="{7A7249B4-554E-FD40-ACC6-A5465933CB0A}" type="slidenum">
              <a:rPr lang="en-US"/>
              <a:pPr>
                <a:defRPr/>
              </a:pPr>
              <a:t>‹#›</a:t>
            </a:fld>
            <a:endParaRPr lang="en-US" dirty="0"/>
          </a:p>
        </p:txBody>
      </p:sp>
      <p:sp>
        <p:nvSpPr>
          <p:cNvPr id="7" name="Footer Placeholder 4"/>
          <p:cNvSpPr>
            <a:spLocks noGrp="1"/>
          </p:cNvSpPr>
          <p:nvPr>
            <p:ph type="ftr" sz="quarter" idx="12"/>
          </p:nvPr>
        </p:nvSpPr>
        <p:spPr/>
        <p:txBody>
          <a:bodyPr/>
          <a:lstStyle>
            <a:lvl1pPr>
              <a:defRPr/>
            </a:lvl1pPr>
          </a:lstStyle>
          <a:p>
            <a:pPr>
              <a:defRPr/>
            </a:pPr>
            <a:r>
              <a:rPr lang="en-US" dirty="0" smtClean="0"/>
              <a:t>© 2018 Pearson Education, Inc.</a:t>
            </a:r>
            <a:endParaRPr lang="en-US" dirty="0"/>
          </a:p>
        </p:txBody>
      </p:sp>
    </p:spTree>
    <p:extLst>
      <p:ext uri="{BB962C8B-B14F-4D97-AF65-F5344CB8AC3E}">
        <p14:creationId xmlns:p14="http://schemas.microsoft.com/office/powerpoint/2010/main" val="3204111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D7854FDE-E017-F24F-B981-D969825FABF5}" type="datetime1">
              <a:rPr lang="en-US"/>
              <a:pPr>
                <a:defRPr/>
              </a:pPr>
              <a:t>4/14/2017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r>
              <a:rPr lang="en-US" dirty="0"/>
              <a:t>23-</a:t>
            </a:r>
            <a:fld id="{A301F249-F354-8B47-9F11-859339679C8B}" type="slidenum">
              <a:rPr lang="en-US"/>
              <a:pPr>
                <a:defRPr/>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Times New Roman" charset="0"/>
                <a:cs typeface="Times New Roman" charset="0"/>
              </a:defRPr>
            </a:lvl1pPr>
          </a:lstStyle>
          <a:p>
            <a:pPr>
              <a:defRPr/>
            </a:pPr>
            <a:r>
              <a:rPr lang="en-US" dirty="0" smtClean="0"/>
              <a:t>© 2018 Pearson Education, Inc.</a:t>
            </a:r>
            <a:endParaRPr lang="en-US" dirty="0"/>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kern="12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2pPr>
      <a:lvl3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3pPr>
      <a:lvl4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4pPr>
      <a:lvl5pPr algn="ctr" rtl="0" eaLnBrk="0" fontAlgn="base" hangingPunct="0">
        <a:spcBef>
          <a:spcPct val="0"/>
        </a:spcBef>
        <a:spcAft>
          <a:spcPct val="0"/>
        </a:spcAft>
        <a:defRPr sz="3200">
          <a:solidFill>
            <a:schemeClr val="tx1"/>
          </a:solidFill>
          <a:latin typeface="Verdana" pitchFamily="34" charset="0"/>
          <a:ea typeface="MS PGothic" panose="020B0600070205080204" pitchFamily="34" charset="-128"/>
          <a:cs typeface="Verdana" pitchFamily="34" charset="0"/>
        </a:defRPr>
      </a:lvl5pPr>
      <a:lvl6pPr marL="4572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6pPr>
      <a:lvl7pPr marL="9144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7pPr>
      <a:lvl8pPr marL="13716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8pPr>
      <a:lvl9pPr marL="1828800" algn="ctr" rtl="0" fontAlgn="base">
        <a:spcBef>
          <a:spcPct val="0"/>
        </a:spcBef>
        <a:spcAft>
          <a:spcPct val="0"/>
        </a:spcAft>
        <a:defRPr sz="40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cs typeface="Arial" charset="0"/>
              </a:defRPr>
            </a:lvl1pPr>
          </a:lstStyle>
          <a:p>
            <a:pPr>
              <a:defRPr/>
            </a:pPr>
            <a:fld id="{4EBFD440-F859-FB49-B7DC-852B141C82E5}" type="datetime1">
              <a:rPr lang="en-US"/>
              <a:pPr>
                <a:defRPr/>
              </a:pPr>
              <a:t>4/14/2017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charset="0"/>
              </a:defRPr>
            </a:lvl1pPr>
          </a:lstStyle>
          <a:p>
            <a:pPr>
              <a:defRPr/>
            </a:pPr>
            <a:r>
              <a:rPr lang="en-US" dirty="0"/>
              <a:t>15-</a:t>
            </a:r>
            <a:fld id="{AF48A88C-1A09-C848-9067-8974CCEA5DE9}" type="slidenum">
              <a:rPr lang="en-US"/>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anchor="ctr"/>
          <a:lstStyle>
            <a:lvl1pPr algn="ctr">
              <a:defRPr sz="1200">
                <a:solidFill>
                  <a:schemeClr val="bg1">
                    <a:lumMod val="50000"/>
                  </a:schemeClr>
                </a:solidFill>
                <a:latin typeface="Times New Roman" panose="02020603050405020304" pitchFamily="18" charset="0"/>
                <a:cs typeface="Times New Roman" panose="02020603050405020304" pitchFamily="18" charset="0"/>
              </a:defRPr>
            </a:lvl1pPr>
          </a:lstStyle>
          <a:p>
            <a:pPr>
              <a:defRPr/>
            </a:pPr>
            <a:r>
              <a:rPr lang="en-US" dirty="0" smtClean="0"/>
              <a:t>© 2018 Pearson Education, Inc.</a:t>
            </a:r>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3200" kern="1200">
          <a:solidFill>
            <a:schemeClr val="tx1"/>
          </a:solidFill>
          <a:latin typeface="Verdana" panose="020B0604030504040204" pitchFamily="34" charset="0"/>
          <a:ea typeface="MS PGothic" pitchFamily="34" charset="-128"/>
          <a:cs typeface="Verdana" panose="020B0604030504040204" pitchFamily="34" charset="0"/>
        </a:defRPr>
      </a:lvl1pPr>
      <a:lvl2pPr algn="ctr" rtl="0" eaLnBrk="0" fontAlgn="base" hangingPunct="0">
        <a:spcBef>
          <a:spcPct val="0"/>
        </a:spcBef>
        <a:spcAft>
          <a:spcPct val="0"/>
        </a:spcAft>
        <a:defRPr sz="3200">
          <a:solidFill>
            <a:schemeClr val="tx1"/>
          </a:solidFill>
          <a:latin typeface="Verdana" charset="0"/>
          <a:ea typeface="MS PGothic" pitchFamily="34" charset="-128"/>
          <a:cs typeface="Verdana" charset="0"/>
        </a:defRPr>
      </a:lvl2pPr>
      <a:lvl3pPr algn="ctr" rtl="0" eaLnBrk="0" fontAlgn="base" hangingPunct="0">
        <a:spcBef>
          <a:spcPct val="0"/>
        </a:spcBef>
        <a:spcAft>
          <a:spcPct val="0"/>
        </a:spcAft>
        <a:defRPr sz="3200">
          <a:solidFill>
            <a:schemeClr val="tx1"/>
          </a:solidFill>
          <a:latin typeface="Verdana" charset="0"/>
          <a:ea typeface="MS PGothic" pitchFamily="34" charset="-128"/>
          <a:cs typeface="Verdana" charset="0"/>
        </a:defRPr>
      </a:lvl3pPr>
      <a:lvl4pPr algn="ctr" rtl="0" eaLnBrk="0" fontAlgn="base" hangingPunct="0">
        <a:spcBef>
          <a:spcPct val="0"/>
        </a:spcBef>
        <a:spcAft>
          <a:spcPct val="0"/>
        </a:spcAft>
        <a:defRPr sz="3200">
          <a:solidFill>
            <a:schemeClr val="tx1"/>
          </a:solidFill>
          <a:latin typeface="Verdana" charset="0"/>
          <a:ea typeface="MS PGothic" pitchFamily="34" charset="-128"/>
          <a:cs typeface="Verdana" charset="0"/>
        </a:defRPr>
      </a:lvl4pPr>
      <a:lvl5pPr algn="ctr" rtl="0" eaLnBrk="0" fontAlgn="base" hangingPunct="0">
        <a:spcBef>
          <a:spcPct val="0"/>
        </a:spcBef>
        <a:spcAft>
          <a:spcPct val="0"/>
        </a:spcAft>
        <a:defRPr sz="3200">
          <a:solidFill>
            <a:schemeClr val="tx1"/>
          </a:solidFill>
          <a:latin typeface="Verdana" charset="0"/>
          <a:ea typeface="MS PGothic" pitchFamily="34" charset="-128"/>
          <a:cs typeface="Verdana" charset="0"/>
        </a:defRPr>
      </a:lvl5pPr>
      <a:lvl6pPr marL="457200" algn="ctr" rtl="0" fontAlgn="base">
        <a:spcBef>
          <a:spcPct val="0"/>
        </a:spcBef>
        <a:spcAft>
          <a:spcPct val="0"/>
        </a:spcAft>
        <a:defRPr sz="3200">
          <a:solidFill>
            <a:schemeClr val="tx1"/>
          </a:solidFill>
          <a:latin typeface="Verdana" charset="0"/>
          <a:ea typeface="ＭＳ Ｐゴシック" charset="0"/>
          <a:cs typeface="Verdana" charset="0"/>
        </a:defRPr>
      </a:lvl6pPr>
      <a:lvl7pPr marL="914400" algn="ctr" rtl="0" fontAlgn="base">
        <a:spcBef>
          <a:spcPct val="0"/>
        </a:spcBef>
        <a:spcAft>
          <a:spcPct val="0"/>
        </a:spcAft>
        <a:defRPr sz="3200">
          <a:solidFill>
            <a:schemeClr val="tx1"/>
          </a:solidFill>
          <a:latin typeface="Verdana" charset="0"/>
          <a:ea typeface="ＭＳ Ｐゴシック" charset="0"/>
          <a:cs typeface="Verdana" charset="0"/>
        </a:defRPr>
      </a:lvl7pPr>
      <a:lvl8pPr marL="1371600" algn="ctr" rtl="0" fontAlgn="base">
        <a:spcBef>
          <a:spcPct val="0"/>
        </a:spcBef>
        <a:spcAft>
          <a:spcPct val="0"/>
        </a:spcAft>
        <a:defRPr sz="3200">
          <a:solidFill>
            <a:schemeClr val="tx1"/>
          </a:solidFill>
          <a:latin typeface="Verdana" charset="0"/>
          <a:ea typeface="ＭＳ Ｐゴシック" charset="0"/>
          <a:cs typeface="Verdana" charset="0"/>
        </a:defRPr>
      </a:lvl8pPr>
      <a:lvl9pPr marL="1828800" algn="ctr" rtl="0" fontAlgn="base">
        <a:spcBef>
          <a:spcPct val="0"/>
        </a:spcBef>
        <a:spcAft>
          <a:spcPct val="0"/>
        </a:spcAft>
        <a:defRPr sz="3200">
          <a:solidFill>
            <a:schemeClr val="tx1"/>
          </a:solidFill>
          <a:latin typeface="Verdana" charset="0"/>
          <a:ea typeface="ＭＳ Ｐゴシック" charset="0"/>
          <a:cs typeface="Verdana" charset="0"/>
        </a:defRPr>
      </a:lvl9pPr>
    </p:titleStyle>
    <p:bodyStyle>
      <a:lvl1pPr marL="342900" indent="-342900" algn="l" rtl="0" eaLnBrk="0" fontAlgn="base" hangingPunct="0">
        <a:spcBef>
          <a:spcPct val="20000"/>
        </a:spcBef>
        <a:spcAft>
          <a:spcPct val="0"/>
        </a:spcAft>
        <a:buClr>
          <a:schemeClr val="tx1"/>
        </a:buClr>
        <a:buFont typeface="Arial" charset="0"/>
        <a:buChar char="•"/>
        <a:defRPr sz="2800" kern="1200">
          <a:solidFill>
            <a:schemeClr val="tx1"/>
          </a:solidFill>
          <a:latin typeface="Verdana" panose="020B0604030504040204" pitchFamily="34" charset="0"/>
          <a:ea typeface="MS PGothic" pitchFamily="34" charset="-128"/>
          <a:cs typeface="Verdana" panose="020B0604030504040204" pitchFamily="34" charset="0"/>
        </a:defRPr>
      </a:lvl1pPr>
      <a:lvl2pPr marL="742950" indent="-285750" algn="l" rtl="0" eaLnBrk="0" fontAlgn="base" hangingPunct="0">
        <a:spcBef>
          <a:spcPct val="20000"/>
        </a:spcBef>
        <a:spcAft>
          <a:spcPct val="0"/>
        </a:spcAft>
        <a:buClr>
          <a:schemeClr val="tx1"/>
        </a:buClr>
        <a:buFont typeface="Arial"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Clr>
          <a:schemeClr val="tx1"/>
        </a:buClr>
        <a:buFont typeface="Arial"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Clr>
          <a:schemeClr val="tx1"/>
        </a:buClr>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5105400" y="1752600"/>
            <a:ext cx="4038600" cy="3352800"/>
          </a:xfrm>
        </p:spPr>
        <p:txBody>
          <a:bodyPr/>
          <a:lstStyle/>
          <a:p>
            <a:pPr eaLnBrk="1" hangingPunct="1"/>
            <a:r>
              <a:rPr lang="en-US" sz="3600" b="1" dirty="0">
                <a:solidFill>
                  <a:srgbClr val="3EB211"/>
                </a:solidFill>
                <a:latin typeface="Verdana" charset="0"/>
                <a:ea typeface="MS PGothic" charset="0"/>
              </a:rPr>
              <a:t>Chapter 23</a:t>
            </a:r>
            <a:r>
              <a:rPr lang="en-US" sz="3600" b="1" dirty="0">
                <a:solidFill>
                  <a:srgbClr val="FF6600"/>
                </a:solidFill>
                <a:latin typeface="Verdana" charset="0"/>
                <a:ea typeface="MS PGothic" charset="0"/>
              </a:rPr>
              <a:t/>
            </a:r>
            <a:br>
              <a:rPr lang="en-US" sz="3600" b="1" dirty="0">
                <a:solidFill>
                  <a:srgbClr val="FF6600"/>
                </a:solidFill>
                <a:latin typeface="Verdana" charset="0"/>
                <a:ea typeface="MS PGothic" charset="0"/>
              </a:rPr>
            </a:br>
            <a:r>
              <a:rPr lang="en-US" sz="3600" dirty="0">
                <a:latin typeface="Verdana" charset="0"/>
                <a:ea typeface="MS PGothic" charset="0"/>
              </a:rPr>
              <a:t>Flexible Budgets and Standard</a:t>
            </a:r>
            <a:br>
              <a:rPr lang="en-US" sz="3600" dirty="0">
                <a:latin typeface="Verdana" charset="0"/>
                <a:ea typeface="MS PGothic" charset="0"/>
              </a:rPr>
            </a:br>
            <a:r>
              <a:rPr lang="en-US" sz="3600" dirty="0">
                <a:latin typeface="Verdana" charset="0"/>
                <a:ea typeface="MS PGothic" charset="0"/>
              </a:rPr>
              <a:t>Cost Systems</a:t>
            </a:r>
            <a:endParaRPr lang="en-US" altLang="en-US" dirty="0">
              <a:solidFill>
                <a:srgbClr val="00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658" y="381000"/>
            <a:ext cx="4645742" cy="5760720"/>
          </a:xfrm>
          <a:prstGeom prst="rect">
            <a:avLst/>
          </a:prstGeom>
        </p:spPr>
      </p:pic>
      <p:pic>
        <p:nvPicPr>
          <p:cNvPr id="2" name="Picture 1"/>
          <p:cNvPicPr>
            <a:picLocks noChangeAspect="1"/>
          </p:cNvPicPr>
          <p:nvPr/>
        </p:nvPicPr>
        <p:blipFill>
          <a:blip r:embed="rId4"/>
          <a:stretch>
            <a:fillRect/>
          </a:stretch>
        </p:blipFill>
        <p:spPr>
          <a:xfrm>
            <a:off x="3124074" y="6409912"/>
            <a:ext cx="2895851" cy="371888"/>
          </a:xfrm>
          <a:prstGeom prst="rect">
            <a:avLst/>
          </a:prstGeom>
        </p:spPr>
      </p:pic>
    </p:spTree>
    <p:extLst>
      <p:ext uri="{BB962C8B-B14F-4D97-AF65-F5344CB8AC3E}">
        <p14:creationId xmlns:p14="http://schemas.microsoft.com/office/powerpoint/2010/main" val="260922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877769" y="274637"/>
            <a:ext cx="3110805" cy="2040617"/>
          </a:xfrm>
        </p:spPr>
        <p:txBody>
          <a:bodyPr/>
          <a:lstStyle/>
          <a:p>
            <a:pPr eaLnBrk="1" hangingPunct="1"/>
            <a:r>
              <a:rPr lang="en-US" dirty="0">
                <a:solidFill>
                  <a:srgbClr val="BE7A00"/>
                </a:solidFill>
                <a:latin typeface="Verdana" charset="0"/>
                <a:ea typeface="MS PGothic" charset="0"/>
              </a:rPr>
              <a:t>Performance Reports Using </a:t>
            </a:r>
            <a:br>
              <a:rPr lang="en-US" dirty="0">
                <a:solidFill>
                  <a:srgbClr val="BE7A00"/>
                </a:solidFill>
                <a:latin typeface="Verdana" charset="0"/>
                <a:ea typeface="MS PGothic" charset="0"/>
              </a:rPr>
            </a:br>
            <a:r>
              <a:rPr lang="en-US" dirty="0">
                <a:solidFill>
                  <a:srgbClr val="BE7A00"/>
                </a:solidFill>
                <a:latin typeface="Verdana" charset="0"/>
                <a:ea typeface="MS PGothic" charset="0"/>
              </a:rPr>
              <a:t>Flexible Budgets</a:t>
            </a:r>
          </a:p>
        </p:txBody>
      </p:sp>
      <p:sp>
        <p:nvSpPr>
          <p:cNvPr id="4608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37BB6C8-DE5E-964F-84E3-E446EF976A1F}" type="slidenum">
              <a:rPr lang="en-US" sz="1200">
                <a:solidFill>
                  <a:srgbClr val="898989"/>
                </a:solidFill>
                <a:cs typeface="Verdana" charset="0"/>
              </a:rPr>
              <a:pPr/>
              <a:t>10</a:t>
            </a:fld>
            <a:endParaRPr lang="en-US" sz="1200" dirty="0">
              <a:solidFill>
                <a:srgbClr val="898989"/>
              </a:solidFill>
              <a:cs typeface="Verdana" charset="0"/>
            </a:endParaRPr>
          </a:p>
        </p:txBody>
      </p:sp>
      <p:sp>
        <p:nvSpPr>
          <p:cNvPr id="46083" name="Footer Placeholder 2"/>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Picture 2"/>
          <p:cNvPicPr>
            <a:picLocks noChangeAspect="1"/>
          </p:cNvPicPr>
          <p:nvPr/>
        </p:nvPicPr>
        <p:blipFill>
          <a:blip r:embed="rId3"/>
          <a:stretch>
            <a:fillRect/>
          </a:stretch>
        </p:blipFill>
        <p:spPr>
          <a:xfrm>
            <a:off x="4949" y="126170"/>
            <a:ext cx="5723801" cy="6309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Preparing Flexible Budgets</a:t>
            </a:r>
          </a:p>
        </p:txBody>
      </p:sp>
      <p:sp>
        <p:nvSpPr>
          <p:cNvPr id="48130" name="Content Placeholder 2"/>
          <p:cNvSpPr>
            <a:spLocks noGrp="1"/>
          </p:cNvSpPr>
          <p:nvPr>
            <p:ph idx="1"/>
          </p:nvPr>
        </p:nvSpPr>
        <p:spPr/>
        <p:txBody>
          <a:bodyPr/>
          <a:lstStyle/>
          <a:p>
            <a:pPr eaLnBrk="1" hangingPunct="1">
              <a:lnSpc>
                <a:spcPct val="90000"/>
              </a:lnSpc>
              <a:spcBef>
                <a:spcPts val="600"/>
              </a:spcBef>
            </a:pPr>
            <a:r>
              <a:rPr lang="en-US" dirty="0">
                <a:latin typeface="Verdana" charset="0"/>
                <a:ea typeface="MS PGothic" charset="0"/>
              </a:rPr>
              <a:t>A </a:t>
            </a:r>
            <a:r>
              <a:rPr lang="en-US" dirty="0">
                <a:solidFill>
                  <a:srgbClr val="EA492C"/>
                </a:solidFill>
                <a:latin typeface="Verdana" charset="0"/>
                <a:ea typeface="MS PGothic" charset="0"/>
              </a:rPr>
              <a:t>flexible budget </a:t>
            </a:r>
            <a:r>
              <a:rPr lang="en-US" dirty="0">
                <a:latin typeface="Verdana" charset="0"/>
                <a:ea typeface="MS PGothic" charset="0"/>
              </a:rPr>
              <a:t>summarizes revenues and expenses for various levels of sales volume within a relevant range.</a:t>
            </a:r>
          </a:p>
          <a:p>
            <a:pPr eaLnBrk="1" hangingPunct="1">
              <a:lnSpc>
                <a:spcPct val="90000"/>
              </a:lnSpc>
              <a:spcBef>
                <a:spcPts val="600"/>
              </a:spcBef>
            </a:pPr>
            <a:r>
              <a:rPr lang="en-US" dirty="0">
                <a:latin typeface="Verdana" charset="0"/>
                <a:ea typeface="MS PGothic" charset="0"/>
              </a:rPr>
              <a:t>Flexible budgets separate variable costs from fixed costs.</a:t>
            </a:r>
          </a:p>
          <a:p>
            <a:pPr eaLnBrk="1" hangingPunct="1">
              <a:lnSpc>
                <a:spcPct val="90000"/>
              </a:lnSpc>
              <a:spcBef>
                <a:spcPts val="600"/>
              </a:spcBef>
            </a:pPr>
            <a:r>
              <a:rPr lang="en-US" dirty="0">
                <a:latin typeface="Verdana" charset="0"/>
                <a:ea typeface="MS PGothic" charset="0"/>
              </a:rPr>
              <a:t>The variable costs put the </a:t>
            </a:r>
            <a:r>
              <a:rPr lang="en-US" i="1" dirty="0">
                <a:latin typeface="Verdana" charset="0"/>
                <a:ea typeface="MS PGothic" charset="0"/>
              </a:rPr>
              <a:t>flex</a:t>
            </a:r>
            <a:r>
              <a:rPr lang="en-US" dirty="0">
                <a:latin typeface="Verdana" charset="0"/>
                <a:ea typeface="MS PGothic" charset="0"/>
              </a:rPr>
              <a:t> in the flexible budget.</a:t>
            </a:r>
          </a:p>
        </p:txBody>
      </p:sp>
      <p:sp>
        <p:nvSpPr>
          <p:cNvPr id="48131"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75A89567-4A87-E54C-A4FE-BEFD6D3C3F71}" type="slidenum">
              <a:rPr lang="en-US" sz="1200">
                <a:solidFill>
                  <a:srgbClr val="898989"/>
                </a:solidFill>
                <a:cs typeface="Verdana" charset="0"/>
              </a:rPr>
              <a:pPr/>
              <a:t>11</a:t>
            </a:fld>
            <a:endParaRPr lang="en-US" sz="1200" dirty="0">
              <a:solidFill>
                <a:srgbClr val="898989"/>
              </a:solidFill>
              <a:cs typeface="Verdana" charset="0"/>
            </a:endParaRPr>
          </a:p>
        </p:txBody>
      </p:sp>
      <p:sp>
        <p:nvSpPr>
          <p:cNvPr id="48132"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Preparing Flexible Budgets</a:t>
            </a:r>
          </a:p>
        </p:txBody>
      </p:sp>
      <p:sp>
        <p:nvSpPr>
          <p:cNvPr id="50178" name="Content Placeholder 2"/>
          <p:cNvSpPr>
            <a:spLocks noGrp="1"/>
          </p:cNvSpPr>
          <p:nvPr>
            <p:ph idx="1"/>
          </p:nvPr>
        </p:nvSpPr>
        <p:spPr>
          <a:xfrm>
            <a:off x="457200" y="1508750"/>
            <a:ext cx="8229600" cy="4525963"/>
          </a:xfrm>
        </p:spPr>
        <p:txBody>
          <a:bodyPr/>
          <a:lstStyle/>
          <a:p>
            <a:pPr marL="0" indent="0">
              <a:buNone/>
            </a:pPr>
            <a:r>
              <a:rPr lang="en-US" dirty="0"/>
              <a:t>To create a flexible budget, you need:</a:t>
            </a:r>
          </a:p>
          <a:p>
            <a:r>
              <a:rPr lang="en-US" sz="2600" dirty="0" smtClean="0"/>
              <a:t>Budgeted </a:t>
            </a:r>
            <a:r>
              <a:rPr lang="en-US" sz="2600" dirty="0"/>
              <a:t>selling price per unit</a:t>
            </a:r>
          </a:p>
          <a:p>
            <a:r>
              <a:rPr lang="en-US" sz="2600" dirty="0" smtClean="0"/>
              <a:t>Budgeted </a:t>
            </a:r>
            <a:r>
              <a:rPr lang="en-US" sz="2600" dirty="0"/>
              <a:t>variable cost per unit</a:t>
            </a:r>
          </a:p>
          <a:p>
            <a:pPr lvl="1"/>
            <a:r>
              <a:rPr lang="en-US" sz="2200" dirty="0" smtClean="0"/>
              <a:t>Budgeted </a:t>
            </a:r>
            <a:r>
              <a:rPr lang="en-US" sz="2200" dirty="0"/>
              <a:t>product </a:t>
            </a:r>
            <a:r>
              <a:rPr lang="en-US" sz="2200" dirty="0" smtClean="0"/>
              <a:t>costs</a:t>
            </a:r>
          </a:p>
          <a:p>
            <a:pPr lvl="1"/>
            <a:r>
              <a:rPr lang="en-US" sz="2200" dirty="0" smtClean="0"/>
              <a:t>Budgeted </a:t>
            </a:r>
            <a:r>
              <a:rPr lang="en-US" sz="2200" dirty="0"/>
              <a:t>variable selling and administrative </a:t>
            </a:r>
            <a:r>
              <a:rPr lang="en-US" sz="2200" dirty="0" smtClean="0"/>
              <a:t>expenses</a:t>
            </a:r>
          </a:p>
          <a:p>
            <a:r>
              <a:rPr lang="en-US" sz="2600" dirty="0"/>
              <a:t>Total budgeted fixed costs</a:t>
            </a:r>
          </a:p>
          <a:p>
            <a:pPr lvl="1"/>
            <a:r>
              <a:rPr lang="en-US" sz="2200" dirty="0"/>
              <a:t>Budgeted fixed manufacturing overhead costs</a:t>
            </a:r>
          </a:p>
          <a:p>
            <a:pPr lvl="1"/>
            <a:r>
              <a:rPr lang="en-US" sz="2200" dirty="0"/>
              <a:t>Budgeted fixed selling and administrative expenses</a:t>
            </a:r>
          </a:p>
          <a:p>
            <a:r>
              <a:rPr lang="en-US" sz="2600" dirty="0"/>
              <a:t>Different volume levels within the relevant range</a:t>
            </a:r>
          </a:p>
          <a:p>
            <a:pPr lvl="1"/>
            <a:endParaRPr lang="en-US" sz="2200" dirty="0">
              <a:latin typeface="Verdana" charset="0"/>
              <a:ea typeface="Verdana" charset="0"/>
              <a:cs typeface="Verdana" charset="0"/>
            </a:endParaRPr>
          </a:p>
        </p:txBody>
      </p:sp>
      <p:sp>
        <p:nvSpPr>
          <p:cNvPr id="5017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8C47021C-BE46-D349-A36F-6B93076335E9}" type="slidenum">
              <a:rPr lang="en-US" sz="1200">
                <a:solidFill>
                  <a:srgbClr val="898989"/>
                </a:solidFill>
                <a:cs typeface="Verdana" charset="0"/>
              </a:rPr>
              <a:pPr/>
              <a:t>12</a:t>
            </a:fld>
            <a:endParaRPr lang="en-US" sz="1200" dirty="0">
              <a:solidFill>
                <a:srgbClr val="898989"/>
              </a:solidFill>
              <a:cs typeface="Verdana" charset="0"/>
            </a:endParaRPr>
          </a:p>
        </p:txBody>
      </p:sp>
      <p:sp>
        <p:nvSpPr>
          <p:cNvPr id="50180"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5741778" y="274638"/>
            <a:ext cx="3208392" cy="1143000"/>
          </a:xfrm>
        </p:spPr>
        <p:txBody>
          <a:bodyPr/>
          <a:lstStyle/>
          <a:p>
            <a:pPr eaLnBrk="1" hangingPunct="1"/>
            <a:r>
              <a:rPr lang="en-US" dirty="0">
                <a:solidFill>
                  <a:srgbClr val="3EB211"/>
                </a:solidFill>
                <a:latin typeface="Verdana" charset="0"/>
                <a:ea typeface="MS PGothic" charset="0"/>
              </a:rPr>
              <a:t>Preparing Flexible Budgets</a:t>
            </a:r>
          </a:p>
        </p:txBody>
      </p:sp>
      <p:sp>
        <p:nvSpPr>
          <p:cNvPr id="52226"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76C7DDEB-22CA-AB4F-B81B-866879126FC7}" type="slidenum">
              <a:rPr lang="en-US" sz="1200">
                <a:solidFill>
                  <a:srgbClr val="898989"/>
                </a:solidFill>
                <a:cs typeface="Verdana" charset="0"/>
              </a:rPr>
              <a:pPr/>
              <a:t>13</a:t>
            </a:fld>
            <a:endParaRPr lang="en-US" sz="1200" dirty="0">
              <a:solidFill>
                <a:srgbClr val="898989"/>
              </a:solidFill>
              <a:cs typeface="Verdana" charset="0"/>
            </a:endParaRPr>
          </a:p>
        </p:txBody>
      </p:sp>
      <p:sp>
        <p:nvSpPr>
          <p:cNvPr id="52227"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Picture 2"/>
          <p:cNvPicPr>
            <a:picLocks noChangeAspect="1"/>
          </p:cNvPicPr>
          <p:nvPr/>
        </p:nvPicPr>
        <p:blipFill>
          <a:blip r:embed="rId3"/>
          <a:stretch>
            <a:fillRect/>
          </a:stretch>
        </p:blipFill>
        <p:spPr>
          <a:xfrm>
            <a:off x="14618" y="46990"/>
            <a:ext cx="5727161" cy="6309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Budget Variances</a:t>
            </a:r>
          </a:p>
        </p:txBody>
      </p:sp>
      <p:sp>
        <p:nvSpPr>
          <p:cNvPr id="54274" name="Content Placeholder 1"/>
          <p:cNvSpPr>
            <a:spLocks noGrp="1"/>
          </p:cNvSpPr>
          <p:nvPr>
            <p:ph idx="1"/>
          </p:nvPr>
        </p:nvSpPr>
        <p:spPr/>
        <p:txBody>
          <a:bodyPr/>
          <a:lstStyle/>
          <a:p>
            <a:pPr eaLnBrk="1" hangingPunct="1"/>
            <a:r>
              <a:rPr lang="en-US" dirty="0">
                <a:latin typeface="Verdana" charset="0"/>
                <a:ea typeface="MS PGothic" charset="0"/>
              </a:rPr>
              <a:t>Managers want to know </a:t>
            </a:r>
            <a:r>
              <a:rPr lang="en-US" i="1" dirty="0">
                <a:latin typeface="Verdana" charset="0"/>
                <a:ea typeface="MS PGothic" charset="0"/>
              </a:rPr>
              <a:t>why</a:t>
            </a:r>
            <a:r>
              <a:rPr lang="en-US" dirty="0">
                <a:latin typeface="Verdana" charset="0"/>
                <a:ea typeface="MS PGothic" charset="0"/>
              </a:rPr>
              <a:t> a variance occurred.</a:t>
            </a:r>
          </a:p>
          <a:p>
            <a:pPr lvl="1" eaLnBrk="1" hangingPunct="1"/>
            <a:r>
              <a:rPr lang="en-US" dirty="0" smtClean="0">
                <a:latin typeface="Verdana" charset="0"/>
                <a:ea typeface="Verdana" charset="0"/>
                <a:cs typeface="Verdana" charset="0"/>
              </a:rPr>
              <a:t>A </a:t>
            </a:r>
            <a:r>
              <a:rPr lang="en-US" dirty="0" smtClean="0">
                <a:solidFill>
                  <a:srgbClr val="EA492C"/>
                </a:solidFill>
                <a:latin typeface="Verdana" charset="0"/>
                <a:ea typeface="Verdana" charset="0"/>
                <a:cs typeface="Verdana" charset="0"/>
              </a:rPr>
              <a:t>flexible </a:t>
            </a:r>
            <a:r>
              <a:rPr lang="en-US" dirty="0">
                <a:solidFill>
                  <a:srgbClr val="EA492C"/>
                </a:solidFill>
                <a:latin typeface="Verdana" charset="0"/>
                <a:ea typeface="Verdana" charset="0"/>
                <a:cs typeface="Verdana" charset="0"/>
              </a:rPr>
              <a:t>budget variance </a:t>
            </a:r>
            <a:r>
              <a:rPr lang="en-US" dirty="0">
                <a:latin typeface="Verdana" charset="0"/>
                <a:ea typeface="Verdana" charset="0"/>
                <a:cs typeface="Verdana" charset="0"/>
              </a:rPr>
              <a:t>is the difference between actual results and expected results in the flexible budget for actual units sold.</a:t>
            </a:r>
          </a:p>
          <a:p>
            <a:pPr lvl="1" eaLnBrk="1" hangingPunct="1"/>
            <a:r>
              <a:rPr lang="en-US" dirty="0" smtClean="0">
                <a:latin typeface="Verdana" charset="0"/>
                <a:ea typeface="Verdana" charset="0"/>
                <a:cs typeface="Verdana" charset="0"/>
              </a:rPr>
              <a:t>A </a:t>
            </a:r>
            <a:r>
              <a:rPr lang="en-US" dirty="0" smtClean="0">
                <a:solidFill>
                  <a:srgbClr val="EA492C"/>
                </a:solidFill>
                <a:latin typeface="Verdana" charset="0"/>
                <a:ea typeface="Verdana" charset="0"/>
                <a:cs typeface="Verdana" charset="0"/>
              </a:rPr>
              <a:t>sales volume </a:t>
            </a:r>
            <a:r>
              <a:rPr lang="en-US" dirty="0">
                <a:solidFill>
                  <a:srgbClr val="EA492C"/>
                </a:solidFill>
                <a:latin typeface="Verdana" charset="0"/>
                <a:ea typeface="Verdana" charset="0"/>
                <a:cs typeface="Verdana" charset="0"/>
              </a:rPr>
              <a:t>variance </a:t>
            </a:r>
            <a:r>
              <a:rPr lang="en-US" dirty="0">
                <a:latin typeface="Verdana" charset="0"/>
                <a:ea typeface="Verdana" charset="0"/>
                <a:cs typeface="Verdana" charset="0"/>
              </a:rPr>
              <a:t>is the difference between expected results in the flexible budget for the actual units sold and the static budget.</a:t>
            </a:r>
          </a:p>
        </p:txBody>
      </p:sp>
      <p:sp>
        <p:nvSpPr>
          <p:cNvPr id="5427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EBE7F85-37D6-0F4E-903E-68BD492FED10}" type="slidenum">
              <a:rPr lang="en-US" sz="1200">
                <a:solidFill>
                  <a:srgbClr val="898989"/>
                </a:solidFill>
                <a:cs typeface="Verdana" charset="0"/>
              </a:rPr>
              <a:pPr/>
              <a:t>14</a:t>
            </a:fld>
            <a:endParaRPr lang="en-US" sz="1200" dirty="0">
              <a:solidFill>
                <a:srgbClr val="898989"/>
              </a:solidFill>
              <a:cs typeface="Verdana" charset="0"/>
            </a:endParaRPr>
          </a:p>
        </p:txBody>
      </p:sp>
      <p:sp>
        <p:nvSpPr>
          <p:cNvPr id="54276"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Budget Variances</a:t>
            </a:r>
          </a:p>
        </p:txBody>
      </p:sp>
      <p:sp>
        <p:nvSpPr>
          <p:cNvPr id="5632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95189324-EE4A-234D-83F2-4E9A16E42D4D}" type="slidenum">
              <a:rPr lang="en-US" sz="1200">
                <a:solidFill>
                  <a:srgbClr val="898989"/>
                </a:solidFill>
                <a:cs typeface="Verdana" charset="0"/>
              </a:rPr>
              <a:pPr/>
              <a:t>15</a:t>
            </a:fld>
            <a:endParaRPr lang="en-US" sz="1200" dirty="0">
              <a:solidFill>
                <a:srgbClr val="898989"/>
              </a:solidFill>
              <a:cs typeface="Verdana" charset="0"/>
            </a:endParaRPr>
          </a:p>
        </p:txBody>
      </p:sp>
      <p:sp>
        <p:nvSpPr>
          <p:cNvPr id="56323"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457200" y="2134407"/>
            <a:ext cx="8229600" cy="34575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338629" y="274638"/>
            <a:ext cx="2496325" cy="1143000"/>
          </a:xfrm>
        </p:spPr>
        <p:txBody>
          <a:bodyPr/>
          <a:lstStyle/>
          <a:p>
            <a:pPr eaLnBrk="1" hangingPunct="1"/>
            <a:r>
              <a:rPr lang="en-US" dirty="0">
                <a:solidFill>
                  <a:srgbClr val="3EB211"/>
                </a:solidFill>
                <a:latin typeface="Verdana" charset="0"/>
                <a:ea typeface="MS PGothic" charset="0"/>
              </a:rPr>
              <a:t>Budget Variances</a:t>
            </a:r>
          </a:p>
        </p:txBody>
      </p:sp>
      <p:sp>
        <p:nvSpPr>
          <p:cNvPr id="5837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6764560-385A-6046-8C73-B3F23F226882}" type="slidenum">
              <a:rPr lang="en-US" sz="1200">
                <a:solidFill>
                  <a:srgbClr val="898989"/>
                </a:solidFill>
                <a:cs typeface="Verdana" charset="0"/>
              </a:rPr>
              <a:pPr/>
              <a:t>16</a:t>
            </a:fld>
            <a:endParaRPr lang="en-US" sz="1200" dirty="0">
              <a:solidFill>
                <a:srgbClr val="898989"/>
              </a:solidFill>
              <a:cs typeface="Verdana" charset="0"/>
            </a:endParaRPr>
          </a:p>
        </p:txBody>
      </p:sp>
      <p:sp>
        <p:nvSpPr>
          <p:cNvPr id="58371"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Picture 2"/>
          <p:cNvPicPr>
            <a:picLocks noChangeAspect="1"/>
          </p:cNvPicPr>
          <p:nvPr/>
        </p:nvPicPr>
        <p:blipFill>
          <a:blip r:embed="rId3"/>
          <a:stretch>
            <a:fillRect/>
          </a:stretch>
        </p:blipFill>
        <p:spPr>
          <a:xfrm>
            <a:off x="114228" y="76825"/>
            <a:ext cx="6019943" cy="6309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b="1" dirty="0">
                <a:latin typeface="Verdana" charset="0"/>
                <a:ea typeface="MS PGothic" charset="0"/>
              </a:rPr>
              <a:t>Learning Objective 2</a:t>
            </a:r>
          </a:p>
        </p:txBody>
      </p:sp>
      <p:sp>
        <p:nvSpPr>
          <p:cNvPr id="60418" name="Content Placeholder 2"/>
          <p:cNvSpPr>
            <a:spLocks noGrp="1"/>
          </p:cNvSpPr>
          <p:nvPr>
            <p:ph idx="1"/>
          </p:nvPr>
        </p:nvSpPr>
        <p:spPr>
          <a:xfrm>
            <a:off x="3124200" y="2546350"/>
            <a:ext cx="5672138" cy="3579813"/>
          </a:xfrm>
        </p:spPr>
        <p:txBody>
          <a:bodyPr/>
          <a:lstStyle/>
          <a:p>
            <a:pPr marL="0" indent="0" eaLnBrk="1" hangingPunct="1">
              <a:buFont typeface="Arial" charset="0"/>
              <a:buNone/>
            </a:pPr>
            <a:r>
              <a:rPr lang="en-US" sz="3200" dirty="0">
                <a:latin typeface="Verdana" charset="0"/>
                <a:ea typeface="MS PGothic" charset="0"/>
              </a:rPr>
              <a:t>Identify the benefits of a standard cost system and understand how standards </a:t>
            </a:r>
            <a:br>
              <a:rPr lang="en-US" sz="3200" dirty="0">
                <a:latin typeface="Verdana" charset="0"/>
                <a:ea typeface="MS PGothic" charset="0"/>
              </a:rPr>
            </a:br>
            <a:r>
              <a:rPr lang="en-US" sz="3200" dirty="0">
                <a:latin typeface="Verdana" charset="0"/>
                <a:ea typeface="MS PGothic" charset="0"/>
              </a:rPr>
              <a:t>are set</a:t>
            </a:r>
          </a:p>
        </p:txBody>
      </p:sp>
      <p:sp>
        <p:nvSpPr>
          <p:cNvPr id="6041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A0E86A07-2AD6-6644-9C27-FFB61F25384A}" type="slidenum">
              <a:rPr lang="en-US" sz="1200">
                <a:solidFill>
                  <a:srgbClr val="898989"/>
                </a:solidFill>
                <a:cs typeface="Verdana" charset="0"/>
              </a:rPr>
              <a:pPr/>
              <a:t>17</a:t>
            </a:fld>
            <a:endParaRPr lang="en-US" sz="1200" dirty="0">
              <a:solidFill>
                <a:srgbClr val="898989"/>
              </a:solidFill>
              <a:cs typeface="Verdana" charset="0"/>
            </a:endParaRPr>
          </a:p>
        </p:txBody>
      </p:sp>
      <p:sp>
        <p:nvSpPr>
          <p:cNvPr id="60420"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6042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274638"/>
            <a:ext cx="8229600" cy="1541462"/>
          </a:xfrm>
        </p:spPr>
        <p:txBody>
          <a:bodyPr/>
          <a:lstStyle/>
          <a:p>
            <a:pPr eaLnBrk="1" hangingPunct="1"/>
            <a:r>
              <a:rPr lang="en-US" sz="3000" dirty="0" smtClean="0">
                <a:solidFill>
                  <a:srgbClr val="0090B2"/>
                </a:solidFill>
                <a:latin typeface="Verdana" charset="0"/>
                <a:ea typeface="MS PGothic" charset="0"/>
              </a:rPr>
              <a:t>WHY DO MANAGERS USE </a:t>
            </a:r>
            <a:br>
              <a:rPr lang="en-US" sz="3000" dirty="0" smtClean="0">
                <a:solidFill>
                  <a:srgbClr val="0090B2"/>
                </a:solidFill>
                <a:latin typeface="Verdana" charset="0"/>
                <a:ea typeface="MS PGothic" charset="0"/>
              </a:rPr>
            </a:br>
            <a:r>
              <a:rPr lang="en-US" sz="3000" dirty="0" smtClean="0">
                <a:solidFill>
                  <a:srgbClr val="0090B2"/>
                </a:solidFill>
                <a:latin typeface="Verdana" charset="0"/>
                <a:ea typeface="MS PGothic" charset="0"/>
              </a:rPr>
              <a:t>A STANDARD COST SYSTEM TO CONTROL BUSINESS ACTIVITIES?</a:t>
            </a:r>
            <a:endParaRPr lang="en-US" sz="3000" dirty="0">
              <a:solidFill>
                <a:srgbClr val="0090B2"/>
              </a:solidFill>
              <a:latin typeface="Verdana" charset="0"/>
              <a:ea typeface="MS PGothic" charset="0"/>
            </a:endParaRPr>
          </a:p>
        </p:txBody>
      </p:sp>
      <p:sp>
        <p:nvSpPr>
          <p:cNvPr id="62466" name="Content Placeholder 2"/>
          <p:cNvSpPr>
            <a:spLocks noGrp="1"/>
          </p:cNvSpPr>
          <p:nvPr>
            <p:ph idx="1"/>
          </p:nvPr>
        </p:nvSpPr>
        <p:spPr>
          <a:xfrm>
            <a:off x="457200" y="2008188"/>
            <a:ext cx="8229600" cy="4117975"/>
          </a:xfrm>
        </p:spPr>
        <p:txBody>
          <a:bodyPr/>
          <a:lstStyle/>
          <a:p>
            <a:pPr eaLnBrk="1" hangingPunct="1"/>
            <a:r>
              <a:rPr lang="en-US" dirty="0">
                <a:latin typeface="Verdana" charset="0"/>
                <a:ea typeface="MS PGothic" charset="0"/>
              </a:rPr>
              <a:t>Most companies use standards to develop budgets.</a:t>
            </a:r>
          </a:p>
          <a:p>
            <a:pPr eaLnBrk="1" hangingPunct="1"/>
            <a:r>
              <a:rPr lang="en-US" dirty="0">
                <a:latin typeface="Verdana" charset="0"/>
                <a:ea typeface="MS PGothic" charset="0"/>
              </a:rPr>
              <a:t>A </a:t>
            </a:r>
            <a:r>
              <a:rPr lang="en-US" dirty="0">
                <a:solidFill>
                  <a:srgbClr val="EA492C"/>
                </a:solidFill>
                <a:latin typeface="Verdana" charset="0"/>
                <a:ea typeface="MS PGothic" charset="0"/>
              </a:rPr>
              <a:t>standard</a:t>
            </a:r>
            <a:r>
              <a:rPr lang="en-US" dirty="0">
                <a:latin typeface="Verdana" charset="0"/>
                <a:ea typeface="MS PGothic" charset="0"/>
              </a:rPr>
              <a:t> is the price, cost, or quantity that is expected under normal conditions.</a:t>
            </a:r>
          </a:p>
          <a:p>
            <a:pPr eaLnBrk="1" hangingPunct="1"/>
            <a:r>
              <a:rPr lang="en-US" dirty="0">
                <a:latin typeface="Verdana" charset="0"/>
                <a:ea typeface="MS PGothic" charset="0"/>
              </a:rPr>
              <a:t>A </a:t>
            </a:r>
            <a:r>
              <a:rPr lang="en-US" dirty="0">
                <a:solidFill>
                  <a:srgbClr val="EA492C"/>
                </a:solidFill>
                <a:latin typeface="Verdana" charset="0"/>
                <a:ea typeface="MS PGothic" charset="0"/>
              </a:rPr>
              <a:t>standard cost system</a:t>
            </a:r>
            <a:r>
              <a:rPr lang="en-US" dirty="0">
                <a:solidFill>
                  <a:srgbClr val="3399D1"/>
                </a:solidFill>
                <a:latin typeface="Verdana" charset="0"/>
                <a:ea typeface="MS PGothic" charset="0"/>
              </a:rPr>
              <a:t> </a:t>
            </a:r>
            <a:r>
              <a:rPr lang="en-US" dirty="0">
                <a:latin typeface="Verdana" charset="0"/>
                <a:ea typeface="MS PGothic" charset="0"/>
              </a:rPr>
              <a:t>is an accounting system that uses standards for product costs.</a:t>
            </a:r>
          </a:p>
        </p:txBody>
      </p:sp>
      <p:sp>
        <p:nvSpPr>
          <p:cNvPr id="6246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D741A4C7-0201-644C-94CE-FE94F7608D3E}" type="slidenum">
              <a:rPr lang="en-US" sz="1200">
                <a:solidFill>
                  <a:srgbClr val="898989"/>
                </a:solidFill>
                <a:cs typeface="Verdana" charset="0"/>
              </a:rPr>
              <a:pPr/>
              <a:t>18</a:t>
            </a:fld>
            <a:endParaRPr lang="en-US" sz="1200" dirty="0">
              <a:solidFill>
                <a:srgbClr val="898989"/>
              </a:solidFill>
              <a:cs typeface="Verdana" charset="0"/>
            </a:endParaRPr>
          </a:p>
        </p:txBody>
      </p:sp>
      <p:sp>
        <p:nvSpPr>
          <p:cNvPr id="62468"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Setting Standards</a:t>
            </a:r>
          </a:p>
        </p:txBody>
      </p:sp>
      <p:sp>
        <p:nvSpPr>
          <p:cNvPr id="64514"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877C961-AA8A-CD48-883D-027BC04BEB43}" type="slidenum">
              <a:rPr lang="en-US" sz="1200">
                <a:solidFill>
                  <a:srgbClr val="898989"/>
                </a:solidFill>
                <a:cs typeface="Verdana" charset="0"/>
              </a:rPr>
              <a:pPr/>
              <a:t>19</a:t>
            </a:fld>
            <a:endParaRPr lang="en-US" sz="1200" dirty="0">
              <a:solidFill>
                <a:srgbClr val="898989"/>
              </a:solidFill>
              <a:cs typeface="Verdana" charset="0"/>
            </a:endParaRPr>
          </a:p>
        </p:txBody>
      </p:sp>
      <p:sp>
        <p:nvSpPr>
          <p:cNvPr id="64515"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208280" y="2315256"/>
            <a:ext cx="8727440" cy="29287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600" dirty="0" smtClean="0">
                <a:latin typeface="Verdana" charset="0"/>
                <a:ea typeface="MS PGothic" charset="0"/>
              </a:rPr>
              <a:t>Chapter </a:t>
            </a:r>
            <a:r>
              <a:rPr lang="en-US" sz="3600" dirty="0" smtClean="0">
                <a:solidFill>
                  <a:srgbClr val="3EB211"/>
                </a:solidFill>
                <a:latin typeface="Verdana" charset="0"/>
                <a:ea typeface="MS PGothic" charset="0"/>
              </a:rPr>
              <a:t>23</a:t>
            </a:r>
            <a:r>
              <a:rPr lang="en-US" sz="3600" dirty="0" smtClean="0">
                <a:latin typeface="Verdana" charset="0"/>
                <a:ea typeface="MS PGothic" charset="0"/>
              </a:rPr>
              <a:t> Learning </a:t>
            </a:r>
            <a:r>
              <a:rPr lang="en-US" sz="3600" dirty="0">
                <a:latin typeface="Verdana" charset="0"/>
                <a:ea typeface="MS PGothic" charset="0"/>
              </a:rPr>
              <a:t>Objectives</a:t>
            </a:r>
          </a:p>
        </p:txBody>
      </p:sp>
      <p:sp>
        <p:nvSpPr>
          <p:cNvPr id="29698" name="Content Placeholder 2"/>
          <p:cNvSpPr>
            <a:spLocks noGrp="1"/>
          </p:cNvSpPr>
          <p:nvPr>
            <p:ph idx="1"/>
          </p:nvPr>
        </p:nvSpPr>
        <p:spPr>
          <a:xfrm>
            <a:off x="3124200" y="1600200"/>
            <a:ext cx="5867400" cy="4525963"/>
          </a:xfrm>
        </p:spPr>
        <p:txBody>
          <a:bodyPr/>
          <a:lstStyle/>
          <a:p>
            <a:pPr marL="514350" indent="-514350" eaLnBrk="1" hangingPunct="1">
              <a:spcBef>
                <a:spcPts val="1800"/>
              </a:spcBef>
              <a:buFont typeface="Arial" charset="0"/>
              <a:buAutoNum type="arabicPeriod"/>
            </a:pPr>
            <a:r>
              <a:rPr lang="en-US" dirty="0">
                <a:latin typeface="Verdana" charset="0"/>
                <a:ea typeface="MS PGothic" charset="0"/>
              </a:rPr>
              <a:t>Prepare flexible budgets and performance reports using static and flexible budgets</a:t>
            </a:r>
          </a:p>
          <a:p>
            <a:pPr marL="514350" indent="-514350" eaLnBrk="1" hangingPunct="1">
              <a:spcBef>
                <a:spcPts val="1800"/>
              </a:spcBef>
              <a:buFont typeface="Arial" charset="0"/>
              <a:buAutoNum type="arabicPeriod"/>
            </a:pPr>
            <a:r>
              <a:rPr lang="en-US" dirty="0">
                <a:latin typeface="Verdana" charset="0"/>
                <a:ea typeface="MS PGothic" charset="0"/>
              </a:rPr>
              <a:t>Identify the benefits of a standard cost system and understand how standards are set</a:t>
            </a:r>
          </a:p>
        </p:txBody>
      </p:sp>
      <p:sp>
        <p:nvSpPr>
          <p:cNvPr id="2969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A932671-D52E-DE41-9A0B-8B03613E33E9}" type="slidenum">
              <a:rPr lang="en-US" sz="1200">
                <a:solidFill>
                  <a:srgbClr val="898989"/>
                </a:solidFill>
                <a:cs typeface="Verdana" charset="0"/>
              </a:rPr>
              <a:pPr/>
              <a:t>2</a:t>
            </a:fld>
            <a:endParaRPr lang="en-US" sz="1200" dirty="0">
              <a:solidFill>
                <a:srgbClr val="898989"/>
              </a:solidFill>
              <a:cs typeface="Verdana" charset="0"/>
            </a:endParaRPr>
          </a:p>
        </p:txBody>
      </p:sp>
      <p:pic>
        <p:nvPicPr>
          <p:cNvPr id="29700"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701"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Cost Standards</a:t>
            </a:r>
          </a:p>
        </p:txBody>
      </p:sp>
      <p:sp>
        <p:nvSpPr>
          <p:cNvPr id="6656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B470EDBF-CD6F-7E45-B299-7ACDA7DDCF6C}" type="slidenum">
              <a:rPr lang="en-US" sz="1200">
                <a:solidFill>
                  <a:srgbClr val="898989"/>
                </a:solidFill>
                <a:cs typeface="Verdana" charset="0"/>
              </a:rPr>
              <a:pPr/>
              <a:t>20</a:t>
            </a:fld>
            <a:endParaRPr lang="en-US" sz="1200" dirty="0">
              <a:solidFill>
                <a:srgbClr val="898989"/>
              </a:solidFill>
              <a:cs typeface="Verdana" charset="0"/>
            </a:endParaRPr>
          </a:p>
        </p:txBody>
      </p:sp>
      <p:sp>
        <p:nvSpPr>
          <p:cNvPr id="66563"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223221" y="1417639"/>
            <a:ext cx="8697558" cy="46413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Efficiency Standards</a:t>
            </a:r>
          </a:p>
        </p:txBody>
      </p:sp>
      <p:sp>
        <p:nvSpPr>
          <p:cNvPr id="6861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2F81B8E4-7F05-6C41-B219-418A1FDFBAF9}" type="slidenum">
              <a:rPr lang="en-US" sz="1200">
                <a:solidFill>
                  <a:srgbClr val="898989"/>
                </a:solidFill>
                <a:cs typeface="Verdana" charset="0"/>
              </a:rPr>
              <a:pPr/>
              <a:t>21</a:t>
            </a:fld>
            <a:endParaRPr lang="en-US" sz="1200" dirty="0">
              <a:solidFill>
                <a:srgbClr val="898989"/>
              </a:solidFill>
              <a:cs typeface="Verdana" charset="0"/>
            </a:endParaRPr>
          </a:p>
        </p:txBody>
      </p:sp>
      <p:sp>
        <p:nvSpPr>
          <p:cNvPr id="68611" name="Content Placeholder 2"/>
          <p:cNvSpPr>
            <a:spLocks noGrp="1"/>
          </p:cNvSpPr>
          <p:nvPr>
            <p:ph idx="1"/>
          </p:nvPr>
        </p:nvSpPr>
        <p:spPr/>
        <p:txBody>
          <a:bodyPr/>
          <a:lstStyle/>
          <a:p>
            <a:r>
              <a:rPr lang="en-US" dirty="0">
                <a:latin typeface="Verdana" charset="0"/>
                <a:ea typeface="MS PGothic" charset="0"/>
              </a:rPr>
              <a:t>Production managers and engineers set direct materials and direct labor efficiency standards. </a:t>
            </a:r>
          </a:p>
          <a:p>
            <a:r>
              <a:rPr lang="en-US" dirty="0">
                <a:latin typeface="Verdana" charset="0"/>
                <a:ea typeface="MS PGothic" charset="0"/>
              </a:rPr>
              <a:t>Labor standards are established from analyzing the production process. </a:t>
            </a:r>
          </a:p>
          <a:p>
            <a:r>
              <a:rPr lang="en-US" dirty="0">
                <a:latin typeface="Verdana" charset="0"/>
                <a:ea typeface="MS PGothic" charset="0"/>
              </a:rPr>
              <a:t>Efficiency standards are based on best practices, called benchmarking.</a:t>
            </a:r>
          </a:p>
        </p:txBody>
      </p:sp>
      <p:sp>
        <p:nvSpPr>
          <p:cNvPr id="68612"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Standard Cost System Benefits</a:t>
            </a:r>
          </a:p>
        </p:txBody>
      </p:sp>
      <p:sp>
        <p:nvSpPr>
          <p:cNvPr id="3" name="Content Placeholder 2"/>
          <p:cNvSpPr>
            <a:spLocks noGrp="1"/>
          </p:cNvSpPr>
          <p:nvPr>
            <p:ph idx="1"/>
          </p:nvPr>
        </p:nvSpPr>
        <p:spPr>
          <a:xfrm>
            <a:off x="457200" y="1600200"/>
            <a:ext cx="8305800" cy="4525963"/>
          </a:xfrm>
        </p:spPr>
        <p:txBody>
          <a:bodyPr rtlCol="0">
            <a:normAutofit/>
          </a:bodyPr>
          <a:lstStyle/>
          <a:p>
            <a:pPr marL="0" indent="0" eaLnBrk="1" fontAlgn="auto" hangingPunct="1">
              <a:spcAft>
                <a:spcPts val="0"/>
              </a:spcAft>
              <a:buFont typeface="Arial" pitchFamily="34" charset="0"/>
              <a:buNone/>
              <a:defRPr/>
            </a:pPr>
            <a:r>
              <a:rPr lang="en-US" dirty="0">
                <a:ea typeface="Verdana" panose="020B0604030504040204" pitchFamily="34" charset="0"/>
              </a:rPr>
              <a:t>Standard costing helps managers:</a:t>
            </a:r>
          </a:p>
          <a:p>
            <a:pPr marL="684213" eaLnBrk="1" fontAlgn="auto" hangingPunct="1">
              <a:spcAft>
                <a:spcPts val="0"/>
              </a:spcAft>
              <a:buFont typeface="Arial" pitchFamily="34" charset="0"/>
              <a:buChar char="•"/>
              <a:defRPr/>
            </a:pPr>
            <a:r>
              <a:rPr lang="en-US" dirty="0" smtClean="0">
                <a:ea typeface="Verdana" panose="020B0604030504040204" pitchFamily="34" charset="0"/>
              </a:rPr>
              <a:t>Prepare </a:t>
            </a:r>
            <a:r>
              <a:rPr lang="en-US" dirty="0">
                <a:ea typeface="Verdana" panose="020B0604030504040204" pitchFamily="34" charset="0"/>
              </a:rPr>
              <a:t>the master </a:t>
            </a:r>
            <a:r>
              <a:rPr lang="en-US" dirty="0" smtClean="0">
                <a:ea typeface="Verdana" panose="020B0604030504040204" pitchFamily="34" charset="0"/>
              </a:rPr>
              <a:t>budget</a:t>
            </a:r>
            <a:endParaRPr lang="en-US" dirty="0">
              <a:ea typeface="Verdana" panose="020B0604030504040204" pitchFamily="34" charset="0"/>
            </a:endParaRPr>
          </a:p>
          <a:p>
            <a:pPr marL="684213" eaLnBrk="1" fontAlgn="auto" hangingPunct="1">
              <a:spcAft>
                <a:spcPts val="0"/>
              </a:spcAft>
              <a:buFont typeface="Arial" pitchFamily="34" charset="0"/>
              <a:buChar char="•"/>
              <a:defRPr/>
            </a:pPr>
            <a:r>
              <a:rPr lang="en-US" dirty="0" smtClean="0">
                <a:ea typeface="Verdana" panose="020B0604030504040204" pitchFamily="34" charset="0"/>
              </a:rPr>
              <a:t>Set </a:t>
            </a:r>
            <a:r>
              <a:rPr lang="en-US" dirty="0">
                <a:ea typeface="Verdana" panose="020B0604030504040204" pitchFamily="34" charset="0"/>
              </a:rPr>
              <a:t>target levels of performance for flexible </a:t>
            </a:r>
            <a:r>
              <a:rPr lang="en-US" dirty="0" smtClean="0">
                <a:ea typeface="Verdana" panose="020B0604030504040204" pitchFamily="34" charset="0"/>
              </a:rPr>
              <a:t>budgets</a:t>
            </a:r>
            <a:endParaRPr lang="en-US" dirty="0">
              <a:ea typeface="Verdana" panose="020B0604030504040204" pitchFamily="34" charset="0"/>
            </a:endParaRPr>
          </a:p>
          <a:p>
            <a:pPr marL="684213" eaLnBrk="1" fontAlgn="auto" hangingPunct="1">
              <a:spcAft>
                <a:spcPts val="0"/>
              </a:spcAft>
              <a:buFont typeface="Arial" pitchFamily="34" charset="0"/>
              <a:buChar char="•"/>
              <a:defRPr/>
            </a:pPr>
            <a:r>
              <a:rPr lang="en-US" dirty="0" smtClean="0">
                <a:ea typeface="Verdana" panose="020B0604030504040204" pitchFamily="34" charset="0"/>
              </a:rPr>
              <a:t>Identify </a:t>
            </a:r>
            <a:r>
              <a:rPr lang="en-US" dirty="0">
                <a:ea typeface="Verdana" panose="020B0604030504040204" pitchFamily="34" charset="0"/>
              </a:rPr>
              <a:t>performance </a:t>
            </a:r>
            <a:r>
              <a:rPr lang="en-US" dirty="0" smtClean="0">
                <a:ea typeface="Verdana" panose="020B0604030504040204" pitchFamily="34" charset="0"/>
              </a:rPr>
              <a:t>standards</a:t>
            </a:r>
            <a:endParaRPr lang="en-US" dirty="0">
              <a:ea typeface="Verdana" panose="020B0604030504040204" pitchFamily="34" charset="0"/>
            </a:endParaRPr>
          </a:p>
          <a:p>
            <a:pPr marL="684213" eaLnBrk="1" fontAlgn="auto" hangingPunct="1">
              <a:spcAft>
                <a:spcPts val="0"/>
              </a:spcAft>
              <a:buFont typeface="Arial" pitchFamily="34" charset="0"/>
              <a:buChar char="•"/>
              <a:defRPr/>
            </a:pPr>
            <a:r>
              <a:rPr lang="en-US" dirty="0" smtClean="0">
                <a:ea typeface="Verdana" panose="020B0604030504040204" pitchFamily="34" charset="0"/>
              </a:rPr>
              <a:t>Set </a:t>
            </a:r>
            <a:r>
              <a:rPr lang="en-US" dirty="0">
                <a:ea typeface="Verdana" panose="020B0604030504040204" pitchFamily="34" charset="0"/>
              </a:rPr>
              <a:t>sales prices of products and </a:t>
            </a:r>
            <a:r>
              <a:rPr lang="en-US" dirty="0" smtClean="0">
                <a:ea typeface="Verdana" panose="020B0604030504040204" pitchFamily="34" charset="0"/>
              </a:rPr>
              <a:t>services</a:t>
            </a:r>
            <a:endParaRPr lang="en-US" dirty="0">
              <a:ea typeface="Verdana" panose="020B0604030504040204" pitchFamily="34" charset="0"/>
            </a:endParaRPr>
          </a:p>
          <a:p>
            <a:pPr marL="684213" eaLnBrk="1" fontAlgn="auto" hangingPunct="1">
              <a:spcAft>
                <a:spcPts val="0"/>
              </a:spcAft>
              <a:buFont typeface="Arial" pitchFamily="34" charset="0"/>
              <a:buChar char="•"/>
              <a:defRPr/>
            </a:pPr>
            <a:r>
              <a:rPr lang="en-US" dirty="0" smtClean="0">
                <a:ea typeface="Verdana" panose="020B0604030504040204" pitchFamily="34" charset="0"/>
              </a:rPr>
              <a:t>Decrease </a:t>
            </a:r>
            <a:r>
              <a:rPr lang="en-US" dirty="0">
                <a:ea typeface="Verdana" panose="020B0604030504040204" pitchFamily="34" charset="0"/>
              </a:rPr>
              <a:t>accounting </a:t>
            </a:r>
            <a:r>
              <a:rPr lang="en-US" dirty="0" smtClean="0">
                <a:ea typeface="Verdana" panose="020B0604030504040204" pitchFamily="34" charset="0"/>
              </a:rPr>
              <a:t>costs</a:t>
            </a:r>
            <a:endParaRPr lang="en-US" dirty="0">
              <a:ea typeface="Verdana" panose="020B0604030504040204" pitchFamily="34" charset="0"/>
            </a:endParaRPr>
          </a:p>
        </p:txBody>
      </p:sp>
      <p:sp>
        <p:nvSpPr>
          <p:cNvPr id="7065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8744E819-9659-994E-AB71-20D8E36C45EA}" type="slidenum">
              <a:rPr lang="en-US" sz="1200">
                <a:solidFill>
                  <a:srgbClr val="898989"/>
                </a:solidFill>
                <a:cs typeface="Verdana" charset="0"/>
              </a:rPr>
              <a:pPr/>
              <a:t>22</a:t>
            </a:fld>
            <a:endParaRPr lang="en-US" sz="1200" dirty="0">
              <a:solidFill>
                <a:srgbClr val="898989"/>
              </a:solidFill>
              <a:cs typeface="Verdana" charset="0"/>
            </a:endParaRPr>
          </a:p>
        </p:txBody>
      </p:sp>
      <p:sp>
        <p:nvSpPr>
          <p:cNvPr id="70660"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Variance Analysis for Product Costs</a:t>
            </a:r>
          </a:p>
        </p:txBody>
      </p:sp>
      <p:sp>
        <p:nvSpPr>
          <p:cNvPr id="72706"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26B32C08-CA58-6848-97E6-845E2931DB5D}" type="slidenum">
              <a:rPr lang="en-US" sz="1200">
                <a:solidFill>
                  <a:srgbClr val="898989"/>
                </a:solidFill>
                <a:cs typeface="Verdana" charset="0"/>
              </a:rPr>
              <a:pPr/>
              <a:t>23</a:t>
            </a:fld>
            <a:endParaRPr lang="en-US" sz="1200" dirty="0">
              <a:solidFill>
                <a:srgbClr val="898989"/>
              </a:solidFill>
              <a:cs typeface="Verdana" charset="0"/>
            </a:endParaRPr>
          </a:p>
        </p:txBody>
      </p:sp>
      <p:sp>
        <p:nvSpPr>
          <p:cNvPr id="72707"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457200" y="1699424"/>
            <a:ext cx="8229600" cy="43275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Variance Analysis for Product Costs</a:t>
            </a:r>
          </a:p>
        </p:txBody>
      </p:sp>
      <p:sp>
        <p:nvSpPr>
          <p:cNvPr id="74754" name="Content Placeholder 2"/>
          <p:cNvSpPr>
            <a:spLocks noGrp="1"/>
          </p:cNvSpPr>
          <p:nvPr>
            <p:ph idx="1"/>
          </p:nvPr>
        </p:nvSpPr>
        <p:spPr>
          <a:xfrm>
            <a:off x="228600" y="1600200"/>
            <a:ext cx="8839200" cy="4525963"/>
          </a:xfrm>
        </p:spPr>
        <p:txBody>
          <a:bodyPr/>
          <a:lstStyle/>
          <a:p>
            <a:pPr eaLnBrk="1" hangingPunct="1">
              <a:tabLst>
                <a:tab pos="1719263" algn="r"/>
                <a:tab pos="1828800" algn="l"/>
              </a:tabLst>
            </a:pPr>
            <a:r>
              <a:rPr lang="en-US" dirty="0">
                <a:latin typeface="Verdana" charset="0"/>
                <a:ea typeface="MS PGothic" charset="0"/>
              </a:rPr>
              <a:t>A </a:t>
            </a:r>
            <a:r>
              <a:rPr lang="en-US" dirty="0">
                <a:solidFill>
                  <a:srgbClr val="EA492C"/>
                </a:solidFill>
                <a:latin typeface="Verdana" charset="0"/>
                <a:ea typeface="MS PGothic" charset="0"/>
              </a:rPr>
              <a:t>cost variance </a:t>
            </a:r>
            <a:r>
              <a:rPr lang="en-US" dirty="0">
                <a:latin typeface="Verdana" charset="0"/>
                <a:ea typeface="MS PGothic" charset="0"/>
              </a:rPr>
              <a:t>measures how well the business keeps unit cost of material and labor inputs within standards.</a:t>
            </a:r>
          </a:p>
          <a:p>
            <a:pPr eaLnBrk="1" hangingPunct="1">
              <a:tabLst>
                <a:tab pos="1719263" algn="r"/>
                <a:tab pos="1828800" algn="l"/>
              </a:tabLst>
            </a:pPr>
            <a:r>
              <a:rPr lang="en-US" dirty="0">
                <a:latin typeface="Verdana" charset="0"/>
                <a:ea typeface="MS PGothic" charset="0"/>
              </a:rPr>
              <a:t>The cost variance is the difference in costs of an input multiplied by the actual quantity used of the input.</a:t>
            </a:r>
          </a:p>
          <a:p>
            <a:pPr eaLnBrk="1" hangingPunct="1">
              <a:tabLst>
                <a:tab pos="1719263" algn="r"/>
                <a:tab pos="1828800" algn="l"/>
              </a:tabLst>
            </a:pPr>
            <a:endParaRPr lang="en-US" dirty="0">
              <a:latin typeface="Verdana" charset="0"/>
              <a:ea typeface="MS PGothic" charset="0"/>
            </a:endParaRPr>
          </a:p>
          <a:p>
            <a:pPr eaLnBrk="1" hangingPunct="1">
              <a:tabLst>
                <a:tab pos="1719263" algn="r"/>
                <a:tab pos="1828800" algn="l"/>
              </a:tabLst>
            </a:pPr>
            <a:endParaRPr lang="en-US" dirty="0">
              <a:latin typeface="Verdana" charset="0"/>
              <a:ea typeface="MS PGothic" charset="0"/>
            </a:endParaRPr>
          </a:p>
          <a:p>
            <a:pPr eaLnBrk="1" hangingPunct="1">
              <a:tabLst>
                <a:tab pos="1719263" algn="r"/>
                <a:tab pos="1828800" algn="l"/>
              </a:tabLst>
            </a:pPr>
            <a:endParaRPr lang="en-US" dirty="0">
              <a:latin typeface="Verdana" charset="0"/>
              <a:ea typeface="MS PGothic" charset="0"/>
            </a:endParaRPr>
          </a:p>
          <a:p>
            <a:pPr eaLnBrk="1" hangingPunct="1">
              <a:tabLst>
                <a:tab pos="1719263" algn="r"/>
                <a:tab pos="1828800" algn="l"/>
              </a:tabLst>
            </a:pPr>
            <a:endParaRPr lang="en-US" dirty="0">
              <a:latin typeface="Verdana" charset="0"/>
              <a:ea typeface="MS PGothic" charset="0"/>
            </a:endParaRPr>
          </a:p>
        </p:txBody>
      </p:sp>
      <p:sp>
        <p:nvSpPr>
          <p:cNvPr id="7475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80AEDBD1-B4FC-9E46-A82B-B6950606A481}" type="slidenum">
              <a:rPr lang="en-US" sz="1200">
                <a:solidFill>
                  <a:srgbClr val="898989"/>
                </a:solidFill>
                <a:cs typeface="Verdana" charset="0"/>
              </a:rPr>
              <a:pPr/>
              <a:t>24</a:t>
            </a:fld>
            <a:endParaRPr lang="en-US" sz="1200" dirty="0">
              <a:solidFill>
                <a:srgbClr val="898989"/>
              </a:solidFill>
              <a:cs typeface="Verdana" charset="0"/>
            </a:endParaRPr>
          </a:p>
        </p:txBody>
      </p:sp>
      <p:pic>
        <p:nvPicPr>
          <p:cNvPr id="7475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3075" y="4543425"/>
            <a:ext cx="8197850" cy="1354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4757"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Variance Analysis for Product Costs</a:t>
            </a:r>
          </a:p>
        </p:txBody>
      </p:sp>
      <p:sp>
        <p:nvSpPr>
          <p:cNvPr id="7680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0743973-CBDC-5747-B782-F406D759F22A}" type="slidenum">
              <a:rPr lang="en-US" sz="1200">
                <a:solidFill>
                  <a:srgbClr val="898989"/>
                </a:solidFill>
                <a:cs typeface="Verdana" charset="0"/>
              </a:rPr>
              <a:pPr/>
              <a:t>25</a:t>
            </a:fld>
            <a:endParaRPr lang="en-US" sz="1200" dirty="0">
              <a:solidFill>
                <a:srgbClr val="898989"/>
              </a:solidFill>
              <a:cs typeface="Verdana" charset="0"/>
            </a:endParaRPr>
          </a:p>
        </p:txBody>
      </p:sp>
      <p:sp>
        <p:nvSpPr>
          <p:cNvPr id="76803" name="Content Placeholder 1"/>
          <p:cNvSpPr>
            <a:spLocks noGrp="1"/>
          </p:cNvSpPr>
          <p:nvPr>
            <p:ph idx="1"/>
          </p:nvPr>
        </p:nvSpPr>
        <p:spPr/>
        <p:txBody>
          <a:bodyPr/>
          <a:lstStyle/>
          <a:p>
            <a:r>
              <a:rPr lang="en-US" dirty="0">
                <a:latin typeface="Verdana" charset="0"/>
                <a:ea typeface="MS PGothic" charset="0"/>
              </a:rPr>
              <a:t>An </a:t>
            </a:r>
            <a:r>
              <a:rPr lang="en-US" dirty="0">
                <a:solidFill>
                  <a:srgbClr val="EA492C"/>
                </a:solidFill>
                <a:latin typeface="Verdana" charset="0"/>
                <a:ea typeface="MS PGothic" charset="0"/>
              </a:rPr>
              <a:t>efficiency variance </a:t>
            </a:r>
            <a:r>
              <a:rPr lang="en-US" dirty="0">
                <a:latin typeface="Verdana" charset="0"/>
                <a:ea typeface="MS PGothic" charset="0"/>
              </a:rPr>
              <a:t>measures how well the business uses its materials or human resources.</a:t>
            </a:r>
          </a:p>
          <a:p>
            <a:r>
              <a:rPr lang="en-US" dirty="0">
                <a:latin typeface="Verdana" charset="0"/>
                <a:ea typeface="MS PGothic" charset="0"/>
              </a:rPr>
              <a:t>The efficiency variance is the difference in the quantities multiplied by the standard cost per unit of the input.</a:t>
            </a:r>
          </a:p>
        </p:txBody>
      </p:sp>
      <p:pic>
        <p:nvPicPr>
          <p:cNvPr id="7680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675" y="4503738"/>
            <a:ext cx="8796338" cy="1306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6805"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Variance Analysis for Product Costs</a:t>
            </a:r>
          </a:p>
        </p:txBody>
      </p:sp>
      <p:sp>
        <p:nvSpPr>
          <p:cNvPr id="7885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B677B4CE-64A4-8E44-86A0-AE61589A9CA8}" type="slidenum">
              <a:rPr lang="en-US" sz="1200">
                <a:solidFill>
                  <a:srgbClr val="898989"/>
                </a:solidFill>
                <a:cs typeface="Verdana" charset="0"/>
              </a:rPr>
              <a:pPr/>
              <a:t>26</a:t>
            </a:fld>
            <a:endParaRPr lang="en-US" sz="1200" dirty="0">
              <a:solidFill>
                <a:srgbClr val="898989"/>
              </a:solidFill>
              <a:cs typeface="Verdana" charset="0"/>
            </a:endParaRPr>
          </a:p>
        </p:txBody>
      </p:sp>
      <p:sp>
        <p:nvSpPr>
          <p:cNvPr id="78851"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78852" name="Content Placeholder 3" descr="Screen Shot 2014-11-19 at 10.00.23 AM.png"/>
          <p:cNvPicPr>
            <a:picLocks noGrp="1" noChangeAspect="1"/>
          </p:cNvPicPr>
          <p:nvPr>
            <p:ph idx="1"/>
          </p:nvPr>
        </p:nvPicPr>
        <p:blipFill>
          <a:blip r:embed="rId3" cstate="email">
            <a:extLst>
              <a:ext uri="{28A0092B-C50C-407E-A947-70E740481C1C}">
                <a14:useLocalDpi xmlns:a14="http://schemas.microsoft.com/office/drawing/2010/main" val="0"/>
              </a:ext>
            </a:extLst>
          </a:blip>
          <a:srcRect t="-2579" b="-2579"/>
          <a:stretch>
            <a:fillRect/>
          </a:stretch>
        </p:blip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b="1" dirty="0">
                <a:latin typeface="Verdana" charset="0"/>
                <a:ea typeface="MS PGothic" charset="0"/>
              </a:rPr>
              <a:t>Learning Objective 3</a:t>
            </a:r>
          </a:p>
        </p:txBody>
      </p:sp>
      <p:sp>
        <p:nvSpPr>
          <p:cNvPr id="80898" name="Content Placeholder 2"/>
          <p:cNvSpPr>
            <a:spLocks noGrp="1"/>
          </p:cNvSpPr>
          <p:nvPr>
            <p:ph idx="1"/>
          </p:nvPr>
        </p:nvSpPr>
        <p:spPr>
          <a:xfrm>
            <a:off x="3265488" y="2506663"/>
            <a:ext cx="5568950" cy="3619500"/>
          </a:xfrm>
        </p:spPr>
        <p:txBody>
          <a:bodyPr/>
          <a:lstStyle/>
          <a:p>
            <a:pPr marL="0" indent="0" eaLnBrk="1" hangingPunct="1">
              <a:buFont typeface="Arial" charset="0"/>
              <a:buNone/>
            </a:pPr>
            <a:r>
              <a:rPr lang="en-US" sz="3200" dirty="0">
                <a:latin typeface="Verdana" charset="0"/>
                <a:ea typeface="MS PGothic" charset="0"/>
              </a:rPr>
              <a:t>Compute the standard cost variances for direct materials and direct labor</a:t>
            </a:r>
          </a:p>
        </p:txBody>
      </p:sp>
      <p:sp>
        <p:nvSpPr>
          <p:cNvPr id="8089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0D544C52-7DF3-F449-8022-208E981182DE}" type="slidenum">
              <a:rPr lang="en-US" sz="1200">
                <a:solidFill>
                  <a:srgbClr val="898989"/>
                </a:solidFill>
                <a:cs typeface="Verdana" charset="0"/>
              </a:rPr>
              <a:pPr/>
              <a:t>27</a:t>
            </a:fld>
            <a:endParaRPr lang="en-US" sz="1200" dirty="0">
              <a:solidFill>
                <a:srgbClr val="898989"/>
              </a:solidFill>
              <a:cs typeface="Verdana" charset="0"/>
            </a:endParaRPr>
          </a:p>
        </p:txBody>
      </p:sp>
      <p:sp>
        <p:nvSpPr>
          <p:cNvPr id="80900"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8090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0090B2"/>
                </a:solidFill>
                <a:ea typeface="Verdana" panose="020B0604030504040204" pitchFamily="34" charset="0"/>
              </a:rPr>
              <a:t>HOW ARE STANDARD COSTS USED TO DETERMINE DIRECT MATERIALS AND DIRECT LABOR VARIANCES?</a:t>
            </a:r>
            <a:endParaRPr lang="en-US" dirty="0">
              <a:solidFill>
                <a:srgbClr val="0090B2"/>
              </a:solidFill>
              <a:ea typeface="Verdana" panose="020B0604030504040204" pitchFamily="34" charset="0"/>
            </a:endParaRPr>
          </a:p>
        </p:txBody>
      </p:sp>
      <p:sp>
        <p:nvSpPr>
          <p:cNvPr id="82946"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F4E2C39F-0C51-4641-A61A-3EA45FB4A9D4}" type="slidenum">
              <a:rPr lang="en-US" sz="1200">
                <a:solidFill>
                  <a:srgbClr val="898989"/>
                </a:solidFill>
                <a:cs typeface="Verdana" charset="0"/>
              </a:rPr>
              <a:pPr/>
              <a:t>28</a:t>
            </a:fld>
            <a:endParaRPr lang="en-US" sz="1200" dirty="0">
              <a:solidFill>
                <a:srgbClr val="898989"/>
              </a:solidFill>
              <a:cs typeface="Verdana" charset="0"/>
            </a:endParaRPr>
          </a:p>
        </p:txBody>
      </p:sp>
      <p:sp>
        <p:nvSpPr>
          <p:cNvPr id="82947" name="Footer Placeholder 2"/>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4" name="Content Placeholder 3"/>
          <p:cNvPicPr>
            <a:picLocks noGrp="1" noChangeAspect="1"/>
          </p:cNvPicPr>
          <p:nvPr>
            <p:ph idx="1"/>
          </p:nvPr>
        </p:nvPicPr>
        <p:blipFill>
          <a:blip r:embed="rId3"/>
          <a:stretch>
            <a:fillRect/>
          </a:stretch>
        </p:blipFill>
        <p:spPr>
          <a:xfrm>
            <a:off x="707571" y="1783412"/>
            <a:ext cx="7728857"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E7A00"/>
                </a:solidFill>
              </a:rPr>
              <a:t>Direct Materials Variances</a:t>
            </a:r>
          </a:p>
        </p:txBody>
      </p:sp>
      <p:sp>
        <p:nvSpPr>
          <p:cNvPr id="3" name="Content Placeholder 2"/>
          <p:cNvSpPr>
            <a:spLocks noGrp="1"/>
          </p:cNvSpPr>
          <p:nvPr>
            <p:ph idx="1"/>
          </p:nvPr>
        </p:nvSpPr>
        <p:spPr/>
        <p:txBody>
          <a:bodyPr/>
          <a:lstStyle/>
          <a:p>
            <a:r>
              <a:rPr lang="en-US" dirty="0"/>
              <a:t>The flexible budget variance for direct materials is $13,000 unfavorable. </a:t>
            </a:r>
            <a:endParaRPr lang="en-US" dirty="0" smtClean="0"/>
          </a:p>
          <a:p>
            <a:r>
              <a:rPr lang="en-US" dirty="0" smtClean="0"/>
              <a:t>Additional data concerning </a:t>
            </a:r>
            <a:r>
              <a:rPr lang="en-US" dirty="0"/>
              <a:t>direct materials follow, including standards discussed in the previous section:</a:t>
            </a:r>
          </a:p>
        </p:txBody>
      </p:sp>
      <p:sp>
        <p:nvSpPr>
          <p:cNvPr id="4" name="Slide Number Placeholder 3"/>
          <p:cNvSpPr>
            <a:spLocks noGrp="1"/>
          </p:cNvSpPr>
          <p:nvPr>
            <p:ph type="sldNum" sz="quarter" idx="11"/>
          </p:nvPr>
        </p:nvSpPr>
        <p:spPr/>
        <p:txBody>
          <a:bodyPr/>
          <a:lstStyle/>
          <a:p>
            <a:pPr>
              <a:defRPr/>
            </a:pPr>
            <a:r>
              <a:rPr lang="en-US" dirty="0" smtClean="0"/>
              <a:t>23-</a:t>
            </a:r>
            <a:fld id="{8A14F584-8F1B-3949-9D91-40AE5BEB7F05}" type="slidenum">
              <a:rPr lang="en-US" smtClean="0"/>
              <a:pPr>
                <a:defRPr/>
              </a:pPr>
              <a:t>29</a:t>
            </a:fld>
            <a:endParaRPr lang="en-US" dirty="0"/>
          </a:p>
        </p:txBody>
      </p:sp>
      <p:sp>
        <p:nvSpPr>
          <p:cNvPr id="5" name="Footer Placeholder 4"/>
          <p:cNvSpPr>
            <a:spLocks noGrp="1"/>
          </p:cNvSpPr>
          <p:nvPr>
            <p:ph type="ftr" sz="quarter" idx="12"/>
          </p:nvPr>
        </p:nvSpPr>
        <p:spPr/>
        <p:txBody>
          <a:bodyPr/>
          <a:lstStyle/>
          <a:p>
            <a:pPr>
              <a:defRPr/>
            </a:pPr>
            <a:r>
              <a:rPr lang="en-US" dirty="0" smtClean="0"/>
              <a:t>© 2018 Pearson Education, Inc.</a:t>
            </a:r>
            <a:endParaRPr lang="en-US" dirty="0"/>
          </a:p>
        </p:txBody>
      </p:sp>
      <p:pic>
        <p:nvPicPr>
          <p:cNvPr id="6" name="Picture 5"/>
          <p:cNvPicPr>
            <a:picLocks noChangeAspect="1"/>
          </p:cNvPicPr>
          <p:nvPr/>
        </p:nvPicPr>
        <p:blipFill>
          <a:blip r:embed="rId3"/>
          <a:stretch>
            <a:fillRect/>
          </a:stretch>
        </p:blipFill>
        <p:spPr>
          <a:xfrm>
            <a:off x="457200" y="4057583"/>
            <a:ext cx="8229600" cy="1496331"/>
          </a:xfrm>
          <a:prstGeom prst="rect">
            <a:avLst/>
          </a:prstGeom>
        </p:spPr>
      </p:pic>
    </p:spTree>
    <p:extLst>
      <p:ext uri="{BB962C8B-B14F-4D97-AF65-F5344CB8AC3E}">
        <p14:creationId xmlns:p14="http://schemas.microsoft.com/office/powerpoint/2010/main" val="46884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3600" dirty="0">
                <a:latin typeface="Verdana" charset="0"/>
                <a:ea typeface="MS PGothic" charset="0"/>
              </a:rPr>
              <a:t>Chapter </a:t>
            </a:r>
            <a:r>
              <a:rPr lang="en-US" sz="3600" dirty="0">
                <a:solidFill>
                  <a:srgbClr val="3EB211"/>
                </a:solidFill>
                <a:latin typeface="Verdana" charset="0"/>
                <a:ea typeface="MS PGothic" charset="0"/>
              </a:rPr>
              <a:t>23</a:t>
            </a:r>
            <a:r>
              <a:rPr lang="en-US" sz="3600" dirty="0">
                <a:latin typeface="Verdana" charset="0"/>
                <a:ea typeface="MS PGothic" charset="0"/>
              </a:rPr>
              <a:t> Learning Objectives</a:t>
            </a:r>
          </a:p>
        </p:txBody>
      </p:sp>
      <p:sp>
        <p:nvSpPr>
          <p:cNvPr id="31746" name="Content Placeholder 2"/>
          <p:cNvSpPr>
            <a:spLocks noGrp="1"/>
          </p:cNvSpPr>
          <p:nvPr>
            <p:ph idx="1"/>
          </p:nvPr>
        </p:nvSpPr>
        <p:spPr>
          <a:xfrm>
            <a:off x="3124200" y="1600200"/>
            <a:ext cx="5943600" cy="4525963"/>
          </a:xfrm>
        </p:spPr>
        <p:txBody>
          <a:bodyPr/>
          <a:lstStyle/>
          <a:p>
            <a:pPr marL="514350" indent="-514350" eaLnBrk="1" hangingPunct="1">
              <a:spcBef>
                <a:spcPts val="1800"/>
              </a:spcBef>
              <a:buFont typeface="Arial" charset="0"/>
              <a:buAutoNum type="arabicPeriod" startAt="3"/>
            </a:pPr>
            <a:r>
              <a:rPr lang="en-US" dirty="0">
                <a:latin typeface="Verdana" charset="0"/>
                <a:ea typeface="MS PGothic" charset="0"/>
              </a:rPr>
              <a:t>Compute the standard cost variances for direct materials and direct labor</a:t>
            </a:r>
          </a:p>
          <a:p>
            <a:pPr marL="514350" indent="-514350" eaLnBrk="1" hangingPunct="1">
              <a:spcBef>
                <a:spcPts val="1800"/>
              </a:spcBef>
              <a:buFont typeface="Arial" charset="0"/>
              <a:buAutoNum type="arabicPeriod" startAt="3"/>
            </a:pPr>
            <a:r>
              <a:rPr lang="en-US" dirty="0">
                <a:latin typeface="Verdana" charset="0"/>
                <a:ea typeface="MS PGothic" charset="0"/>
              </a:rPr>
              <a:t>Compute the standard cost variances for manufacturing overhead</a:t>
            </a:r>
          </a:p>
        </p:txBody>
      </p:sp>
      <p:sp>
        <p:nvSpPr>
          <p:cNvPr id="3174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3D533D4-81EA-874B-8149-BD9896B20E38}" type="slidenum">
              <a:rPr lang="en-US" sz="1200">
                <a:solidFill>
                  <a:srgbClr val="898989"/>
                </a:solidFill>
                <a:cs typeface="Verdana" charset="0"/>
              </a:rPr>
              <a:pPr/>
              <a:t>3</a:t>
            </a:fld>
            <a:endParaRPr lang="en-US" sz="1200" dirty="0">
              <a:solidFill>
                <a:srgbClr val="898989"/>
              </a:solidFill>
              <a:cs typeface="Verdana" charset="0"/>
            </a:endParaRPr>
          </a:p>
        </p:txBody>
      </p:sp>
      <p:sp>
        <p:nvSpPr>
          <p:cNvPr id="31748"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1749"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dirty="0">
                <a:solidFill>
                  <a:srgbClr val="3EB211"/>
                </a:solidFill>
                <a:latin typeface="Verdana" charset="0"/>
                <a:ea typeface="MS PGothic" charset="0"/>
              </a:rPr>
              <a:t>Direct Materials Cost Variance</a:t>
            </a:r>
          </a:p>
        </p:txBody>
      </p:sp>
      <p:sp>
        <p:nvSpPr>
          <p:cNvPr id="84994" name="Content Placeholder 2"/>
          <p:cNvSpPr>
            <a:spLocks noGrp="1"/>
          </p:cNvSpPr>
          <p:nvPr>
            <p:ph idx="1"/>
          </p:nvPr>
        </p:nvSpPr>
        <p:spPr/>
        <p:txBody>
          <a:bodyPr/>
          <a:lstStyle/>
          <a:p>
            <a:pPr marL="0" indent="0">
              <a:buNone/>
            </a:pPr>
            <a:r>
              <a:rPr lang="en-US" dirty="0">
                <a:latin typeface="Verdana" charset="0"/>
                <a:ea typeface="MS PGothic" charset="0"/>
              </a:rPr>
              <a:t>The </a:t>
            </a:r>
            <a:r>
              <a:rPr lang="en-US" dirty="0" smtClean="0">
                <a:solidFill>
                  <a:srgbClr val="EA492C"/>
                </a:solidFill>
                <a:latin typeface="Verdana" charset="0"/>
                <a:ea typeface="MS PGothic" charset="0"/>
              </a:rPr>
              <a:t>direct materials cost variance </a:t>
            </a:r>
            <a:r>
              <a:rPr lang="en-US" dirty="0" smtClean="0">
                <a:latin typeface="Verdana" charset="0"/>
                <a:ea typeface="MS PGothic" charset="0"/>
              </a:rPr>
              <a:t>is </a:t>
            </a:r>
            <a:r>
              <a:rPr lang="en-US" dirty="0">
                <a:latin typeface="Verdana" charset="0"/>
                <a:ea typeface="MS PGothic" charset="0"/>
              </a:rPr>
              <a:t>$9,750 favorable.</a:t>
            </a:r>
          </a:p>
          <a:p>
            <a:endParaRPr lang="en-US" dirty="0">
              <a:latin typeface="Verdana" charset="0"/>
              <a:ea typeface="MS PGothic" charset="0"/>
            </a:endParaRPr>
          </a:p>
        </p:txBody>
      </p:sp>
      <p:sp>
        <p:nvSpPr>
          <p:cNvPr id="84995"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71F66C9-4CDD-4B4F-8482-790FE12301B6}" type="slidenum">
              <a:rPr lang="en-US" sz="1200">
                <a:solidFill>
                  <a:srgbClr val="898989"/>
                </a:solidFill>
                <a:cs typeface="Verdana" charset="0"/>
              </a:rPr>
              <a:pPr/>
              <a:t>30</a:t>
            </a:fld>
            <a:endParaRPr lang="en-US" sz="1200" dirty="0">
              <a:solidFill>
                <a:srgbClr val="898989"/>
              </a:solidFill>
              <a:cs typeface="Verdana" charset="0"/>
            </a:endParaRPr>
          </a:p>
        </p:txBody>
      </p:sp>
      <p:sp>
        <p:nvSpPr>
          <p:cNvPr id="84996"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8499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463" y="2860675"/>
            <a:ext cx="8855075" cy="1644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499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6538" y="4746625"/>
            <a:ext cx="8670925" cy="1336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dirty="0">
                <a:solidFill>
                  <a:srgbClr val="3EB211"/>
                </a:solidFill>
                <a:latin typeface="Verdana" charset="0"/>
                <a:ea typeface="MS PGothic" charset="0"/>
              </a:rPr>
              <a:t>Direct Materials Efficiency Variance</a:t>
            </a:r>
          </a:p>
        </p:txBody>
      </p:sp>
      <p:sp>
        <p:nvSpPr>
          <p:cNvPr id="87042" name="Content Placeholder 2"/>
          <p:cNvSpPr>
            <a:spLocks noGrp="1"/>
          </p:cNvSpPr>
          <p:nvPr>
            <p:ph idx="1"/>
          </p:nvPr>
        </p:nvSpPr>
        <p:spPr/>
        <p:txBody>
          <a:bodyPr/>
          <a:lstStyle/>
          <a:p>
            <a:r>
              <a:rPr lang="en-US" dirty="0">
                <a:latin typeface="Verdana" charset="0"/>
                <a:ea typeface="MS PGothic" charset="0"/>
              </a:rPr>
              <a:t>The </a:t>
            </a:r>
            <a:r>
              <a:rPr lang="en-US" dirty="0" smtClean="0">
                <a:solidFill>
                  <a:srgbClr val="EA492C"/>
                </a:solidFill>
                <a:latin typeface="Verdana" charset="0"/>
                <a:ea typeface="MS PGothic" charset="0"/>
              </a:rPr>
              <a:t>direct materials efficiency </a:t>
            </a:r>
            <a:r>
              <a:rPr lang="en-US" dirty="0">
                <a:solidFill>
                  <a:srgbClr val="EA492C"/>
                </a:solidFill>
                <a:latin typeface="Verdana" charset="0"/>
                <a:ea typeface="MS PGothic" charset="0"/>
              </a:rPr>
              <a:t>v</a:t>
            </a:r>
            <a:r>
              <a:rPr lang="en-US" dirty="0" smtClean="0">
                <a:solidFill>
                  <a:srgbClr val="EA492C"/>
                </a:solidFill>
                <a:latin typeface="Verdana" charset="0"/>
                <a:ea typeface="MS PGothic" charset="0"/>
              </a:rPr>
              <a:t>ariance </a:t>
            </a:r>
            <a:r>
              <a:rPr lang="en-US" dirty="0" smtClean="0">
                <a:latin typeface="Verdana" charset="0"/>
                <a:ea typeface="MS PGothic" charset="0"/>
              </a:rPr>
              <a:t>is </a:t>
            </a:r>
            <a:r>
              <a:rPr lang="en-US" dirty="0">
                <a:latin typeface="Verdana" charset="0"/>
                <a:ea typeface="MS PGothic" charset="0"/>
              </a:rPr>
              <a:t>$22,750 unfavorable. </a:t>
            </a:r>
          </a:p>
          <a:p>
            <a:r>
              <a:rPr lang="en-US" dirty="0">
                <a:latin typeface="Verdana" charset="0"/>
                <a:ea typeface="MS PGothic" charset="0"/>
              </a:rPr>
              <a:t>The variance is unfavorable because workers used more paraffin than </a:t>
            </a:r>
            <a:r>
              <a:rPr lang="en-US" dirty="0" smtClean="0">
                <a:latin typeface="Verdana" charset="0"/>
                <a:ea typeface="MS PGothic" charset="0"/>
              </a:rPr>
              <a:t>planned </a:t>
            </a:r>
            <a:r>
              <a:rPr lang="en-US" dirty="0">
                <a:latin typeface="Verdana" charset="0"/>
                <a:ea typeface="MS PGothic" charset="0"/>
              </a:rPr>
              <a:t>for 52,000 batches of crayons.</a:t>
            </a:r>
          </a:p>
          <a:p>
            <a:endParaRPr lang="en-US" dirty="0">
              <a:latin typeface="Verdana" charset="0"/>
              <a:ea typeface="MS PGothic" charset="0"/>
            </a:endParaRPr>
          </a:p>
        </p:txBody>
      </p:sp>
      <p:sp>
        <p:nvSpPr>
          <p:cNvPr id="87043"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D164DE6-50BD-F542-8314-A3F3E5BF807D}" type="slidenum">
              <a:rPr lang="en-US" sz="1200">
                <a:solidFill>
                  <a:srgbClr val="898989"/>
                </a:solidFill>
                <a:cs typeface="Verdana" charset="0"/>
              </a:rPr>
              <a:pPr/>
              <a:t>31</a:t>
            </a:fld>
            <a:endParaRPr lang="en-US" sz="1200" dirty="0">
              <a:solidFill>
                <a:srgbClr val="898989"/>
              </a:solidFill>
              <a:cs typeface="Verdana" charset="0"/>
            </a:endParaRPr>
          </a:p>
        </p:txBody>
      </p:sp>
      <p:sp>
        <p:nvSpPr>
          <p:cNvPr id="87044"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8704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675" y="4081885"/>
            <a:ext cx="8804275" cy="1368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Summary of Direct Materials Variance</a:t>
            </a:r>
          </a:p>
        </p:txBody>
      </p:sp>
      <p:sp>
        <p:nvSpPr>
          <p:cNvPr id="8909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ACC29ABE-2D70-684B-B3B6-9148574AEC56}" type="slidenum">
              <a:rPr lang="en-US" sz="1200">
                <a:solidFill>
                  <a:srgbClr val="898989"/>
                </a:solidFill>
                <a:cs typeface="Verdana" charset="0"/>
              </a:rPr>
              <a:pPr/>
              <a:t>32</a:t>
            </a:fld>
            <a:endParaRPr lang="en-US" sz="1200" dirty="0">
              <a:solidFill>
                <a:srgbClr val="898989"/>
              </a:solidFill>
              <a:cs typeface="Verdana" charset="0"/>
            </a:endParaRPr>
          </a:p>
        </p:txBody>
      </p:sp>
      <p:sp>
        <p:nvSpPr>
          <p:cNvPr id="89091"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784926" y="1600200"/>
            <a:ext cx="7574148"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7A00"/>
                </a:solidFill>
              </a:rPr>
              <a:t>Direct Labor Variances</a:t>
            </a:r>
            <a:endParaRPr lang="en-US" dirty="0">
              <a:solidFill>
                <a:srgbClr val="BE7A00"/>
              </a:solidFill>
            </a:endParaRPr>
          </a:p>
        </p:txBody>
      </p:sp>
      <p:sp>
        <p:nvSpPr>
          <p:cNvPr id="3" name="Content Placeholder 2"/>
          <p:cNvSpPr>
            <a:spLocks noGrp="1"/>
          </p:cNvSpPr>
          <p:nvPr>
            <p:ph idx="1"/>
          </p:nvPr>
        </p:nvSpPr>
        <p:spPr/>
        <p:txBody>
          <a:bodyPr/>
          <a:lstStyle/>
          <a:p>
            <a:r>
              <a:rPr lang="en-US" sz="2400" dirty="0"/>
              <a:t>Cheerful Colors uses a similar approach to analyze the direct labor flexible budget variance</a:t>
            </a:r>
            <a:r>
              <a:rPr lang="en-US" sz="2400" dirty="0" smtClean="0"/>
              <a:t>. The </a:t>
            </a:r>
            <a:r>
              <a:rPr lang="en-US" sz="2400" dirty="0"/>
              <a:t>flexible budget variance for direct labor is $10,400 favorable, as shown in Exhibit 23-10.</a:t>
            </a:r>
          </a:p>
          <a:p>
            <a:r>
              <a:rPr lang="en-US" sz="2400" dirty="0"/>
              <a:t>Additional data concerning direct labor follow, including standards </a:t>
            </a:r>
            <a:r>
              <a:rPr lang="en-US" sz="2400" dirty="0" smtClean="0"/>
              <a:t>discussed in </a:t>
            </a:r>
            <a:r>
              <a:rPr lang="en-US" sz="2400" dirty="0"/>
              <a:t>the </a:t>
            </a:r>
            <a:r>
              <a:rPr lang="en-US" sz="2400" dirty="0" smtClean="0"/>
              <a:t>previous section</a:t>
            </a:r>
            <a:r>
              <a:rPr lang="en-US" sz="2400" dirty="0"/>
              <a:t>:</a:t>
            </a:r>
          </a:p>
        </p:txBody>
      </p:sp>
      <p:sp>
        <p:nvSpPr>
          <p:cNvPr id="4" name="Slide Number Placeholder 3"/>
          <p:cNvSpPr>
            <a:spLocks noGrp="1"/>
          </p:cNvSpPr>
          <p:nvPr>
            <p:ph type="sldNum" sz="quarter" idx="11"/>
          </p:nvPr>
        </p:nvSpPr>
        <p:spPr/>
        <p:txBody>
          <a:bodyPr/>
          <a:lstStyle/>
          <a:p>
            <a:pPr>
              <a:defRPr/>
            </a:pPr>
            <a:r>
              <a:rPr lang="en-US" dirty="0" smtClean="0"/>
              <a:t>23-</a:t>
            </a:r>
            <a:fld id="{8A14F584-8F1B-3949-9D91-40AE5BEB7F05}" type="slidenum">
              <a:rPr lang="en-US" smtClean="0"/>
              <a:pPr>
                <a:defRPr/>
              </a:pPr>
              <a:t>33</a:t>
            </a:fld>
            <a:endParaRPr lang="en-US" dirty="0"/>
          </a:p>
        </p:txBody>
      </p:sp>
      <p:sp>
        <p:nvSpPr>
          <p:cNvPr id="5" name="Footer Placeholder 4"/>
          <p:cNvSpPr>
            <a:spLocks noGrp="1"/>
          </p:cNvSpPr>
          <p:nvPr>
            <p:ph type="ftr" sz="quarter" idx="12"/>
          </p:nvPr>
        </p:nvSpPr>
        <p:spPr/>
        <p:txBody>
          <a:bodyPr/>
          <a:lstStyle/>
          <a:p>
            <a:pPr>
              <a:defRPr/>
            </a:pPr>
            <a:r>
              <a:rPr lang="en-US" dirty="0" smtClean="0"/>
              <a:t>© 2018 Pearson Education, Inc.</a:t>
            </a:r>
            <a:endParaRPr lang="en-US" dirty="0"/>
          </a:p>
        </p:txBody>
      </p:sp>
      <p:pic>
        <p:nvPicPr>
          <p:cNvPr id="6" name="Picture 5"/>
          <p:cNvPicPr>
            <a:picLocks noChangeAspect="1"/>
          </p:cNvPicPr>
          <p:nvPr/>
        </p:nvPicPr>
        <p:blipFill>
          <a:blip r:embed="rId3"/>
          <a:stretch>
            <a:fillRect/>
          </a:stretch>
        </p:blipFill>
        <p:spPr>
          <a:xfrm>
            <a:off x="914400" y="4428331"/>
            <a:ext cx="7315200" cy="1650614"/>
          </a:xfrm>
          <a:prstGeom prst="rect">
            <a:avLst/>
          </a:prstGeom>
        </p:spPr>
      </p:pic>
    </p:spTree>
    <p:extLst>
      <p:ext uri="{BB962C8B-B14F-4D97-AF65-F5344CB8AC3E}">
        <p14:creationId xmlns:p14="http://schemas.microsoft.com/office/powerpoint/2010/main" val="1727875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dirty="0">
                <a:solidFill>
                  <a:srgbClr val="3EB211"/>
                </a:solidFill>
                <a:latin typeface="Verdana" charset="0"/>
                <a:ea typeface="MS PGothic" charset="0"/>
              </a:rPr>
              <a:t>Direct Labor Cost Variance</a:t>
            </a:r>
          </a:p>
        </p:txBody>
      </p:sp>
      <p:sp>
        <p:nvSpPr>
          <p:cNvPr id="91138" name="Content Placeholder 2"/>
          <p:cNvSpPr>
            <a:spLocks noGrp="1"/>
          </p:cNvSpPr>
          <p:nvPr>
            <p:ph idx="1"/>
          </p:nvPr>
        </p:nvSpPr>
        <p:spPr/>
        <p:txBody>
          <a:bodyPr/>
          <a:lstStyle/>
          <a:p>
            <a:r>
              <a:rPr lang="en-US" dirty="0">
                <a:ea typeface="Verdana" panose="020B0604030504040204" pitchFamily="34" charset="0"/>
              </a:rPr>
              <a:t>The </a:t>
            </a:r>
            <a:r>
              <a:rPr lang="en-US" dirty="0">
                <a:solidFill>
                  <a:srgbClr val="EA492C"/>
                </a:solidFill>
                <a:ea typeface="Verdana" panose="020B0604030504040204" pitchFamily="34" charset="0"/>
              </a:rPr>
              <a:t>direct </a:t>
            </a:r>
            <a:r>
              <a:rPr lang="en-US" dirty="0" smtClean="0">
                <a:solidFill>
                  <a:srgbClr val="EA492C"/>
                </a:solidFill>
                <a:ea typeface="Verdana" panose="020B0604030504040204" pitchFamily="34" charset="0"/>
              </a:rPr>
              <a:t>labor cost variance </a:t>
            </a:r>
            <a:r>
              <a:rPr lang="en-US" dirty="0" smtClean="0">
                <a:ea typeface="Verdana" panose="020B0604030504040204" pitchFamily="34" charset="0"/>
              </a:rPr>
              <a:t>is </a:t>
            </a:r>
            <a:r>
              <a:rPr lang="en-US" dirty="0">
                <a:ea typeface="Verdana" panose="020B0604030504040204" pitchFamily="34" charset="0"/>
              </a:rPr>
              <a:t>$20,800 </a:t>
            </a:r>
            <a:r>
              <a:rPr lang="en-US" dirty="0" smtClean="0">
                <a:ea typeface="Verdana" panose="020B0604030504040204" pitchFamily="34" charset="0"/>
              </a:rPr>
              <a:t>unfavorable.</a:t>
            </a:r>
          </a:p>
          <a:p>
            <a:r>
              <a:rPr lang="en-US" dirty="0" smtClean="0">
                <a:ea typeface="Verdana" panose="020B0604030504040204" pitchFamily="34" charset="0"/>
              </a:rPr>
              <a:t>The </a:t>
            </a:r>
            <a:r>
              <a:rPr lang="en-US" dirty="0">
                <a:ea typeface="Verdana" panose="020B0604030504040204" pitchFamily="34" charset="0"/>
              </a:rPr>
              <a:t>$20,800 direct labor cost variance is unfavorable because Cheerful Colors paid worker $2.00 more per hour than budgeted ($14.00 actual cost – $12.00 standard cost). </a:t>
            </a:r>
          </a:p>
          <a:p>
            <a:endParaRPr lang="en-US" dirty="0">
              <a:latin typeface="Verdana" charset="0"/>
              <a:ea typeface="MS PGothic" charset="0"/>
            </a:endParaRPr>
          </a:p>
        </p:txBody>
      </p:sp>
      <p:sp>
        <p:nvSpPr>
          <p:cNvPr id="91139"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CA4687C8-D797-3D44-8C20-BD20A6A39133}" type="slidenum">
              <a:rPr lang="en-US" sz="1200">
                <a:solidFill>
                  <a:srgbClr val="898989"/>
                </a:solidFill>
                <a:cs typeface="Verdana" charset="0"/>
              </a:rPr>
              <a:pPr/>
              <a:t>34</a:t>
            </a:fld>
            <a:endParaRPr lang="en-US" sz="1200" dirty="0">
              <a:solidFill>
                <a:srgbClr val="898989"/>
              </a:solidFill>
              <a:cs typeface="Verdana" charset="0"/>
            </a:endParaRPr>
          </a:p>
        </p:txBody>
      </p:sp>
      <p:sp>
        <p:nvSpPr>
          <p:cNvPr id="91140"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9114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4859871"/>
            <a:ext cx="8229600" cy="13726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dirty="0">
                <a:solidFill>
                  <a:srgbClr val="3EB211"/>
                </a:solidFill>
                <a:latin typeface="Verdana" charset="0"/>
                <a:ea typeface="MS PGothic" charset="0"/>
              </a:rPr>
              <a:t>Direct Labor Efficiency Variance</a:t>
            </a:r>
          </a:p>
        </p:txBody>
      </p:sp>
      <p:sp>
        <p:nvSpPr>
          <p:cNvPr id="93186" name="Content Placeholder 2"/>
          <p:cNvSpPr>
            <a:spLocks noGrp="1"/>
          </p:cNvSpPr>
          <p:nvPr>
            <p:ph idx="1"/>
          </p:nvPr>
        </p:nvSpPr>
        <p:spPr/>
        <p:txBody>
          <a:bodyPr/>
          <a:lstStyle/>
          <a:p>
            <a:r>
              <a:rPr lang="en-US" dirty="0">
                <a:latin typeface="Verdana" charset="0"/>
                <a:ea typeface="MS PGothic" charset="0"/>
              </a:rPr>
              <a:t>The </a:t>
            </a:r>
            <a:r>
              <a:rPr lang="en-US" dirty="0">
                <a:solidFill>
                  <a:srgbClr val="EA492C"/>
                </a:solidFill>
                <a:latin typeface="Verdana" charset="0"/>
                <a:ea typeface="MS PGothic" charset="0"/>
              </a:rPr>
              <a:t>direct </a:t>
            </a:r>
            <a:r>
              <a:rPr lang="en-US" dirty="0" smtClean="0">
                <a:solidFill>
                  <a:srgbClr val="EA492C"/>
                </a:solidFill>
                <a:latin typeface="Verdana" charset="0"/>
                <a:ea typeface="MS PGothic" charset="0"/>
              </a:rPr>
              <a:t>labor efficiency </a:t>
            </a:r>
            <a:r>
              <a:rPr lang="en-US" dirty="0">
                <a:solidFill>
                  <a:srgbClr val="EA492C"/>
                </a:solidFill>
                <a:latin typeface="Verdana" charset="0"/>
                <a:ea typeface="MS PGothic" charset="0"/>
              </a:rPr>
              <a:t>variance </a:t>
            </a:r>
            <a:r>
              <a:rPr lang="en-US" dirty="0" smtClean="0">
                <a:latin typeface="Verdana" charset="0"/>
                <a:ea typeface="MS PGothic" charset="0"/>
              </a:rPr>
              <a:t>is </a:t>
            </a:r>
            <a:r>
              <a:rPr lang="en-US" dirty="0">
                <a:latin typeface="Verdana" charset="0"/>
                <a:ea typeface="MS PGothic" charset="0"/>
              </a:rPr>
              <a:t>$31,200 favorable. </a:t>
            </a:r>
          </a:p>
          <a:p>
            <a:r>
              <a:rPr lang="en-US" dirty="0">
                <a:latin typeface="Verdana" charset="0"/>
                <a:ea typeface="MS PGothic" charset="0"/>
              </a:rPr>
              <a:t>The direct labor efficiency variance is favorable because laborers worked fewer hours than budgeted to produce 52,000 batches of crayons.</a:t>
            </a:r>
          </a:p>
        </p:txBody>
      </p:sp>
      <p:sp>
        <p:nvSpPr>
          <p:cNvPr id="93187"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268E90B7-E16C-0240-B7B4-DFDB1CC8E242}" type="slidenum">
              <a:rPr lang="en-US" sz="1200">
                <a:solidFill>
                  <a:srgbClr val="898989"/>
                </a:solidFill>
                <a:cs typeface="Verdana" charset="0"/>
              </a:rPr>
              <a:pPr/>
              <a:t>35</a:t>
            </a:fld>
            <a:endParaRPr lang="en-US" sz="1200" dirty="0">
              <a:solidFill>
                <a:srgbClr val="898989"/>
              </a:solidFill>
              <a:cs typeface="Verdana" charset="0"/>
            </a:endParaRPr>
          </a:p>
        </p:txBody>
      </p:sp>
      <p:sp>
        <p:nvSpPr>
          <p:cNvPr id="93188"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9318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7475" y="4542745"/>
            <a:ext cx="8912225" cy="1435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Summary of Direct Labor Variances</a:t>
            </a:r>
          </a:p>
        </p:txBody>
      </p:sp>
      <p:sp>
        <p:nvSpPr>
          <p:cNvPr id="95234"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2BF71AE-1A0A-D144-BAF6-34C15F370CE8}" type="slidenum">
              <a:rPr lang="en-US" sz="1200">
                <a:solidFill>
                  <a:srgbClr val="898989"/>
                </a:solidFill>
                <a:cs typeface="Verdana" charset="0"/>
              </a:rPr>
              <a:pPr/>
              <a:t>36</a:t>
            </a:fld>
            <a:endParaRPr lang="en-US" sz="1200" dirty="0">
              <a:solidFill>
                <a:srgbClr val="898989"/>
              </a:solidFill>
              <a:cs typeface="Verdana" charset="0"/>
            </a:endParaRPr>
          </a:p>
        </p:txBody>
      </p:sp>
      <p:sp>
        <p:nvSpPr>
          <p:cNvPr id="95235"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869039" y="1600200"/>
            <a:ext cx="7405921"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b="1" dirty="0">
                <a:latin typeface="Verdana" charset="0"/>
                <a:ea typeface="MS PGothic" charset="0"/>
              </a:rPr>
              <a:t>Learning Objective 4</a:t>
            </a:r>
          </a:p>
        </p:txBody>
      </p:sp>
      <p:sp>
        <p:nvSpPr>
          <p:cNvPr id="97282" name="Content Placeholder 2"/>
          <p:cNvSpPr>
            <a:spLocks noGrp="1"/>
          </p:cNvSpPr>
          <p:nvPr>
            <p:ph idx="1"/>
          </p:nvPr>
        </p:nvSpPr>
        <p:spPr>
          <a:xfrm>
            <a:off x="3305175" y="2506663"/>
            <a:ext cx="5453063" cy="3619500"/>
          </a:xfrm>
        </p:spPr>
        <p:txBody>
          <a:bodyPr/>
          <a:lstStyle/>
          <a:p>
            <a:pPr marL="0" indent="0" eaLnBrk="1" hangingPunct="1">
              <a:buFont typeface="Arial" charset="0"/>
              <a:buNone/>
            </a:pPr>
            <a:r>
              <a:rPr lang="en-US" sz="3200" dirty="0">
                <a:latin typeface="Verdana" charset="0"/>
                <a:ea typeface="MS PGothic" charset="0"/>
              </a:rPr>
              <a:t>Compute the standard cost variances for manufacturing overhead</a:t>
            </a:r>
          </a:p>
        </p:txBody>
      </p:sp>
      <p:sp>
        <p:nvSpPr>
          <p:cNvPr id="9728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FCAFDDD0-FEDC-D047-8BB9-4FEA9F65260E}" type="slidenum">
              <a:rPr lang="en-US" sz="1200">
                <a:solidFill>
                  <a:srgbClr val="898989"/>
                </a:solidFill>
                <a:cs typeface="Verdana" charset="0"/>
              </a:rPr>
              <a:pPr/>
              <a:t>37</a:t>
            </a:fld>
            <a:endParaRPr lang="en-US" sz="1200" dirty="0">
              <a:solidFill>
                <a:srgbClr val="898989"/>
              </a:solidFill>
              <a:cs typeface="Verdana" charset="0"/>
            </a:endParaRPr>
          </a:p>
        </p:txBody>
      </p:sp>
      <p:sp>
        <p:nvSpPr>
          <p:cNvPr id="97284"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97285"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274638"/>
            <a:ext cx="8229600" cy="1695450"/>
          </a:xfrm>
        </p:spPr>
        <p:txBody>
          <a:bodyPr/>
          <a:lstStyle/>
          <a:p>
            <a:pPr eaLnBrk="1" hangingPunct="1"/>
            <a:r>
              <a:rPr lang="en-US" dirty="0" smtClean="0">
                <a:solidFill>
                  <a:srgbClr val="0090B2"/>
                </a:solidFill>
                <a:latin typeface="Verdana" charset="0"/>
                <a:ea typeface="MS PGothic" charset="0"/>
              </a:rPr>
              <a:t>HOW ARE STANDARD COSTS USED TO DETERMINE MANUFACTURING OVERHEAD VARIANCES?</a:t>
            </a:r>
            <a:endParaRPr lang="en-US" dirty="0">
              <a:solidFill>
                <a:srgbClr val="0090B2"/>
              </a:solidFill>
              <a:latin typeface="Verdana" charset="0"/>
              <a:ea typeface="MS PGothic" charset="0"/>
            </a:endParaRPr>
          </a:p>
        </p:txBody>
      </p:sp>
      <p:sp>
        <p:nvSpPr>
          <p:cNvPr id="9933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A50BF560-C828-FC47-B399-4BB9261C0AF3}" type="slidenum">
              <a:rPr lang="en-US" sz="1200">
                <a:solidFill>
                  <a:srgbClr val="898989"/>
                </a:solidFill>
                <a:cs typeface="Verdana" charset="0"/>
              </a:rPr>
              <a:pPr/>
              <a:t>38</a:t>
            </a:fld>
            <a:endParaRPr lang="en-US" sz="1200" dirty="0">
              <a:solidFill>
                <a:srgbClr val="898989"/>
              </a:solidFill>
              <a:cs typeface="Verdana" charset="0"/>
            </a:endParaRPr>
          </a:p>
        </p:txBody>
      </p:sp>
      <p:sp>
        <p:nvSpPr>
          <p:cNvPr id="99331" name="Content Placeholder 2"/>
          <p:cNvSpPr>
            <a:spLocks noGrp="1"/>
          </p:cNvSpPr>
          <p:nvPr>
            <p:ph idx="1"/>
          </p:nvPr>
        </p:nvSpPr>
        <p:spPr>
          <a:xfrm>
            <a:off x="457200" y="2046288"/>
            <a:ext cx="8229600" cy="4079875"/>
          </a:xfrm>
        </p:spPr>
        <p:txBody>
          <a:bodyPr/>
          <a:lstStyle/>
          <a:p>
            <a:r>
              <a:rPr lang="en-US" dirty="0">
                <a:latin typeface="Verdana" charset="0"/>
                <a:ea typeface="MS PGothic" charset="0"/>
              </a:rPr>
              <a:t>The terms manufacturing overhead and overhead are often used interchangeably. </a:t>
            </a:r>
          </a:p>
          <a:p>
            <a:r>
              <a:rPr lang="en-US" dirty="0">
                <a:latin typeface="Verdana" charset="0"/>
                <a:ea typeface="MS PGothic" charset="0"/>
              </a:rPr>
              <a:t>The total overhead variance is the difference between:</a:t>
            </a:r>
          </a:p>
          <a:p>
            <a:endParaRPr lang="en-US" dirty="0">
              <a:latin typeface="Verdana" charset="0"/>
              <a:ea typeface="MS PGothic" charset="0"/>
            </a:endParaRPr>
          </a:p>
        </p:txBody>
      </p:sp>
      <p:pic>
        <p:nvPicPr>
          <p:cNvPr id="99332"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775" y="4081463"/>
            <a:ext cx="8912225" cy="88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9333" name="Footer Placeholder 2"/>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274638"/>
            <a:ext cx="8229600" cy="1695450"/>
          </a:xfrm>
        </p:spPr>
        <p:txBody>
          <a:bodyPr/>
          <a:lstStyle/>
          <a:p>
            <a:pPr eaLnBrk="1" hangingPunct="1"/>
            <a:r>
              <a:rPr lang="en-US" dirty="0">
                <a:solidFill>
                  <a:srgbClr val="BE7A00"/>
                </a:solidFill>
                <a:latin typeface="Verdana" charset="0"/>
                <a:ea typeface="MS PGothic" charset="0"/>
              </a:rPr>
              <a:t>Allocating Overhead in </a:t>
            </a:r>
            <a:r>
              <a:rPr lang="en-US" dirty="0" smtClean="0">
                <a:solidFill>
                  <a:srgbClr val="BE7A00"/>
                </a:solidFill>
                <a:latin typeface="Verdana" charset="0"/>
                <a:ea typeface="MS PGothic" charset="0"/>
              </a:rPr>
              <a:t/>
            </a:r>
            <a:br>
              <a:rPr lang="en-US" dirty="0" smtClean="0">
                <a:solidFill>
                  <a:srgbClr val="BE7A00"/>
                </a:solidFill>
                <a:latin typeface="Verdana" charset="0"/>
                <a:ea typeface="MS PGothic" charset="0"/>
              </a:rPr>
            </a:br>
            <a:r>
              <a:rPr lang="en-US" dirty="0" smtClean="0">
                <a:solidFill>
                  <a:srgbClr val="BE7A00"/>
                </a:solidFill>
                <a:latin typeface="Verdana" charset="0"/>
                <a:ea typeface="MS PGothic" charset="0"/>
              </a:rPr>
              <a:t>a </a:t>
            </a:r>
            <a:r>
              <a:rPr lang="en-US" dirty="0">
                <a:solidFill>
                  <a:srgbClr val="BE7A00"/>
                </a:solidFill>
                <a:latin typeface="Verdana" charset="0"/>
                <a:ea typeface="MS PGothic" charset="0"/>
              </a:rPr>
              <a:t>Standard Cost System</a:t>
            </a:r>
          </a:p>
        </p:txBody>
      </p:sp>
      <p:sp>
        <p:nvSpPr>
          <p:cNvPr id="101378"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D614E88C-D827-E049-A9B6-5E468F74D512}" type="slidenum">
              <a:rPr lang="en-US" sz="1200">
                <a:solidFill>
                  <a:srgbClr val="898989"/>
                </a:solidFill>
                <a:cs typeface="Verdana" charset="0"/>
              </a:rPr>
              <a:pPr/>
              <a:t>39</a:t>
            </a:fld>
            <a:endParaRPr lang="en-US" sz="1200" dirty="0">
              <a:solidFill>
                <a:srgbClr val="898989"/>
              </a:solidFill>
              <a:cs typeface="Verdana" charset="0"/>
            </a:endParaRPr>
          </a:p>
        </p:txBody>
      </p:sp>
      <p:sp>
        <p:nvSpPr>
          <p:cNvPr id="101379" name="Content Placeholder 2"/>
          <p:cNvSpPr>
            <a:spLocks noGrp="1"/>
          </p:cNvSpPr>
          <p:nvPr>
            <p:ph idx="1"/>
          </p:nvPr>
        </p:nvSpPr>
        <p:spPr>
          <a:xfrm>
            <a:off x="457200" y="2046288"/>
            <a:ext cx="8229600" cy="4079875"/>
          </a:xfrm>
        </p:spPr>
        <p:txBody>
          <a:bodyPr/>
          <a:lstStyle/>
          <a:p>
            <a:pPr marL="0" indent="0">
              <a:buNone/>
            </a:pPr>
            <a:r>
              <a:rPr lang="en-US" dirty="0">
                <a:latin typeface="Verdana" charset="0"/>
                <a:ea typeface="MS PGothic" charset="0"/>
              </a:rPr>
              <a:t>In a standard cost system, the manufacturing overhead allocated to production is as follows: </a:t>
            </a:r>
          </a:p>
          <a:p>
            <a:endParaRPr lang="en-US" dirty="0">
              <a:latin typeface="Verdana" charset="0"/>
              <a:ea typeface="MS PGothic" charset="0"/>
            </a:endParaRPr>
          </a:p>
        </p:txBody>
      </p:sp>
      <p:pic>
        <p:nvPicPr>
          <p:cNvPr id="10138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663" y="3659430"/>
            <a:ext cx="8534400" cy="1284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1381"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z="3600" dirty="0">
                <a:latin typeface="Verdana" charset="0"/>
                <a:ea typeface="MS PGothic" charset="0"/>
              </a:rPr>
              <a:t>Chapter </a:t>
            </a:r>
            <a:r>
              <a:rPr lang="en-US" sz="3600" dirty="0">
                <a:solidFill>
                  <a:srgbClr val="3EB211"/>
                </a:solidFill>
                <a:latin typeface="Verdana" charset="0"/>
                <a:ea typeface="MS PGothic" charset="0"/>
              </a:rPr>
              <a:t>23</a:t>
            </a:r>
            <a:r>
              <a:rPr lang="en-US" sz="3600" dirty="0">
                <a:latin typeface="Verdana" charset="0"/>
                <a:ea typeface="MS PGothic" charset="0"/>
              </a:rPr>
              <a:t> Learning Objectives</a:t>
            </a:r>
          </a:p>
        </p:txBody>
      </p:sp>
      <p:sp>
        <p:nvSpPr>
          <p:cNvPr id="33794" name="Content Placeholder 2"/>
          <p:cNvSpPr>
            <a:spLocks noGrp="1"/>
          </p:cNvSpPr>
          <p:nvPr>
            <p:ph idx="1"/>
          </p:nvPr>
        </p:nvSpPr>
        <p:spPr>
          <a:xfrm>
            <a:off x="3124200" y="1600200"/>
            <a:ext cx="5943600" cy="4525963"/>
          </a:xfrm>
        </p:spPr>
        <p:txBody>
          <a:bodyPr/>
          <a:lstStyle/>
          <a:p>
            <a:pPr marL="514350" indent="-514350" eaLnBrk="1" hangingPunct="1">
              <a:spcBef>
                <a:spcPts val="1800"/>
              </a:spcBef>
              <a:buFont typeface="Arial" charset="0"/>
              <a:buAutoNum type="arabicPeriod" startAt="5"/>
            </a:pPr>
            <a:r>
              <a:rPr lang="en-US" dirty="0">
                <a:latin typeface="Verdana" charset="0"/>
                <a:ea typeface="MS PGothic" charset="0"/>
              </a:rPr>
              <a:t>Describe the relationship among and responsibility for the product cost variances</a:t>
            </a:r>
          </a:p>
          <a:p>
            <a:pPr marL="514350" indent="-514350" eaLnBrk="1" hangingPunct="1">
              <a:spcBef>
                <a:spcPts val="1800"/>
              </a:spcBef>
              <a:buFont typeface="Arial" charset="0"/>
              <a:buAutoNum type="arabicPeriod" startAt="5"/>
            </a:pPr>
            <a:r>
              <a:rPr lang="en-US" dirty="0">
                <a:latin typeface="Verdana" charset="0"/>
                <a:ea typeface="MS PGothic" charset="0"/>
              </a:rPr>
              <a:t>Record transactions in a standard cost system and prepare a standard cost income statement</a:t>
            </a:r>
          </a:p>
        </p:txBody>
      </p:sp>
      <p:sp>
        <p:nvSpPr>
          <p:cNvPr id="3379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9C01079E-B044-0142-8A83-A5BE8121B60D}" type="slidenum">
              <a:rPr lang="en-US" sz="1200">
                <a:solidFill>
                  <a:srgbClr val="898989"/>
                </a:solidFill>
                <a:cs typeface="Verdana" charset="0"/>
              </a:rPr>
              <a:pPr/>
              <a:t>4</a:t>
            </a:fld>
            <a:endParaRPr lang="en-US" sz="1200" dirty="0">
              <a:solidFill>
                <a:srgbClr val="898989"/>
              </a:solidFill>
              <a:cs typeface="Verdana" charset="0"/>
            </a:endParaRPr>
          </a:p>
        </p:txBody>
      </p:sp>
      <p:sp>
        <p:nvSpPr>
          <p:cNvPr id="33796"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3797"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dirty="0">
                <a:solidFill>
                  <a:srgbClr val="BE7A00"/>
                </a:solidFill>
                <a:latin typeface="Verdana" charset="0"/>
                <a:ea typeface="MS PGothic" charset="0"/>
              </a:rPr>
              <a:t>Variable Overhead Variances</a:t>
            </a:r>
          </a:p>
        </p:txBody>
      </p:sp>
      <p:sp>
        <p:nvSpPr>
          <p:cNvPr id="103426" name="Content Placeholder 2"/>
          <p:cNvSpPr>
            <a:spLocks noGrp="1"/>
          </p:cNvSpPr>
          <p:nvPr>
            <p:ph idx="1"/>
          </p:nvPr>
        </p:nvSpPr>
        <p:spPr/>
        <p:txBody>
          <a:bodyPr/>
          <a:lstStyle/>
          <a:p>
            <a:r>
              <a:rPr lang="en-US" sz="2700" dirty="0">
                <a:latin typeface="Verdana" charset="0"/>
                <a:ea typeface="MS PGothic" charset="0"/>
              </a:rPr>
              <a:t>The approach to analyze the variable overhead flexible budget variance is similar to the approaches for the other variances. </a:t>
            </a:r>
          </a:p>
          <a:p>
            <a:r>
              <a:rPr lang="en-US" sz="2700" dirty="0">
                <a:latin typeface="Verdana" charset="0"/>
                <a:ea typeface="MS PGothic" charset="0"/>
              </a:rPr>
              <a:t>The information to calculate the overhead variances is as follows:</a:t>
            </a:r>
          </a:p>
          <a:p>
            <a:endParaRPr lang="en-US" dirty="0">
              <a:latin typeface="Verdana" charset="0"/>
              <a:ea typeface="MS PGothic" charset="0"/>
            </a:endParaRPr>
          </a:p>
        </p:txBody>
      </p:sp>
      <p:sp>
        <p:nvSpPr>
          <p:cNvPr id="103427"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E03601EB-C6C5-3A4A-B83E-5F96E0F966FB}" type="slidenum">
              <a:rPr lang="en-US" sz="1200">
                <a:solidFill>
                  <a:srgbClr val="898989"/>
                </a:solidFill>
                <a:cs typeface="Verdana" charset="0"/>
              </a:rPr>
              <a:pPr/>
              <a:t>40</a:t>
            </a:fld>
            <a:endParaRPr lang="en-US" sz="1200" dirty="0">
              <a:solidFill>
                <a:srgbClr val="898989"/>
              </a:solidFill>
              <a:cs typeface="Verdana" charset="0"/>
            </a:endParaRPr>
          </a:p>
        </p:txBody>
      </p:sp>
      <p:sp>
        <p:nvSpPr>
          <p:cNvPr id="103428"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0342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775" y="4119563"/>
            <a:ext cx="8664575" cy="2047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Variable Overhead Cost Variance</a:t>
            </a:r>
          </a:p>
        </p:txBody>
      </p:sp>
      <p:sp>
        <p:nvSpPr>
          <p:cNvPr id="105474" name="Content Placeholder 1"/>
          <p:cNvSpPr>
            <a:spLocks noGrp="1"/>
          </p:cNvSpPr>
          <p:nvPr>
            <p:ph idx="1"/>
          </p:nvPr>
        </p:nvSpPr>
        <p:spPr/>
        <p:txBody>
          <a:bodyPr/>
          <a:lstStyle/>
          <a:p>
            <a:r>
              <a:rPr lang="en-US" dirty="0">
                <a:latin typeface="Verdana" charset="0"/>
                <a:ea typeface="MS PGothic" charset="0"/>
              </a:rPr>
              <a:t>The </a:t>
            </a:r>
            <a:r>
              <a:rPr lang="en-US" dirty="0">
                <a:solidFill>
                  <a:srgbClr val="EA492C"/>
                </a:solidFill>
                <a:latin typeface="Verdana" charset="0"/>
                <a:ea typeface="MS PGothic" charset="0"/>
              </a:rPr>
              <a:t>variable overhead </a:t>
            </a:r>
            <a:r>
              <a:rPr lang="en-US" dirty="0" smtClean="0">
                <a:solidFill>
                  <a:srgbClr val="EA492C"/>
                </a:solidFill>
                <a:latin typeface="Verdana" charset="0"/>
                <a:ea typeface="MS PGothic" charset="0"/>
              </a:rPr>
              <a:t>cost variance </a:t>
            </a:r>
            <a:r>
              <a:rPr lang="en-US" dirty="0" smtClean="0">
                <a:latin typeface="Verdana" charset="0"/>
                <a:ea typeface="MS PGothic" charset="0"/>
              </a:rPr>
              <a:t>is </a:t>
            </a:r>
            <a:r>
              <a:rPr lang="en-US" dirty="0">
                <a:latin typeface="Verdana" charset="0"/>
                <a:ea typeface="MS PGothic" charset="0"/>
              </a:rPr>
              <a:t>$1,040 favorable. </a:t>
            </a:r>
          </a:p>
          <a:p>
            <a:r>
              <a:rPr lang="en-US" dirty="0">
                <a:latin typeface="Verdana" charset="0"/>
                <a:ea typeface="MS PGothic" charset="0"/>
              </a:rPr>
              <a:t>Cheerful Colors paid less than expected for variable overhead.</a:t>
            </a:r>
          </a:p>
          <a:p>
            <a:endParaRPr lang="en-US" dirty="0">
              <a:latin typeface="Verdana" charset="0"/>
              <a:ea typeface="MS PGothic" charset="0"/>
            </a:endParaRPr>
          </a:p>
          <a:p>
            <a:endParaRPr lang="en-US" dirty="0">
              <a:latin typeface="Verdana" charset="0"/>
              <a:ea typeface="MS PGothic" charset="0"/>
            </a:endParaRPr>
          </a:p>
        </p:txBody>
      </p:sp>
      <p:sp>
        <p:nvSpPr>
          <p:cNvPr id="10547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0942BB30-8566-1448-931D-6487C2838E1D}" type="slidenum">
              <a:rPr lang="en-US" sz="1200">
                <a:solidFill>
                  <a:srgbClr val="898989"/>
                </a:solidFill>
                <a:cs typeface="Verdana" charset="0"/>
              </a:rPr>
              <a:pPr/>
              <a:t>41</a:t>
            </a:fld>
            <a:endParaRPr lang="en-US" sz="1200" dirty="0">
              <a:solidFill>
                <a:srgbClr val="898989"/>
              </a:solidFill>
              <a:cs typeface="Verdana" charset="0"/>
            </a:endParaRPr>
          </a:p>
        </p:txBody>
      </p:sp>
      <p:pic>
        <p:nvPicPr>
          <p:cNvPr id="10547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325" y="3697835"/>
            <a:ext cx="8515350" cy="1298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5477"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dirty="0">
                <a:solidFill>
                  <a:srgbClr val="3EB211"/>
                </a:solidFill>
                <a:latin typeface="Verdana" charset="0"/>
                <a:ea typeface="MS PGothic" charset="0"/>
              </a:rPr>
              <a:t>Variable Overhead Efficiency Variance</a:t>
            </a:r>
          </a:p>
        </p:txBody>
      </p:sp>
      <p:sp>
        <p:nvSpPr>
          <p:cNvPr id="107522" name="Content Placeholder 2"/>
          <p:cNvSpPr>
            <a:spLocks noGrp="1"/>
          </p:cNvSpPr>
          <p:nvPr>
            <p:ph idx="1"/>
          </p:nvPr>
        </p:nvSpPr>
        <p:spPr/>
        <p:txBody>
          <a:bodyPr/>
          <a:lstStyle/>
          <a:p>
            <a:r>
              <a:rPr lang="en-US" dirty="0">
                <a:latin typeface="Verdana" charset="0"/>
                <a:ea typeface="MS PGothic" charset="0"/>
              </a:rPr>
              <a:t>The </a:t>
            </a:r>
            <a:r>
              <a:rPr lang="en-US" dirty="0" smtClean="0">
                <a:solidFill>
                  <a:srgbClr val="EA492C"/>
                </a:solidFill>
                <a:latin typeface="Verdana" charset="0"/>
                <a:ea typeface="MS PGothic" charset="0"/>
              </a:rPr>
              <a:t>variable overhead </a:t>
            </a:r>
            <a:r>
              <a:rPr lang="en-US" dirty="0">
                <a:solidFill>
                  <a:srgbClr val="EA492C"/>
                </a:solidFill>
                <a:latin typeface="Verdana" charset="0"/>
                <a:ea typeface="MS PGothic" charset="0"/>
              </a:rPr>
              <a:t>efficiency variance </a:t>
            </a:r>
            <a:r>
              <a:rPr lang="en-US" dirty="0" smtClean="0">
                <a:latin typeface="Verdana" charset="0"/>
                <a:ea typeface="MS PGothic" charset="0"/>
              </a:rPr>
              <a:t>is </a:t>
            </a:r>
            <a:r>
              <a:rPr lang="en-US" dirty="0">
                <a:latin typeface="Verdana" charset="0"/>
                <a:ea typeface="MS PGothic" charset="0"/>
              </a:rPr>
              <a:t>$7,800 favorable. </a:t>
            </a:r>
          </a:p>
          <a:p>
            <a:r>
              <a:rPr lang="en-US" dirty="0">
                <a:latin typeface="Verdana" charset="0"/>
                <a:ea typeface="MS PGothic" charset="0"/>
              </a:rPr>
              <a:t>The variance is favorable because the laborers worked less than expected. </a:t>
            </a:r>
          </a:p>
          <a:p>
            <a:endParaRPr lang="en-US" dirty="0">
              <a:latin typeface="Verdana" charset="0"/>
              <a:ea typeface="MS PGothic" charset="0"/>
            </a:endParaRPr>
          </a:p>
        </p:txBody>
      </p:sp>
      <p:sp>
        <p:nvSpPr>
          <p:cNvPr id="107523"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1621C2EE-340F-644E-B278-212B7C308CA6}" type="slidenum">
              <a:rPr lang="en-US" sz="1200">
                <a:solidFill>
                  <a:srgbClr val="898989"/>
                </a:solidFill>
                <a:cs typeface="Verdana" charset="0"/>
              </a:rPr>
              <a:pPr/>
              <a:t>42</a:t>
            </a:fld>
            <a:endParaRPr lang="en-US" sz="1200" dirty="0">
              <a:solidFill>
                <a:srgbClr val="898989"/>
              </a:solidFill>
              <a:cs typeface="Verdana" charset="0"/>
            </a:endParaRPr>
          </a:p>
        </p:txBody>
      </p:sp>
      <p:sp>
        <p:nvSpPr>
          <p:cNvPr id="107524"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0752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1775" y="3659430"/>
            <a:ext cx="8836025" cy="1249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Summary of Variable </a:t>
            </a:r>
            <a:r>
              <a:rPr lang="en-US" dirty="0" smtClean="0">
                <a:solidFill>
                  <a:srgbClr val="3EB211"/>
                </a:solidFill>
                <a:latin typeface="Verdana" charset="0"/>
                <a:ea typeface="MS PGothic" charset="0"/>
              </a:rPr>
              <a:t/>
            </a:r>
            <a:br>
              <a:rPr lang="en-US" dirty="0" smtClean="0">
                <a:solidFill>
                  <a:srgbClr val="3EB211"/>
                </a:solidFill>
                <a:latin typeface="Verdana" charset="0"/>
                <a:ea typeface="MS PGothic" charset="0"/>
              </a:rPr>
            </a:br>
            <a:r>
              <a:rPr lang="en-US" dirty="0" smtClean="0">
                <a:solidFill>
                  <a:srgbClr val="3EB211"/>
                </a:solidFill>
                <a:latin typeface="Verdana" charset="0"/>
                <a:ea typeface="MS PGothic" charset="0"/>
              </a:rPr>
              <a:t>Overhead </a:t>
            </a:r>
            <a:r>
              <a:rPr lang="en-US" dirty="0">
                <a:solidFill>
                  <a:srgbClr val="3EB211"/>
                </a:solidFill>
                <a:latin typeface="Verdana" charset="0"/>
                <a:ea typeface="MS PGothic" charset="0"/>
              </a:rPr>
              <a:t>Variances</a:t>
            </a:r>
          </a:p>
        </p:txBody>
      </p:sp>
      <p:sp>
        <p:nvSpPr>
          <p:cNvPr id="10957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88A4013-0094-AA45-A8C8-AA63F428E17F}" type="slidenum">
              <a:rPr lang="en-US" sz="1200">
                <a:solidFill>
                  <a:srgbClr val="898989"/>
                </a:solidFill>
                <a:cs typeface="Verdana" charset="0"/>
              </a:rPr>
              <a:pPr/>
              <a:t>43</a:t>
            </a:fld>
            <a:endParaRPr lang="en-US" sz="1200" dirty="0">
              <a:solidFill>
                <a:srgbClr val="898989"/>
              </a:solidFill>
              <a:cs typeface="Verdana" charset="0"/>
            </a:endParaRPr>
          </a:p>
        </p:txBody>
      </p:sp>
      <p:sp>
        <p:nvSpPr>
          <p:cNvPr id="109571"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889000" y="1600200"/>
            <a:ext cx="7366000"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61963" y="203200"/>
            <a:ext cx="8229600" cy="1143000"/>
          </a:xfrm>
        </p:spPr>
        <p:txBody>
          <a:bodyPr/>
          <a:lstStyle/>
          <a:p>
            <a:r>
              <a:rPr lang="en-US" dirty="0">
                <a:solidFill>
                  <a:srgbClr val="BE7A00"/>
                </a:solidFill>
                <a:latin typeface="Verdana" charset="0"/>
                <a:ea typeface="MS PGothic" charset="0"/>
              </a:rPr>
              <a:t>Fixed Overhead Variances</a:t>
            </a:r>
          </a:p>
        </p:txBody>
      </p:sp>
      <p:sp>
        <p:nvSpPr>
          <p:cNvPr id="111618" name="Content Placeholder 2"/>
          <p:cNvSpPr>
            <a:spLocks noGrp="1"/>
          </p:cNvSpPr>
          <p:nvPr>
            <p:ph idx="1"/>
          </p:nvPr>
        </p:nvSpPr>
        <p:spPr/>
        <p:txBody>
          <a:bodyPr/>
          <a:lstStyle/>
          <a:p>
            <a:r>
              <a:rPr lang="en-US" dirty="0">
                <a:latin typeface="Verdana" charset="0"/>
                <a:ea typeface="MS PGothic" charset="0"/>
              </a:rPr>
              <a:t>The approach to analyze fixed overhead variances differs from the process used for the variable cost variances. </a:t>
            </a:r>
          </a:p>
          <a:p>
            <a:r>
              <a:rPr lang="en-US" dirty="0">
                <a:latin typeface="Verdana" charset="0"/>
                <a:ea typeface="MS PGothic" charset="0"/>
              </a:rPr>
              <a:t>To analyze fixed overhead costs, we need:</a:t>
            </a:r>
          </a:p>
          <a:p>
            <a:pPr lvl="1"/>
            <a:r>
              <a:rPr lang="en-US" dirty="0">
                <a:latin typeface="Verdana" charset="0"/>
                <a:ea typeface="Verdana" charset="0"/>
                <a:cs typeface="Verdana" charset="0"/>
              </a:rPr>
              <a:t>Actual fixed overhead costs incurred</a:t>
            </a:r>
          </a:p>
          <a:p>
            <a:pPr lvl="1"/>
            <a:r>
              <a:rPr lang="en-US" dirty="0">
                <a:latin typeface="Verdana" charset="0"/>
                <a:ea typeface="Verdana" charset="0"/>
                <a:cs typeface="Verdana" charset="0"/>
              </a:rPr>
              <a:t>Budgeted fixed overhead costs</a:t>
            </a:r>
          </a:p>
          <a:p>
            <a:pPr lvl="1"/>
            <a:r>
              <a:rPr lang="en-US" dirty="0">
                <a:latin typeface="Verdana" charset="0"/>
                <a:ea typeface="Verdana" charset="0"/>
                <a:cs typeface="Verdana" charset="0"/>
              </a:rPr>
              <a:t>Allocated fixed overhead costs </a:t>
            </a:r>
          </a:p>
        </p:txBody>
      </p:sp>
      <p:sp>
        <p:nvSpPr>
          <p:cNvPr id="111619"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E91902A1-2EDD-524A-9D44-ADE41DE220F9}" type="slidenum">
              <a:rPr lang="en-US" sz="1200">
                <a:solidFill>
                  <a:srgbClr val="898989"/>
                </a:solidFill>
                <a:cs typeface="Verdana" charset="0"/>
              </a:rPr>
              <a:pPr/>
              <a:t>44</a:t>
            </a:fld>
            <a:endParaRPr lang="en-US" sz="1200" dirty="0">
              <a:solidFill>
                <a:srgbClr val="898989"/>
              </a:solidFill>
              <a:cs typeface="Verdana" charset="0"/>
            </a:endParaRPr>
          </a:p>
        </p:txBody>
      </p:sp>
      <p:sp>
        <p:nvSpPr>
          <p:cNvPr id="111620"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dirty="0">
                <a:solidFill>
                  <a:srgbClr val="3EB211"/>
                </a:solidFill>
                <a:latin typeface="Verdana" charset="0"/>
                <a:ea typeface="MS PGothic" charset="0"/>
              </a:rPr>
              <a:t>Fixed Overhead Cost Variance</a:t>
            </a:r>
          </a:p>
        </p:txBody>
      </p:sp>
      <p:sp>
        <p:nvSpPr>
          <p:cNvPr id="113666" name="Content Placeholder 2"/>
          <p:cNvSpPr>
            <a:spLocks noGrp="1"/>
          </p:cNvSpPr>
          <p:nvPr>
            <p:ph idx="1"/>
          </p:nvPr>
        </p:nvSpPr>
        <p:spPr/>
        <p:txBody>
          <a:bodyPr/>
          <a:lstStyle/>
          <a:p>
            <a:pPr marL="0" indent="0">
              <a:buNone/>
            </a:pPr>
            <a:r>
              <a:rPr lang="en-US" dirty="0">
                <a:latin typeface="Verdana" charset="0"/>
                <a:ea typeface="MS PGothic" charset="0"/>
              </a:rPr>
              <a:t>The </a:t>
            </a:r>
            <a:r>
              <a:rPr lang="en-US" dirty="0" smtClean="0">
                <a:solidFill>
                  <a:srgbClr val="EA492C"/>
                </a:solidFill>
                <a:latin typeface="Verdana" charset="0"/>
                <a:ea typeface="MS PGothic" charset="0"/>
              </a:rPr>
              <a:t>fixed overhead cost variance </a:t>
            </a:r>
            <a:r>
              <a:rPr lang="en-US" dirty="0" smtClean="0">
                <a:latin typeface="Verdana" charset="0"/>
                <a:ea typeface="MS PGothic" charset="0"/>
              </a:rPr>
              <a:t>measures </a:t>
            </a:r>
            <a:r>
              <a:rPr lang="en-US" dirty="0">
                <a:latin typeface="Verdana" charset="0"/>
                <a:ea typeface="MS PGothic" charset="0"/>
              </a:rPr>
              <a:t>the difference between </a:t>
            </a:r>
            <a:r>
              <a:rPr lang="en-US" dirty="0" smtClean="0">
                <a:latin typeface="Verdana" charset="0"/>
                <a:ea typeface="MS PGothic" charset="0"/>
              </a:rPr>
              <a:t>actual fixed overhead </a:t>
            </a:r>
            <a:r>
              <a:rPr lang="en-US" dirty="0">
                <a:latin typeface="Verdana" charset="0"/>
                <a:ea typeface="MS PGothic" charset="0"/>
              </a:rPr>
              <a:t>and </a:t>
            </a:r>
            <a:r>
              <a:rPr lang="en-US" dirty="0" smtClean="0">
                <a:latin typeface="Verdana" charset="0"/>
                <a:ea typeface="MS PGothic" charset="0"/>
              </a:rPr>
              <a:t>budgeted fixed </a:t>
            </a:r>
            <a:r>
              <a:rPr lang="en-US" dirty="0">
                <a:latin typeface="Verdana" charset="0"/>
                <a:ea typeface="MS PGothic" charset="0"/>
              </a:rPr>
              <a:t>overhead.</a:t>
            </a:r>
          </a:p>
          <a:p>
            <a:endParaRPr lang="en-US" dirty="0">
              <a:latin typeface="Verdana" charset="0"/>
              <a:ea typeface="MS PGothic" charset="0"/>
            </a:endParaRPr>
          </a:p>
          <a:p>
            <a:endParaRPr lang="en-US" dirty="0">
              <a:latin typeface="Verdana" charset="0"/>
              <a:ea typeface="MS PGothic" charset="0"/>
            </a:endParaRPr>
          </a:p>
        </p:txBody>
      </p:sp>
      <p:sp>
        <p:nvSpPr>
          <p:cNvPr id="113667"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71E6638C-84D5-9C40-9C89-17ED357104D8}" type="slidenum">
              <a:rPr lang="en-US" sz="1200">
                <a:solidFill>
                  <a:srgbClr val="898989"/>
                </a:solidFill>
                <a:cs typeface="Verdana" charset="0"/>
              </a:rPr>
              <a:pPr/>
              <a:t>45</a:t>
            </a:fld>
            <a:endParaRPr lang="en-US" sz="1200" dirty="0">
              <a:solidFill>
                <a:srgbClr val="898989"/>
              </a:solidFill>
              <a:cs typeface="Verdana" charset="0"/>
            </a:endParaRPr>
          </a:p>
        </p:txBody>
      </p:sp>
      <p:sp>
        <p:nvSpPr>
          <p:cNvPr id="113668"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1366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5888" y="3198570"/>
            <a:ext cx="8912225" cy="13446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dirty="0">
                <a:solidFill>
                  <a:srgbClr val="3EB211"/>
                </a:solidFill>
                <a:latin typeface="Verdana" charset="0"/>
                <a:ea typeface="MS PGothic" charset="0"/>
              </a:rPr>
              <a:t>Fixed Overhead Volume Variance</a:t>
            </a:r>
          </a:p>
        </p:txBody>
      </p:sp>
      <p:sp>
        <p:nvSpPr>
          <p:cNvPr id="115714" name="Content Placeholder 2"/>
          <p:cNvSpPr>
            <a:spLocks noGrp="1"/>
          </p:cNvSpPr>
          <p:nvPr>
            <p:ph idx="1"/>
          </p:nvPr>
        </p:nvSpPr>
        <p:spPr>
          <a:xfrm>
            <a:off x="457200" y="1585913"/>
            <a:ext cx="8229600" cy="4525962"/>
          </a:xfrm>
        </p:spPr>
        <p:txBody>
          <a:bodyPr/>
          <a:lstStyle/>
          <a:p>
            <a:pPr marL="0" indent="0">
              <a:buNone/>
            </a:pPr>
            <a:r>
              <a:rPr lang="en-US" sz="2400" dirty="0">
                <a:latin typeface="Verdana" charset="0"/>
                <a:ea typeface="MS PGothic" charset="0"/>
              </a:rPr>
              <a:t>The </a:t>
            </a:r>
            <a:r>
              <a:rPr lang="en-US" sz="2400" dirty="0">
                <a:solidFill>
                  <a:srgbClr val="EA492C"/>
                </a:solidFill>
                <a:latin typeface="Verdana" charset="0"/>
                <a:ea typeface="MS PGothic" charset="0"/>
              </a:rPr>
              <a:t>fixed overhead </a:t>
            </a:r>
            <a:r>
              <a:rPr lang="en-US" sz="2400" dirty="0" smtClean="0">
                <a:solidFill>
                  <a:srgbClr val="EA492C"/>
                </a:solidFill>
                <a:latin typeface="Verdana" charset="0"/>
                <a:ea typeface="MS PGothic" charset="0"/>
              </a:rPr>
              <a:t>volume variance </a:t>
            </a:r>
            <a:r>
              <a:rPr lang="en-US" sz="2400" dirty="0" smtClean="0">
                <a:latin typeface="Verdana" charset="0"/>
                <a:ea typeface="MS PGothic" charset="0"/>
              </a:rPr>
              <a:t>is </a:t>
            </a:r>
            <a:r>
              <a:rPr lang="en-US" sz="2400" dirty="0">
                <a:latin typeface="Verdana" charset="0"/>
                <a:ea typeface="MS PGothic" charset="0"/>
              </a:rPr>
              <a:t>the difference between the budgeted fixed overhead and the amount of fixed overhead allocated. </a:t>
            </a:r>
          </a:p>
          <a:p>
            <a:endParaRPr lang="en-US" dirty="0">
              <a:latin typeface="Verdana" charset="0"/>
              <a:ea typeface="MS PGothic" charset="0"/>
            </a:endParaRPr>
          </a:p>
          <a:p>
            <a:endParaRPr lang="en-US" dirty="0">
              <a:latin typeface="Verdana" charset="0"/>
              <a:ea typeface="MS PGothic" charset="0"/>
            </a:endParaRPr>
          </a:p>
        </p:txBody>
      </p:sp>
      <p:sp>
        <p:nvSpPr>
          <p:cNvPr id="115715" name="Slide Number Placeholder 3"/>
          <p:cNvSpPr>
            <a:spLocks noGrp="1"/>
          </p:cNvSpPr>
          <p:nvPr>
            <p:ph type="sldNum" sz="quarter" idx="11"/>
          </p:nvPr>
        </p:nvSpPr>
        <p:spPr bwMode="auto">
          <a:xfrm>
            <a:off x="6569075" y="63484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A54BBA4D-7A75-8C44-A29C-4BE0FFFE9913}" type="slidenum">
              <a:rPr lang="en-US" sz="1200">
                <a:solidFill>
                  <a:srgbClr val="898989"/>
                </a:solidFill>
                <a:cs typeface="Verdana" charset="0"/>
              </a:rPr>
              <a:pPr/>
              <a:t>46</a:t>
            </a:fld>
            <a:endParaRPr lang="en-US" sz="1200" dirty="0">
              <a:solidFill>
                <a:srgbClr val="898989"/>
              </a:solidFill>
              <a:cs typeface="Verdana" charset="0"/>
            </a:endParaRPr>
          </a:p>
        </p:txBody>
      </p:sp>
      <p:sp>
        <p:nvSpPr>
          <p:cNvPr id="115716"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1571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9613" y="2888157"/>
            <a:ext cx="7724775" cy="34212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Fixed Overhead Volume Variance</a:t>
            </a:r>
          </a:p>
        </p:txBody>
      </p:sp>
      <p:sp>
        <p:nvSpPr>
          <p:cNvPr id="11776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FEA38DA3-85DB-B641-9316-86FDFF8A6D14}" type="slidenum">
              <a:rPr lang="en-US" sz="1200">
                <a:solidFill>
                  <a:srgbClr val="898989"/>
                </a:solidFill>
                <a:cs typeface="Verdana" charset="0"/>
              </a:rPr>
              <a:pPr/>
              <a:t>47</a:t>
            </a:fld>
            <a:endParaRPr lang="en-US" sz="1200" dirty="0">
              <a:solidFill>
                <a:srgbClr val="898989"/>
              </a:solidFill>
              <a:cs typeface="Verdana" charset="0"/>
            </a:endParaRPr>
          </a:p>
        </p:txBody>
      </p:sp>
      <p:sp>
        <p:nvSpPr>
          <p:cNvPr id="117763"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Content Placeholder 2"/>
          <p:cNvPicPr>
            <a:picLocks noGrp="1" noChangeAspect="1"/>
          </p:cNvPicPr>
          <p:nvPr>
            <p:ph idx="1"/>
          </p:nvPr>
        </p:nvPicPr>
        <p:blipFill>
          <a:blip r:embed="rId3"/>
          <a:stretch>
            <a:fillRect/>
          </a:stretch>
        </p:blipFill>
        <p:spPr>
          <a:xfrm>
            <a:off x="1510848" y="1417639"/>
            <a:ext cx="6122305" cy="493014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Summary of Fixed Overhead Variances</a:t>
            </a:r>
          </a:p>
        </p:txBody>
      </p:sp>
      <p:sp>
        <p:nvSpPr>
          <p:cNvPr id="119810"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119811"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8D7FF7D8-54CE-B044-B8E3-CA585EFCA876}" type="slidenum">
              <a:rPr lang="en-US" sz="1200">
                <a:solidFill>
                  <a:srgbClr val="898989"/>
                </a:solidFill>
                <a:cs typeface="Verdana" charset="0"/>
              </a:rPr>
              <a:pPr/>
              <a:t>48</a:t>
            </a:fld>
            <a:endParaRPr lang="en-US" sz="1200" dirty="0">
              <a:solidFill>
                <a:srgbClr val="898989"/>
              </a:solidFill>
              <a:cs typeface="Verdana" charset="0"/>
            </a:endParaRPr>
          </a:p>
        </p:txBody>
      </p:sp>
      <p:pic>
        <p:nvPicPr>
          <p:cNvPr id="3" name="Content Placeholder 2"/>
          <p:cNvPicPr>
            <a:picLocks noGrp="1" noChangeAspect="1"/>
          </p:cNvPicPr>
          <p:nvPr>
            <p:ph idx="1"/>
          </p:nvPr>
        </p:nvPicPr>
        <p:blipFill>
          <a:blip r:embed="rId3"/>
          <a:stretch>
            <a:fillRect/>
          </a:stretch>
        </p:blipFill>
        <p:spPr>
          <a:xfrm>
            <a:off x="903539" y="1600200"/>
            <a:ext cx="7336921" cy="45259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US" b="1" dirty="0">
                <a:latin typeface="Verdana" charset="0"/>
                <a:ea typeface="MS PGothic" charset="0"/>
              </a:rPr>
              <a:t>Learning Objective 5</a:t>
            </a:r>
          </a:p>
        </p:txBody>
      </p:sp>
      <p:sp>
        <p:nvSpPr>
          <p:cNvPr id="121858" name="Content Placeholder 2"/>
          <p:cNvSpPr>
            <a:spLocks noGrp="1"/>
          </p:cNvSpPr>
          <p:nvPr>
            <p:ph idx="1"/>
          </p:nvPr>
        </p:nvSpPr>
        <p:spPr>
          <a:xfrm>
            <a:off x="3124200" y="2468563"/>
            <a:ext cx="5867400" cy="3657600"/>
          </a:xfrm>
        </p:spPr>
        <p:txBody>
          <a:bodyPr/>
          <a:lstStyle/>
          <a:p>
            <a:pPr marL="0" indent="0" eaLnBrk="1" hangingPunct="1">
              <a:buFont typeface="Arial" charset="0"/>
              <a:buNone/>
            </a:pPr>
            <a:r>
              <a:rPr lang="en-US" sz="3200" dirty="0">
                <a:latin typeface="Verdana" charset="0"/>
                <a:ea typeface="MS PGothic" charset="0"/>
              </a:rPr>
              <a:t>Describe the relationship among and responsibility for the product cost variances</a:t>
            </a:r>
          </a:p>
        </p:txBody>
      </p:sp>
      <p:sp>
        <p:nvSpPr>
          <p:cNvPr id="12185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0363C8E-FABD-7C49-BB6A-01DD46C8E291}" type="slidenum">
              <a:rPr lang="en-US" sz="1200">
                <a:solidFill>
                  <a:srgbClr val="898989"/>
                </a:solidFill>
                <a:cs typeface="Verdana" charset="0"/>
              </a:rPr>
              <a:pPr/>
              <a:t>49</a:t>
            </a:fld>
            <a:endParaRPr lang="en-US" sz="1200" dirty="0">
              <a:solidFill>
                <a:srgbClr val="898989"/>
              </a:solidFill>
              <a:cs typeface="Verdana" charset="0"/>
            </a:endParaRPr>
          </a:p>
        </p:txBody>
      </p:sp>
      <p:sp>
        <p:nvSpPr>
          <p:cNvPr id="121860"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2186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b="1" dirty="0">
                <a:latin typeface="Verdana" charset="0"/>
                <a:ea typeface="MS PGothic" charset="0"/>
              </a:rPr>
              <a:t>Learning Objective 1</a:t>
            </a:r>
          </a:p>
        </p:txBody>
      </p:sp>
      <p:sp>
        <p:nvSpPr>
          <p:cNvPr id="35842" name="Content Placeholder 2"/>
          <p:cNvSpPr>
            <a:spLocks noGrp="1"/>
          </p:cNvSpPr>
          <p:nvPr>
            <p:ph idx="1"/>
          </p:nvPr>
        </p:nvSpPr>
        <p:spPr>
          <a:xfrm>
            <a:off x="3124200" y="2506663"/>
            <a:ext cx="5634038" cy="3619500"/>
          </a:xfrm>
        </p:spPr>
        <p:txBody>
          <a:bodyPr/>
          <a:lstStyle/>
          <a:p>
            <a:pPr marL="0" indent="0" eaLnBrk="1" hangingPunct="1">
              <a:buFont typeface="Arial" charset="0"/>
              <a:buNone/>
            </a:pPr>
            <a:r>
              <a:rPr lang="en-US" sz="3200" dirty="0">
                <a:latin typeface="Verdana" charset="0"/>
                <a:ea typeface="MS PGothic" charset="0"/>
              </a:rPr>
              <a:t>Prepare flexible budgets and performance reports using static and flexible budgets</a:t>
            </a:r>
          </a:p>
        </p:txBody>
      </p:sp>
      <p:sp>
        <p:nvSpPr>
          <p:cNvPr id="3584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F0E7A4B1-080D-624C-AD8C-66F13E8A87B0}" type="slidenum">
              <a:rPr lang="en-US" sz="1200">
                <a:solidFill>
                  <a:srgbClr val="898989"/>
                </a:solidFill>
                <a:cs typeface="Verdana" charset="0"/>
              </a:rPr>
              <a:pPr/>
              <a:t>5</a:t>
            </a:fld>
            <a:endParaRPr lang="en-US" sz="1200" dirty="0">
              <a:solidFill>
                <a:srgbClr val="898989"/>
              </a:solidFill>
              <a:cs typeface="Verdana" charset="0"/>
            </a:endParaRPr>
          </a:p>
        </p:txBody>
      </p:sp>
      <p:sp>
        <p:nvSpPr>
          <p:cNvPr id="35844"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5845"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274638"/>
            <a:ext cx="8229600" cy="1657350"/>
          </a:xfrm>
        </p:spPr>
        <p:txBody>
          <a:bodyPr/>
          <a:lstStyle/>
          <a:p>
            <a:pPr eaLnBrk="1" hangingPunct="1"/>
            <a:r>
              <a:rPr lang="en-US" dirty="0" smtClean="0">
                <a:solidFill>
                  <a:srgbClr val="0090B2"/>
                </a:solidFill>
                <a:latin typeface="Verdana" charset="0"/>
                <a:ea typeface="MS PGothic" charset="0"/>
              </a:rPr>
              <a:t>WHAT IS THE RELATIONSHIP AMONG THE PRODUCT COST VARIANCES, AND WHO IS RESPONSIBLE FOR THEM?</a:t>
            </a:r>
            <a:endParaRPr lang="en-US" dirty="0">
              <a:solidFill>
                <a:srgbClr val="0090B2"/>
              </a:solidFill>
              <a:latin typeface="Verdana" charset="0"/>
              <a:ea typeface="MS PGothic" charset="0"/>
            </a:endParaRPr>
          </a:p>
        </p:txBody>
      </p:sp>
      <p:sp>
        <p:nvSpPr>
          <p:cNvPr id="123906"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879CFE2-CF10-A247-BAE2-FA7B96BB276A}" type="slidenum">
              <a:rPr lang="en-US" sz="1200">
                <a:solidFill>
                  <a:srgbClr val="898989"/>
                </a:solidFill>
                <a:cs typeface="Verdana" charset="0"/>
              </a:rPr>
              <a:pPr/>
              <a:t>50</a:t>
            </a:fld>
            <a:endParaRPr lang="en-US" sz="1200" dirty="0">
              <a:solidFill>
                <a:srgbClr val="898989"/>
              </a:solidFill>
              <a:cs typeface="Verdana" charset="0"/>
            </a:endParaRPr>
          </a:p>
        </p:txBody>
      </p:sp>
      <p:sp>
        <p:nvSpPr>
          <p:cNvPr id="123908" name="Footer Placeholder 2"/>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2" name="Picture 1"/>
          <p:cNvPicPr>
            <a:picLocks noChangeAspect="1"/>
          </p:cNvPicPr>
          <p:nvPr/>
        </p:nvPicPr>
        <p:blipFill>
          <a:blip r:embed="rId3"/>
          <a:stretch>
            <a:fillRect/>
          </a:stretch>
        </p:blipFill>
        <p:spPr>
          <a:xfrm>
            <a:off x="457200" y="2084825"/>
            <a:ext cx="8229600" cy="43780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Variance Relationships</a:t>
            </a:r>
          </a:p>
        </p:txBody>
      </p:sp>
      <p:sp>
        <p:nvSpPr>
          <p:cNvPr id="125954"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15C472A4-CB4A-2449-B08F-BCDA67BCA9CB}" type="slidenum">
              <a:rPr lang="en-US" sz="1200">
                <a:solidFill>
                  <a:srgbClr val="898989"/>
                </a:solidFill>
                <a:cs typeface="Verdana" charset="0"/>
              </a:rPr>
              <a:pPr/>
              <a:t>51</a:t>
            </a:fld>
            <a:endParaRPr lang="en-US" sz="1200" dirty="0">
              <a:solidFill>
                <a:srgbClr val="898989"/>
              </a:solidFill>
              <a:cs typeface="Verdana" charset="0"/>
            </a:endParaRPr>
          </a:p>
        </p:txBody>
      </p:sp>
      <p:sp>
        <p:nvSpPr>
          <p:cNvPr id="125955"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Picture 2"/>
          <p:cNvPicPr>
            <a:picLocks noChangeAspect="1"/>
          </p:cNvPicPr>
          <p:nvPr/>
        </p:nvPicPr>
        <p:blipFill>
          <a:blip r:embed="rId3"/>
          <a:stretch>
            <a:fillRect/>
          </a:stretch>
        </p:blipFill>
        <p:spPr>
          <a:xfrm>
            <a:off x="644571" y="165862"/>
            <a:ext cx="7854858" cy="6309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Variance Responsibilities</a:t>
            </a:r>
          </a:p>
        </p:txBody>
      </p:sp>
      <p:sp>
        <p:nvSpPr>
          <p:cNvPr id="128002"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8B2C7767-4407-3848-8C1B-22A23C66FA03}" type="slidenum">
              <a:rPr lang="en-US" sz="1200">
                <a:solidFill>
                  <a:srgbClr val="898989"/>
                </a:solidFill>
                <a:cs typeface="Verdana" charset="0"/>
              </a:rPr>
              <a:pPr/>
              <a:t>52</a:t>
            </a:fld>
            <a:endParaRPr lang="en-US" sz="1200" dirty="0">
              <a:solidFill>
                <a:srgbClr val="898989"/>
              </a:solidFill>
              <a:cs typeface="Verdana" charset="0"/>
            </a:endParaRPr>
          </a:p>
        </p:txBody>
      </p:sp>
      <p:sp>
        <p:nvSpPr>
          <p:cNvPr id="128003" name="Content Placeholder 1"/>
          <p:cNvSpPr>
            <a:spLocks noGrp="1"/>
          </p:cNvSpPr>
          <p:nvPr>
            <p:ph idx="1"/>
          </p:nvPr>
        </p:nvSpPr>
        <p:spPr/>
        <p:txBody>
          <a:bodyPr/>
          <a:lstStyle/>
          <a:p>
            <a:pPr eaLnBrk="1" hangingPunct="1"/>
            <a:r>
              <a:rPr lang="en-US" dirty="0">
                <a:latin typeface="Verdana" charset="0"/>
                <a:ea typeface="MS PGothic" charset="0"/>
              </a:rPr>
              <a:t>Cheerful Colors should investigate the variances it feels are significant. </a:t>
            </a:r>
          </a:p>
          <a:p>
            <a:pPr eaLnBrk="1" hangingPunct="1"/>
            <a:r>
              <a:rPr lang="en-US" dirty="0" smtClean="0">
                <a:latin typeface="Verdana" charset="0"/>
                <a:ea typeface="MS PGothic" charset="0"/>
              </a:rPr>
              <a:t>A situation called </a:t>
            </a:r>
            <a:r>
              <a:rPr lang="en-US" dirty="0" smtClean="0">
                <a:solidFill>
                  <a:srgbClr val="EA492C"/>
                </a:solidFill>
                <a:latin typeface="Verdana" charset="0"/>
                <a:ea typeface="MS PGothic" charset="0"/>
              </a:rPr>
              <a:t>management by </a:t>
            </a:r>
            <a:r>
              <a:rPr lang="en-US" dirty="0">
                <a:solidFill>
                  <a:srgbClr val="EA492C"/>
                </a:solidFill>
                <a:latin typeface="Verdana" charset="0"/>
                <a:ea typeface="MS PGothic" charset="0"/>
              </a:rPr>
              <a:t>exception</a:t>
            </a:r>
            <a:r>
              <a:rPr lang="en-US" dirty="0">
                <a:solidFill>
                  <a:srgbClr val="3399D1"/>
                </a:solidFill>
                <a:latin typeface="Verdana" charset="0"/>
                <a:ea typeface="MS PGothic" charset="0"/>
              </a:rPr>
              <a:t> </a:t>
            </a:r>
            <a:r>
              <a:rPr lang="en-US" dirty="0">
                <a:latin typeface="Verdana" charset="0"/>
                <a:ea typeface="MS PGothic" charset="0"/>
              </a:rPr>
              <a:t>occurs when managers concentrate on results that are outside the accepted parameters.</a:t>
            </a:r>
          </a:p>
          <a:p>
            <a:pPr lvl="1" eaLnBrk="1" hangingPunct="1"/>
            <a:r>
              <a:rPr lang="en-US" dirty="0">
                <a:latin typeface="Verdana" charset="0"/>
                <a:ea typeface="Verdana" charset="0"/>
                <a:cs typeface="Verdana" charset="0"/>
              </a:rPr>
              <a:t>Managers focus on the exceptions.</a:t>
            </a:r>
          </a:p>
          <a:p>
            <a:pPr lvl="1" eaLnBrk="1" hangingPunct="1"/>
            <a:r>
              <a:rPr lang="en-US" dirty="0">
                <a:latin typeface="Verdana" charset="0"/>
                <a:ea typeface="Verdana" charset="0"/>
                <a:cs typeface="Verdana" charset="0"/>
              </a:rPr>
              <a:t>Exceptions are either a percentage or dollar amount.</a:t>
            </a:r>
          </a:p>
          <a:p>
            <a:pPr eaLnBrk="1" hangingPunct="1"/>
            <a:endParaRPr lang="en-US" dirty="0">
              <a:latin typeface="Verdana" charset="0"/>
              <a:ea typeface="MS PGothic" charset="0"/>
            </a:endParaRPr>
          </a:p>
        </p:txBody>
      </p:sp>
      <p:sp>
        <p:nvSpPr>
          <p:cNvPr id="128004"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Variance Responsibilities</a:t>
            </a:r>
          </a:p>
        </p:txBody>
      </p:sp>
      <p:sp>
        <p:nvSpPr>
          <p:cNvPr id="130050"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2350E0A6-C583-5F4B-B9AE-6581A2A84FEA}" type="slidenum">
              <a:rPr lang="en-US" sz="1200">
                <a:solidFill>
                  <a:srgbClr val="898989"/>
                </a:solidFill>
                <a:cs typeface="Verdana" charset="0"/>
              </a:rPr>
              <a:pPr/>
              <a:t>53</a:t>
            </a:fld>
            <a:endParaRPr lang="en-US" sz="1200" dirty="0">
              <a:solidFill>
                <a:srgbClr val="898989"/>
              </a:solidFill>
              <a:cs typeface="Verdana" charset="0"/>
            </a:endParaRPr>
          </a:p>
        </p:txBody>
      </p:sp>
      <p:sp>
        <p:nvSpPr>
          <p:cNvPr id="130051"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30052" name="Content Placeholder 3" descr="Screen Shot 2014-11-19 at 10.02.42 AM.png"/>
          <p:cNvPicPr>
            <a:picLocks noGrp="1" noChangeAspect="1"/>
          </p:cNvPicPr>
          <p:nvPr>
            <p:ph idx="1"/>
          </p:nvPr>
        </p:nvPicPr>
        <p:blipFill>
          <a:blip r:embed="rId3" cstate="email">
            <a:extLst>
              <a:ext uri="{28A0092B-C50C-407E-A947-70E740481C1C}">
                <a14:useLocalDpi xmlns:a14="http://schemas.microsoft.com/office/drawing/2010/main" val="0"/>
              </a:ext>
            </a:extLst>
          </a:blip>
          <a:srcRect l="-4218" r="-4218"/>
          <a:stretch>
            <a:fillRect/>
          </a:stretch>
        </p:blipFill>
        <p:spPr>
          <a:xfrm>
            <a:off x="81948" y="1417638"/>
            <a:ext cx="8980105" cy="4938712"/>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b="1" dirty="0">
                <a:latin typeface="Verdana" charset="0"/>
                <a:ea typeface="MS PGothic" charset="0"/>
              </a:rPr>
              <a:t>Learning Objective 6</a:t>
            </a:r>
          </a:p>
        </p:txBody>
      </p:sp>
      <p:sp>
        <p:nvSpPr>
          <p:cNvPr id="132098" name="Content Placeholder 2"/>
          <p:cNvSpPr>
            <a:spLocks noGrp="1"/>
          </p:cNvSpPr>
          <p:nvPr>
            <p:ph idx="1"/>
          </p:nvPr>
        </p:nvSpPr>
        <p:spPr>
          <a:xfrm>
            <a:off x="3124200" y="2506663"/>
            <a:ext cx="5672138" cy="3619500"/>
          </a:xfrm>
        </p:spPr>
        <p:txBody>
          <a:bodyPr/>
          <a:lstStyle/>
          <a:p>
            <a:pPr marL="0" indent="0" eaLnBrk="1" hangingPunct="1">
              <a:buFont typeface="Arial" charset="0"/>
              <a:buNone/>
            </a:pPr>
            <a:r>
              <a:rPr lang="en-US" sz="3200" dirty="0">
                <a:latin typeface="Verdana" charset="0"/>
                <a:ea typeface="MS PGothic" charset="0"/>
              </a:rPr>
              <a:t>Record transactions in a standard cost system and prepare a standard cost income statement</a:t>
            </a:r>
          </a:p>
        </p:txBody>
      </p:sp>
      <p:sp>
        <p:nvSpPr>
          <p:cNvPr id="132099"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8AC5D0F3-5F8B-5942-9C7F-16DC90D3AAD0}" type="slidenum">
              <a:rPr lang="en-US" sz="1200">
                <a:solidFill>
                  <a:srgbClr val="898989"/>
                </a:solidFill>
                <a:cs typeface="Verdana" charset="0"/>
              </a:rPr>
              <a:pPr/>
              <a:t>54</a:t>
            </a:fld>
            <a:endParaRPr lang="en-US" sz="1200" dirty="0">
              <a:solidFill>
                <a:srgbClr val="898989"/>
              </a:solidFill>
              <a:cs typeface="Verdana" charset="0"/>
            </a:endParaRPr>
          </a:p>
        </p:txBody>
      </p:sp>
      <p:sp>
        <p:nvSpPr>
          <p:cNvPr id="132100"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3210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63" y="2506663"/>
            <a:ext cx="2430462" cy="2151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dirty="0" smtClean="0">
                <a:solidFill>
                  <a:srgbClr val="0090B2"/>
                </a:solidFill>
                <a:latin typeface="Verdana" charset="0"/>
                <a:ea typeface="MS PGothic" charset="0"/>
              </a:rPr>
              <a:t>HOW DO JOURNAL ENTRIES DIFFER IN A STANDARD COST SYSTEM?</a:t>
            </a:r>
            <a:endParaRPr lang="en-US" dirty="0">
              <a:solidFill>
                <a:srgbClr val="0090B2"/>
              </a:solidFill>
              <a:latin typeface="Verdana" charset="0"/>
              <a:ea typeface="MS PGothic" charset="0"/>
            </a:endParaRPr>
          </a:p>
        </p:txBody>
      </p:sp>
      <p:sp>
        <p:nvSpPr>
          <p:cNvPr id="134146" name="Content Placeholder 2"/>
          <p:cNvSpPr>
            <a:spLocks noGrp="1"/>
          </p:cNvSpPr>
          <p:nvPr>
            <p:ph idx="1"/>
          </p:nvPr>
        </p:nvSpPr>
        <p:spPr>
          <a:xfrm>
            <a:off x="457200" y="1745007"/>
            <a:ext cx="8229600" cy="4525963"/>
          </a:xfrm>
        </p:spPr>
        <p:txBody>
          <a:bodyPr/>
          <a:lstStyle/>
          <a:p>
            <a:r>
              <a:rPr lang="en-US" dirty="0">
                <a:latin typeface="Verdana" charset="0"/>
                <a:ea typeface="MS PGothic" charset="0"/>
              </a:rPr>
              <a:t>Using a standard cost system simplifies the recording process because entries are made at standard costs. </a:t>
            </a:r>
          </a:p>
          <a:p>
            <a:r>
              <a:rPr lang="en-US" dirty="0">
                <a:latin typeface="Verdana" charset="0"/>
                <a:ea typeface="MS PGothic" charset="0"/>
              </a:rPr>
              <a:t>Variances are recorded as soon as possible. </a:t>
            </a:r>
          </a:p>
        </p:txBody>
      </p:sp>
      <p:sp>
        <p:nvSpPr>
          <p:cNvPr id="134147"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D43492A4-7CAD-9E45-8A50-0C2FF30491AC}" type="slidenum">
              <a:rPr lang="en-US" sz="1200">
                <a:solidFill>
                  <a:srgbClr val="898989"/>
                </a:solidFill>
                <a:cs typeface="Verdana" charset="0"/>
              </a:rPr>
              <a:pPr/>
              <a:t>55</a:t>
            </a:fld>
            <a:endParaRPr lang="en-US" sz="1200" dirty="0">
              <a:solidFill>
                <a:srgbClr val="898989"/>
              </a:solidFill>
              <a:cs typeface="Verdana" charset="0"/>
            </a:endParaRPr>
          </a:p>
        </p:txBody>
      </p:sp>
      <p:sp>
        <p:nvSpPr>
          <p:cNvPr id="134148"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1—Direct Materials Purchased</a:t>
            </a:r>
          </a:p>
        </p:txBody>
      </p:sp>
      <p:sp>
        <p:nvSpPr>
          <p:cNvPr id="136194"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13619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32D7B5E6-4895-E644-AD57-C31CFE949B77}" type="slidenum">
              <a:rPr lang="en-US" sz="1200">
                <a:solidFill>
                  <a:srgbClr val="898989"/>
                </a:solidFill>
                <a:cs typeface="Verdana" charset="0"/>
              </a:rPr>
              <a:pPr/>
              <a:t>56</a:t>
            </a:fld>
            <a:endParaRPr lang="en-US" sz="1200" dirty="0">
              <a:solidFill>
                <a:srgbClr val="898989"/>
              </a:solidFill>
              <a:cs typeface="Verdana" charset="0"/>
            </a:endParaRPr>
          </a:p>
        </p:txBody>
      </p:sp>
      <p:sp>
        <p:nvSpPr>
          <p:cNvPr id="136196" name="Content Placeholder 2"/>
          <p:cNvSpPr>
            <a:spLocks noGrp="1"/>
          </p:cNvSpPr>
          <p:nvPr>
            <p:ph idx="1"/>
          </p:nvPr>
        </p:nvSpPr>
        <p:spPr/>
        <p:txBody>
          <a:bodyPr/>
          <a:lstStyle/>
          <a:p>
            <a:r>
              <a:rPr lang="en-US" dirty="0">
                <a:latin typeface="Verdana" charset="0"/>
                <a:ea typeface="MS PGothic" charset="0"/>
              </a:rPr>
              <a:t>Cheerful Colors records a debit to Raw Materials Inventory for the standard price for the paraffin (65,000 pounds </a:t>
            </a:r>
            <a:r>
              <a:rPr lang="en-US" dirty="0" smtClean="0">
                <a:latin typeface="Verdana" charset="0"/>
                <a:ea typeface="MS PGothic" charset="0"/>
              </a:rPr>
              <a:t>× </a:t>
            </a:r>
            <a:r>
              <a:rPr lang="en-US" dirty="0">
                <a:latin typeface="Verdana" charset="0"/>
                <a:ea typeface="MS PGothic" charset="0"/>
              </a:rPr>
              <a:t>$1.75</a:t>
            </a:r>
            <a:r>
              <a:rPr lang="en-US" dirty="0" smtClean="0">
                <a:latin typeface="Verdana" charset="0"/>
                <a:ea typeface="MS PGothic" charset="0"/>
              </a:rPr>
              <a:t>).</a:t>
            </a:r>
          </a:p>
          <a:p>
            <a:r>
              <a:rPr lang="en-US" dirty="0" smtClean="0">
                <a:latin typeface="Verdana" charset="0"/>
                <a:ea typeface="MS PGothic" charset="0"/>
              </a:rPr>
              <a:t>The </a:t>
            </a:r>
            <a:r>
              <a:rPr lang="en-US" dirty="0">
                <a:latin typeface="Verdana" charset="0"/>
                <a:ea typeface="MS PGothic" charset="0"/>
              </a:rPr>
              <a:t>favorable variance of $9,750 is also recorded.</a:t>
            </a:r>
          </a:p>
        </p:txBody>
      </p:sp>
      <p:pic>
        <p:nvPicPr>
          <p:cNvPr id="136197" name="Picture 2" descr="Screen Shot 2014-11-19 at 10.25.52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663" y="3952305"/>
            <a:ext cx="8566150"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2—Direct Materials Usage</a:t>
            </a:r>
          </a:p>
        </p:txBody>
      </p:sp>
      <p:sp>
        <p:nvSpPr>
          <p:cNvPr id="138242"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13824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A6560BD-9993-D244-931C-A672ACCA1F94}" type="slidenum">
              <a:rPr lang="en-US" sz="1200">
                <a:solidFill>
                  <a:srgbClr val="898989"/>
                </a:solidFill>
                <a:cs typeface="Verdana" charset="0"/>
              </a:rPr>
              <a:pPr/>
              <a:t>57</a:t>
            </a:fld>
            <a:endParaRPr lang="en-US" sz="1200" dirty="0">
              <a:solidFill>
                <a:srgbClr val="898989"/>
              </a:solidFill>
              <a:cs typeface="Verdana" charset="0"/>
            </a:endParaRPr>
          </a:p>
        </p:txBody>
      </p:sp>
      <p:sp>
        <p:nvSpPr>
          <p:cNvPr id="138244" name="Content Placeholder 5"/>
          <p:cNvSpPr>
            <a:spLocks noGrp="1"/>
          </p:cNvSpPr>
          <p:nvPr>
            <p:ph idx="1"/>
          </p:nvPr>
        </p:nvSpPr>
        <p:spPr/>
        <p:txBody>
          <a:bodyPr/>
          <a:lstStyle/>
          <a:p>
            <a:r>
              <a:rPr lang="en-US" dirty="0">
                <a:latin typeface="Verdana" charset="0"/>
                <a:ea typeface="MS PGothic" charset="0"/>
              </a:rPr>
              <a:t>When material is transferred to the Work-in-Process Inventory account, the amount at standard cost is the debit, and the unfavorable efficiency variance is recorded. </a:t>
            </a:r>
          </a:p>
        </p:txBody>
      </p:sp>
      <p:pic>
        <p:nvPicPr>
          <p:cNvPr id="138245" name="Picture 2" descr="Screen Shot 2014-11-19 at 10.25.58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675" y="3797300"/>
            <a:ext cx="8866188"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3—Direct Labor</a:t>
            </a:r>
          </a:p>
        </p:txBody>
      </p:sp>
      <p:sp>
        <p:nvSpPr>
          <p:cNvPr id="140290"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140291"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05AC3F0-4826-8B43-8FF4-38D84B77E7F4}" type="slidenum">
              <a:rPr lang="en-US" sz="1200">
                <a:solidFill>
                  <a:srgbClr val="898989"/>
                </a:solidFill>
                <a:cs typeface="Verdana" charset="0"/>
              </a:rPr>
              <a:pPr/>
              <a:t>58</a:t>
            </a:fld>
            <a:endParaRPr lang="en-US" sz="1200" dirty="0">
              <a:solidFill>
                <a:srgbClr val="898989"/>
              </a:solidFill>
              <a:cs typeface="Verdana" charset="0"/>
            </a:endParaRPr>
          </a:p>
        </p:txBody>
      </p:sp>
      <p:sp>
        <p:nvSpPr>
          <p:cNvPr id="140292" name="Content Placeholder 5"/>
          <p:cNvSpPr>
            <a:spLocks noGrp="1"/>
          </p:cNvSpPr>
          <p:nvPr>
            <p:ph idx="1"/>
          </p:nvPr>
        </p:nvSpPr>
        <p:spPr>
          <a:xfrm>
            <a:off x="457200" y="1508750"/>
            <a:ext cx="8229600" cy="4525963"/>
          </a:xfrm>
        </p:spPr>
        <p:txBody>
          <a:bodyPr/>
          <a:lstStyle/>
          <a:p>
            <a:r>
              <a:rPr lang="en-US" sz="2400" dirty="0">
                <a:latin typeface="Verdana" charset="0"/>
                <a:ea typeface="MS PGothic" charset="0"/>
              </a:rPr>
              <a:t>Work-in-Process Inventory is debited for the standard costs of the 13,000 direct labor hours. </a:t>
            </a:r>
            <a:endParaRPr lang="en-US" sz="2400" dirty="0" smtClean="0">
              <a:latin typeface="Verdana" charset="0"/>
              <a:ea typeface="MS PGothic" charset="0"/>
            </a:endParaRPr>
          </a:p>
          <a:p>
            <a:r>
              <a:rPr lang="en-US" sz="2400" dirty="0" smtClean="0">
                <a:latin typeface="Verdana" charset="0"/>
                <a:ea typeface="MS PGothic" charset="0"/>
              </a:rPr>
              <a:t>Wages </a:t>
            </a:r>
            <a:r>
              <a:rPr lang="en-US" sz="2400" dirty="0">
                <a:latin typeface="Verdana" charset="0"/>
                <a:ea typeface="MS PGothic" charset="0"/>
              </a:rPr>
              <a:t>Payable is credited for the actual cost paid to employees, and the unfavorable direct labor cost variance is recorded, along with a favorable efficiency variance.</a:t>
            </a:r>
          </a:p>
        </p:txBody>
      </p:sp>
      <p:pic>
        <p:nvPicPr>
          <p:cNvPr id="140293" name="Picture 2" descr="Screen Shot 2014-11-19 at 10.26.09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2025" y="3851455"/>
            <a:ext cx="7348538" cy="261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a:t>
            </a:r>
            <a:r>
              <a:rPr lang="en-US" dirty="0" smtClean="0">
                <a:solidFill>
                  <a:srgbClr val="3EB211"/>
                </a:solidFill>
                <a:latin typeface="Verdana" charset="0"/>
                <a:ea typeface="MS PGothic" charset="0"/>
              </a:rPr>
              <a:t>4—Overhead Incurred</a:t>
            </a:r>
            <a:endParaRPr lang="en-US" dirty="0">
              <a:solidFill>
                <a:srgbClr val="3EB211"/>
              </a:solidFill>
              <a:latin typeface="Verdana" charset="0"/>
              <a:ea typeface="MS PGothic" charset="0"/>
            </a:endParaRPr>
          </a:p>
        </p:txBody>
      </p:sp>
      <p:sp>
        <p:nvSpPr>
          <p:cNvPr id="142338"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C9898C69-4573-EC4A-B01F-394181EC8D5A}" type="slidenum">
              <a:rPr lang="en-US" sz="1200">
                <a:solidFill>
                  <a:srgbClr val="898989"/>
                </a:solidFill>
                <a:cs typeface="Verdana" charset="0"/>
              </a:rPr>
              <a:pPr/>
              <a:t>59</a:t>
            </a:fld>
            <a:endParaRPr lang="en-US" sz="1200" dirty="0">
              <a:solidFill>
                <a:srgbClr val="898989"/>
              </a:solidFill>
              <a:cs typeface="Verdana" charset="0"/>
            </a:endParaRPr>
          </a:p>
        </p:txBody>
      </p:sp>
      <p:sp>
        <p:nvSpPr>
          <p:cNvPr id="142339" name="Content Placeholder 2"/>
          <p:cNvSpPr>
            <a:spLocks noGrp="1"/>
          </p:cNvSpPr>
          <p:nvPr>
            <p:ph idx="1"/>
          </p:nvPr>
        </p:nvSpPr>
        <p:spPr/>
        <p:txBody>
          <a:bodyPr/>
          <a:lstStyle/>
          <a:p>
            <a:pPr marL="0" indent="0">
              <a:buNone/>
            </a:pPr>
            <a:r>
              <a:rPr lang="en-US" dirty="0">
                <a:latin typeface="Verdana" charset="0"/>
                <a:ea typeface="MS PGothic" charset="0"/>
              </a:rPr>
              <a:t>Manufacturing Overhead is debited for the actual fixed and variable costs of $54,080. </a:t>
            </a:r>
          </a:p>
        </p:txBody>
      </p:sp>
      <p:sp>
        <p:nvSpPr>
          <p:cNvPr id="142340" name="Footer Placeholder 2"/>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142341" name="Picture 3" descr="Screen Shot 2014-11-19 at 10.26.14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675" y="2737710"/>
            <a:ext cx="8810625"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dirty="0" smtClean="0">
                <a:solidFill>
                  <a:srgbClr val="0090B2"/>
                </a:solidFill>
                <a:latin typeface="Verdana" charset="0"/>
                <a:ea typeface="MS PGothic" charset="0"/>
              </a:rPr>
              <a:t>HOW DO MANAGERS USE BUDGETS TO CONTROL BUSINESS ACTIVITIES?</a:t>
            </a:r>
            <a:endParaRPr lang="en-US" dirty="0">
              <a:solidFill>
                <a:srgbClr val="0090B2"/>
              </a:solidFill>
              <a:latin typeface="Verdana" charset="0"/>
              <a:ea typeface="MS PGothic" charset="0"/>
            </a:endParaRPr>
          </a:p>
        </p:txBody>
      </p:sp>
      <p:sp>
        <p:nvSpPr>
          <p:cNvPr id="37890" name="Content Placeholder 2"/>
          <p:cNvSpPr>
            <a:spLocks noGrp="1"/>
          </p:cNvSpPr>
          <p:nvPr>
            <p:ph idx="1"/>
          </p:nvPr>
        </p:nvSpPr>
        <p:spPr/>
        <p:txBody>
          <a:bodyPr/>
          <a:lstStyle/>
          <a:p>
            <a:r>
              <a:rPr lang="en-US" dirty="0">
                <a:latin typeface="Verdana" charset="0"/>
                <a:ea typeface="MS PGothic" charset="0"/>
              </a:rPr>
              <a:t>Managers use budgets for planning and controlling business activities.</a:t>
            </a:r>
          </a:p>
          <a:p>
            <a:r>
              <a:rPr lang="en-US" dirty="0">
                <a:latin typeface="Verdana" charset="0"/>
                <a:ea typeface="MS PGothic" charset="0"/>
              </a:rPr>
              <a:t>The master budget focuses on the planning step. </a:t>
            </a:r>
          </a:p>
          <a:p>
            <a:r>
              <a:rPr lang="en-US" dirty="0">
                <a:latin typeface="Verdana" charset="0"/>
                <a:ea typeface="MS PGothic" charset="0"/>
              </a:rPr>
              <a:t>The controlling step </a:t>
            </a:r>
            <a:r>
              <a:rPr lang="en-US" dirty="0" smtClean="0">
                <a:latin typeface="Verdana" charset="0"/>
                <a:ea typeface="MS PGothic" charset="0"/>
              </a:rPr>
              <a:t>involves the </a:t>
            </a:r>
            <a:r>
              <a:rPr lang="en-US" dirty="0">
                <a:latin typeface="Verdana" charset="0"/>
                <a:ea typeface="MS PGothic" charset="0"/>
              </a:rPr>
              <a:t>decisions managers make during and after the budgeting period, based on the actual results.</a:t>
            </a:r>
          </a:p>
        </p:txBody>
      </p:sp>
      <p:sp>
        <p:nvSpPr>
          <p:cNvPr id="37891" name="Slide Number Placeholder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BECD234-FD34-EC4F-B238-D7B3FD9431C6}" type="slidenum">
              <a:rPr lang="en-US" sz="1200">
                <a:solidFill>
                  <a:srgbClr val="898989"/>
                </a:solidFill>
                <a:cs typeface="Verdana" charset="0"/>
              </a:rPr>
              <a:pPr/>
              <a:t>6</a:t>
            </a:fld>
            <a:endParaRPr lang="en-US" sz="1200" dirty="0">
              <a:solidFill>
                <a:srgbClr val="898989"/>
              </a:solidFill>
              <a:cs typeface="Verdana" charset="0"/>
            </a:endParaRPr>
          </a:p>
        </p:txBody>
      </p:sp>
      <p:sp>
        <p:nvSpPr>
          <p:cNvPr id="37892" name="Footer Placeholder 4"/>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5—Overhead Allocated</a:t>
            </a:r>
          </a:p>
        </p:txBody>
      </p:sp>
      <p:sp>
        <p:nvSpPr>
          <p:cNvPr id="144386"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7C53DE6E-3478-9544-B9B6-692DC43293E5}" type="slidenum">
              <a:rPr lang="en-US" sz="1200">
                <a:solidFill>
                  <a:srgbClr val="898989"/>
                </a:solidFill>
                <a:cs typeface="Verdana" charset="0"/>
              </a:rPr>
              <a:pPr/>
              <a:t>60</a:t>
            </a:fld>
            <a:endParaRPr lang="en-US" sz="1200" dirty="0">
              <a:solidFill>
                <a:srgbClr val="898989"/>
              </a:solidFill>
              <a:cs typeface="Verdana" charset="0"/>
            </a:endParaRPr>
          </a:p>
        </p:txBody>
      </p:sp>
      <p:sp>
        <p:nvSpPr>
          <p:cNvPr id="144387" name="Content Placeholder 2"/>
          <p:cNvSpPr>
            <a:spLocks noGrp="1"/>
          </p:cNvSpPr>
          <p:nvPr>
            <p:ph idx="1"/>
          </p:nvPr>
        </p:nvSpPr>
        <p:spPr>
          <a:xfrm>
            <a:off x="558800" y="1514577"/>
            <a:ext cx="8229600" cy="4525963"/>
          </a:xfrm>
        </p:spPr>
        <p:txBody>
          <a:bodyPr/>
          <a:lstStyle/>
          <a:p>
            <a:pPr marL="0" indent="0">
              <a:buNone/>
            </a:pPr>
            <a:r>
              <a:rPr lang="en-US" dirty="0">
                <a:latin typeface="Verdana" charset="0"/>
                <a:ea typeface="MS PGothic" charset="0"/>
              </a:rPr>
              <a:t>The amount of overhead allocated and recorded to Work-in-Process Inventory is: </a:t>
            </a:r>
          </a:p>
          <a:p>
            <a:endParaRPr lang="en-US" dirty="0">
              <a:latin typeface="Verdana" charset="0"/>
              <a:ea typeface="MS PGothic" charset="0"/>
            </a:endParaRPr>
          </a:p>
        </p:txBody>
      </p:sp>
      <p:pic>
        <p:nvPicPr>
          <p:cNvPr id="144388" name="Picture 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92213" y="2622495"/>
            <a:ext cx="6818312" cy="1760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4389" name="Picture 2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100" y="4327525"/>
            <a:ext cx="7578725" cy="2035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4390" name="Footer Placeholder 2"/>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6—Completed Goods</a:t>
            </a:r>
          </a:p>
        </p:txBody>
      </p:sp>
      <p:sp>
        <p:nvSpPr>
          <p:cNvPr id="146434"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14643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7593876B-7C8F-EA4E-A45C-6403FC691BB0}" type="slidenum">
              <a:rPr lang="en-US" sz="1200">
                <a:solidFill>
                  <a:srgbClr val="898989"/>
                </a:solidFill>
                <a:cs typeface="Verdana" charset="0"/>
              </a:rPr>
              <a:pPr/>
              <a:t>61</a:t>
            </a:fld>
            <a:endParaRPr lang="en-US" sz="1200" dirty="0">
              <a:solidFill>
                <a:srgbClr val="898989"/>
              </a:solidFill>
              <a:cs typeface="Verdana" charset="0"/>
            </a:endParaRPr>
          </a:p>
        </p:txBody>
      </p:sp>
      <p:sp>
        <p:nvSpPr>
          <p:cNvPr id="146436" name="Content Placeholder 2"/>
          <p:cNvSpPr>
            <a:spLocks noGrp="1"/>
          </p:cNvSpPr>
          <p:nvPr>
            <p:ph idx="1"/>
          </p:nvPr>
        </p:nvSpPr>
        <p:spPr/>
        <p:txBody>
          <a:bodyPr/>
          <a:lstStyle/>
          <a:p>
            <a:pPr marL="0" indent="0">
              <a:buNone/>
            </a:pPr>
            <a:r>
              <a:rPr lang="en-US" dirty="0">
                <a:latin typeface="Verdana" charset="0"/>
                <a:ea typeface="MS PGothic" charset="0"/>
              </a:rPr>
              <a:t>The standard cost of the 52,000 batches of crayons completed is transferred from Work-in-Process Inventory to Finished Goods Inventory. </a:t>
            </a:r>
          </a:p>
        </p:txBody>
      </p:sp>
      <p:pic>
        <p:nvPicPr>
          <p:cNvPr id="146437" name="Picture 2" descr="Screen Shot 2014-11-19 at 10.27.54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763" y="3544215"/>
            <a:ext cx="8566150"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7—Cost of Goods Sold</a:t>
            </a:r>
          </a:p>
        </p:txBody>
      </p:sp>
      <p:sp>
        <p:nvSpPr>
          <p:cNvPr id="148482"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14848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27E7DF9B-DECF-9049-80FA-2816357FD9BF}" type="slidenum">
              <a:rPr lang="en-US" sz="1200">
                <a:solidFill>
                  <a:srgbClr val="898989"/>
                </a:solidFill>
                <a:cs typeface="Verdana" charset="0"/>
              </a:rPr>
              <a:pPr/>
              <a:t>62</a:t>
            </a:fld>
            <a:endParaRPr lang="en-US" sz="1200" dirty="0">
              <a:solidFill>
                <a:srgbClr val="898989"/>
              </a:solidFill>
              <a:cs typeface="Verdana" charset="0"/>
            </a:endParaRPr>
          </a:p>
        </p:txBody>
      </p:sp>
      <p:sp>
        <p:nvSpPr>
          <p:cNvPr id="148484" name="Content Placeholder 2"/>
          <p:cNvSpPr>
            <a:spLocks noGrp="1"/>
          </p:cNvSpPr>
          <p:nvPr>
            <p:ph idx="1"/>
          </p:nvPr>
        </p:nvSpPr>
        <p:spPr/>
        <p:txBody>
          <a:bodyPr/>
          <a:lstStyle/>
          <a:p>
            <a:pPr marL="0" indent="0">
              <a:buNone/>
            </a:pPr>
            <a:r>
              <a:rPr lang="en-US" dirty="0">
                <a:latin typeface="Verdana" charset="0"/>
                <a:ea typeface="MS PGothic" charset="0"/>
              </a:rPr>
              <a:t>The crayons were sold during </a:t>
            </a:r>
            <a:r>
              <a:rPr lang="en-US" dirty="0" smtClean="0">
                <a:latin typeface="Verdana" charset="0"/>
                <a:ea typeface="MS PGothic" charset="0"/>
              </a:rPr>
              <a:t>2019, </a:t>
            </a:r>
            <a:r>
              <a:rPr lang="en-US" dirty="0">
                <a:latin typeface="Verdana" charset="0"/>
                <a:ea typeface="MS PGothic" charset="0"/>
              </a:rPr>
              <a:t>so </a:t>
            </a:r>
            <a:br>
              <a:rPr lang="en-US" dirty="0">
                <a:latin typeface="Verdana" charset="0"/>
                <a:ea typeface="MS PGothic" charset="0"/>
              </a:rPr>
            </a:br>
            <a:r>
              <a:rPr lang="en-US" dirty="0">
                <a:latin typeface="Verdana" charset="0"/>
                <a:ea typeface="MS PGothic" charset="0"/>
              </a:rPr>
              <a:t>the standard costs are transferred from Finished Goods Inventory to Cost of Goods Sold. </a:t>
            </a:r>
          </a:p>
        </p:txBody>
      </p:sp>
      <p:pic>
        <p:nvPicPr>
          <p:cNvPr id="148485" name="Picture 2" descr="Screen Shot 2014-11-19 at 10.27.58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9563" y="3544888"/>
            <a:ext cx="8718550" cy="199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dirty="0">
                <a:solidFill>
                  <a:srgbClr val="3EB211"/>
                </a:solidFill>
                <a:latin typeface="Verdana" charset="0"/>
                <a:ea typeface="MS PGothic" charset="0"/>
              </a:rPr>
              <a:t>Transaction 8—Adjust Manufacturing Overhead</a:t>
            </a:r>
          </a:p>
        </p:txBody>
      </p:sp>
      <p:sp>
        <p:nvSpPr>
          <p:cNvPr id="150530" name="Footer Placeholder 3"/>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150531"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7447C009-8FBA-F748-8734-75F20F8C4490}" type="slidenum">
              <a:rPr lang="en-US" sz="1200">
                <a:solidFill>
                  <a:srgbClr val="898989"/>
                </a:solidFill>
                <a:cs typeface="Verdana" charset="0"/>
              </a:rPr>
              <a:pPr/>
              <a:t>63</a:t>
            </a:fld>
            <a:endParaRPr lang="en-US" sz="1200" dirty="0">
              <a:solidFill>
                <a:srgbClr val="898989"/>
              </a:solidFill>
              <a:cs typeface="Verdana" charset="0"/>
            </a:endParaRPr>
          </a:p>
        </p:txBody>
      </p:sp>
      <p:sp>
        <p:nvSpPr>
          <p:cNvPr id="150532" name="Content Placeholder 2"/>
          <p:cNvSpPr>
            <a:spLocks noGrp="1"/>
          </p:cNvSpPr>
          <p:nvPr>
            <p:ph idx="1"/>
          </p:nvPr>
        </p:nvSpPr>
        <p:spPr>
          <a:xfrm>
            <a:off x="501650" y="1547813"/>
            <a:ext cx="8229600" cy="4525962"/>
          </a:xfrm>
        </p:spPr>
        <p:txBody>
          <a:bodyPr/>
          <a:lstStyle/>
          <a:p>
            <a:pPr marL="0" indent="0">
              <a:buNone/>
            </a:pPr>
            <a:r>
              <a:rPr lang="en-US" dirty="0">
                <a:latin typeface="Verdana" charset="0"/>
                <a:ea typeface="MS PGothic" charset="0"/>
              </a:rPr>
              <a:t>The Manufacturing Overhead account is adjusted, and the overhead variances are recorded. </a:t>
            </a:r>
          </a:p>
        </p:txBody>
      </p:sp>
      <p:pic>
        <p:nvPicPr>
          <p:cNvPr id="150533" name="Picture 2" descr="Screen Shot 2014-11-19 at 10.28.41 A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763" y="3044825"/>
            <a:ext cx="8642350" cy="319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E1A42CB5-2ECB-3E48-9979-97C2186E2381}" type="slidenum">
              <a:rPr lang="en-US" sz="1200">
                <a:solidFill>
                  <a:srgbClr val="898989"/>
                </a:solidFill>
                <a:cs typeface="Verdana" charset="0"/>
              </a:rPr>
              <a:pPr/>
              <a:t>64</a:t>
            </a:fld>
            <a:endParaRPr lang="en-US" sz="1200" dirty="0">
              <a:solidFill>
                <a:srgbClr val="898989"/>
              </a:solidFill>
              <a:cs typeface="Verdana" charset="0"/>
            </a:endParaRPr>
          </a:p>
        </p:txBody>
      </p:sp>
      <p:sp>
        <p:nvSpPr>
          <p:cNvPr id="152578"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Picture 2"/>
          <p:cNvPicPr>
            <a:picLocks noChangeAspect="1"/>
          </p:cNvPicPr>
          <p:nvPr/>
        </p:nvPicPr>
        <p:blipFill>
          <a:blip r:embed="rId3"/>
          <a:stretch>
            <a:fillRect/>
          </a:stretch>
        </p:blipFill>
        <p:spPr>
          <a:xfrm>
            <a:off x="137160" y="225790"/>
            <a:ext cx="8869680" cy="608358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6684274" y="274637"/>
            <a:ext cx="2265896" cy="2347857"/>
          </a:xfrm>
        </p:spPr>
        <p:txBody>
          <a:bodyPr/>
          <a:lstStyle/>
          <a:p>
            <a:pPr eaLnBrk="1" hangingPunct="1"/>
            <a:r>
              <a:rPr lang="en-US" sz="3000" dirty="0">
                <a:solidFill>
                  <a:srgbClr val="BE7A00"/>
                </a:solidFill>
                <a:latin typeface="Verdana" charset="0"/>
                <a:ea typeface="MS PGothic" charset="0"/>
              </a:rPr>
              <a:t>Standard Cost Income Statement</a:t>
            </a:r>
          </a:p>
        </p:txBody>
      </p:sp>
      <p:sp>
        <p:nvSpPr>
          <p:cNvPr id="154626"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EBF8EA49-2A7D-804E-8F4E-AD605ADC2956}" type="slidenum">
              <a:rPr lang="en-US" sz="1200">
                <a:solidFill>
                  <a:srgbClr val="898989"/>
                </a:solidFill>
                <a:cs typeface="Verdana" charset="0"/>
              </a:rPr>
              <a:pPr/>
              <a:t>65</a:t>
            </a:fld>
            <a:endParaRPr lang="en-US" sz="1200" dirty="0">
              <a:solidFill>
                <a:srgbClr val="898989"/>
              </a:solidFill>
              <a:cs typeface="Verdana" charset="0"/>
            </a:endParaRPr>
          </a:p>
        </p:txBody>
      </p:sp>
      <p:sp>
        <p:nvSpPr>
          <p:cNvPr id="154627"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pic>
        <p:nvPicPr>
          <p:cNvPr id="3" name="Picture 2"/>
          <p:cNvPicPr>
            <a:picLocks noChangeAspect="1"/>
          </p:cNvPicPr>
          <p:nvPr/>
        </p:nvPicPr>
        <p:blipFill>
          <a:blip r:embed="rId3"/>
          <a:stretch>
            <a:fillRect/>
          </a:stretch>
        </p:blipFill>
        <p:spPr>
          <a:xfrm>
            <a:off x="81662" y="46990"/>
            <a:ext cx="6471538" cy="6309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33AB04F6-4409-1742-9235-BCB8D4664A01}" type="slidenum">
              <a:rPr lang="en-US" sz="1200">
                <a:solidFill>
                  <a:srgbClr val="898989"/>
                </a:solidFill>
                <a:cs typeface="Verdana" charset="0"/>
              </a:rPr>
              <a:pPr/>
              <a:t>66</a:t>
            </a:fld>
            <a:endParaRPr lang="en-US" sz="1200" dirty="0">
              <a:solidFill>
                <a:srgbClr val="898989"/>
              </a:solidFill>
              <a:cs typeface="Verdana" charset="0"/>
            </a:endParaRPr>
          </a:p>
        </p:txBody>
      </p:sp>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2315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6675"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45D052C0-A3CE-6C41-A46A-F092EDBED584}" type="slidenum">
              <a:rPr lang="en-US" sz="1200">
                <a:solidFill>
                  <a:srgbClr val="898989"/>
                </a:solidFill>
                <a:cs typeface="Verdana" charset="0"/>
              </a:rPr>
              <a:pPr/>
              <a:t>7</a:t>
            </a:fld>
            <a:endParaRPr lang="en-US" sz="1200" dirty="0">
              <a:solidFill>
                <a:srgbClr val="898989"/>
              </a:solidFill>
              <a:cs typeface="Verdana" charset="0"/>
            </a:endParaRPr>
          </a:p>
        </p:txBody>
      </p:sp>
      <p:sp>
        <p:nvSpPr>
          <p:cNvPr id="39938"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
        <p:nvSpPr>
          <p:cNvPr id="39939" name="Title 1"/>
          <p:cNvSpPr>
            <a:spLocks noGrp="1"/>
          </p:cNvSpPr>
          <p:nvPr>
            <p:ph type="title"/>
          </p:nvPr>
        </p:nvSpPr>
        <p:spPr/>
        <p:txBody>
          <a:bodyPr/>
          <a:lstStyle/>
          <a:p>
            <a:r>
              <a:rPr lang="en-US" dirty="0">
                <a:solidFill>
                  <a:srgbClr val="0090B2"/>
                </a:solidFill>
                <a:latin typeface="Verdana" charset="0"/>
                <a:ea typeface="MS PGothic" charset="0"/>
              </a:rPr>
              <a:t>HOW DO MANAGERS USE BUDGETS TO CONTROL BUSINESS ACTIVITIES?</a:t>
            </a:r>
            <a:endParaRPr lang="en-US" dirty="0">
              <a:latin typeface="Verdana" charset="0"/>
              <a:ea typeface="MS PGothic" charset="0"/>
            </a:endParaRPr>
          </a:p>
        </p:txBody>
      </p:sp>
      <p:pic>
        <p:nvPicPr>
          <p:cNvPr id="39940" name="Content Placeholder 5" descr="Screen Shot 2014-11-19 at 9.57.11 AM.png"/>
          <p:cNvPicPr>
            <a:picLocks noGrp="1" noChangeAspect="1"/>
          </p:cNvPicPr>
          <p:nvPr>
            <p:ph idx="1"/>
          </p:nvPr>
        </p:nvPicPr>
        <p:blipFill>
          <a:blip r:embed="rId3" cstate="email">
            <a:extLst>
              <a:ext uri="{28A0092B-C50C-407E-A947-70E740481C1C}">
                <a14:useLocalDpi xmlns:a14="http://schemas.microsoft.com/office/drawing/2010/main" val="0"/>
              </a:ext>
            </a:extLst>
          </a:blip>
          <a:srcRect l="-15182" r="-15182"/>
          <a:stretch>
            <a:fillRect/>
          </a:stretch>
        </p:blip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Performance Reports Using </a:t>
            </a:r>
            <a:br>
              <a:rPr lang="en-US" dirty="0">
                <a:solidFill>
                  <a:srgbClr val="BE7A00"/>
                </a:solidFill>
                <a:latin typeface="Verdana" charset="0"/>
                <a:ea typeface="MS PGothic" charset="0"/>
              </a:rPr>
            </a:br>
            <a:r>
              <a:rPr lang="en-US" dirty="0">
                <a:solidFill>
                  <a:srgbClr val="BE7A00"/>
                </a:solidFill>
                <a:latin typeface="Verdana" charset="0"/>
                <a:ea typeface="MS PGothic" charset="0"/>
              </a:rPr>
              <a:t>Static Budgets</a:t>
            </a:r>
          </a:p>
        </p:txBody>
      </p:sp>
      <p:sp>
        <p:nvSpPr>
          <p:cNvPr id="41986" name="Content Placeholder 2"/>
          <p:cNvSpPr>
            <a:spLocks noGrp="1"/>
          </p:cNvSpPr>
          <p:nvPr>
            <p:ph idx="1"/>
          </p:nvPr>
        </p:nvSpPr>
        <p:spPr/>
        <p:txBody>
          <a:bodyPr/>
          <a:lstStyle/>
          <a:p>
            <a:pPr eaLnBrk="1" hangingPunct="1"/>
            <a:r>
              <a:rPr lang="en-US" sz="2600" dirty="0">
                <a:latin typeface="Verdana" charset="0"/>
                <a:ea typeface="MS PGothic" charset="0"/>
              </a:rPr>
              <a:t>The master budget is a </a:t>
            </a:r>
            <a:r>
              <a:rPr lang="en-US" sz="2600" dirty="0">
                <a:solidFill>
                  <a:srgbClr val="EA492C"/>
                </a:solidFill>
                <a:latin typeface="Verdana" charset="0"/>
                <a:ea typeface="MS PGothic" charset="0"/>
              </a:rPr>
              <a:t>static budget</a:t>
            </a:r>
            <a:r>
              <a:rPr lang="en-US" sz="2600" dirty="0">
                <a:latin typeface="Verdana" charset="0"/>
                <a:ea typeface="MS PGothic" charset="0"/>
              </a:rPr>
              <a:t>, which means it is prepared for only one level of sales volume</a:t>
            </a:r>
            <a:r>
              <a:rPr lang="en-US" sz="2600" dirty="0" smtClean="0">
                <a:latin typeface="Verdana" charset="0"/>
                <a:ea typeface="MS PGothic" charset="0"/>
              </a:rPr>
              <a:t>.</a:t>
            </a:r>
          </a:p>
          <a:p>
            <a:pPr eaLnBrk="1" hangingPunct="1"/>
            <a:r>
              <a:rPr lang="en-US" sz="2600" dirty="0">
                <a:latin typeface="Verdana" charset="0"/>
                <a:ea typeface="MS PGothic" charset="0"/>
              </a:rPr>
              <a:t>A </a:t>
            </a:r>
            <a:r>
              <a:rPr lang="en-US" sz="2600" dirty="0">
                <a:solidFill>
                  <a:srgbClr val="EA492C"/>
                </a:solidFill>
                <a:latin typeface="Verdana" charset="0"/>
                <a:ea typeface="MS PGothic" charset="0"/>
              </a:rPr>
              <a:t>budget performance report </a:t>
            </a:r>
            <a:r>
              <a:rPr lang="en-US" sz="2600" dirty="0">
                <a:latin typeface="Verdana" charset="0"/>
                <a:ea typeface="MS PGothic" charset="0"/>
              </a:rPr>
              <a:t>is a report that summarizes the </a:t>
            </a:r>
            <a:r>
              <a:rPr lang="en-US" sz="2600" dirty="0" smtClean="0">
                <a:latin typeface="Verdana" charset="0"/>
                <a:ea typeface="MS PGothic" charset="0"/>
              </a:rPr>
              <a:t>actual results</a:t>
            </a:r>
            <a:r>
              <a:rPr lang="en-US" sz="2600" dirty="0">
                <a:latin typeface="Verdana" charset="0"/>
                <a:ea typeface="MS PGothic" charset="0"/>
              </a:rPr>
              <a:t>, budgeted amounts, and the differences.</a:t>
            </a:r>
          </a:p>
          <a:p>
            <a:pPr eaLnBrk="1" hangingPunct="1"/>
            <a:r>
              <a:rPr lang="en-US" sz="2600" dirty="0">
                <a:latin typeface="Verdana" charset="0"/>
                <a:ea typeface="MS PGothic" charset="0"/>
              </a:rPr>
              <a:t>A </a:t>
            </a:r>
            <a:r>
              <a:rPr lang="en-US" sz="2600" dirty="0">
                <a:solidFill>
                  <a:srgbClr val="EA492C"/>
                </a:solidFill>
                <a:latin typeface="Verdana" charset="0"/>
                <a:ea typeface="MS PGothic" charset="0"/>
              </a:rPr>
              <a:t>variance</a:t>
            </a:r>
            <a:r>
              <a:rPr lang="en-US" sz="2600" dirty="0">
                <a:latin typeface="Verdana" charset="0"/>
                <a:ea typeface="MS PGothic" charset="0"/>
              </a:rPr>
              <a:t> is the difference between an actual amount and the budgeted amount.</a:t>
            </a:r>
          </a:p>
          <a:p>
            <a:pPr eaLnBrk="1" hangingPunct="1"/>
            <a:r>
              <a:rPr lang="en-US" sz="2600" dirty="0">
                <a:latin typeface="Verdana" charset="0"/>
                <a:ea typeface="MS PGothic" charset="0"/>
              </a:rPr>
              <a:t>A </a:t>
            </a:r>
            <a:r>
              <a:rPr lang="en-US" sz="2600" dirty="0" smtClean="0">
                <a:solidFill>
                  <a:srgbClr val="EA492C"/>
                </a:solidFill>
                <a:latin typeface="Verdana" charset="0"/>
                <a:ea typeface="MS PGothic" charset="0"/>
              </a:rPr>
              <a:t>static budget variance </a:t>
            </a:r>
            <a:r>
              <a:rPr lang="en-US" sz="2600" dirty="0" smtClean="0">
                <a:latin typeface="Verdana" charset="0"/>
                <a:ea typeface="MS PGothic" charset="0"/>
              </a:rPr>
              <a:t>is </a:t>
            </a:r>
            <a:r>
              <a:rPr lang="en-US" sz="2600" dirty="0">
                <a:latin typeface="Verdana" charset="0"/>
                <a:ea typeface="MS PGothic" charset="0"/>
              </a:rPr>
              <a:t>the difference between actual </a:t>
            </a:r>
            <a:r>
              <a:rPr lang="en-US" sz="2600" dirty="0" smtClean="0">
                <a:latin typeface="Verdana" charset="0"/>
                <a:ea typeface="MS PGothic" charset="0"/>
              </a:rPr>
              <a:t>results </a:t>
            </a:r>
            <a:r>
              <a:rPr lang="en-US" sz="2600" dirty="0">
                <a:latin typeface="Verdana" charset="0"/>
                <a:ea typeface="MS PGothic" charset="0"/>
              </a:rPr>
              <a:t>and the expected results in the static budget.</a:t>
            </a:r>
          </a:p>
        </p:txBody>
      </p:sp>
      <p:sp>
        <p:nvSpPr>
          <p:cNvPr id="41987"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B007C8F1-8FB0-4D4E-AD45-BDBDC5705289}" type="slidenum">
              <a:rPr lang="en-US" sz="1200">
                <a:solidFill>
                  <a:srgbClr val="898989"/>
                </a:solidFill>
                <a:cs typeface="Verdana" charset="0"/>
              </a:rPr>
              <a:pPr/>
              <a:t>8</a:t>
            </a:fld>
            <a:endParaRPr lang="en-US" sz="1200" dirty="0">
              <a:solidFill>
                <a:srgbClr val="898989"/>
              </a:solidFill>
              <a:cs typeface="Verdana" charset="0"/>
            </a:endParaRPr>
          </a:p>
        </p:txBody>
      </p:sp>
      <p:sp>
        <p:nvSpPr>
          <p:cNvPr id="41988" name="Footer Placeholder 1"/>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dirty="0">
                <a:solidFill>
                  <a:srgbClr val="BE7A00"/>
                </a:solidFill>
                <a:latin typeface="Verdana" charset="0"/>
                <a:ea typeface="MS PGothic" charset="0"/>
              </a:rPr>
              <a:t>Performance Reports Using </a:t>
            </a:r>
            <a:br>
              <a:rPr lang="en-US" dirty="0">
                <a:solidFill>
                  <a:srgbClr val="BE7A00"/>
                </a:solidFill>
                <a:latin typeface="Verdana" charset="0"/>
                <a:ea typeface="MS PGothic" charset="0"/>
              </a:rPr>
            </a:br>
            <a:r>
              <a:rPr lang="en-US" dirty="0">
                <a:solidFill>
                  <a:srgbClr val="BE7A00"/>
                </a:solidFill>
                <a:latin typeface="Verdana" charset="0"/>
                <a:ea typeface="MS PGothic" charset="0"/>
              </a:rPr>
              <a:t>Static Budgets</a:t>
            </a:r>
          </a:p>
        </p:txBody>
      </p:sp>
      <p:sp>
        <p:nvSpPr>
          <p:cNvPr id="44034" name="Content Placeholder 2"/>
          <p:cNvSpPr>
            <a:spLocks noGrp="1"/>
          </p:cNvSpPr>
          <p:nvPr>
            <p:ph idx="1"/>
          </p:nvPr>
        </p:nvSpPr>
        <p:spPr/>
        <p:txBody>
          <a:bodyPr/>
          <a:lstStyle/>
          <a:p>
            <a:pPr eaLnBrk="1" hangingPunct="1">
              <a:spcBef>
                <a:spcPts val="1200"/>
              </a:spcBef>
            </a:pPr>
            <a:r>
              <a:rPr lang="en-US" dirty="0">
                <a:latin typeface="Verdana" charset="0"/>
                <a:ea typeface="MS PGothic" charset="0"/>
              </a:rPr>
              <a:t>Variances are: </a:t>
            </a:r>
          </a:p>
          <a:p>
            <a:pPr lvl="1" eaLnBrk="1" hangingPunct="1">
              <a:spcBef>
                <a:spcPts val="1200"/>
              </a:spcBef>
            </a:pPr>
            <a:r>
              <a:rPr lang="en-US" dirty="0">
                <a:latin typeface="Verdana" charset="0"/>
                <a:ea typeface="Verdana" charset="0"/>
                <a:cs typeface="Verdana" charset="0"/>
              </a:rPr>
              <a:t>Favorable (F) if an actual amount </a:t>
            </a:r>
            <a:r>
              <a:rPr lang="en-US" i="1" dirty="0">
                <a:latin typeface="Verdana" charset="0"/>
                <a:ea typeface="Verdana" charset="0"/>
                <a:cs typeface="Verdana" charset="0"/>
              </a:rPr>
              <a:t>increases </a:t>
            </a:r>
            <a:r>
              <a:rPr lang="en-US" dirty="0">
                <a:latin typeface="Verdana" charset="0"/>
                <a:ea typeface="Verdana" charset="0"/>
                <a:cs typeface="Verdana" charset="0"/>
              </a:rPr>
              <a:t>operating income:</a:t>
            </a:r>
          </a:p>
          <a:p>
            <a:pPr marL="1595438" lvl="2" eaLnBrk="1" hangingPunct="1">
              <a:spcBef>
                <a:spcPts val="1200"/>
              </a:spcBef>
            </a:pPr>
            <a:r>
              <a:rPr lang="en-US" dirty="0">
                <a:latin typeface="Verdana" charset="0"/>
                <a:ea typeface="Verdana" charset="0"/>
                <a:cs typeface="Verdana" charset="0"/>
              </a:rPr>
              <a:t>Actual revenue &gt; Budgeted revenue</a:t>
            </a:r>
          </a:p>
          <a:p>
            <a:pPr marL="1595438" lvl="2" eaLnBrk="1" hangingPunct="1">
              <a:spcBef>
                <a:spcPts val="1200"/>
              </a:spcBef>
            </a:pPr>
            <a:r>
              <a:rPr lang="en-US" dirty="0">
                <a:latin typeface="Verdana" charset="0"/>
                <a:ea typeface="Verdana" charset="0"/>
                <a:cs typeface="Verdana" charset="0"/>
              </a:rPr>
              <a:t>Actual expense &lt; Budgeted expense</a:t>
            </a:r>
          </a:p>
          <a:p>
            <a:pPr lvl="1" eaLnBrk="1" hangingPunct="1">
              <a:spcBef>
                <a:spcPts val="1200"/>
              </a:spcBef>
            </a:pPr>
            <a:r>
              <a:rPr lang="en-US" dirty="0">
                <a:latin typeface="Verdana" charset="0"/>
                <a:ea typeface="Verdana" charset="0"/>
                <a:cs typeface="Verdana" charset="0"/>
              </a:rPr>
              <a:t>Unfavorable (U) if an actual amount </a:t>
            </a:r>
            <a:r>
              <a:rPr lang="en-US" i="1" dirty="0">
                <a:latin typeface="Verdana" charset="0"/>
                <a:ea typeface="Verdana" charset="0"/>
                <a:cs typeface="Verdana" charset="0"/>
              </a:rPr>
              <a:t>decreases </a:t>
            </a:r>
            <a:r>
              <a:rPr lang="en-US" dirty="0">
                <a:latin typeface="Verdana" charset="0"/>
                <a:ea typeface="Verdana" charset="0"/>
                <a:cs typeface="Verdana" charset="0"/>
              </a:rPr>
              <a:t>operating income:</a:t>
            </a:r>
          </a:p>
          <a:p>
            <a:pPr marL="1595438" lvl="2" eaLnBrk="1" hangingPunct="1">
              <a:spcBef>
                <a:spcPts val="1200"/>
              </a:spcBef>
            </a:pPr>
            <a:r>
              <a:rPr lang="en-US" dirty="0">
                <a:latin typeface="Verdana" charset="0"/>
                <a:ea typeface="Verdana" charset="0"/>
                <a:cs typeface="Verdana" charset="0"/>
              </a:rPr>
              <a:t>Actual revenue &lt; Budgeted revenue</a:t>
            </a:r>
          </a:p>
          <a:p>
            <a:pPr marL="1595438" lvl="2" eaLnBrk="1" hangingPunct="1">
              <a:spcBef>
                <a:spcPts val="1200"/>
              </a:spcBef>
            </a:pPr>
            <a:r>
              <a:rPr lang="en-US" dirty="0">
                <a:latin typeface="Verdana" charset="0"/>
                <a:ea typeface="Verdana" charset="0"/>
                <a:cs typeface="Verdana" charset="0"/>
              </a:rPr>
              <a:t>Actual expense &gt; Budgeted expense</a:t>
            </a:r>
          </a:p>
        </p:txBody>
      </p:sp>
      <p:sp>
        <p:nvSpPr>
          <p:cNvPr id="44035"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cs typeface="Verdana" charset="0"/>
              </a:rPr>
              <a:t>23-</a:t>
            </a:r>
            <a:fld id="{642DE040-CB52-D247-952C-E70E97FB1276}" type="slidenum">
              <a:rPr lang="en-US" sz="1200">
                <a:solidFill>
                  <a:srgbClr val="898989"/>
                </a:solidFill>
                <a:cs typeface="Verdana" charset="0"/>
              </a:rPr>
              <a:pPr/>
              <a:t>9</a:t>
            </a:fld>
            <a:endParaRPr lang="en-US" sz="1200" dirty="0">
              <a:solidFill>
                <a:srgbClr val="898989"/>
              </a:solidFill>
              <a:cs typeface="Verdana" charset="0"/>
            </a:endParaRPr>
          </a:p>
        </p:txBody>
      </p:sp>
      <p:sp>
        <p:nvSpPr>
          <p:cNvPr id="44036" name="Footer Placeholder 2"/>
          <p:cNvSpPr>
            <a:spLocks noGrp="1"/>
          </p:cNvSpPr>
          <p:nvPr>
            <p:ph type="ftr"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solidFill>
                  <a:srgbClr val="898989"/>
                </a:solidFill>
                <a:latin typeface="Times New Roman" charset="0"/>
                <a:cs typeface="Times New Roman" charset="0"/>
              </a:rPr>
              <a:t>© </a:t>
            </a:r>
            <a:r>
              <a:rPr lang="en-US" sz="1200" dirty="0" smtClean="0">
                <a:solidFill>
                  <a:srgbClr val="898989"/>
                </a:solidFill>
                <a:latin typeface="Times New Roman" charset="0"/>
                <a:cs typeface="Times New Roman" charset="0"/>
              </a:rPr>
              <a:t>2018 </a:t>
            </a:r>
            <a:r>
              <a:rPr lang="en-US" sz="1200" dirty="0">
                <a:solidFill>
                  <a:srgbClr val="898989"/>
                </a:solidFill>
                <a:latin typeface="Times New Roman" charset="0"/>
                <a:cs typeface="Times New Roman" charset="0"/>
              </a:rPr>
              <a:t>Pearson Education, Inc.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10578</TotalTime>
  <Words>7193</Words>
  <Application>Microsoft Office PowerPoint</Application>
  <PresentationFormat>On-screen Show (4:3)</PresentationFormat>
  <Paragraphs>488</Paragraphs>
  <Slides>66</Slides>
  <Notes>66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ＭＳ Ｐゴシック</vt:lpstr>
      <vt:lpstr>ＭＳ Ｐゴシック</vt:lpstr>
      <vt:lpstr>Arial</vt:lpstr>
      <vt:lpstr>Calibri</vt:lpstr>
      <vt:lpstr>Times New Roman</vt:lpstr>
      <vt:lpstr>Verdana</vt:lpstr>
      <vt:lpstr>Office Theme</vt:lpstr>
      <vt:lpstr>1_Office Theme</vt:lpstr>
      <vt:lpstr>Chapter 23 Flexible Budgets and Standard Cost Systems</vt:lpstr>
      <vt:lpstr>Chapter 23 Learning Objectives</vt:lpstr>
      <vt:lpstr>Chapter 23 Learning Objectives</vt:lpstr>
      <vt:lpstr>Chapter 23 Learning Objectives</vt:lpstr>
      <vt:lpstr>Learning Objective 1</vt:lpstr>
      <vt:lpstr>HOW DO MANAGERS USE BUDGETS TO CONTROL BUSINESS ACTIVITIES?</vt:lpstr>
      <vt:lpstr>HOW DO MANAGERS USE BUDGETS TO CONTROL BUSINESS ACTIVITIES?</vt:lpstr>
      <vt:lpstr>Performance Reports Using  Static Budgets</vt:lpstr>
      <vt:lpstr>Performance Reports Using  Static Budgets</vt:lpstr>
      <vt:lpstr>Performance Reports Using  Flexible Budgets</vt:lpstr>
      <vt:lpstr>Preparing Flexible Budgets</vt:lpstr>
      <vt:lpstr>Preparing Flexible Budgets</vt:lpstr>
      <vt:lpstr>Preparing Flexible Budgets</vt:lpstr>
      <vt:lpstr>Budget Variances</vt:lpstr>
      <vt:lpstr>Budget Variances</vt:lpstr>
      <vt:lpstr>Budget Variances</vt:lpstr>
      <vt:lpstr>Learning Objective 2</vt:lpstr>
      <vt:lpstr>WHY DO MANAGERS USE  A STANDARD COST SYSTEM TO CONTROL BUSINESS ACTIVITIES?</vt:lpstr>
      <vt:lpstr>Setting Standards</vt:lpstr>
      <vt:lpstr>Cost Standards</vt:lpstr>
      <vt:lpstr>Efficiency Standards</vt:lpstr>
      <vt:lpstr>Standard Cost System Benefits</vt:lpstr>
      <vt:lpstr>Variance Analysis for Product Costs</vt:lpstr>
      <vt:lpstr>Variance Analysis for Product Costs</vt:lpstr>
      <vt:lpstr>Variance Analysis for Product Costs</vt:lpstr>
      <vt:lpstr>Variance Analysis for Product Costs</vt:lpstr>
      <vt:lpstr>Learning Objective 3</vt:lpstr>
      <vt:lpstr>HOW ARE STANDARD COSTS USED TO DETERMINE DIRECT MATERIALS AND DIRECT LABOR VARIANCES?</vt:lpstr>
      <vt:lpstr>Direct Materials Variances</vt:lpstr>
      <vt:lpstr>Direct Materials Cost Variance</vt:lpstr>
      <vt:lpstr>Direct Materials Efficiency Variance</vt:lpstr>
      <vt:lpstr>Summary of Direct Materials Variance</vt:lpstr>
      <vt:lpstr>Direct Labor Variances</vt:lpstr>
      <vt:lpstr>Direct Labor Cost Variance</vt:lpstr>
      <vt:lpstr>Direct Labor Efficiency Variance</vt:lpstr>
      <vt:lpstr>Summary of Direct Labor Variances</vt:lpstr>
      <vt:lpstr>Learning Objective 4</vt:lpstr>
      <vt:lpstr>HOW ARE STANDARD COSTS USED TO DETERMINE MANUFACTURING OVERHEAD VARIANCES?</vt:lpstr>
      <vt:lpstr>Allocating Overhead in  a Standard Cost System</vt:lpstr>
      <vt:lpstr>Variable Overhead Variances</vt:lpstr>
      <vt:lpstr>Variable Overhead Cost Variance</vt:lpstr>
      <vt:lpstr>Variable Overhead Efficiency Variance</vt:lpstr>
      <vt:lpstr>Summary of Variable  Overhead Variances</vt:lpstr>
      <vt:lpstr>Fixed Overhead Variances</vt:lpstr>
      <vt:lpstr>Fixed Overhead Cost Variance</vt:lpstr>
      <vt:lpstr>Fixed Overhead Volume Variance</vt:lpstr>
      <vt:lpstr>Fixed Overhead Volume Variance</vt:lpstr>
      <vt:lpstr>Summary of Fixed Overhead Variances</vt:lpstr>
      <vt:lpstr>Learning Objective 5</vt:lpstr>
      <vt:lpstr>WHAT IS THE RELATIONSHIP AMONG THE PRODUCT COST VARIANCES, AND WHO IS RESPONSIBLE FOR THEM?</vt:lpstr>
      <vt:lpstr>Variance Relationships</vt:lpstr>
      <vt:lpstr>Variance Responsibilities</vt:lpstr>
      <vt:lpstr>Variance Responsibilities</vt:lpstr>
      <vt:lpstr>Learning Objective 6</vt:lpstr>
      <vt:lpstr>HOW DO JOURNAL ENTRIES DIFFER IN A STANDARD COST SYSTEM?</vt:lpstr>
      <vt:lpstr>Transaction 1—Direct Materials Purchased</vt:lpstr>
      <vt:lpstr>Transaction 2—Direct Materials Usage</vt:lpstr>
      <vt:lpstr>Transaction 3—Direct Labor</vt:lpstr>
      <vt:lpstr>Transaction 4—Overhead Incurred</vt:lpstr>
      <vt:lpstr>Transaction 5—Overhead Allocated</vt:lpstr>
      <vt:lpstr>Transaction 6—Completed Goods</vt:lpstr>
      <vt:lpstr>Transaction 7—Cost of Goods Sold</vt:lpstr>
      <vt:lpstr>Transaction 8—Adjust Manufacturing Overhead</vt:lpstr>
      <vt:lpstr>PowerPoint Presentation</vt:lpstr>
      <vt:lpstr>Standard Cost Income Statement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23 - Flexible Budgets and Standard_x000b_Cost Systems</dc:title>
  <dc:creator>Michelle Suminski</dc:creator>
  <cp:lastModifiedBy>Alisa G Brink</cp:lastModifiedBy>
  <cp:revision>1159</cp:revision>
  <dcterms:created xsi:type="dcterms:W3CDTF">2012-09-19T01:39:45Z</dcterms:created>
  <dcterms:modified xsi:type="dcterms:W3CDTF">2017-04-14T17:10:48Z</dcterms:modified>
</cp:coreProperties>
</file>