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7" r:id="rId2"/>
    <p:sldId id="258" r:id="rId3"/>
    <p:sldId id="259" r:id="rId4"/>
    <p:sldId id="260" r:id="rId5"/>
    <p:sldId id="261" r:id="rId6"/>
    <p:sldId id="262" r:id="rId7"/>
    <p:sldId id="264" r:id="rId8"/>
    <p:sldId id="267" r:id="rId9"/>
    <p:sldId id="268" r:id="rId10"/>
    <p:sldId id="270" r:id="rId11"/>
    <p:sldId id="272" r:id="rId12"/>
    <p:sldId id="275" r:id="rId13"/>
    <p:sldId id="277" r:id="rId14"/>
    <p:sldId id="278" r:id="rId15"/>
    <p:sldId id="279" r:id="rId16"/>
    <p:sldId id="281" r:id="rId17"/>
    <p:sldId id="283" r:id="rId18"/>
    <p:sldId id="284" r:id="rId19"/>
    <p:sldId id="285" r:id="rId20"/>
    <p:sldId id="289" r:id="rId21"/>
    <p:sldId id="292" r:id="rId22"/>
    <p:sldId id="294" r:id="rId23"/>
    <p:sldId id="295" r:id="rId24"/>
    <p:sldId id="296" r:id="rId25"/>
    <p:sldId id="298" r:id="rId26"/>
    <p:sldId id="300" r:id="rId27"/>
    <p:sldId id="302" r:id="rId28"/>
    <p:sldId id="304" r:id="rId29"/>
    <p:sldId id="306" r:id="rId30"/>
    <p:sldId id="307" r:id="rId31"/>
    <p:sldId id="308" r:id="rId32"/>
    <p:sldId id="310" r:id="rId33"/>
    <p:sldId id="311" r:id="rId34"/>
    <p:sldId id="312" r:id="rId35"/>
    <p:sldId id="313" r:id="rId36"/>
    <p:sldId id="315" r:id="rId37"/>
    <p:sldId id="317" r:id="rId38"/>
    <p:sldId id="319" r:id="rId39"/>
    <p:sldId id="322"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00"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85B550D-2055-4E1F-956E-F3AA06DFF9C4}" type="datetimeFigureOut">
              <a:rPr lang="en-US" smtClean="0"/>
              <a:t>9/12/2018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8139D2-E452-4DBC-B74C-B9FA52CA6426}" type="slidenum">
              <a:rPr lang="en-US" smtClean="0"/>
              <a:t>‹#›</a:t>
            </a:fld>
            <a:endParaRPr lang="en-US"/>
          </a:p>
        </p:txBody>
      </p:sp>
    </p:spTree>
    <p:extLst>
      <p:ext uri="{BB962C8B-B14F-4D97-AF65-F5344CB8AC3E}">
        <p14:creationId xmlns:p14="http://schemas.microsoft.com/office/powerpoint/2010/main" val="3344986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EFBC0F-24A8-4FE4-B730-63020B700313}" type="slidenum">
              <a:rPr lang="en-US" smtClean="0"/>
              <a:t>11</a:t>
            </a:fld>
            <a:endParaRPr lang="en-US"/>
          </a:p>
        </p:txBody>
      </p:sp>
    </p:spTree>
    <p:extLst>
      <p:ext uri="{BB962C8B-B14F-4D97-AF65-F5344CB8AC3E}">
        <p14:creationId xmlns:p14="http://schemas.microsoft.com/office/powerpoint/2010/main" val="2366060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5245291"/>
          </a:xfrm>
        </p:spPr>
        <p:txBody>
          <a:bodyPr>
            <a:normAutofit/>
          </a:bodyPr>
          <a:lstStyle/>
          <a:p>
            <a:r>
              <a:rPr lang="en-US" sz="2800" dirty="0" err="1" smtClean="0"/>
              <a:t>Sukuna’s</a:t>
            </a:r>
            <a:r>
              <a:rPr lang="en-US" sz="2800" dirty="0" smtClean="0"/>
              <a:t> aim was to lead the Fijian people slowly towards democracy but it did not came because the Fijian’s traditional respect for the authority of chiefs.</a:t>
            </a:r>
          </a:p>
          <a:p>
            <a:r>
              <a:rPr lang="en-US" sz="2800" dirty="0" smtClean="0"/>
              <a:t>Too much power in the administration was being left in the hands of few.</a:t>
            </a:r>
          </a:p>
          <a:p>
            <a:r>
              <a:rPr lang="en-US" sz="2800" dirty="0" smtClean="0"/>
              <a:t>But more Fijians became educated and moved towards towns and away from village influence.</a:t>
            </a:r>
          </a:p>
          <a:p>
            <a:r>
              <a:rPr lang="en-US" sz="2800" dirty="0" smtClean="0"/>
              <a:t>Demands were made for the Fijian members of the Legislative Council to be elected, not appointed by the Council of Chiefs</a:t>
            </a:r>
            <a:endParaRPr lang="en-US" sz="2800" dirty="0"/>
          </a:p>
        </p:txBody>
      </p:sp>
      <p:sp>
        <p:nvSpPr>
          <p:cNvPr id="3" name="Title 2"/>
          <p:cNvSpPr>
            <a:spLocks noGrp="1"/>
          </p:cNvSpPr>
          <p:nvPr>
            <p:ph type="title"/>
          </p:nvPr>
        </p:nvSpPr>
        <p:spPr>
          <a:xfrm>
            <a:off x="457200" y="304800"/>
            <a:ext cx="8229600" cy="1143000"/>
          </a:xfrm>
        </p:spPr>
        <p:txBody>
          <a:bodyPr>
            <a:normAutofit fontScale="90000"/>
          </a:bodyPr>
          <a:lstStyle/>
          <a:p>
            <a:r>
              <a:rPr lang="en-US" sz="3600" b="1" dirty="0"/>
              <a:t>Four Constitutions of Fiji</a:t>
            </a:r>
            <a:br>
              <a:rPr lang="en-US" sz="3600" b="1" dirty="0"/>
            </a:br>
            <a:r>
              <a:rPr lang="en-US" sz="3600" dirty="0" smtClean="0"/>
              <a:t>Tradition </a:t>
            </a:r>
            <a:r>
              <a:rPr lang="en-US" sz="3600" dirty="0"/>
              <a:t>versus Progress</a:t>
            </a:r>
            <a:r>
              <a:rPr lang="en-US" sz="3600" dirty="0" smtClean="0"/>
              <a:t>, 1945-1966 </a:t>
            </a:r>
            <a:r>
              <a:rPr lang="en-US" dirty="0"/>
              <a:t/>
            </a:r>
            <a:br>
              <a:rPr lang="en-US" dirty="0"/>
            </a:b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1</a:t>
            </a:fld>
            <a:endParaRPr lang="en-US"/>
          </a:p>
        </p:txBody>
      </p:sp>
    </p:spTree>
    <p:extLst>
      <p:ext uri="{BB962C8B-B14F-4D97-AF65-F5344CB8AC3E}">
        <p14:creationId xmlns:p14="http://schemas.microsoft.com/office/powerpoint/2010/main" val="2535068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382000" cy="5715000"/>
          </a:xfrm>
        </p:spPr>
        <p:txBody>
          <a:bodyPr>
            <a:normAutofit fontScale="62500" lnSpcReduction="20000"/>
          </a:bodyPr>
          <a:lstStyle/>
          <a:p>
            <a:r>
              <a:rPr lang="en-US" dirty="0" smtClean="0"/>
              <a:t>According to </a:t>
            </a:r>
            <a:r>
              <a:rPr lang="en-US" dirty="0" err="1" smtClean="0"/>
              <a:t>Yash</a:t>
            </a:r>
            <a:r>
              <a:rPr lang="en-US" dirty="0" smtClean="0"/>
              <a:t> </a:t>
            </a:r>
            <a:r>
              <a:rPr lang="en-US" dirty="0" err="1" smtClean="0"/>
              <a:t>Ghai</a:t>
            </a:r>
            <a:r>
              <a:rPr lang="en-US" dirty="0" smtClean="0"/>
              <a:t> and Jill Cottrell, there are two sets of opinions throughout Fiji’s modern history between</a:t>
            </a:r>
          </a:p>
          <a:p>
            <a:pPr marL="624078" indent="-514350">
              <a:buFont typeface="+mj-lt"/>
              <a:buAutoNum type="arabicPeriod"/>
            </a:pPr>
            <a:r>
              <a:rPr lang="en-US" dirty="0" smtClean="0"/>
              <a:t>Advocating political order based on integrated, nonracial state, based on individual communities. </a:t>
            </a:r>
          </a:p>
          <a:p>
            <a:pPr marL="624078" indent="-514350">
              <a:buFont typeface="+mj-lt"/>
              <a:buAutoNum type="arabicPeriod"/>
            </a:pPr>
            <a:r>
              <a:rPr lang="en-US" dirty="0" smtClean="0"/>
              <a:t>Those in favor of a political order based on ethnic communities.</a:t>
            </a:r>
          </a:p>
          <a:p>
            <a:pPr marL="109728" indent="0">
              <a:buNone/>
            </a:pPr>
            <a:r>
              <a:rPr lang="en-US" dirty="0" smtClean="0"/>
              <a:t>The author believes that Fiji’s colonial history which produced distrust and discord between the two major communities as a matter of policy and disorder of perceived vulnerability on the part of indigenous Fijians, integration would have require considerable sensitivity and sympathy</a:t>
            </a:r>
            <a:r>
              <a:rPr lang="en-US" dirty="0" smtClean="0"/>
              <a:t>.</a:t>
            </a:r>
          </a:p>
          <a:p>
            <a:r>
              <a:rPr lang="en-US" b="1" dirty="0"/>
              <a:t>Federation Party- </a:t>
            </a:r>
            <a:r>
              <a:rPr lang="en-US" dirty="0"/>
              <a:t>stood for independence, self-government, common roll</a:t>
            </a:r>
          </a:p>
          <a:p>
            <a:r>
              <a:rPr lang="en-US" b="1" dirty="0"/>
              <a:t>Alliance Party </a:t>
            </a:r>
            <a:r>
              <a:rPr lang="en-US" dirty="0"/>
              <a:t>stood for gradual political change, retention of communal roll</a:t>
            </a:r>
          </a:p>
          <a:p>
            <a:r>
              <a:rPr lang="en-US" dirty="0"/>
              <a:t>AP won with 22 seats and Federation nine.</a:t>
            </a:r>
          </a:p>
          <a:p>
            <a:r>
              <a:rPr lang="en-US" dirty="0"/>
              <a:t>1969-Denning Report- sugar cane contract favored cane growers (CSR ceased operations 1973)</a:t>
            </a:r>
          </a:p>
          <a:p>
            <a:r>
              <a:rPr lang="en-US" b="1" dirty="0"/>
              <a:t>April 1970- second London Conference: </a:t>
            </a:r>
            <a:r>
              <a:rPr lang="en-US" dirty="0"/>
              <a:t>there was a deadlock reached over the question of voting under the new Constitution.  But acceptable formula was finally produced and it was announced that Fiji would become independent on 10 October 1970.  Ratu Sir </a:t>
            </a:r>
            <a:r>
              <a:rPr lang="en-US" dirty="0" err="1"/>
              <a:t>Kamisese</a:t>
            </a:r>
            <a:r>
              <a:rPr lang="en-US" dirty="0"/>
              <a:t> Mara of the AP as prime minister.</a:t>
            </a:r>
          </a:p>
          <a:p>
            <a:pPr marL="0" indent="0">
              <a:buNone/>
            </a:pPr>
            <a:r>
              <a:rPr lang="en-US" dirty="0"/>
              <a:t>    Fiji gained independence with a 1970    Constitution</a:t>
            </a:r>
          </a:p>
          <a:p>
            <a:endParaRPr lang="en-US" dirty="0"/>
          </a:p>
          <a:p>
            <a:pPr marL="109728" indent="0">
              <a:buNone/>
            </a:pPr>
            <a:endParaRPr lang="en-US" dirty="0"/>
          </a:p>
          <a:p>
            <a:pPr marL="624078" indent="-514350">
              <a:buFont typeface="+mj-lt"/>
              <a:buAutoNum type="arabicPeriod"/>
            </a:pPr>
            <a:endParaRPr lang="en-US" dirty="0"/>
          </a:p>
        </p:txBody>
      </p:sp>
      <p:sp>
        <p:nvSpPr>
          <p:cNvPr id="3" name="Title 2"/>
          <p:cNvSpPr>
            <a:spLocks noGrp="1"/>
          </p:cNvSpPr>
          <p:nvPr>
            <p:ph type="title"/>
          </p:nvPr>
        </p:nvSpPr>
        <p:spPr>
          <a:xfrm>
            <a:off x="457200" y="274638"/>
            <a:ext cx="8229600" cy="639762"/>
          </a:xfrm>
        </p:spPr>
        <p:txBody>
          <a:bodyPr>
            <a:normAutofit/>
          </a:bodyPr>
          <a:lstStyle/>
          <a:p>
            <a:r>
              <a:rPr lang="en-US" sz="2400" dirty="0" smtClean="0"/>
              <a:t>Formulation of Constitution and its ethnic question.</a:t>
            </a:r>
            <a:endParaRPr lang="en-US" sz="2400"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10</a:t>
            </a:fld>
            <a:endParaRPr lang="en-US"/>
          </a:p>
        </p:txBody>
      </p:sp>
    </p:spTree>
    <p:extLst>
      <p:ext uri="{BB962C8B-B14F-4D97-AF65-F5344CB8AC3E}">
        <p14:creationId xmlns:p14="http://schemas.microsoft.com/office/powerpoint/2010/main" val="3565175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382000" cy="5486400"/>
          </a:xfrm>
        </p:spPr>
        <p:txBody>
          <a:bodyPr>
            <a:normAutofit fontScale="70000" lnSpcReduction="20000"/>
          </a:bodyPr>
          <a:lstStyle/>
          <a:p>
            <a:r>
              <a:rPr lang="en-US" dirty="0"/>
              <a:t>The constitution instituted in 1970, negotiated with the British, did not vary much from the Colonial Constitution of 1966. This Constitution was a product of the decolonization process that characterized this decade as Britain sought to give colonies more </a:t>
            </a:r>
            <a:r>
              <a:rPr lang="en-US" dirty="0" smtClean="0"/>
              <a:t>independence.</a:t>
            </a:r>
          </a:p>
          <a:p>
            <a:r>
              <a:rPr lang="en-US" dirty="0"/>
              <a:t> Land rights guaranteed by the Deed of Cession were given constitutional protection. Fijian chiefs were given an effective veto in all important matters affecting the status of Fijians and in changes to the Constitution itself</a:t>
            </a:r>
            <a:r>
              <a:rPr lang="en-US" dirty="0" smtClean="0"/>
              <a:t>.</a:t>
            </a:r>
            <a:r>
              <a:rPr lang="en-US" b="1" dirty="0"/>
              <a:t> Fiji- Bicameral Legislature</a:t>
            </a:r>
          </a:p>
          <a:p>
            <a:r>
              <a:rPr lang="en-US" dirty="0"/>
              <a:t>Upper House- Senate - appointed members</a:t>
            </a:r>
          </a:p>
          <a:p>
            <a:r>
              <a:rPr lang="en-US" dirty="0"/>
              <a:t>Lower House – House of Representatives – elected members – 52 seats</a:t>
            </a:r>
          </a:p>
          <a:p>
            <a:r>
              <a:rPr lang="en-US" dirty="0"/>
              <a:t>A compromise reached and interim solution reached on election method for House of Representatives</a:t>
            </a:r>
          </a:p>
          <a:p>
            <a:r>
              <a:rPr lang="en-US" b="1" dirty="0"/>
              <a:t>1969- Fiji Education Commission </a:t>
            </a:r>
            <a:r>
              <a:rPr lang="en-US" dirty="0"/>
              <a:t>set up to review education system and examine problem of Fijian education</a:t>
            </a:r>
          </a:p>
          <a:p>
            <a:endParaRPr lang="en-US" dirty="0"/>
          </a:p>
        </p:txBody>
      </p:sp>
      <p:sp>
        <p:nvSpPr>
          <p:cNvPr id="3" name="Title 2"/>
          <p:cNvSpPr>
            <a:spLocks noGrp="1"/>
          </p:cNvSpPr>
          <p:nvPr>
            <p:ph type="title"/>
          </p:nvPr>
        </p:nvSpPr>
        <p:spPr>
          <a:xfrm>
            <a:off x="457200" y="274638"/>
            <a:ext cx="8229600" cy="487362"/>
          </a:xfrm>
        </p:spPr>
        <p:txBody>
          <a:bodyPr>
            <a:normAutofit fontScale="90000"/>
          </a:bodyPr>
          <a:lstStyle/>
          <a:p>
            <a:r>
              <a:rPr lang="en-US" dirty="0" smtClean="0"/>
              <a:t>1970 Constitution</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11</a:t>
            </a:fld>
            <a:endParaRPr lang="en-US"/>
          </a:p>
        </p:txBody>
      </p:sp>
    </p:spTree>
    <p:extLst>
      <p:ext uri="{BB962C8B-B14F-4D97-AF65-F5344CB8AC3E}">
        <p14:creationId xmlns:p14="http://schemas.microsoft.com/office/powerpoint/2010/main" val="575591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066800"/>
            <a:ext cx="8763000" cy="5638800"/>
          </a:xfrm>
        </p:spPr>
        <p:txBody>
          <a:bodyPr>
            <a:normAutofit fontScale="55000" lnSpcReduction="20000"/>
          </a:bodyPr>
          <a:lstStyle/>
          <a:p>
            <a:pPr algn="just">
              <a:lnSpc>
                <a:spcPct val="120000"/>
              </a:lnSpc>
            </a:pPr>
            <a:r>
              <a:rPr lang="en-US" b="1" dirty="0" smtClean="0"/>
              <a:t>Bicameral legislature is one in which the legislature are divided into two separate assemblies, chambers or houses. It is  totally different from Unicameral legislature in which all members conscious and vote as a single group.</a:t>
            </a:r>
          </a:p>
          <a:p>
            <a:pPr algn="just">
              <a:lnSpc>
                <a:spcPct val="120000"/>
              </a:lnSpc>
            </a:pPr>
            <a:r>
              <a:rPr lang="en-US" b="1" dirty="0" smtClean="0"/>
              <a:t>As far as the origin of Bicameral System is concerned, the theories developed in Ancient Sumer (</a:t>
            </a:r>
            <a:r>
              <a:rPr lang="en-US" b="1" dirty="0"/>
              <a:t>modern-day southern </a:t>
            </a:r>
            <a:r>
              <a:rPr lang="en-US" b="1" dirty="0" smtClean="0"/>
              <a:t>Iraq, </a:t>
            </a:r>
            <a:r>
              <a:rPr lang="en-US" b="1" dirty="0"/>
              <a:t>Sumer was first permanently settled between c. 5500 and 4000 BCE</a:t>
            </a:r>
            <a:r>
              <a:rPr lang="en-US" b="1" dirty="0" smtClean="0"/>
              <a:t>) and later Ancient Greece, Ancient India and Rome.</a:t>
            </a:r>
          </a:p>
          <a:p>
            <a:pPr algn="just">
              <a:lnSpc>
                <a:spcPct val="120000"/>
              </a:lnSpc>
            </a:pPr>
            <a:r>
              <a:rPr lang="en-US" b="1" dirty="0" smtClean="0"/>
              <a:t>Later, the Bicameral institutions first arose in Medieval Europe. </a:t>
            </a:r>
            <a:r>
              <a:rPr lang="en-US" b="1" dirty="0"/>
              <a:t>The Fiji Bicameral Legislature based on British West minister Model(democratic parliamentary system of government.)</a:t>
            </a:r>
          </a:p>
          <a:p>
            <a:pPr algn="just">
              <a:lnSpc>
                <a:spcPct val="120000"/>
              </a:lnSpc>
            </a:pPr>
            <a:r>
              <a:rPr lang="en-US" b="1" dirty="0"/>
              <a:t>2 Houses</a:t>
            </a:r>
          </a:p>
          <a:p>
            <a:pPr algn="just">
              <a:lnSpc>
                <a:spcPct val="120000"/>
              </a:lnSpc>
            </a:pPr>
            <a:r>
              <a:rPr lang="en-US" b="1" dirty="0"/>
              <a:t>Upper House-Senate</a:t>
            </a:r>
          </a:p>
          <a:p>
            <a:pPr algn="just">
              <a:lnSpc>
                <a:spcPct val="120000"/>
              </a:lnSpc>
            </a:pPr>
            <a:r>
              <a:rPr lang="en-US" b="1" dirty="0"/>
              <a:t>Lower House-House of Representatives</a:t>
            </a:r>
          </a:p>
          <a:p>
            <a:pPr algn="just">
              <a:lnSpc>
                <a:spcPct val="120000"/>
              </a:lnSpc>
            </a:pPr>
            <a:r>
              <a:rPr lang="en-US" b="1" dirty="0"/>
              <a:t>Fiji-Dominion status with own responsible government</a:t>
            </a:r>
          </a:p>
          <a:p>
            <a:pPr algn="just">
              <a:lnSpc>
                <a:spcPct val="120000"/>
              </a:lnSpc>
            </a:pPr>
            <a:r>
              <a:rPr lang="en-US" b="1" dirty="0"/>
              <a:t>Governor General- Queen’s representative</a:t>
            </a:r>
          </a:p>
          <a:p>
            <a:pPr algn="just">
              <a:lnSpc>
                <a:spcPct val="120000"/>
              </a:lnSpc>
            </a:pPr>
            <a:r>
              <a:rPr lang="en-US" b="1" dirty="0"/>
              <a:t>Queen-Head of State</a:t>
            </a:r>
          </a:p>
          <a:p>
            <a:endParaRPr lang="en-US" dirty="0"/>
          </a:p>
          <a:p>
            <a:pPr algn="just">
              <a:lnSpc>
                <a:spcPct val="120000"/>
              </a:lnSpc>
            </a:pPr>
            <a:endParaRPr lang="en-US" b="1" dirty="0" smtClean="0"/>
          </a:p>
          <a:p>
            <a:pPr algn="just">
              <a:lnSpc>
                <a:spcPct val="120000"/>
              </a:lnSpc>
            </a:pPr>
            <a:endParaRPr lang="en-US" b="1" dirty="0"/>
          </a:p>
        </p:txBody>
      </p:sp>
      <p:sp>
        <p:nvSpPr>
          <p:cNvPr id="2" name="Title 1"/>
          <p:cNvSpPr>
            <a:spLocks noGrp="1"/>
          </p:cNvSpPr>
          <p:nvPr>
            <p:ph type="title"/>
          </p:nvPr>
        </p:nvSpPr>
        <p:spPr>
          <a:xfrm>
            <a:off x="457200" y="304800"/>
            <a:ext cx="8229600" cy="838200"/>
          </a:xfrm>
        </p:spPr>
        <p:txBody>
          <a:bodyPr>
            <a:normAutofit/>
          </a:bodyPr>
          <a:lstStyle/>
          <a:p>
            <a:pPr algn="ctr"/>
            <a:r>
              <a:rPr lang="en-US" dirty="0" smtClean="0"/>
              <a:t>BICAMERAL LEGISLATURE</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12</a:t>
            </a:fld>
            <a:endParaRPr lang="en-US"/>
          </a:p>
        </p:txBody>
      </p:sp>
    </p:spTree>
    <p:extLst>
      <p:ext uri="{BB962C8B-B14F-4D97-AF65-F5344CB8AC3E}">
        <p14:creationId xmlns:p14="http://schemas.microsoft.com/office/powerpoint/2010/main" val="274860513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British dual policies of both protecting indigenous Fijians through the preservation of their traditional system and promoting economic development by importing capital, management and </a:t>
            </a:r>
            <a:r>
              <a:rPr lang="en-US" dirty="0" err="1" smtClean="0"/>
              <a:t>labour</a:t>
            </a:r>
            <a:r>
              <a:rPr lang="en-US" dirty="0" smtClean="0"/>
              <a:t> posed profound contradictions. </a:t>
            </a:r>
          </a:p>
          <a:p>
            <a:r>
              <a:rPr lang="en-US" dirty="0" smtClean="0"/>
              <a:t>Mostly the British policies was the preservation of traditional institutions, particularly chieftaincy, land usage, customary practices, which served both moral objectives and administrative convenience (indirect rule). </a:t>
            </a:r>
            <a:endParaRPr lang="en-US" dirty="0"/>
          </a:p>
        </p:txBody>
      </p:sp>
      <p:sp>
        <p:nvSpPr>
          <p:cNvPr id="3" name="Title 2"/>
          <p:cNvSpPr>
            <a:spLocks noGrp="1"/>
          </p:cNvSpPr>
          <p:nvPr>
            <p:ph type="title"/>
          </p:nvPr>
        </p:nvSpPr>
        <p:spPr/>
        <p:txBody>
          <a:bodyPr>
            <a:normAutofit fontScale="90000"/>
          </a:bodyPr>
          <a:lstStyle/>
          <a:p>
            <a:r>
              <a:rPr lang="en-US" dirty="0" smtClean="0"/>
              <a:t>British Policies before Constitution formulation</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13</a:t>
            </a:fld>
            <a:endParaRPr lang="en-US"/>
          </a:p>
        </p:txBody>
      </p:sp>
    </p:spTree>
    <p:extLst>
      <p:ext uri="{BB962C8B-B14F-4D97-AF65-F5344CB8AC3E}">
        <p14:creationId xmlns:p14="http://schemas.microsoft.com/office/powerpoint/2010/main" val="1646784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059363"/>
          </a:xfrm>
        </p:spPr>
        <p:txBody>
          <a:bodyPr>
            <a:noAutofit/>
          </a:bodyPr>
          <a:lstStyle/>
          <a:p>
            <a:r>
              <a:rPr lang="en-US" sz="2000" dirty="0"/>
              <a:t>The Constitution gave power to Fijian politicians so long as they remained in partnership with the general voters and, critically, so long as the Fijian vote remained unified. </a:t>
            </a:r>
            <a:endParaRPr lang="en-US" sz="2000" dirty="0" smtClean="0"/>
          </a:p>
          <a:p>
            <a:r>
              <a:rPr lang="en-US" sz="2000" dirty="0" err="1" smtClean="0"/>
              <a:t>Ist</a:t>
            </a:r>
            <a:r>
              <a:rPr lang="en-US" sz="2000" dirty="0" smtClean="0"/>
              <a:t> </a:t>
            </a:r>
            <a:r>
              <a:rPr lang="en-US" sz="2000" dirty="0"/>
              <a:t>Constitution of 1970, contained a various compromises necessary to make independence acceptable to Fijians. As independence was contested where Indo-Fijians wanted independence soon whereas Fijians wanted to maintain British sovereignty, under which they believed Fiji had proposed and would continue to be protected.</a:t>
            </a:r>
          </a:p>
          <a:p>
            <a:r>
              <a:rPr lang="en-US" sz="2000" dirty="0"/>
              <a:t>In this constitution, governor and an appointed executive council and partially elected legislature</a:t>
            </a:r>
            <a:r>
              <a:rPr lang="en-US" sz="2000" dirty="0" smtClean="0"/>
              <a:t>.</a:t>
            </a:r>
          </a:p>
          <a:p>
            <a:r>
              <a:rPr lang="en-US" sz="2000" dirty="0" smtClean="0"/>
              <a:t>The constitution was basically a codification of the system of segregation, and thus it devoted considerable space to the status of the racial communities and their relationships to the state.</a:t>
            </a:r>
            <a:endParaRPr lang="en-US" sz="2000" dirty="0"/>
          </a:p>
        </p:txBody>
      </p:sp>
      <p:sp>
        <p:nvSpPr>
          <p:cNvPr id="3" name="Title 2"/>
          <p:cNvSpPr>
            <a:spLocks noGrp="1"/>
          </p:cNvSpPr>
          <p:nvPr>
            <p:ph type="title"/>
          </p:nvPr>
        </p:nvSpPr>
        <p:spPr>
          <a:xfrm>
            <a:off x="457200" y="274638"/>
            <a:ext cx="8229600" cy="792162"/>
          </a:xfrm>
        </p:spPr>
        <p:txBody>
          <a:bodyPr/>
          <a:lstStyle/>
          <a:p>
            <a:r>
              <a:rPr lang="en-US" dirty="0" smtClean="0"/>
              <a:t>1970 Constitution</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14</a:t>
            </a:fld>
            <a:endParaRPr lang="en-US"/>
          </a:p>
        </p:txBody>
      </p:sp>
    </p:spTree>
    <p:extLst>
      <p:ext uri="{BB962C8B-B14F-4D97-AF65-F5344CB8AC3E}">
        <p14:creationId xmlns:p14="http://schemas.microsoft.com/office/powerpoint/2010/main" val="885361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830763"/>
          </a:xfrm>
        </p:spPr>
        <p:txBody>
          <a:bodyPr>
            <a:normAutofit/>
          </a:bodyPr>
          <a:lstStyle/>
          <a:p>
            <a:r>
              <a:rPr lang="en-US" dirty="0" smtClean="0"/>
              <a:t>Constitution play an important role in multiethnic societies, making up for a deficit of common social bonds and solidarity. It also reflect the nation’s identity and values. </a:t>
            </a:r>
          </a:p>
          <a:p>
            <a:r>
              <a:rPr lang="en-US" dirty="0" err="1" smtClean="0"/>
              <a:t>Ghai</a:t>
            </a:r>
            <a:r>
              <a:rPr lang="en-US" dirty="0" smtClean="0"/>
              <a:t> and Cottrell believes that artifacts of the successive constitutions in Fiji have borne less and less relationship to the reality and structures of society and in fact produce tension and Conflicts. </a:t>
            </a:r>
            <a:endParaRPr lang="en-US" dirty="0"/>
          </a:p>
        </p:txBody>
      </p:sp>
      <p:sp>
        <p:nvSpPr>
          <p:cNvPr id="3" name="Title 2"/>
          <p:cNvSpPr>
            <a:spLocks noGrp="1"/>
          </p:cNvSpPr>
          <p:nvPr>
            <p:ph type="title"/>
          </p:nvPr>
        </p:nvSpPr>
        <p:spPr>
          <a:xfrm>
            <a:off x="457200" y="274638"/>
            <a:ext cx="8229600" cy="868362"/>
          </a:xfrm>
        </p:spPr>
        <p:txBody>
          <a:bodyPr>
            <a:normAutofit fontScale="90000"/>
          </a:bodyPr>
          <a:lstStyle/>
          <a:p>
            <a:r>
              <a:rPr lang="en-US" dirty="0"/>
              <a:t>Formulation of Constitution and its ethnic question</a:t>
            </a:r>
          </a:p>
        </p:txBody>
      </p:sp>
      <p:sp>
        <p:nvSpPr>
          <p:cNvPr id="4" name="Slide Number Placeholder 3"/>
          <p:cNvSpPr>
            <a:spLocks noGrp="1"/>
          </p:cNvSpPr>
          <p:nvPr>
            <p:ph type="sldNum" sz="quarter" idx="12"/>
          </p:nvPr>
        </p:nvSpPr>
        <p:spPr/>
        <p:txBody>
          <a:bodyPr/>
          <a:lstStyle/>
          <a:p>
            <a:fld id="{9B00D621-0798-4736-A6C9-DA07BFBD8353}" type="slidenum">
              <a:rPr lang="en-US" smtClean="0"/>
              <a:pPr/>
              <a:t>15</a:t>
            </a:fld>
            <a:endParaRPr lang="en-US"/>
          </a:p>
        </p:txBody>
      </p:sp>
    </p:spTree>
    <p:extLst>
      <p:ext uri="{BB962C8B-B14F-4D97-AF65-F5344CB8AC3E}">
        <p14:creationId xmlns:p14="http://schemas.microsoft.com/office/powerpoint/2010/main" val="3346462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382000" cy="5334000"/>
          </a:xfrm>
        </p:spPr>
        <p:txBody>
          <a:bodyPr>
            <a:noAutofit/>
          </a:bodyPr>
          <a:lstStyle/>
          <a:p>
            <a:r>
              <a:rPr lang="en-US" sz="1600" dirty="0" smtClean="0"/>
              <a:t>22 members</a:t>
            </a:r>
          </a:p>
          <a:p>
            <a:r>
              <a:rPr lang="en-US" sz="1600" dirty="0" smtClean="0"/>
              <a:t>8 appointed by Governor General acting in accordance with advice of Great Counci</a:t>
            </a:r>
            <a:r>
              <a:rPr lang="en-US" sz="1600" dirty="0"/>
              <a:t>l</a:t>
            </a:r>
            <a:r>
              <a:rPr lang="en-US" sz="1600" dirty="0" smtClean="0"/>
              <a:t> of Chiefs </a:t>
            </a:r>
          </a:p>
          <a:p>
            <a:r>
              <a:rPr lang="en-US" sz="1600" dirty="0" smtClean="0"/>
              <a:t>7 appointed by Governor General acting in accordance with advice of Prime Minister</a:t>
            </a:r>
          </a:p>
          <a:p>
            <a:r>
              <a:rPr lang="en-US" sz="1600" dirty="0" smtClean="0"/>
              <a:t>6 appointed by Governor General with advice of Leader of Opposition</a:t>
            </a:r>
          </a:p>
          <a:p>
            <a:r>
              <a:rPr lang="en-US" sz="1600" dirty="0"/>
              <a:t>1 appointed by Governor General with advice of Council of </a:t>
            </a:r>
            <a:r>
              <a:rPr lang="en-US" sz="1600" dirty="0" err="1"/>
              <a:t>Rotuma</a:t>
            </a:r>
            <a:r>
              <a:rPr lang="en-US" sz="1600" dirty="0"/>
              <a:t> </a:t>
            </a:r>
            <a:endParaRPr lang="en-US" sz="1600" dirty="0" smtClean="0"/>
          </a:p>
          <a:p>
            <a:r>
              <a:rPr lang="en-US" sz="1600" dirty="0" smtClean="0"/>
              <a:t>Members of Senate were appointed for 6 years, with eleven of them retiring every three years.</a:t>
            </a:r>
          </a:p>
          <a:p>
            <a:r>
              <a:rPr lang="en-US" sz="1600" dirty="0"/>
              <a:t>The appointment procedure into the Senate meant that ethnic-Fijians would almost be guaranteed a majority. A parliamentary system was established; with a Governor-General representing the Queen of England as Head of State.</a:t>
            </a:r>
          </a:p>
          <a:p>
            <a:r>
              <a:rPr lang="en-US" sz="1600" dirty="0"/>
              <a:t>The Senate shall elect from its members a President and Vice-President at its first sitting</a:t>
            </a:r>
          </a:p>
          <a:p>
            <a:r>
              <a:rPr lang="en-US" sz="1600" dirty="0"/>
              <a:t>The Senate’s task was to examine closely legislation passed by House of Representatives, and </a:t>
            </a:r>
          </a:p>
          <a:p>
            <a:r>
              <a:rPr lang="en-US" sz="1600" dirty="0"/>
              <a:t>To suggest necessary amendments or </a:t>
            </a:r>
          </a:p>
          <a:p>
            <a:r>
              <a:rPr lang="en-US" sz="1600" dirty="0"/>
              <a:t>Even to Delay a bill   </a:t>
            </a:r>
          </a:p>
          <a:p>
            <a:r>
              <a:rPr lang="en-US" sz="1600" dirty="0"/>
              <a:t>The Constitution of 1970 provided for separate representation of the principal communities in the House of Representatives.</a:t>
            </a:r>
          </a:p>
          <a:p>
            <a:r>
              <a:rPr lang="en-US" sz="1600" dirty="0"/>
              <a:t>Senate established principally to safeguard the Fijian interests, had  22 members, of whom eight were nominees of GCC, 7 were appointed by PM and 6 by the leader of opposition and 1 by the Council of </a:t>
            </a:r>
            <a:r>
              <a:rPr lang="en-US" sz="1600" dirty="0" err="1"/>
              <a:t>Rotuma</a:t>
            </a:r>
            <a:r>
              <a:rPr lang="en-US" sz="1600" dirty="0"/>
              <a:t>.</a:t>
            </a:r>
          </a:p>
          <a:p>
            <a:endParaRPr lang="en-US" sz="1200" dirty="0"/>
          </a:p>
        </p:txBody>
      </p:sp>
      <p:sp>
        <p:nvSpPr>
          <p:cNvPr id="2" name="Title 1"/>
          <p:cNvSpPr>
            <a:spLocks noGrp="1"/>
          </p:cNvSpPr>
          <p:nvPr>
            <p:ph type="title"/>
          </p:nvPr>
        </p:nvSpPr>
        <p:spPr>
          <a:xfrm>
            <a:off x="533400" y="304800"/>
            <a:ext cx="8229600" cy="743712"/>
          </a:xfrm>
        </p:spPr>
        <p:txBody>
          <a:bodyPr>
            <a:normAutofit fontScale="90000"/>
          </a:bodyPr>
          <a:lstStyle/>
          <a:p>
            <a:r>
              <a:rPr lang="en-US" dirty="0" smtClean="0"/>
              <a:t>SENATE</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16</a:t>
            </a:fld>
            <a:endParaRPr lang="en-US"/>
          </a:p>
        </p:txBody>
      </p:sp>
    </p:spTree>
    <p:extLst>
      <p:ext uri="{BB962C8B-B14F-4D97-AF65-F5344CB8AC3E}">
        <p14:creationId xmlns:p14="http://schemas.microsoft.com/office/powerpoint/2010/main" val="38390095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334000"/>
          </a:xfrm>
        </p:spPr>
        <p:txBody>
          <a:bodyPr>
            <a:normAutofit fontScale="62500" lnSpcReduction="20000"/>
          </a:bodyPr>
          <a:lstStyle/>
          <a:p>
            <a:r>
              <a:rPr lang="en-US" dirty="0" smtClean="0"/>
              <a:t>Former Legislative Council</a:t>
            </a:r>
          </a:p>
          <a:p>
            <a:r>
              <a:rPr lang="en-US" dirty="0" smtClean="0"/>
              <a:t>52 members</a:t>
            </a:r>
          </a:p>
          <a:p>
            <a:r>
              <a:rPr lang="en-US" dirty="0" smtClean="0"/>
              <a:t>22 Fijian</a:t>
            </a:r>
          </a:p>
          <a:p>
            <a:r>
              <a:rPr lang="en-US" dirty="0" smtClean="0"/>
              <a:t>22 Indian</a:t>
            </a:r>
          </a:p>
          <a:p>
            <a:r>
              <a:rPr lang="en-US" dirty="0" smtClean="0"/>
              <a:t>8 General seats</a:t>
            </a:r>
          </a:p>
          <a:p>
            <a:r>
              <a:rPr lang="en-US" dirty="0" smtClean="0"/>
              <a:t>The allocation of seats in the House of Representatives was such that, with a little support from the traditional allies- Europeans, part Europeans and pacific Islanders- the Fijians would dominate the executive.</a:t>
            </a:r>
          </a:p>
          <a:p>
            <a:r>
              <a:rPr lang="en-US" dirty="0" smtClean="0"/>
              <a:t>Other safeguards to Fijians were their land holding as a compromising about 83 percent of all the land in the country were protect against alienation to non-Fijian.</a:t>
            </a:r>
          </a:p>
          <a:p>
            <a:r>
              <a:rPr lang="en-US" dirty="0" smtClean="0"/>
              <a:t>Traditional social and political structures were retained and woven into the apparatus of the state. Fijian administration included GCC, with largely advisory functions, and the Fijian Affairs Board, composed of senior Bureaucrats and the Fijian members of the legislature. The administration has the power to review legislature bills before their introduction for their effect on Fijians and to make regulations for Fijian social and economic life.</a:t>
            </a:r>
          </a:p>
          <a:p>
            <a:endParaRPr lang="en-US" dirty="0" smtClean="0"/>
          </a:p>
          <a:p>
            <a:endParaRPr lang="en-US" dirty="0"/>
          </a:p>
        </p:txBody>
      </p:sp>
      <p:sp>
        <p:nvSpPr>
          <p:cNvPr id="2" name="Title 1"/>
          <p:cNvSpPr>
            <a:spLocks noGrp="1"/>
          </p:cNvSpPr>
          <p:nvPr>
            <p:ph type="title"/>
          </p:nvPr>
        </p:nvSpPr>
        <p:spPr>
          <a:xfrm>
            <a:off x="457200" y="274638"/>
            <a:ext cx="8229600" cy="639762"/>
          </a:xfrm>
        </p:spPr>
        <p:txBody>
          <a:bodyPr>
            <a:normAutofit/>
          </a:bodyPr>
          <a:lstStyle/>
          <a:p>
            <a:r>
              <a:rPr lang="en-US" sz="3200" dirty="0" smtClean="0"/>
              <a:t>House of Representatives Or Lower House</a:t>
            </a:r>
            <a:endParaRPr lang="en-US" sz="3200"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17</a:t>
            </a:fld>
            <a:endParaRPr lang="en-US"/>
          </a:p>
        </p:txBody>
      </p:sp>
    </p:spTree>
    <p:extLst>
      <p:ext uri="{BB962C8B-B14F-4D97-AF65-F5344CB8AC3E}">
        <p14:creationId xmlns:p14="http://schemas.microsoft.com/office/powerpoint/2010/main" val="109976182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229600" cy="4754563"/>
          </a:xfrm>
        </p:spPr>
        <p:txBody>
          <a:bodyPr>
            <a:noAutofit/>
          </a:bodyPr>
          <a:lstStyle/>
          <a:p>
            <a:r>
              <a:rPr lang="en-US" sz="1700" dirty="0" smtClean="0"/>
              <a:t>Appropriate laws and the </a:t>
            </a:r>
            <a:r>
              <a:rPr lang="en-US" sz="1700" b="1" dirty="0" smtClean="0"/>
              <a:t>Fijian Native Land Trust Board </a:t>
            </a:r>
            <a:r>
              <a:rPr lang="en-US" sz="1700" dirty="0" smtClean="0"/>
              <a:t>were established to deal with customary land, particularly with regard to leases to non-Fijians (mainly, Indo-Fijians cane farmers).</a:t>
            </a:r>
          </a:p>
          <a:p>
            <a:r>
              <a:rPr lang="en-US" sz="1700" dirty="0" smtClean="0"/>
              <a:t>Constitution paved the way for Fijian hegemony and also reinforced the traditional Fijian political and social system, maintaining both the dominance of senior Chiefs and the distinctions between them and the commoners.</a:t>
            </a:r>
          </a:p>
          <a:p>
            <a:r>
              <a:rPr lang="en-US" sz="1700" dirty="0" smtClean="0"/>
              <a:t>1970 settlement was mixture of a democratic and the oligarchic; liberalism and ethnic separation; equality to all and </a:t>
            </a:r>
            <a:r>
              <a:rPr lang="en-US" sz="1700" dirty="0" err="1" smtClean="0"/>
              <a:t>paramountcy</a:t>
            </a:r>
            <a:r>
              <a:rPr lang="en-US" sz="1700" dirty="0" smtClean="0"/>
              <a:t> of Fijians. The whole system depended on maintaining the separation of races and basically keeping Indo-Fijians outside the alliance of others.</a:t>
            </a:r>
          </a:p>
          <a:p>
            <a:r>
              <a:rPr lang="en-US" sz="1700" dirty="0" smtClean="0"/>
              <a:t>1970 constitution marked an advance on the colonial electoral system when it instituted cross-voting or national seats. These seats, allocated to different races while the voting for them was based on common roll, were established in order to begin moving the country towards nonracial or interracial politics, the assumption being that candidates would have an incentive to appeal to voters of other races.</a:t>
            </a:r>
            <a:endParaRPr lang="en-US" sz="1700" dirty="0"/>
          </a:p>
        </p:txBody>
      </p:sp>
      <p:sp>
        <p:nvSpPr>
          <p:cNvPr id="3" name="Title 2"/>
          <p:cNvSpPr>
            <a:spLocks noGrp="1"/>
          </p:cNvSpPr>
          <p:nvPr>
            <p:ph type="title"/>
          </p:nvPr>
        </p:nvSpPr>
        <p:spPr>
          <a:xfrm>
            <a:off x="457200" y="274638"/>
            <a:ext cx="8229600" cy="868362"/>
          </a:xfrm>
        </p:spPr>
        <p:txBody>
          <a:bodyPr/>
          <a:lstStyle/>
          <a:p>
            <a:r>
              <a:rPr lang="en-US" dirty="0" smtClean="0"/>
              <a:t>Constitution features</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18</a:t>
            </a:fld>
            <a:endParaRPr lang="en-US"/>
          </a:p>
        </p:txBody>
      </p:sp>
    </p:spTree>
    <p:extLst>
      <p:ext uri="{BB962C8B-B14F-4D97-AF65-F5344CB8AC3E}">
        <p14:creationId xmlns:p14="http://schemas.microsoft.com/office/powerpoint/2010/main" val="4120355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1371600"/>
            <a:ext cx="8229600" cy="4648200"/>
          </a:xfrm>
        </p:spPr>
      </p:pic>
      <p:sp>
        <p:nvSpPr>
          <p:cNvPr id="3" name="Title 2"/>
          <p:cNvSpPr>
            <a:spLocks noGrp="1"/>
          </p:cNvSpPr>
          <p:nvPr>
            <p:ph type="title"/>
          </p:nvPr>
        </p:nvSpPr>
        <p:spPr/>
        <p:txBody>
          <a:bodyPr>
            <a:normAutofit fontScale="90000"/>
          </a:bodyPr>
          <a:lstStyle/>
          <a:p>
            <a:r>
              <a:rPr lang="en-US" dirty="0" smtClean="0"/>
              <a:t>The House of Representatives, 1970 Constitution</a:t>
            </a:r>
            <a:endParaRPr lang="en-US" dirty="0"/>
          </a:p>
        </p:txBody>
      </p:sp>
      <p:sp>
        <p:nvSpPr>
          <p:cNvPr id="2" name="Slide Number Placeholder 1"/>
          <p:cNvSpPr>
            <a:spLocks noGrp="1"/>
          </p:cNvSpPr>
          <p:nvPr>
            <p:ph type="sldNum" sz="quarter" idx="12"/>
          </p:nvPr>
        </p:nvSpPr>
        <p:spPr/>
        <p:txBody>
          <a:bodyPr/>
          <a:lstStyle/>
          <a:p>
            <a:fld id="{9B00D621-0798-4736-A6C9-DA07BFBD8353}" type="slidenum">
              <a:rPr lang="en-US" smtClean="0"/>
              <a:pPr/>
              <a:t>19</a:t>
            </a:fld>
            <a:endParaRPr lang="en-US"/>
          </a:p>
        </p:txBody>
      </p:sp>
    </p:spTree>
    <p:extLst>
      <p:ext uri="{BB962C8B-B14F-4D97-AF65-F5344CB8AC3E}">
        <p14:creationId xmlns:p14="http://schemas.microsoft.com/office/powerpoint/2010/main" val="4175567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dirty="0" smtClean="0"/>
              <a:t>Many investigations were made into the Fijian way of life and Fijian administration and they suggested to make some changes. Most important report was made by Sir Alan Burns in 1960. Many changes were suggested on land tenure, rights, immigration and agriculture development.</a:t>
            </a:r>
          </a:p>
          <a:p>
            <a:pPr marL="624078" indent="-514350">
              <a:buFont typeface="+mj-lt"/>
              <a:buAutoNum type="arabicPeriod"/>
            </a:pPr>
            <a:r>
              <a:rPr lang="en-US" dirty="0" smtClean="0"/>
              <a:t>Important Constitutional Change between 1960-1963 was that Country’s Constitution was made</a:t>
            </a:r>
          </a:p>
          <a:p>
            <a:pPr marL="624078" indent="-514350">
              <a:buFont typeface="+mj-lt"/>
              <a:buAutoNum type="arabicPeriod"/>
            </a:pPr>
            <a:r>
              <a:rPr lang="en-US" dirty="0" smtClean="0"/>
              <a:t>Now, Fijians gained the right to vote for members of the Legislative Council.</a:t>
            </a:r>
          </a:p>
          <a:p>
            <a:pPr marL="624078" indent="-514350">
              <a:buFont typeface="+mj-lt"/>
              <a:buAutoNum type="arabicPeriod"/>
            </a:pPr>
            <a:r>
              <a:rPr lang="en-US" dirty="0" smtClean="0"/>
              <a:t>Women also got the right to vote for the first time.</a:t>
            </a:r>
          </a:p>
        </p:txBody>
      </p:sp>
      <p:sp>
        <p:nvSpPr>
          <p:cNvPr id="3" name="Title 2"/>
          <p:cNvSpPr>
            <a:spLocks noGrp="1"/>
          </p:cNvSpPr>
          <p:nvPr>
            <p:ph type="title"/>
          </p:nvPr>
        </p:nvSpPr>
        <p:spPr/>
        <p:txBody>
          <a:bodyPr>
            <a:normAutofit fontScale="90000"/>
          </a:bodyPr>
          <a:lstStyle/>
          <a:p>
            <a:r>
              <a:rPr lang="en-US" dirty="0" smtClean="0"/>
              <a:t>Reports Recommendation for Changes between 1956-1960</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2</a:t>
            </a:fld>
            <a:endParaRPr lang="en-US"/>
          </a:p>
        </p:txBody>
      </p:sp>
    </p:spTree>
    <p:extLst>
      <p:ext uri="{BB962C8B-B14F-4D97-AF65-F5344CB8AC3E}">
        <p14:creationId xmlns:p14="http://schemas.microsoft.com/office/powerpoint/2010/main" val="22074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686800" cy="6553200"/>
          </a:xfrm>
        </p:spPr>
        <p:txBody>
          <a:bodyPr>
            <a:normAutofit fontScale="32500" lnSpcReduction="20000"/>
          </a:bodyPr>
          <a:lstStyle/>
          <a:p>
            <a:r>
              <a:rPr lang="en-US" sz="4900" dirty="0"/>
              <a:t>There shall be a Speaker and Deputy Speaker elected from its members at its first seating</a:t>
            </a:r>
          </a:p>
          <a:p>
            <a:endParaRPr lang="en-US" sz="4900" dirty="0"/>
          </a:p>
          <a:p>
            <a:pPr>
              <a:buNone/>
            </a:pPr>
            <a:r>
              <a:rPr lang="en-US" sz="4900" dirty="0"/>
              <a:t>Cabinet</a:t>
            </a:r>
          </a:p>
          <a:p>
            <a:pPr>
              <a:buNone/>
            </a:pPr>
            <a:r>
              <a:rPr lang="en-US" sz="4900" dirty="0"/>
              <a:t>-Consist of Ministers and assistant ministers appointed by Prime Minister (PM) freedom of choice in selecting the best available people.</a:t>
            </a:r>
          </a:p>
          <a:p>
            <a:pPr>
              <a:buNone/>
            </a:pPr>
            <a:r>
              <a:rPr lang="en-US" sz="4900" dirty="0"/>
              <a:t>-Adviser to the Governor General</a:t>
            </a:r>
          </a:p>
          <a:p>
            <a:pPr>
              <a:buNone/>
            </a:pPr>
            <a:r>
              <a:rPr lang="en-US" sz="4900" dirty="0"/>
              <a:t>-assist the PM in governing the country</a:t>
            </a:r>
          </a:p>
          <a:p>
            <a:pPr>
              <a:buNone/>
            </a:pPr>
            <a:endParaRPr lang="en-US" sz="4900" dirty="0" smtClean="0"/>
          </a:p>
          <a:p>
            <a:pPr>
              <a:buNone/>
            </a:pPr>
            <a:r>
              <a:rPr lang="en-US" sz="4900" b="1" dirty="0" smtClean="0"/>
              <a:t>Parliament</a:t>
            </a:r>
            <a:endParaRPr lang="en-US" sz="4900" b="1" dirty="0"/>
          </a:p>
          <a:p>
            <a:r>
              <a:rPr lang="en-US" sz="4900" dirty="0" smtClean="0"/>
              <a:t>Makes </a:t>
            </a:r>
            <a:r>
              <a:rPr lang="en-US" sz="4900" dirty="0" smtClean="0"/>
              <a:t>laws</a:t>
            </a:r>
          </a:p>
          <a:p>
            <a:r>
              <a:rPr lang="en-US" sz="4900" dirty="0" smtClean="0"/>
              <a:t>House of Representatives- formulate bills</a:t>
            </a:r>
          </a:p>
          <a:p>
            <a:r>
              <a:rPr lang="en-US" sz="4900" dirty="0" smtClean="0"/>
              <a:t>Senate either approves or amends and passes</a:t>
            </a:r>
          </a:p>
          <a:p>
            <a:r>
              <a:rPr lang="en-US" sz="4900" dirty="0" smtClean="0"/>
              <a:t>Governor General assents</a:t>
            </a:r>
          </a:p>
          <a:p>
            <a:r>
              <a:rPr lang="en-US" sz="4900" dirty="0" smtClean="0"/>
              <a:t>Bill published in Gazette</a:t>
            </a:r>
          </a:p>
          <a:p>
            <a:r>
              <a:rPr lang="en-US" sz="4900" dirty="0" smtClean="0"/>
              <a:t>Becomes a law</a:t>
            </a:r>
          </a:p>
          <a:p>
            <a:r>
              <a:rPr lang="en-US" sz="4900" dirty="0" smtClean="0"/>
              <a:t>All laws made by Parliament styled ‘Act of Parliament</a:t>
            </a:r>
            <a:r>
              <a:rPr lang="en-US" sz="4900" dirty="0" smtClean="0"/>
              <a:t>’.</a:t>
            </a:r>
          </a:p>
          <a:p>
            <a:r>
              <a:rPr lang="en-US" sz="4900" dirty="0"/>
              <a:t>Prime Minister-ruling political party</a:t>
            </a:r>
          </a:p>
          <a:p>
            <a:r>
              <a:rPr lang="en-US" sz="4900" dirty="0"/>
              <a:t>Leader of Opposition- appointed by GG from opposition party with numerical strength</a:t>
            </a:r>
          </a:p>
          <a:p>
            <a:r>
              <a:rPr lang="en-US" sz="4900" dirty="0"/>
              <a:t>Election after 5 years</a:t>
            </a:r>
          </a:p>
          <a:p>
            <a:pPr marL="0" indent="0">
              <a:buNone/>
            </a:pPr>
            <a:r>
              <a:rPr lang="en-US" sz="4900" b="1" dirty="0" smtClean="0"/>
              <a:t>Bills of Right</a:t>
            </a:r>
          </a:p>
          <a:p>
            <a:r>
              <a:rPr lang="en-US" sz="4900" dirty="0"/>
              <a:t>guaranteed to every person in Fiji, regardless of race, place of origin, </a:t>
            </a:r>
            <a:r>
              <a:rPr lang="en-US" sz="4900" dirty="0" err="1"/>
              <a:t>colour</a:t>
            </a:r>
            <a:r>
              <a:rPr lang="en-US" sz="4900" dirty="0"/>
              <a:t>, religion, sex, or political opinion, all personal liberties and basic freedom-the right to life, liberty, security of person and protection of the law, and the freedom of conscience, expression and assembly or association. </a:t>
            </a:r>
          </a:p>
          <a:p>
            <a:endParaRPr lang="en-US" sz="3400" dirty="0"/>
          </a:p>
          <a:p>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20</a:t>
            </a:fld>
            <a:endParaRPr lang="en-US"/>
          </a:p>
        </p:txBody>
      </p:sp>
    </p:spTree>
    <p:extLst>
      <p:ext uri="{BB962C8B-B14F-4D97-AF65-F5344CB8AC3E}">
        <p14:creationId xmlns:p14="http://schemas.microsoft.com/office/powerpoint/2010/main" val="326313109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rmAutofit fontScale="70000" lnSpcReduction="20000"/>
          </a:bodyPr>
          <a:lstStyle/>
          <a:p>
            <a:r>
              <a:rPr lang="en-US" dirty="0" smtClean="0"/>
              <a:t>Constitution allowed for as wide a variety of people as possible to become a citizen</a:t>
            </a:r>
          </a:p>
          <a:p>
            <a:r>
              <a:rPr lang="en-US" dirty="0" smtClean="0"/>
              <a:t>Right to vote if eligible</a:t>
            </a:r>
          </a:p>
          <a:p>
            <a:r>
              <a:rPr lang="en-US" dirty="0" smtClean="0"/>
              <a:t>Hold a Fiji passport</a:t>
            </a:r>
          </a:p>
          <a:p>
            <a:r>
              <a:rPr lang="en-US" dirty="0" smtClean="0"/>
              <a:t>Enjoy other rights as a citizen</a:t>
            </a:r>
          </a:p>
          <a:p>
            <a:r>
              <a:rPr lang="en-US" dirty="0" smtClean="0"/>
              <a:t>Anyone who was Born, naturalized or registered as a citizen before 5 May 1970 automatically became a citizen.  </a:t>
            </a:r>
            <a:endParaRPr lang="en-US" dirty="0" smtClean="0"/>
          </a:p>
          <a:p>
            <a:r>
              <a:rPr lang="en-US" dirty="0"/>
              <a:t>Also applied to those whose fathers came under this category</a:t>
            </a:r>
          </a:p>
          <a:p>
            <a:r>
              <a:rPr lang="en-US" dirty="0"/>
              <a:t>Fiji residents who were classed as ‘</a:t>
            </a:r>
            <a:r>
              <a:rPr lang="en-US" dirty="0" err="1"/>
              <a:t>belongers</a:t>
            </a:r>
            <a:r>
              <a:rPr lang="en-US" dirty="0"/>
              <a:t>’ could apply to be a citizen after 7 years residing provided had not been absent for more than 18 months.</a:t>
            </a:r>
          </a:p>
          <a:p>
            <a:r>
              <a:rPr lang="en-US" dirty="0"/>
              <a:t>Non-Commonwealth citizens could apply after 9 years residing provided had not been absent more than 18months</a:t>
            </a:r>
          </a:p>
          <a:p>
            <a:r>
              <a:rPr lang="en-US" dirty="0"/>
              <a:t>No one can hold dual citizenship. </a:t>
            </a:r>
          </a:p>
          <a:p>
            <a:endParaRPr lang="en-US" dirty="0"/>
          </a:p>
        </p:txBody>
      </p:sp>
      <p:sp>
        <p:nvSpPr>
          <p:cNvPr id="2" name="Title 1"/>
          <p:cNvSpPr>
            <a:spLocks noGrp="1"/>
          </p:cNvSpPr>
          <p:nvPr>
            <p:ph type="title"/>
          </p:nvPr>
        </p:nvSpPr>
        <p:spPr>
          <a:xfrm>
            <a:off x="457200" y="274638"/>
            <a:ext cx="8229600" cy="792162"/>
          </a:xfrm>
        </p:spPr>
        <p:txBody>
          <a:bodyPr>
            <a:normAutofit/>
          </a:bodyPr>
          <a:lstStyle/>
          <a:p>
            <a:r>
              <a:rPr lang="en-US" sz="2800" dirty="0" smtClean="0"/>
              <a:t>According to 1970 Constitution: Citizenship</a:t>
            </a:r>
            <a:endParaRPr lang="en-US" sz="2800"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21</a:t>
            </a:fld>
            <a:endParaRPr lang="en-US"/>
          </a:p>
        </p:txBody>
      </p:sp>
    </p:spTree>
    <p:extLst>
      <p:ext uri="{BB962C8B-B14F-4D97-AF65-F5344CB8AC3E}">
        <p14:creationId xmlns:p14="http://schemas.microsoft.com/office/powerpoint/2010/main" val="332246552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dirty="0"/>
              <a:t>Fiji faced its first constitutional crisis in 1977, when the Indo-Fijian dominated National Federation Party (NFP) narrowly won the parliamentary elections. </a:t>
            </a:r>
            <a:endParaRPr lang="en-US" dirty="0" smtClean="0"/>
          </a:p>
          <a:p>
            <a:r>
              <a:rPr lang="en-US" dirty="0"/>
              <a:t> Ethnic Fijian Governor General </a:t>
            </a:r>
            <a:r>
              <a:rPr lang="en-US" dirty="0" err="1"/>
              <a:t>Ratu</a:t>
            </a:r>
            <a:r>
              <a:rPr lang="en-US" dirty="0"/>
              <a:t> Sir George </a:t>
            </a:r>
            <a:r>
              <a:rPr lang="en-US" dirty="0" err="1"/>
              <a:t>Cakobau</a:t>
            </a:r>
            <a:r>
              <a:rPr lang="en-US" dirty="0"/>
              <a:t> called on </a:t>
            </a:r>
            <a:r>
              <a:rPr lang="en-US" dirty="0" err="1"/>
              <a:t>Ratu</a:t>
            </a:r>
            <a:r>
              <a:rPr lang="en-US" dirty="0"/>
              <a:t> Sir </a:t>
            </a:r>
            <a:r>
              <a:rPr lang="en-US" dirty="0" err="1"/>
              <a:t>Kamisese</a:t>
            </a:r>
            <a:r>
              <a:rPr lang="en-US" dirty="0"/>
              <a:t> Mara's Fijian Alliance to form a caretaker government, pending new elections scheduled for September of that </a:t>
            </a:r>
            <a:r>
              <a:rPr lang="en-US" dirty="0" smtClean="0"/>
              <a:t>year.</a:t>
            </a:r>
          </a:p>
          <a:p>
            <a:r>
              <a:rPr lang="en-US" dirty="0" smtClean="0"/>
              <a:t>The splits </a:t>
            </a:r>
            <a:r>
              <a:rPr lang="en-US" dirty="0"/>
              <a:t>within the NFP and its hesitation to take office also exasperated the situation. In September, Mara’s Alliance Party won and took control of the government.</a:t>
            </a:r>
          </a:p>
        </p:txBody>
      </p:sp>
      <p:sp>
        <p:nvSpPr>
          <p:cNvPr id="3" name="Title 2"/>
          <p:cNvSpPr>
            <a:spLocks noGrp="1"/>
          </p:cNvSpPr>
          <p:nvPr>
            <p:ph type="title"/>
          </p:nvPr>
        </p:nvSpPr>
        <p:spPr/>
        <p:txBody>
          <a:bodyPr>
            <a:normAutofit/>
          </a:bodyPr>
          <a:lstStyle/>
          <a:p>
            <a:r>
              <a:rPr lang="en-US" dirty="0" err="1" smtClean="0"/>
              <a:t>Ist</a:t>
            </a:r>
            <a:r>
              <a:rPr lang="en-US" dirty="0" smtClean="0"/>
              <a:t> Constitutional Crisis of 1977</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22</a:t>
            </a:fld>
            <a:endParaRPr lang="en-US"/>
          </a:p>
        </p:txBody>
      </p:sp>
    </p:spTree>
    <p:extLst>
      <p:ext uri="{BB962C8B-B14F-4D97-AF65-F5344CB8AC3E}">
        <p14:creationId xmlns:p14="http://schemas.microsoft.com/office/powerpoint/2010/main" val="38959647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a:t>Fiji’s second constitutional crisis and first two coups came in 1987. The two coups resulted from ethnic Fijian concerns that Indo-Fijians dominated the government</a:t>
            </a:r>
            <a:r>
              <a:rPr lang="en-US" dirty="0" smtClean="0"/>
              <a:t>.</a:t>
            </a:r>
          </a:p>
          <a:p>
            <a:r>
              <a:rPr lang="en-US" dirty="0" smtClean="0"/>
              <a:t>There was also emergence of new element in Fijian community, where one side traditionalist, who were happy to uphold communal traditions and the role of chiefs in politics, and those who saw the communal lifestyle as holding back the development of the Fijian community and saw no place for chieftaincy in modern politics. (Fijian chiefs division between Eastern traditional chiefs while Western modern thinking chiefs)</a:t>
            </a:r>
          </a:p>
          <a:p>
            <a:r>
              <a:rPr lang="en-US" dirty="0"/>
              <a:t>Lieutenant Colonel </a:t>
            </a:r>
            <a:r>
              <a:rPr lang="en-US" dirty="0" err="1"/>
              <a:t>Sitiveni</a:t>
            </a:r>
            <a:r>
              <a:rPr lang="en-US" dirty="0"/>
              <a:t> </a:t>
            </a:r>
            <a:r>
              <a:rPr lang="en-US" dirty="0" err="1"/>
              <a:t>Rabuka</a:t>
            </a:r>
            <a:r>
              <a:rPr lang="en-US" dirty="0"/>
              <a:t> led the two 1987 coups. The first coup, in May 1987, disposed the </a:t>
            </a:r>
            <a:r>
              <a:rPr lang="en-US" dirty="0" err="1"/>
              <a:t>Timoci</a:t>
            </a:r>
            <a:r>
              <a:rPr lang="en-US" dirty="0"/>
              <a:t> </a:t>
            </a:r>
            <a:r>
              <a:rPr lang="en-US" dirty="0" err="1"/>
              <a:t>Bavadra</a:t>
            </a:r>
            <a:r>
              <a:rPr lang="en-US" dirty="0"/>
              <a:t> led government</a:t>
            </a:r>
            <a:r>
              <a:rPr lang="en-US" dirty="0" smtClean="0"/>
              <a:t>.</a:t>
            </a:r>
          </a:p>
          <a:p>
            <a:r>
              <a:rPr lang="en-US" dirty="0" smtClean="0"/>
              <a:t>In October 1987, </a:t>
            </a:r>
            <a:r>
              <a:rPr lang="en-US" dirty="0"/>
              <a:t>Fiji’s second coup rejected Queen Elizabeth II as the Head of State of Fiji. Fiji’s long formed name changed from the Dominion of Fiji to the Republic of Fiji.</a:t>
            </a:r>
          </a:p>
        </p:txBody>
      </p:sp>
      <p:sp>
        <p:nvSpPr>
          <p:cNvPr id="3" name="Title 2"/>
          <p:cNvSpPr>
            <a:spLocks noGrp="1"/>
          </p:cNvSpPr>
          <p:nvPr>
            <p:ph type="title"/>
          </p:nvPr>
        </p:nvSpPr>
        <p:spPr/>
        <p:txBody>
          <a:bodyPr/>
          <a:lstStyle/>
          <a:p>
            <a:r>
              <a:rPr lang="en-US" dirty="0" smtClean="0"/>
              <a:t>Second Constitutional Crisis</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23</a:t>
            </a:fld>
            <a:endParaRPr lang="en-US"/>
          </a:p>
        </p:txBody>
      </p:sp>
    </p:spTree>
    <p:extLst>
      <p:ext uri="{BB962C8B-B14F-4D97-AF65-F5344CB8AC3E}">
        <p14:creationId xmlns:p14="http://schemas.microsoft.com/office/powerpoint/2010/main" val="1423470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305800" cy="4724400"/>
          </a:xfrm>
        </p:spPr>
        <p:txBody>
          <a:bodyPr>
            <a:normAutofit fontScale="62500" lnSpcReduction="20000"/>
          </a:bodyPr>
          <a:lstStyle/>
          <a:p>
            <a:r>
              <a:rPr lang="en-US" dirty="0"/>
              <a:t>The military coup caused the exodus of thousands of Indo-Fijians, who faced ethnic discrimination at the hand of the government. In 1990 the interim government promulgated a new Constitution which sought to strengthen ethnic Fijian control of the country</a:t>
            </a:r>
            <a:r>
              <a:rPr lang="en-US" dirty="0" smtClean="0"/>
              <a:t>. </a:t>
            </a:r>
          </a:p>
          <a:p>
            <a:r>
              <a:rPr lang="en-US" dirty="0" smtClean="0"/>
              <a:t>1990 constitution was basically imposed on the people and despite the opposition of one major community of Indo-Fijians.</a:t>
            </a:r>
          </a:p>
          <a:p>
            <a:r>
              <a:rPr lang="en-US" dirty="0" smtClean="0"/>
              <a:t>New Constitution rejected multiracialism in favor of Fijian dominance and attempted to close constitutional loopholes that might have frustrated the goals of ensuring Fijian supremacy for all times.</a:t>
            </a:r>
          </a:p>
          <a:p>
            <a:r>
              <a:rPr lang="en-US" dirty="0" smtClean="0"/>
              <a:t>It reinforced the segregation of races and the political subordination of Indo-Fijians. It also aimed at the enhanced dominance of purely Fijian institution over the state</a:t>
            </a:r>
            <a:r>
              <a:rPr lang="en-US" dirty="0" smtClean="0"/>
              <a:t>.</a:t>
            </a:r>
          </a:p>
          <a:p>
            <a:r>
              <a:rPr lang="en-US" dirty="0"/>
              <a:t>The new constitution retained the parliamentary system of government and a    bicameral legislature, though with significant changes meant to guarantee Fijian dominance.</a:t>
            </a:r>
          </a:p>
          <a:p>
            <a:r>
              <a:rPr lang="en-US" dirty="0"/>
              <a:t>No cross voting seats were provided for, so all representation became communal. </a:t>
            </a:r>
          </a:p>
          <a:p>
            <a:endParaRPr lang="en-US" dirty="0" smtClean="0"/>
          </a:p>
        </p:txBody>
      </p:sp>
      <p:sp>
        <p:nvSpPr>
          <p:cNvPr id="3" name="Title 2"/>
          <p:cNvSpPr>
            <a:spLocks noGrp="1"/>
          </p:cNvSpPr>
          <p:nvPr>
            <p:ph type="title"/>
          </p:nvPr>
        </p:nvSpPr>
        <p:spPr/>
        <p:txBody>
          <a:bodyPr>
            <a:normAutofit fontScale="90000"/>
          </a:bodyPr>
          <a:lstStyle/>
          <a:p>
            <a:r>
              <a:rPr lang="en-US" dirty="0" smtClean="0"/>
              <a:t>Military imposed Constitution of 1990</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24</a:t>
            </a:fld>
            <a:endParaRPr lang="en-US"/>
          </a:p>
        </p:txBody>
      </p:sp>
    </p:spTree>
    <p:extLst>
      <p:ext uri="{BB962C8B-B14F-4D97-AF65-F5344CB8AC3E}">
        <p14:creationId xmlns:p14="http://schemas.microsoft.com/office/powerpoint/2010/main" val="34760385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458200" cy="4876800"/>
          </a:xfrm>
        </p:spPr>
        <p:txBody>
          <a:bodyPr>
            <a:normAutofit fontScale="55000" lnSpcReduction="20000"/>
          </a:bodyPr>
          <a:lstStyle/>
          <a:p>
            <a:r>
              <a:rPr lang="en-US" dirty="0"/>
              <a:t>As a result of international pressure and the contradictions contained in that constitution, it was replaced by the 1997 constitution, it was negotiated between the leaders of the indigenous Fijians and the Indo-Fijians; aim was to strengthen the multiracial foundation of Fiji. </a:t>
            </a:r>
          </a:p>
          <a:p>
            <a:r>
              <a:rPr lang="en-US" dirty="0"/>
              <a:t>The constitution was challenged in Coups.</a:t>
            </a:r>
          </a:p>
          <a:p>
            <a:r>
              <a:rPr lang="en-US" dirty="0"/>
              <a:t>Under 1990 Constitution the positions of President and Prime Minister could only be filled by ethnic Fijians</a:t>
            </a:r>
            <a:r>
              <a:rPr lang="en-US" dirty="0" smtClean="0"/>
              <a:t>.</a:t>
            </a:r>
          </a:p>
          <a:p>
            <a:r>
              <a:rPr lang="en-US" dirty="0"/>
              <a:t>37 of the seventy parliamentary seats could only be filled by ethnic Fijian.</a:t>
            </a:r>
          </a:p>
          <a:p>
            <a:r>
              <a:rPr lang="en-US" dirty="0"/>
              <a:t>This meant that ethnic Fijians retained a majority of seats in parliament. </a:t>
            </a:r>
          </a:p>
          <a:p>
            <a:r>
              <a:rPr lang="en-US" dirty="0"/>
              <a:t>The constitution abolished all forms of non-racial voting.</a:t>
            </a:r>
          </a:p>
          <a:p>
            <a:r>
              <a:rPr lang="en-US" dirty="0"/>
              <a:t>In 1992 </a:t>
            </a:r>
            <a:r>
              <a:rPr lang="en-US" dirty="0" err="1"/>
              <a:t>Rabuka</a:t>
            </a:r>
            <a:r>
              <a:rPr lang="en-US" dirty="0"/>
              <a:t> became Prime Minister under the 1990 Constitution.</a:t>
            </a:r>
          </a:p>
          <a:p>
            <a:r>
              <a:rPr lang="en-US" dirty="0"/>
              <a:t>The registration of all Fijian voters was now tied to the traditional rules of descent for each subordinate communal group within Fijian society: Final decision were left to the Native land commission.</a:t>
            </a:r>
          </a:p>
          <a:p>
            <a:r>
              <a:rPr lang="en-US" dirty="0"/>
              <a:t>In the allocation of seats, there was also discrimination against urban Fijians, who were assumed to be less strongly bound by communal ties than rural people.</a:t>
            </a:r>
          </a:p>
          <a:p>
            <a:r>
              <a:rPr lang="en-US" dirty="0"/>
              <a:t>However, he could only do so with the help of the Indo-Fijian dominated Fiji Labor Party (FLP) and later the NFP. FLP and NFP obtained from </a:t>
            </a:r>
            <a:r>
              <a:rPr lang="en-US" dirty="0" err="1"/>
              <a:t>Rabuka</a:t>
            </a:r>
            <a:r>
              <a:rPr lang="en-US" dirty="0"/>
              <a:t> a speedy constitutional review, which the 1990 constitution mandated.</a:t>
            </a:r>
          </a:p>
          <a:p>
            <a:endParaRPr lang="en-US" dirty="0"/>
          </a:p>
          <a:p>
            <a:endParaRPr lang="en-US" dirty="0"/>
          </a:p>
        </p:txBody>
      </p:sp>
      <p:sp>
        <p:nvSpPr>
          <p:cNvPr id="3" name="Title 2"/>
          <p:cNvSpPr>
            <a:spLocks noGrp="1"/>
          </p:cNvSpPr>
          <p:nvPr>
            <p:ph type="title"/>
          </p:nvPr>
        </p:nvSpPr>
        <p:spPr/>
        <p:txBody>
          <a:bodyPr/>
          <a:lstStyle/>
          <a:p>
            <a:r>
              <a:rPr lang="en-US" dirty="0" smtClean="0"/>
              <a:t>Constitution of 1990</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25</a:t>
            </a:fld>
            <a:endParaRPr lang="en-US"/>
          </a:p>
        </p:txBody>
      </p:sp>
    </p:spTree>
    <p:extLst>
      <p:ext uri="{BB962C8B-B14F-4D97-AF65-F5344CB8AC3E}">
        <p14:creationId xmlns:p14="http://schemas.microsoft.com/office/powerpoint/2010/main" val="3161452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382000" cy="4876800"/>
          </a:xfrm>
        </p:spPr>
        <p:txBody>
          <a:bodyPr>
            <a:normAutofit fontScale="55000" lnSpcReduction="20000"/>
          </a:bodyPr>
          <a:lstStyle/>
          <a:p>
            <a:r>
              <a:rPr lang="en-US" dirty="0" smtClean="0"/>
              <a:t>Senate consist of 24 members nominated by GCC, 1 by the </a:t>
            </a:r>
            <a:r>
              <a:rPr lang="en-US" dirty="0" err="1" smtClean="0"/>
              <a:t>Rotuman</a:t>
            </a:r>
            <a:r>
              <a:rPr lang="en-US" dirty="0" smtClean="0"/>
              <a:t> Council and 9 members nominated by the president of Fiji to represent other communities (without any requirement for consultation).</a:t>
            </a:r>
          </a:p>
          <a:p>
            <a:r>
              <a:rPr lang="en-US" dirty="0" smtClean="0"/>
              <a:t>The president himself was to be appointed by the GCC and would presumably be a Fijian, although this was not specified in the text as a qualification.</a:t>
            </a:r>
          </a:p>
          <a:p>
            <a:r>
              <a:rPr lang="en-US" dirty="0" smtClean="0"/>
              <a:t>The overrepresentation of Fijians, when they also had an absolute majority in other house.</a:t>
            </a:r>
          </a:p>
          <a:p>
            <a:r>
              <a:rPr lang="en-US" dirty="0" smtClean="0"/>
              <a:t>This constitution enhanced the entrenchment of legislature protecting Fijian land and other interests</a:t>
            </a:r>
            <a:r>
              <a:rPr lang="en-US" dirty="0" smtClean="0"/>
              <a:t>.</a:t>
            </a:r>
          </a:p>
          <a:p>
            <a:r>
              <a:rPr lang="en-US" dirty="0"/>
              <a:t>Provision was made to guarantee a Fijian administration: only a Fijian could be the Prime Minister.</a:t>
            </a:r>
          </a:p>
          <a:p>
            <a:r>
              <a:rPr lang="en-US" dirty="0"/>
              <a:t>This constitution gave more power to the executive than 1970 constitution  and the moderation role of the leader of the opposition (mostly Indo-Fijian) was much diminished and the PM was given direct and decisive say in appointments to various offices.</a:t>
            </a:r>
          </a:p>
          <a:p>
            <a:r>
              <a:rPr lang="en-US" dirty="0"/>
              <a:t>The chairman and one other member of the 3 member Police Service Commission had to be Fijian. (police under control of Fijians)</a:t>
            </a:r>
          </a:p>
          <a:p>
            <a:r>
              <a:rPr lang="en-US" dirty="0"/>
              <a:t>Legislature and executive were given unlimited powers to establish programs and policies for promoting and safeguarding the economic, social, educational, cultural, traditional and other interests of the Fijian and Rotuman people.</a:t>
            </a:r>
          </a:p>
          <a:p>
            <a:endParaRPr lang="en-US" dirty="0"/>
          </a:p>
        </p:txBody>
      </p:sp>
      <p:sp>
        <p:nvSpPr>
          <p:cNvPr id="3" name="Title 2"/>
          <p:cNvSpPr>
            <a:spLocks noGrp="1"/>
          </p:cNvSpPr>
          <p:nvPr>
            <p:ph type="title"/>
          </p:nvPr>
        </p:nvSpPr>
        <p:spPr/>
        <p:txBody>
          <a:bodyPr/>
          <a:lstStyle/>
          <a:p>
            <a:r>
              <a:rPr lang="en-US" dirty="0" smtClean="0"/>
              <a:t>1990 Constitution</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26</a:t>
            </a:fld>
            <a:endParaRPr lang="en-US"/>
          </a:p>
        </p:txBody>
      </p:sp>
    </p:spTree>
    <p:extLst>
      <p:ext uri="{BB962C8B-B14F-4D97-AF65-F5344CB8AC3E}">
        <p14:creationId xmlns:p14="http://schemas.microsoft.com/office/powerpoint/2010/main" val="24947637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305800" cy="5105400"/>
          </a:xfrm>
        </p:spPr>
        <p:txBody>
          <a:bodyPr>
            <a:normAutofit fontScale="70000" lnSpcReduction="20000"/>
          </a:bodyPr>
          <a:lstStyle/>
          <a:p>
            <a:r>
              <a:rPr lang="en-US" sz="2800" dirty="0"/>
              <a:t>Fijian Customary law got special status and Native Fijian courts had to be revived.</a:t>
            </a:r>
          </a:p>
          <a:p>
            <a:r>
              <a:rPr lang="en-US" sz="2800" dirty="0"/>
              <a:t>Native institution interfered upon the constitutional </a:t>
            </a:r>
            <a:r>
              <a:rPr lang="en-US" sz="2800" dirty="0" smtClean="0"/>
              <a:t>scheme, </a:t>
            </a:r>
            <a:r>
              <a:rPr lang="en-US" sz="2800" dirty="0"/>
              <a:t>the 1990 constitution was not allowed to impose its discipline over them, i.e. acts of GCC was outside the purview and made it above the law.</a:t>
            </a:r>
          </a:p>
          <a:p>
            <a:r>
              <a:rPr lang="en-US" sz="2800" dirty="0"/>
              <a:t>Actions of Native Land Commission, Native Fisheries Commission and Native Lands trust board was outside the purview. And indigenous institutions were largely freed of the constitutional supervision</a:t>
            </a:r>
            <a:r>
              <a:rPr lang="en-US" sz="2800" dirty="0" smtClean="0"/>
              <a:t>.</a:t>
            </a:r>
          </a:p>
          <a:p>
            <a:pPr marL="0" indent="0">
              <a:buNone/>
            </a:pPr>
            <a:r>
              <a:rPr lang="en-US" sz="2800" b="1" dirty="0" smtClean="0"/>
              <a:t>Effects of 1990 Constitution</a:t>
            </a:r>
          </a:p>
          <a:p>
            <a:r>
              <a:rPr lang="en-US" sz="2800" dirty="0"/>
              <a:t>Weakening of institutions of accountability facilitated corruption and impropriety in the public life and produced an inefficient government.</a:t>
            </a:r>
          </a:p>
          <a:p>
            <a:r>
              <a:rPr lang="en-US" sz="2800" dirty="0"/>
              <a:t>This led to emigration of many talented skilled workers. </a:t>
            </a:r>
          </a:p>
          <a:p>
            <a:r>
              <a:rPr lang="en-US" sz="2800" dirty="0"/>
              <a:t>It led to stagnation of economy, retarding the social and economic advancement of all the communities; was much criticized abroad and finally Fijian expulsion from commonwealth.</a:t>
            </a:r>
          </a:p>
          <a:p>
            <a:r>
              <a:rPr lang="en-US" sz="2800" dirty="0"/>
              <a:t>New constitution reinforced internal division among Fijians, as once indo-Fijians were sidelined, there was little to maintain the political unity of Fijians.</a:t>
            </a:r>
          </a:p>
          <a:p>
            <a:endParaRPr lang="en-US" sz="2800" dirty="0"/>
          </a:p>
          <a:p>
            <a:endParaRPr lang="en-US" dirty="0"/>
          </a:p>
        </p:txBody>
      </p:sp>
      <p:sp>
        <p:nvSpPr>
          <p:cNvPr id="3" name="Slide Number Placeholder 2"/>
          <p:cNvSpPr>
            <a:spLocks noGrp="1"/>
          </p:cNvSpPr>
          <p:nvPr>
            <p:ph type="sldNum" sz="quarter" idx="12"/>
          </p:nvPr>
        </p:nvSpPr>
        <p:spPr/>
        <p:txBody>
          <a:bodyPr/>
          <a:lstStyle/>
          <a:p>
            <a:fld id="{9B00D621-0798-4736-A6C9-DA07BFBD8353}" type="slidenum">
              <a:rPr lang="en-US" smtClean="0"/>
              <a:pPr/>
              <a:t>27</a:t>
            </a:fld>
            <a:endParaRPr lang="en-US"/>
          </a:p>
        </p:txBody>
      </p:sp>
      <p:sp>
        <p:nvSpPr>
          <p:cNvPr id="4" name="Title 3"/>
          <p:cNvSpPr>
            <a:spLocks noGrp="1"/>
          </p:cNvSpPr>
          <p:nvPr>
            <p:ph type="title"/>
          </p:nvPr>
        </p:nvSpPr>
        <p:spPr/>
        <p:txBody>
          <a:bodyPr/>
          <a:lstStyle/>
          <a:p>
            <a:r>
              <a:rPr lang="en-US" dirty="0"/>
              <a:t>1990 Constitution</a:t>
            </a:r>
          </a:p>
        </p:txBody>
      </p:sp>
    </p:spTree>
    <p:extLst>
      <p:ext uri="{BB962C8B-B14F-4D97-AF65-F5344CB8AC3E}">
        <p14:creationId xmlns:p14="http://schemas.microsoft.com/office/powerpoint/2010/main" val="7184222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143000"/>
            <a:ext cx="8382000" cy="5257800"/>
          </a:xfrm>
        </p:spPr>
        <p:txBody>
          <a:bodyPr>
            <a:noAutofit/>
          </a:bodyPr>
          <a:lstStyle/>
          <a:p>
            <a:r>
              <a:rPr lang="en-US" sz="1600" dirty="0" smtClean="0"/>
              <a:t>The failure of 1970 and 1990 constitutions prompted the search of new basis for the state and intercommunity relation, with an emphasis on the need for national harmony and respect for the rights of all communities. </a:t>
            </a:r>
          </a:p>
          <a:p>
            <a:r>
              <a:rPr lang="en-US" sz="1600" dirty="0" smtClean="0"/>
              <a:t>In </a:t>
            </a:r>
            <a:r>
              <a:rPr lang="en-US" sz="1600" dirty="0"/>
              <a:t>1995 </a:t>
            </a:r>
            <a:r>
              <a:rPr lang="en-US" sz="1600" dirty="0" err="1"/>
              <a:t>Rabuka</a:t>
            </a:r>
            <a:r>
              <a:rPr lang="en-US" sz="1600" dirty="0"/>
              <a:t> established the Constitutional Reviewed </a:t>
            </a:r>
            <a:r>
              <a:rPr lang="en-US" sz="1600" dirty="0" smtClean="0"/>
              <a:t>Commission</a:t>
            </a:r>
            <a:r>
              <a:rPr lang="en-US" sz="1600" dirty="0"/>
              <a:t> </a:t>
            </a:r>
            <a:r>
              <a:rPr lang="en-US" sz="1600" dirty="0" smtClean="0"/>
              <a:t>which gave a report called Reeves report. The commission recommended for promoting racial harmony and national unity and economic and social advancement of all communities and bearing in mind international recognized principles and standards of individual and group rights. </a:t>
            </a:r>
          </a:p>
          <a:p>
            <a:r>
              <a:rPr lang="en-US" sz="1600" dirty="0" smtClean="0"/>
              <a:t>The commission encourage and facilitated the formation of multiethnic  governments, asserting that progress towards the sharing of executive power among all ethnic communities is the only solution to the Fiji’s constitutional problems.  Major changes were suggested in Electoral system and power-sharing arrangements.  </a:t>
            </a:r>
          </a:p>
          <a:p>
            <a:r>
              <a:rPr lang="en-US" sz="1600" dirty="0" smtClean="0"/>
              <a:t>In order to get impartial electoral system one has to address 4 principal problems: </a:t>
            </a:r>
            <a:r>
              <a:rPr lang="en-US" sz="1600" b="1" dirty="0" smtClean="0"/>
              <a:t>Communal representation, the ethnic base of political parties, majority government and paramountcy principle</a:t>
            </a:r>
            <a:r>
              <a:rPr lang="en-US" sz="1600" dirty="0" smtClean="0"/>
              <a:t>.  </a:t>
            </a:r>
          </a:p>
          <a:p>
            <a:pPr marL="0" indent="0">
              <a:buNone/>
            </a:pPr>
            <a:r>
              <a:rPr lang="en-US" sz="1600" b="1" dirty="0" smtClean="0"/>
              <a:t>Constitution of 1997</a:t>
            </a:r>
            <a:endParaRPr lang="en-US" sz="1600" b="1" dirty="0" smtClean="0"/>
          </a:p>
          <a:p>
            <a:r>
              <a:rPr lang="en-US" sz="1600" dirty="0"/>
              <a:t>The review process resulted in Fiji's third Constitution of 1997.</a:t>
            </a:r>
          </a:p>
          <a:p>
            <a:r>
              <a:rPr lang="en-US" sz="1600" dirty="0"/>
              <a:t>The Constitution sought to balance ethnic representation in Fiji's government. It led to the election of Fiji's first Indo-Fijian Prime Minster, </a:t>
            </a:r>
            <a:r>
              <a:rPr lang="en-US" sz="1600" dirty="0" err="1"/>
              <a:t>Mahendra</a:t>
            </a:r>
            <a:r>
              <a:rPr lang="en-US" sz="1600" dirty="0"/>
              <a:t> Chaudhry, in 1999. </a:t>
            </a:r>
          </a:p>
          <a:p>
            <a:r>
              <a:rPr lang="en-US" sz="1600" dirty="0"/>
              <a:t>Fiji experienced another coup on the anniversary of the election of Chaudhry's People Coalition government. Led by George Speight, rebels took control of parliament on 19 May 2000. They held Chaudhry, other ministers, and staff hostage for fifty-six days. </a:t>
            </a:r>
          </a:p>
          <a:p>
            <a:endParaRPr lang="en-US" sz="1800" dirty="0" smtClean="0"/>
          </a:p>
          <a:p>
            <a:endParaRPr lang="en-US" sz="1800" dirty="0" smtClean="0"/>
          </a:p>
        </p:txBody>
      </p:sp>
      <p:sp>
        <p:nvSpPr>
          <p:cNvPr id="3" name="Title 2"/>
          <p:cNvSpPr>
            <a:spLocks noGrp="1"/>
          </p:cNvSpPr>
          <p:nvPr>
            <p:ph type="title"/>
          </p:nvPr>
        </p:nvSpPr>
        <p:spPr/>
        <p:txBody>
          <a:bodyPr/>
          <a:lstStyle/>
          <a:p>
            <a:r>
              <a:rPr lang="en-US" dirty="0" smtClean="0"/>
              <a:t>Way towards 1997 Constitution</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28</a:t>
            </a:fld>
            <a:endParaRPr lang="en-US"/>
          </a:p>
        </p:txBody>
      </p:sp>
    </p:spTree>
    <p:extLst>
      <p:ext uri="{BB962C8B-B14F-4D97-AF65-F5344CB8AC3E}">
        <p14:creationId xmlns:p14="http://schemas.microsoft.com/office/powerpoint/2010/main" val="7092233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President </a:t>
            </a:r>
            <a:r>
              <a:rPr lang="en-US" dirty="0" err="1"/>
              <a:t>Ratu</a:t>
            </a:r>
            <a:r>
              <a:rPr lang="en-US" dirty="0"/>
              <a:t> Sir </a:t>
            </a:r>
            <a:r>
              <a:rPr lang="en-US" dirty="0" err="1"/>
              <a:t>Kamisese</a:t>
            </a:r>
            <a:r>
              <a:rPr lang="en-US" dirty="0"/>
              <a:t> Mara denounced the coup, but dismissed the government. Mara sought to take executive control for himself and declared a state of emergency</a:t>
            </a:r>
            <a:r>
              <a:rPr lang="en-US" dirty="0" smtClean="0"/>
              <a:t>.</a:t>
            </a:r>
          </a:p>
          <a:p>
            <a:r>
              <a:rPr lang="en-US" dirty="0"/>
              <a:t> Like in 1987, the rebels claimed fears of an Indo-Fijian dominated government. On 29 May 2000 President Mara left office, questions remain as to whether he was deposed or resigned.</a:t>
            </a:r>
          </a:p>
        </p:txBody>
      </p:sp>
      <p:sp>
        <p:nvSpPr>
          <p:cNvPr id="3" name="Title 2"/>
          <p:cNvSpPr>
            <a:spLocks noGrp="1"/>
          </p:cNvSpPr>
          <p:nvPr>
            <p:ph type="title"/>
          </p:nvPr>
        </p:nvSpPr>
        <p:spPr/>
        <p:txBody>
          <a:bodyPr>
            <a:normAutofit fontScale="90000"/>
          </a:bodyPr>
          <a:lstStyle/>
          <a:p>
            <a:r>
              <a:rPr lang="en-US" dirty="0" smtClean="0"/>
              <a:t>Changes after 1997 Constitution in 2000 coup</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29</a:t>
            </a:fld>
            <a:endParaRPr lang="en-US"/>
          </a:p>
        </p:txBody>
      </p:sp>
    </p:spTree>
    <p:extLst>
      <p:ext uri="{BB962C8B-B14F-4D97-AF65-F5344CB8AC3E}">
        <p14:creationId xmlns:p14="http://schemas.microsoft.com/office/powerpoint/2010/main" val="16435265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smtClean="0"/>
              <a:t>In 1962, the Governor, Sir Kenneth </a:t>
            </a:r>
            <a:r>
              <a:rPr lang="en-US" dirty="0" err="1" smtClean="0"/>
              <a:t>Maddocks</a:t>
            </a:r>
            <a:r>
              <a:rPr lang="en-US" dirty="0" smtClean="0"/>
              <a:t>, said the failure of the provinces to collect rates and warned the government could not increase the amount of money which it gave to the Fijian Administration.</a:t>
            </a:r>
          </a:p>
          <a:p>
            <a:r>
              <a:rPr lang="en-US" dirty="0" smtClean="0"/>
              <a:t>Therefore Council of Chiefs made a special commission to resolve this problem, which recommended</a:t>
            </a:r>
          </a:p>
          <a:p>
            <a:pPr marL="624078" indent="-514350">
              <a:buFont typeface="+mj-lt"/>
              <a:buAutoNum type="arabicPeriod"/>
            </a:pPr>
            <a:r>
              <a:rPr lang="en-US" dirty="0" smtClean="0"/>
              <a:t>Provincial Councils should be given more power, taking over many of the duties of the Fijian Affairs board. Like to make by laws and  enforce them;</a:t>
            </a:r>
          </a:p>
          <a:p>
            <a:pPr marL="624078" indent="-514350">
              <a:buFont typeface="+mj-lt"/>
              <a:buAutoNum type="arabicPeriod"/>
            </a:pPr>
            <a:r>
              <a:rPr lang="en-US" dirty="0" smtClean="0"/>
              <a:t>Have the majority of their members chosen by direct election by the residents of the provinces.</a:t>
            </a:r>
          </a:p>
          <a:p>
            <a:pPr marL="624078" indent="-514350">
              <a:buFont typeface="+mj-lt"/>
              <a:buAutoNum type="arabicPeriod"/>
            </a:pPr>
            <a:r>
              <a:rPr lang="en-US" dirty="0" smtClean="0"/>
              <a:t>Be developed along the lines of rural local authorities</a:t>
            </a:r>
          </a:p>
          <a:p>
            <a:pPr marL="624078" indent="-514350">
              <a:buFont typeface="+mj-lt"/>
              <a:buAutoNum type="arabicPeriod"/>
            </a:pPr>
            <a:r>
              <a:rPr lang="en-US" dirty="0" smtClean="0"/>
              <a:t>Replace the present provincial rates system with a system of land rates based on the unimproved value of Fijian owned land in the provinces. </a:t>
            </a:r>
            <a:endParaRPr lang="en-US" dirty="0"/>
          </a:p>
        </p:txBody>
      </p:sp>
      <p:sp>
        <p:nvSpPr>
          <p:cNvPr id="3" name="Title 2"/>
          <p:cNvSpPr>
            <a:spLocks noGrp="1"/>
          </p:cNvSpPr>
          <p:nvPr>
            <p:ph type="title"/>
          </p:nvPr>
        </p:nvSpPr>
        <p:spPr/>
        <p:txBody>
          <a:bodyPr/>
          <a:lstStyle/>
          <a:p>
            <a:r>
              <a:rPr lang="en-US" dirty="0" smtClean="0"/>
              <a:t>Changes made in 1962</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3</a:t>
            </a:fld>
            <a:endParaRPr lang="en-US"/>
          </a:p>
        </p:txBody>
      </p:sp>
    </p:spTree>
    <p:extLst>
      <p:ext uri="{BB962C8B-B14F-4D97-AF65-F5344CB8AC3E}">
        <p14:creationId xmlns:p14="http://schemas.microsoft.com/office/powerpoint/2010/main" val="247943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a:t>The military led by Commodore </a:t>
            </a:r>
            <a:r>
              <a:rPr lang="en-US" dirty="0" err="1"/>
              <a:t>Vorege</a:t>
            </a:r>
            <a:r>
              <a:rPr lang="en-US" dirty="0"/>
              <a:t> (Frank) Bainimarama assumed control and abrogated the Constitution. With the backing of the Great Council of Chiefs, the military installed an interim government headed by </a:t>
            </a:r>
            <a:r>
              <a:rPr lang="en-US" dirty="0" err="1"/>
              <a:t>Laisenia</a:t>
            </a:r>
            <a:r>
              <a:rPr lang="en-US" dirty="0"/>
              <a:t> </a:t>
            </a:r>
            <a:r>
              <a:rPr lang="en-US" dirty="0" err="1"/>
              <a:t>Qarase</a:t>
            </a:r>
            <a:r>
              <a:rPr lang="en-US" dirty="0"/>
              <a:t>. Ethnic Fijians dominated this new interim government</a:t>
            </a:r>
            <a:r>
              <a:rPr lang="en-US" dirty="0" smtClean="0"/>
              <a:t>.</a:t>
            </a:r>
          </a:p>
          <a:p>
            <a:r>
              <a:rPr lang="en-US" dirty="0"/>
              <a:t>The 2001 elections produced no clear majority but </a:t>
            </a:r>
            <a:r>
              <a:rPr lang="en-US" dirty="0" err="1"/>
              <a:t>Qarase</a:t>
            </a:r>
            <a:r>
              <a:rPr lang="en-US" dirty="0"/>
              <a:t> was appointed as Prime Minister. The Supreme Court declared </a:t>
            </a:r>
            <a:r>
              <a:rPr lang="en-US" dirty="0" err="1"/>
              <a:t>Qarase's</a:t>
            </a:r>
            <a:r>
              <a:rPr lang="en-US" dirty="0"/>
              <a:t> government unconstitutional in 2003.</a:t>
            </a:r>
          </a:p>
        </p:txBody>
      </p:sp>
      <p:sp>
        <p:nvSpPr>
          <p:cNvPr id="3" name="Title 2"/>
          <p:cNvSpPr>
            <a:spLocks noGrp="1"/>
          </p:cNvSpPr>
          <p:nvPr>
            <p:ph type="title"/>
          </p:nvPr>
        </p:nvSpPr>
        <p:spPr/>
        <p:txBody>
          <a:bodyPr/>
          <a:lstStyle/>
          <a:p>
            <a:r>
              <a:rPr lang="en-US" dirty="0" smtClean="0"/>
              <a:t>Events of 2000 coup</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30</a:t>
            </a:fld>
            <a:endParaRPr lang="en-US"/>
          </a:p>
        </p:txBody>
      </p:sp>
    </p:spTree>
    <p:extLst>
      <p:ext uri="{BB962C8B-B14F-4D97-AF65-F5344CB8AC3E}">
        <p14:creationId xmlns:p14="http://schemas.microsoft.com/office/powerpoint/2010/main" val="34907343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382000" cy="4800600"/>
          </a:xfrm>
        </p:spPr>
        <p:txBody>
          <a:bodyPr>
            <a:normAutofit fontScale="70000" lnSpcReduction="20000"/>
          </a:bodyPr>
          <a:lstStyle/>
          <a:p>
            <a:r>
              <a:rPr lang="en-US" dirty="0"/>
              <a:t>The following year saw Vice President </a:t>
            </a:r>
            <a:r>
              <a:rPr lang="en-US" dirty="0" err="1"/>
              <a:t>Ratu</a:t>
            </a:r>
            <a:r>
              <a:rPr lang="en-US" dirty="0"/>
              <a:t> </a:t>
            </a:r>
            <a:r>
              <a:rPr lang="en-US" dirty="0" err="1"/>
              <a:t>Jope</a:t>
            </a:r>
            <a:r>
              <a:rPr lang="en-US" dirty="0"/>
              <a:t> </a:t>
            </a:r>
            <a:r>
              <a:rPr lang="en-US" dirty="0" err="1"/>
              <a:t>Seniloli</a:t>
            </a:r>
            <a:r>
              <a:rPr lang="en-US" dirty="0"/>
              <a:t> and four other prominent figures convicted for their part in the 2000 coup. </a:t>
            </a:r>
            <a:endParaRPr lang="en-US" dirty="0" smtClean="0"/>
          </a:p>
          <a:p>
            <a:r>
              <a:rPr lang="en-US" dirty="0"/>
              <a:t>In 2005 </a:t>
            </a:r>
            <a:r>
              <a:rPr lang="en-US" dirty="0" err="1"/>
              <a:t>Qarase</a:t>
            </a:r>
            <a:r>
              <a:rPr lang="en-US" dirty="0"/>
              <a:t> supported a bill granting amnesty to perpetrators of the 2000 coup, the Reconciliation Tolerance and Unity Bill. </a:t>
            </a:r>
            <a:endParaRPr lang="en-US" dirty="0" smtClean="0"/>
          </a:p>
          <a:p>
            <a:r>
              <a:rPr lang="en-US" dirty="0"/>
              <a:t>This moved further strained the already tense relationship between the government and the military</a:t>
            </a:r>
            <a:r>
              <a:rPr lang="en-US" dirty="0" smtClean="0"/>
              <a:t>.</a:t>
            </a:r>
          </a:p>
          <a:p>
            <a:r>
              <a:rPr lang="en-US" dirty="0" smtClean="0"/>
              <a:t>Neither the alternative voting system nor power sharing has eased Fiji’s ethnic competition and tensions, but resulted in manipulation of the system of some key political parties. </a:t>
            </a:r>
            <a:endParaRPr lang="en-US" dirty="0" smtClean="0"/>
          </a:p>
          <a:p>
            <a:r>
              <a:rPr lang="en-US" dirty="0"/>
              <a:t>In late 2006 Bainimarama handed down a list of demands to Qarase with a deadline set for December 4. The demands focused mainly on the removal of three bills dealing with the 2000 coup and land rights.</a:t>
            </a:r>
          </a:p>
          <a:p>
            <a:r>
              <a:rPr lang="en-US" dirty="0"/>
              <a:t>His demands also included the resignation or removal of Fiji Police Commissioner Andrew Hughes and the dropping of police investigations into whether his threats were seditious.</a:t>
            </a:r>
          </a:p>
          <a:p>
            <a:endParaRPr lang="en-US" dirty="0"/>
          </a:p>
        </p:txBody>
      </p:sp>
      <p:sp>
        <p:nvSpPr>
          <p:cNvPr id="3" name="Title 2"/>
          <p:cNvSpPr>
            <a:spLocks noGrp="1"/>
          </p:cNvSpPr>
          <p:nvPr>
            <p:ph type="title"/>
          </p:nvPr>
        </p:nvSpPr>
        <p:spPr/>
        <p:txBody>
          <a:bodyPr/>
          <a:lstStyle/>
          <a:p>
            <a:r>
              <a:rPr lang="en-US" dirty="0" smtClean="0"/>
              <a:t>Way towards new Constitution</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31</a:t>
            </a:fld>
            <a:endParaRPr lang="en-US"/>
          </a:p>
        </p:txBody>
      </p:sp>
    </p:spTree>
    <p:extLst>
      <p:ext uri="{BB962C8B-B14F-4D97-AF65-F5344CB8AC3E}">
        <p14:creationId xmlns:p14="http://schemas.microsoft.com/office/powerpoint/2010/main" val="37420339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dirty="0"/>
              <a:t>Bainimarama wanted </a:t>
            </a:r>
            <a:r>
              <a:rPr lang="en-US" dirty="0" err="1"/>
              <a:t>Qarase</a:t>
            </a:r>
            <a:r>
              <a:rPr lang="en-US" dirty="0"/>
              <a:t> to remove other senior government officials whom he felt had connection with the 2000 coup. The government promised to make certain concessions, but the military remained suspicious and felt that the promised concessions were not enough</a:t>
            </a:r>
            <a:r>
              <a:rPr lang="en-US" dirty="0" smtClean="0"/>
              <a:t>.</a:t>
            </a:r>
          </a:p>
          <a:p>
            <a:r>
              <a:rPr lang="en-US" dirty="0"/>
              <a:t>The military then called for </a:t>
            </a:r>
            <a:r>
              <a:rPr lang="en-US" dirty="0" err="1"/>
              <a:t>Qarase's</a:t>
            </a:r>
            <a:r>
              <a:rPr lang="en-US" dirty="0"/>
              <a:t> resignation. On December 5 the President signed legal papers dissolving the government out of necessity. On December 6, 2006 Bainimarama announced that the military had officially taken over the government.</a:t>
            </a:r>
          </a:p>
        </p:txBody>
      </p:sp>
      <p:sp>
        <p:nvSpPr>
          <p:cNvPr id="3" name="Title 2"/>
          <p:cNvSpPr>
            <a:spLocks noGrp="1"/>
          </p:cNvSpPr>
          <p:nvPr>
            <p:ph type="title"/>
          </p:nvPr>
        </p:nvSpPr>
        <p:spPr/>
        <p:txBody>
          <a:bodyPr/>
          <a:lstStyle/>
          <a:p>
            <a:r>
              <a:rPr lang="en-US" dirty="0" smtClean="0"/>
              <a:t>Coup of 2006</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32</a:t>
            </a:fld>
            <a:endParaRPr lang="en-US"/>
          </a:p>
        </p:txBody>
      </p:sp>
    </p:spTree>
    <p:extLst>
      <p:ext uri="{BB962C8B-B14F-4D97-AF65-F5344CB8AC3E}">
        <p14:creationId xmlns:p14="http://schemas.microsoft.com/office/powerpoint/2010/main" val="37897123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a:t> In 2009, the Court of Appeals ruled the 2006 coup illegal sparking another constitutional crisis</a:t>
            </a:r>
            <a:r>
              <a:rPr lang="en-US" dirty="0" smtClean="0"/>
              <a:t>.</a:t>
            </a:r>
          </a:p>
          <a:p>
            <a:r>
              <a:rPr lang="en-US" dirty="0"/>
              <a:t>President </a:t>
            </a:r>
            <a:r>
              <a:rPr lang="en-US" dirty="0" err="1"/>
              <a:t>Ratu</a:t>
            </a:r>
            <a:r>
              <a:rPr lang="en-US" dirty="0"/>
              <a:t> </a:t>
            </a:r>
            <a:r>
              <a:rPr lang="en-US" dirty="0" err="1"/>
              <a:t>Josefa</a:t>
            </a:r>
            <a:r>
              <a:rPr lang="en-US" dirty="0"/>
              <a:t> Iloilo abrogated the constitution, dismissing all office holders under the Constitution. These included judges and the governor of the Central Bank</a:t>
            </a:r>
            <a:r>
              <a:rPr lang="en-US" dirty="0" smtClean="0"/>
              <a:t>.</a:t>
            </a:r>
          </a:p>
          <a:p>
            <a:r>
              <a:rPr lang="en-US" dirty="0"/>
              <a:t>He then appointed Bainimarama as Prime Minister and imposed Public Emergency Regulation. </a:t>
            </a:r>
            <a:r>
              <a:rPr lang="en-US" dirty="0" err="1"/>
              <a:t>Epeli</a:t>
            </a:r>
            <a:r>
              <a:rPr lang="en-US" dirty="0"/>
              <a:t> </a:t>
            </a:r>
            <a:r>
              <a:rPr lang="en-US" dirty="0" err="1"/>
              <a:t>Nailatikau</a:t>
            </a:r>
            <a:r>
              <a:rPr lang="en-US" dirty="0"/>
              <a:t> replaced Iloilo as President in 2009. Bainimarama lifted the Public Emergency Regulation in 2010</a:t>
            </a:r>
            <a:r>
              <a:rPr lang="en-US" dirty="0" smtClean="0"/>
              <a:t>.</a:t>
            </a:r>
          </a:p>
          <a:p>
            <a:r>
              <a:rPr lang="en-US" dirty="0" smtClean="0"/>
              <a:t> </a:t>
            </a:r>
            <a:r>
              <a:rPr lang="en-US" dirty="0"/>
              <a:t>Bainimarama also announced nationwide consultation for a constitution building process.</a:t>
            </a:r>
          </a:p>
        </p:txBody>
      </p:sp>
      <p:sp>
        <p:nvSpPr>
          <p:cNvPr id="3" name="Title 2"/>
          <p:cNvSpPr>
            <a:spLocks noGrp="1"/>
          </p:cNvSpPr>
          <p:nvPr>
            <p:ph type="title"/>
          </p:nvPr>
        </p:nvSpPr>
        <p:spPr/>
        <p:txBody>
          <a:bodyPr/>
          <a:lstStyle/>
          <a:p>
            <a:r>
              <a:rPr lang="en-US" dirty="0" smtClean="0"/>
              <a:t>Way towards 2013 Constitution</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33</a:t>
            </a:fld>
            <a:endParaRPr lang="en-US"/>
          </a:p>
        </p:txBody>
      </p:sp>
    </p:spTree>
    <p:extLst>
      <p:ext uri="{BB962C8B-B14F-4D97-AF65-F5344CB8AC3E}">
        <p14:creationId xmlns:p14="http://schemas.microsoft.com/office/powerpoint/2010/main" val="25018854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a:t>In 2013, Fiji adopted a new Constitution, marking the end to a two year controversial constitution making process which the government perceived as part of the long term solution to Fiji’s protracted political crises and instability</a:t>
            </a:r>
            <a:r>
              <a:rPr lang="en-US" dirty="0" smtClean="0"/>
              <a:t>.</a:t>
            </a:r>
          </a:p>
          <a:p>
            <a:r>
              <a:rPr lang="en-US" dirty="0"/>
              <a:t>After several previous attempts, a draft constitution was released to the public of Fiji for comment in March 2013. After considering public comment, the 2013 Constitution was given assent by the President 6 September 2013 and called for elections by 30 September 2014.</a:t>
            </a:r>
          </a:p>
        </p:txBody>
      </p:sp>
      <p:sp>
        <p:nvSpPr>
          <p:cNvPr id="3" name="Title 2"/>
          <p:cNvSpPr>
            <a:spLocks noGrp="1"/>
          </p:cNvSpPr>
          <p:nvPr>
            <p:ph type="title"/>
          </p:nvPr>
        </p:nvSpPr>
        <p:spPr/>
        <p:txBody>
          <a:bodyPr>
            <a:normAutofit fontScale="90000"/>
          </a:bodyPr>
          <a:lstStyle/>
          <a:p>
            <a:r>
              <a:rPr lang="en-US" b="0" dirty="0">
                <a:effectLst/>
              </a:rPr>
              <a:t>New constitutional developments and challenges</a:t>
            </a:r>
            <a:br>
              <a:rPr lang="en-US" b="0" dirty="0">
                <a:effectLst/>
              </a:rPr>
            </a:b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34</a:t>
            </a:fld>
            <a:endParaRPr lang="en-US"/>
          </a:p>
        </p:txBody>
      </p:sp>
    </p:spTree>
    <p:extLst>
      <p:ext uri="{BB962C8B-B14F-4D97-AF65-F5344CB8AC3E}">
        <p14:creationId xmlns:p14="http://schemas.microsoft.com/office/powerpoint/2010/main" val="29079031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19200"/>
            <a:ext cx="8382000" cy="5181600"/>
          </a:xfrm>
        </p:spPr>
        <p:txBody>
          <a:bodyPr>
            <a:normAutofit fontScale="62500" lnSpcReduction="20000"/>
          </a:bodyPr>
          <a:lstStyle/>
          <a:p>
            <a:r>
              <a:rPr lang="en-US" dirty="0"/>
              <a:t>In response to public comment, the new constitution strengthens protection of certain communally owed lands, increases property rights, creates a single constituency, and establishes a Parliamentary system</a:t>
            </a:r>
            <a:r>
              <a:rPr lang="en-US" dirty="0" smtClean="0"/>
              <a:t>.</a:t>
            </a:r>
          </a:p>
          <a:p>
            <a:r>
              <a:rPr lang="en-US" dirty="0"/>
              <a:t>The 2013 Constitution purports to address some of the greatest challenges of the past. For example, the document finally addresses the deep ethnic divide in Fiji. </a:t>
            </a:r>
            <a:endParaRPr lang="en-US" dirty="0" smtClean="0"/>
          </a:p>
          <a:p>
            <a:r>
              <a:rPr lang="en-US" dirty="0" smtClean="0"/>
              <a:t>Each </a:t>
            </a:r>
            <a:r>
              <a:rPr lang="en-US" dirty="0"/>
              <a:t>voter has one vote of equal value, and votes are cast for political parties and independent candidates, who are given seats in Parliament based upon the proportion of the vote rather than on ethnicity. Further, the Constitution places no restrictions on the ethnicity of persons wishing to hold political positions</a:t>
            </a:r>
            <a:r>
              <a:rPr lang="en-US" dirty="0" smtClean="0"/>
              <a:t>.</a:t>
            </a:r>
          </a:p>
          <a:p>
            <a:r>
              <a:rPr lang="en-US" b="1" dirty="0" smtClean="0"/>
              <a:t>Critics of 2013 Constitution</a:t>
            </a:r>
          </a:p>
          <a:p>
            <a:r>
              <a:rPr lang="en-US" dirty="0"/>
              <a:t>However, the document continues to face criticism. Chapter 10, for instance, grants immunity to government officials, including the President, police force, and judiciary, for any involvement in the government following the 2006 coup.</a:t>
            </a:r>
          </a:p>
          <a:p>
            <a:r>
              <a:rPr lang="en-US" dirty="0"/>
              <a:t> Critics also fear that the creation of a single, national constituency will favor larger political parties and that the built-in rigidity of the Constitution may allow laws passed by the current government to remain in effect.</a:t>
            </a:r>
          </a:p>
          <a:p>
            <a:endParaRPr lang="en-US" b="1" dirty="0"/>
          </a:p>
        </p:txBody>
      </p:sp>
      <p:sp>
        <p:nvSpPr>
          <p:cNvPr id="3" name="Title 2"/>
          <p:cNvSpPr>
            <a:spLocks noGrp="1"/>
          </p:cNvSpPr>
          <p:nvPr>
            <p:ph type="title"/>
          </p:nvPr>
        </p:nvSpPr>
        <p:spPr/>
        <p:txBody>
          <a:bodyPr/>
          <a:lstStyle/>
          <a:p>
            <a:r>
              <a:rPr lang="en-US" dirty="0" smtClean="0"/>
              <a:t>2013 Constitution</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35</a:t>
            </a:fld>
            <a:endParaRPr lang="en-US"/>
          </a:p>
        </p:txBody>
      </p:sp>
    </p:spTree>
    <p:extLst>
      <p:ext uri="{BB962C8B-B14F-4D97-AF65-F5344CB8AC3E}">
        <p14:creationId xmlns:p14="http://schemas.microsoft.com/office/powerpoint/2010/main" val="18941419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19200"/>
            <a:ext cx="8305800" cy="4906963"/>
          </a:xfrm>
        </p:spPr>
        <p:txBody>
          <a:bodyPr>
            <a:normAutofit fontScale="55000" lnSpcReduction="20000"/>
          </a:bodyPr>
          <a:lstStyle/>
          <a:p>
            <a:r>
              <a:rPr lang="en-US" dirty="0" smtClean="0"/>
              <a:t>The </a:t>
            </a:r>
            <a:r>
              <a:rPr lang="en-US" dirty="0"/>
              <a:t>President heads the executive as Head of State and Commander In Chief of the military</a:t>
            </a:r>
            <a:r>
              <a:rPr lang="en-US" dirty="0" smtClean="0"/>
              <a:t>.</a:t>
            </a:r>
          </a:p>
          <a:p>
            <a:r>
              <a:rPr lang="en-US" dirty="0"/>
              <a:t>He/she is presented with any Bill passed by Parliament for assent and is given 7 days to reject the Bill or it will take the force of law</a:t>
            </a:r>
            <a:r>
              <a:rPr lang="en-US" dirty="0" smtClean="0"/>
              <a:t>.</a:t>
            </a:r>
          </a:p>
          <a:p>
            <a:r>
              <a:rPr lang="en-US" dirty="0"/>
              <a:t> In order to qualify for nomination to the office of President, a person must have a distinguished career in any aspect of national or international life, hold only a Fijian citizenship, cannot be a member or office-holder in any political party, nor can he/she be a candidate for another office</a:t>
            </a:r>
            <a:r>
              <a:rPr lang="en-US" dirty="0" smtClean="0"/>
              <a:t>.</a:t>
            </a:r>
          </a:p>
          <a:p>
            <a:r>
              <a:rPr lang="en-US" dirty="0"/>
              <a:t>The nominee must also have a clear criminal record for the 6 years preceding the nomination. Upon vacancy of the office of the President, the Prime Minister and the Leader of the Opposition each nominate one name, which are then presented to the Speaker to put on the floor of Parliament for a vote.</a:t>
            </a:r>
          </a:p>
          <a:p>
            <a:r>
              <a:rPr lang="en-US" dirty="0"/>
              <a:t>The President may serve up to two three-year terms. The President may resign his/her position. Alternatively, the Prime Minister may initiate investigation proceedings should the question arise as to the President´s ability to perform the functions of office or as to misbehavior. </a:t>
            </a:r>
          </a:p>
          <a:p>
            <a:r>
              <a:rPr lang="en-US" dirty="0"/>
              <a:t>Upon the request of the Prime Minister, the Chief Justice is to establish a tribunal or medical board, upon whose advice Parliament must rely when determining whether to remove the President from office.</a:t>
            </a:r>
          </a:p>
          <a:p>
            <a:r>
              <a:rPr lang="en-US" dirty="0"/>
              <a:t> </a:t>
            </a:r>
          </a:p>
        </p:txBody>
      </p:sp>
      <p:sp>
        <p:nvSpPr>
          <p:cNvPr id="3" name="Title 2"/>
          <p:cNvSpPr>
            <a:spLocks noGrp="1"/>
          </p:cNvSpPr>
          <p:nvPr>
            <p:ph type="title"/>
          </p:nvPr>
        </p:nvSpPr>
        <p:spPr/>
        <p:txBody>
          <a:bodyPr/>
          <a:lstStyle/>
          <a:p>
            <a:r>
              <a:rPr lang="en-US" dirty="0" smtClean="0"/>
              <a:t>2013 Constitution: Executive</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36</a:t>
            </a:fld>
            <a:endParaRPr lang="en-US"/>
          </a:p>
        </p:txBody>
      </p:sp>
    </p:spTree>
    <p:extLst>
      <p:ext uri="{BB962C8B-B14F-4D97-AF65-F5344CB8AC3E}">
        <p14:creationId xmlns:p14="http://schemas.microsoft.com/office/powerpoint/2010/main" val="29016136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r>
              <a:rPr lang="en-US" dirty="0"/>
              <a:t>The Constitution also establishes a Prime Minister as the head of government and chairperson of the Cabinet. </a:t>
            </a:r>
            <a:endParaRPr lang="en-US" dirty="0" smtClean="0"/>
          </a:p>
          <a:p>
            <a:r>
              <a:rPr lang="en-US" dirty="0" smtClean="0"/>
              <a:t>The </a:t>
            </a:r>
            <a:r>
              <a:rPr lang="en-US" dirty="0"/>
              <a:t>Prime Minister is the leader of the political party that wins more than 50% of the total number of Parliamentary seats and is responsible for keeping the President generally informed about the issues relating to the governance of Fiji. </a:t>
            </a:r>
            <a:endParaRPr lang="en-US" dirty="0" smtClean="0"/>
          </a:p>
          <a:p>
            <a:r>
              <a:rPr lang="en-US" dirty="0"/>
              <a:t>The Prime Minister may resign from office or may be removed by a vote of no confidence in Parliament. The Prime Minister selects the Ministers of the Cabinet, all of whom are accountable to Parliament</a:t>
            </a:r>
            <a:r>
              <a:rPr lang="en-US" dirty="0" smtClean="0"/>
              <a:t>.</a:t>
            </a:r>
          </a:p>
          <a:p>
            <a:pPr marL="0" indent="0">
              <a:buNone/>
            </a:pPr>
            <a:r>
              <a:rPr lang="en-US" b="1" dirty="0" smtClean="0"/>
              <a:t>Attorney General Under 2013 Constitution</a:t>
            </a:r>
            <a:endParaRPr lang="en-US" b="1" dirty="0" smtClean="0"/>
          </a:p>
          <a:p>
            <a:r>
              <a:rPr lang="en-US" dirty="0"/>
              <a:t>The only Constitutionally-mandated Cabinet Minister is the position of the Attorney-General. The Attorney-General is appointed by the Prime Minister and is the chief legal adviser to the Government. </a:t>
            </a:r>
          </a:p>
          <a:p>
            <a:r>
              <a:rPr lang="en-US" dirty="0"/>
              <a:t>The Attorney-General must have at least 15 years of experience as a legal practitioner and cannot have been found guilty in any disciplinary proceeding.</a:t>
            </a:r>
          </a:p>
          <a:p>
            <a:endParaRPr lang="en-US" dirty="0"/>
          </a:p>
        </p:txBody>
      </p:sp>
      <p:sp>
        <p:nvSpPr>
          <p:cNvPr id="3" name="Title 2"/>
          <p:cNvSpPr>
            <a:spLocks noGrp="1"/>
          </p:cNvSpPr>
          <p:nvPr>
            <p:ph type="title"/>
          </p:nvPr>
        </p:nvSpPr>
        <p:spPr/>
        <p:txBody>
          <a:bodyPr/>
          <a:lstStyle/>
          <a:p>
            <a:r>
              <a:rPr lang="en-US" dirty="0" smtClean="0"/>
              <a:t>Executive in 2013 Constitution</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37</a:t>
            </a:fld>
            <a:endParaRPr lang="en-US"/>
          </a:p>
        </p:txBody>
      </p:sp>
    </p:spTree>
    <p:extLst>
      <p:ext uri="{BB962C8B-B14F-4D97-AF65-F5344CB8AC3E}">
        <p14:creationId xmlns:p14="http://schemas.microsoft.com/office/powerpoint/2010/main" val="13707089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257800"/>
          </a:xfrm>
        </p:spPr>
        <p:txBody>
          <a:bodyPr>
            <a:normAutofit fontScale="62500" lnSpcReduction="20000"/>
          </a:bodyPr>
          <a:lstStyle/>
          <a:p>
            <a:r>
              <a:rPr lang="en-US" dirty="0"/>
              <a:t>Parliament makes up Fiji’s legislative branch of government, vested with the power to make laws for the State. </a:t>
            </a:r>
            <a:endParaRPr lang="en-US" dirty="0" smtClean="0"/>
          </a:p>
          <a:p>
            <a:r>
              <a:rPr lang="en-US" dirty="0"/>
              <a:t>Any member of Parliament may introduce a Bill, with the exception of Money Bills, which may only be introduced by a Cabinet Minister so vested with such authority</a:t>
            </a:r>
            <a:r>
              <a:rPr lang="en-US" dirty="0" smtClean="0"/>
              <a:t>.</a:t>
            </a:r>
          </a:p>
          <a:p>
            <a:r>
              <a:rPr lang="en-US" dirty="0"/>
              <a:t> Parliament must approve any international treaty or convention by which the State would be bound. Members of Parliament are elected by a multi-member system of proportional representation</a:t>
            </a:r>
            <a:r>
              <a:rPr lang="en-US" dirty="0" smtClean="0"/>
              <a:t>.</a:t>
            </a:r>
          </a:p>
          <a:p>
            <a:r>
              <a:rPr lang="en-US" dirty="0"/>
              <a:t>A political party or independent candidate must receive at least 5% of the total number of votes in order to receive a seat in Parliament. Parliamentary candidates may be nominated by a registered political party or as an independent candidate.</a:t>
            </a:r>
          </a:p>
          <a:p>
            <a:r>
              <a:rPr lang="en-US" dirty="0"/>
              <a:t> The first general election under the 2013 Constitution will yield a Parliament consisting of 50 members, and future elections will maintain the ratio of members to population as represented in the first election.</a:t>
            </a:r>
          </a:p>
          <a:p>
            <a:r>
              <a:rPr lang="en-US" dirty="0"/>
              <a:t> Unless Parliament is dissolved—by the President on advice of the Prime Minister or by Parliamentary resolution—Members of Parliament serve 4 year terms.</a:t>
            </a:r>
          </a:p>
          <a:p>
            <a:endParaRPr lang="en-US" dirty="0"/>
          </a:p>
          <a:p>
            <a:endParaRPr lang="en-US" dirty="0"/>
          </a:p>
        </p:txBody>
      </p:sp>
      <p:sp>
        <p:nvSpPr>
          <p:cNvPr id="3" name="Title 2"/>
          <p:cNvSpPr>
            <a:spLocks noGrp="1"/>
          </p:cNvSpPr>
          <p:nvPr>
            <p:ph type="title"/>
          </p:nvPr>
        </p:nvSpPr>
        <p:spPr>
          <a:xfrm>
            <a:off x="457200" y="274638"/>
            <a:ext cx="8229600" cy="868362"/>
          </a:xfrm>
        </p:spPr>
        <p:txBody>
          <a:bodyPr>
            <a:normAutofit fontScale="90000"/>
          </a:bodyPr>
          <a:lstStyle/>
          <a:p>
            <a:r>
              <a:rPr lang="en-US" dirty="0" smtClean="0"/>
              <a:t>Legislature under 2013 Constitution</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38</a:t>
            </a:fld>
            <a:endParaRPr lang="en-US"/>
          </a:p>
        </p:txBody>
      </p:sp>
    </p:spTree>
    <p:extLst>
      <p:ext uri="{BB962C8B-B14F-4D97-AF65-F5344CB8AC3E}">
        <p14:creationId xmlns:p14="http://schemas.microsoft.com/office/powerpoint/2010/main" val="40122261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219200"/>
            <a:ext cx="8610600" cy="5410200"/>
          </a:xfrm>
        </p:spPr>
        <p:txBody>
          <a:bodyPr>
            <a:normAutofit fontScale="62500" lnSpcReduction="20000"/>
          </a:bodyPr>
          <a:lstStyle/>
          <a:p>
            <a:r>
              <a:rPr lang="en-US" dirty="0"/>
              <a:t>The judiciary of Fiji consists of the Supreme Court, the Court of Appeal, the High Court, the Magistrates Court, and such other courts as created by law</a:t>
            </a:r>
            <a:r>
              <a:rPr lang="en-US" dirty="0" smtClean="0"/>
              <a:t>.</a:t>
            </a:r>
          </a:p>
          <a:p>
            <a:r>
              <a:rPr lang="en-US" dirty="0"/>
              <a:t>The Supreme Court sits at the top of the judicial hierarchy as the final court of appeals and has original jurisdiction to hear and determine constitutional issues</a:t>
            </a:r>
            <a:r>
              <a:rPr lang="en-US" dirty="0" smtClean="0"/>
              <a:t>.</a:t>
            </a:r>
          </a:p>
          <a:p>
            <a:r>
              <a:rPr lang="en-US" dirty="0"/>
              <a:t>It is headed by the Chief Justice as President of the Supreme Court</a:t>
            </a:r>
            <a:r>
              <a:rPr lang="en-US" dirty="0"/>
              <a:t>. The Court of Appeal consists of a Judge appointed as the President of the Court of Appeal and other Justices of Appeal. The Court of Appeal determines appeals from the final judgment of the High Court regarding the Constitution and its interpretation or other judgments as prescribed by law. </a:t>
            </a:r>
          </a:p>
          <a:p>
            <a:r>
              <a:rPr lang="en-US" dirty="0"/>
              <a:t>The High Court Consists of the Chief Justice, other Judges of the High Court, Masters of the High Court, and the Chief Registrar of the High Court. The High Court has unlimited original jurisdiction over any civil or criminal proceedings and original jurisdiction over matters arising under the Constitution and its interpretation</a:t>
            </a:r>
            <a:r>
              <a:rPr lang="en-US" dirty="0" smtClean="0"/>
              <a:t>.</a:t>
            </a:r>
          </a:p>
          <a:p>
            <a:r>
              <a:rPr lang="en-US" dirty="0"/>
              <a:t>The High Court may hear appeals from lower courts. The Magistrates Court consists of the Chief Magistrate and other Magistrates appointed by the Judicial Services Commission. </a:t>
            </a:r>
          </a:p>
          <a:p>
            <a:r>
              <a:rPr lang="en-US" dirty="0"/>
              <a:t>The authority and jurisdiction of the Magistrates Court and other courts is conferred by written law.</a:t>
            </a:r>
          </a:p>
          <a:p>
            <a:endParaRPr lang="en-US" dirty="0"/>
          </a:p>
          <a:p>
            <a:endParaRPr lang="en-US" dirty="0"/>
          </a:p>
        </p:txBody>
      </p:sp>
      <p:sp>
        <p:nvSpPr>
          <p:cNvPr id="3" name="Title 2"/>
          <p:cNvSpPr>
            <a:spLocks noGrp="1"/>
          </p:cNvSpPr>
          <p:nvPr>
            <p:ph type="title"/>
          </p:nvPr>
        </p:nvSpPr>
        <p:spPr/>
        <p:txBody>
          <a:bodyPr>
            <a:normAutofit/>
          </a:bodyPr>
          <a:lstStyle/>
          <a:p>
            <a:r>
              <a:rPr lang="en-US" dirty="0" smtClean="0"/>
              <a:t>Judiciary under 2013 Constitution</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39</a:t>
            </a:fld>
            <a:endParaRPr lang="en-US"/>
          </a:p>
        </p:txBody>
      </p:sp>
    </p:spTree>
    <p:extLst>
      <p:ext uri="{BB962C8B-B14F-4D97-AF65-F5344CB8AC3E}">
        <p14:creationId xmlns:p14="http://schemas.microsoft.com/office/powerpoint/2010/main" val="26227147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The control of Fijian magistrates should be shifted to the Judicial Department</a:t>
            </a:r>
          </a:p>
          <a:p>
            <a:r>
              <a:rPr lang="en-US" dirty="0" smtClean="0"/>
              <a:t>The provincial Constabulary should be controlled by the Police Department.</a:t>
            </a:r>
          </a:p>
          <a:p>
            <a:r>
              <a:rPr lang="en-US" dirty="0" smtClean="0"/>
              <a:t>The control of the village health inspectorate should be passed by the Health Department.</a:t>
            </a:r>
          </a:p>
          <a:p>
            <a:r>
              <a:rPr lang="en-US" b="1" dirty="0" smtClean="0"/>
              <a:t>Main </a:t>
            </a:r>
            <a:r>
              <a:rPr lang="en-US" b="1" dirty="0" smtClean="0"/>
              <a:t>aim was to shift power away from the Fijian Affairs Board to the provinces.  It wanted to bring the Fijian administration eventually into a nation-wide system of local government.</a:t>
            </a:r>
            <a:endParaRPr lang="en-US" b="1" dirty="0"/>
          </a:p>
        </p:txBody>
      </p:sp>
      <p:sp>
        <p:nvSpPr>
          <p:cNvPr id="3" name="Title 2"/>
          <p:cNvSpPr>
            <a:spLocks noGrp="1"/>
          </p:cNvSpPr>
          <p:nvPr>
            <p:ph type="title"/>
          </p:nvPr>
        </p:nvSpPr>
        <p:spPr/>
        <p:txBody>
          <a:bodyPr>
            <a:normAutofit/>
          </a:bodyPr>
          <a:lstStyle/>
          <a:p>
            <a:r>
              <a:rPr lang="en-US" dirty="0" smtClean="0"/>
              <a:t>Other Changes recommended</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4</a:t>
            </a:fld>
            <a:endParaRPr lang="en-US"/>
          </a:p>
        </p:txBody>
      </p:sp>
    </p:spTree>
    <p:extLst>
      <p:ext uri="{BB962C8B-B14F-4D97-AF65-F5344CB8AC3E}">
        <p14:creationId xmlns:p14="http://schemas.microsoft.com/office/powerpoint/2010/main" val="4043431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smtClean="0"/>
              <a:t>There was a major issue of disagreement in the move towards the power to be granted to the people. Voting carried out in separate Common rolls.</a:t>
            </a:r>
          </a:p>
          <a:p>
            <a:r>
              <a:rPr lang="en-US" dirty="0" smtClean="0"/>
              <a:t>Electors voted in their racial groups, with Fijians electing Fijians, Indian election Indians and European voting for Europeans. </a:t>
            </a:r>
          </a:p>
          <a:p>
            <a:r>
              <a:rPr lang="en-US" dirty="0" smtClean="0"/>
              <a:t>Section of Indians felt dissatisfied with this and demanded that everybody should be placed on one common voting roll to vote for whichever candidate they chose, regardless of race. As Europeans being smallest group got more right to represent more in comparison to Indians or Fijians. </a:t>
            </a:r>
            <a:endParaRPr lang="en-US" dirty="0"/>
          </a:p>
        </p:txBody>
      </p:sp>
      <p:sp>
        <p:nvSpPr>
          <p:cNvPr id="3" name="Title 2"/>
          <p:cNvSpPr>
            <a:spLocks noGrp="1"/>
          </p:cNvSpPr>
          <p:nvPr>
            <p:ph type="title"/>
          </p:nvPr>
        </p:nvSpPr>
        <p:spPr/>
        <p:txBody>
          <a:bodyPr>
            <a:normAutofit fontScale="90000"/>
          </a:bodyPr>
          <a:lstStyle/>
          <a:p>
            <a:r>
              <a:rPr lang="en-US" dirty="0" smtClean="0"/>
              <a:t>Common Role versus Communal role</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5</a:t>
            </a:fld>
            <a:endParaRPr lang="en-US"/>
          </a:p>
        </p:txBody>
      </p:sp>
    </p:spTree>
    <p:extLst>
      <p:ext uri="{BB962C8B-B14F-4D97-AF65-F5344CB8AC3E}">
        <p14:creationId xmlns:p14="http://schemas.microsoft.com/office/powerpoint/2010/main" val="1713321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smtClean="0"/>
              <a:t>In 1967, the Provincial Councils were chosen by general elections for the first time. 2 nominated members remained in each council as advisers only. Urban representatives were included</a:t>
            </a:r>
          </a:p>
          <a:p>
            <a:r>
              <a:rPr lang="en-US" dirty="0" smtClean="0"/>
              <a:t>Provinces were grouped according to population. With the reorganization of the provinces, the old </a:t>
            </a:r>
            <a:r>
              <a:rPr lang="en-US" dirty="0" err="1" smtClean="0"/>
              <a:t>Tikina</a:t>
            </a:r>
            <a:r>
              <a:rPr lang="en-US" dirty="0" smtClean="0"/>
              <a:t> Councils disappeared, and with them went the </a:t>
            </a:r>
            <a:r>
              <a:rPr lang="en-US" dirty="0" err="1" smtClean="0"/>
              <a:t>Buli</a:t>
            </a:r>
            <a:r>
              <a:rPr lang="en-US" dirty="0" smtClean="0"/>
              <a:t>. The </a:t>
            </a:r>
            <a:r>
              <a:rPr lang="en-US" dirty="0" err="1" smtClean="0"/>
              <a:t>Roko</a:t>
            </a:r>
            <a:r>
              <a:rPr lang="en-US" dirty="0" smtClean="0"/>
              <a:t> remained and were now helped in their duties by Assistant </a:t>
            </a:r>
            <a:r>
              <a:rPr lang="en-US" dirty="0" err="1" smtClean="0"/>
              <a:t>Roko</a:t>
            </a:r>
            <a:r>
              <a:rPr lang="en-US" dirty="0" smtClean="0"/>
              <a:t>.</a:t>
            </a:r>
          </a:p>
          <a:p>
            <a:r>
              <a:rPr lang="en-US" b="1" dirty="0"/>
              <a:t>1963- first elections </a:t>
            </a:r>
          </a:p>
          <a:p>
            <a:r>
              <a:rPr lang="en-US" dirty="0"/>
              <a:t>Political parties that contested- Alliance Party (led by Ratu Mara)and Federation Party (led by </a:t>
            </a:r>
            <a:r>
              <a:rPr lang="en-US" dirty="0" err="1"/>
              <a:t>A.D.Patel</a:t>
            </a:r>
            <a:r>
              <a:rPr lang="en-US" dirty="0"/>
              <a:t>)</a:t>
            </a:r>
          </a:p>
          <a:p>
            <a:r>
              <a:rPr lang="en-US" dirty="0"/>
              <a:t>1964- Membership System introduced- a step towards internal self-government</a:t>
            </a:r>
          </a:p>
          <a:p>
            <a:r>
              <a:rPr lang="en-US" b="1" dirty="0"/>
              <a:t>1965 – first Constitutional Conference </a:t>
            </a:r>
            <a:r>
              <a:rPr lang="en-US" dirty="0"/>
              <a:t>in London-discussion on electoral system and constitution.</a:t>
            </a:r>
          </a:p>
          <a:p>
            <a:endParaRPr lang="en-US" dirty="0" smtClean="0"/>
          </a:p>
          <a:p>
            <a:endParaRPr lang="en-US" dirty="0"/>
          </a:p>
        </p:txBody>
      </p:sp>
      <p:sp>
        <p:nvSpPr>
          <p:cNvPr id="3" name="Title 2"/>
          <p:cNvSpPr>
            <a:spLocks noGrp="1"/>
          </p:cNvSpPr>
          <p:nvPr>
            <p:ph type="title"/>
          </p:nvPr>
        </p:nvSpPr>
        <p:spPr/>
        <p:txBody>
          <a:bodyPr/>
          <a:lstStyle/>
          <a:p>
            <a:r>
              <a:rPr lang="en-US" dirty="0" smtClean="0"/>
              <a:t>Changes in practice</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6</a:t>
            </a:fld>
            <a:endParaRPr lang="en-US"/>
          </a:p>
        </p:txBody>
      </p:sp>
    </p:spTree>
    <p:extLst>
      <p:ext uri="{BB962C8B-B14F-4D97-AF65-F5344CB8AC3E}">
        <p14:creationId xmlns:p14="http://schemas.microsoft.com/office/powerpoint/2010/main" val="2024132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838200"/>
            <a:ext cx="8686800" cy="5867400"/>
          </a:xfrm>
        </p:spPr>
        <p:txBody>
          <a:bodyPr>
            <a:normAutofit fontScale="55000" lnSpcReduction="20000"/>
          </a:bodyPr>
          <a:lstStyle/>
          <a:p>
            <a:r>
              <a:rPr lang="en-US" dirty="0"/>
              <a:t>The purpose of this conference will be to work out a constitutional framework which will preserve a continuing link with Britain and within further progress can be made in the direction of internal self-government in Fiji</a:t>
            </a:r>
            <a:r>
              <a:rPr lang="en-US" dirty="0" smtClean="0"/>
              <a:t>.</a:t>
            </a:r>
          </a:p>
          <a:p>
            <a:r>
              <a:rPr lang="en-US" dirty="0" smtClean="0"/>
              <a:t>All members agreed Fijian landownership rights were inviolate, so issue of these rights were not to be raised.</a:t>
            </a:r>
            <a:endParaRPr lang="en-US" dirty="0"/>
          </a:p>
          <a:p>
            <a:r>
              <a:rPr lang="en-US" dirty="0"/>
              <a:t>There was deadlock when Federation party members insisted on the Common roll should be introduced while other remaining members wanted some sort of </a:t>
            </a:r>
            <a:r>
              <a:rPr lang="en-US" dirty="0" smtClean="0"/>
              <a:t>compromise.</a:t>
            </a:r>
          </a:p>
          <a:p>
            <a:r>
              <a:rPr lang="en-US" dirty="0" smtClean="0"/>
              <a:t>Patel said common roll would encourage the development of parties along national rather than racial lines and promote the grown of national consciousness, While Communal rolls fostered communal loyalties and magnified communal differences. </a:t>
            </a:r>
            <a:endParaRPr lang="en-US" dirty="0" smtClean="0"/>
          </a:p>
          <a:p>
            <a:pPr marL="0" indent="0">
              <a:buNone/>
            </a:pPr>
            <a:r>
              <a:rPr lang="en-US" b="1" dirty="0" smtClean="0"/>
              <a:t>Legislative Council</a:t>
            </a:r>
          </a:p>
          <a:p>
            <a:r>
              <a:rPr lang="en-US" dirty="0"/>
              <a:t>The council members increased to 36, where 12 were Indian members; 14 were Fijian Members;10 were Europeans and other races: called general members.</a:t>
            </a:r>
          </a:p>
          <a:p>
            <a:r>
              <a:rPr lang="en-US" dirty="0"/>
              <a:t>Among them 9 Fijians, 9 Indians and 7 general members were selected on separate communal rolls. While 2 Fijian members were elected by the Councils of Chiefs. The remaining 9 members were elected on a system of cross voting by which a compromise had been made in the question of common rolls. Under this system, the colony was divided into three large constituencies, in each of which electors voted for one Fijian, one Indian and one general representative.</a:t>
            </a:r>
          </a:p>
          <a:p>
            <a:r>
              <a:rPr lang="en-US" dirty="0"/>
              <a:t>Therefore all races voted for candidates of other races.  </a:t>
            </a:r>
          </a:p>
          <a:p>
            <a:r>
              <a:rPr lang="en-US" dirty="0"/>
              <a:t>There were maximum 4 official members in the Legislative Council</a:t>
            </a:r>
          </a:p>
          <a:p>
            <a:endParaRPr lang="en-US" dirty="0"/>
          </a:p>
          <a:p>
            <a:endParaRPr lang="en-US" dirty="0"/>
          </a:p>
        </p:txBody>
      </p:sp>
      <p:sp>
        <p:nvSpPr>
          <p:cNvPr id="3" name="Title 2"/>
          <p:cNvSpPr>
            <a:spLocks noGrp="1"/>
          </p:cNvSpPr>
          <p:nvPr>
            <p:ph type="title"/>
          </p:nvPr>
        </p:nvSpPr>
        <p:spPr>
          <a:xfrm>
            <a:off x="457200" y="274638"/>
            <a:ext cx="8229600" cy="411162"/>
          </a:xfrm>
        </p:spPr>
        <p:txBody>
          <a:bodyPr>
            <a:normAutofit fontScale="90000"/>
          </a:bodyPr>
          <a:lstStyle/>
          <a:p>
            <a:r>
              <a:rPr lang="en-US" dirty="0"/>
              <a:t>1965 – first Constitutional Conference</a:t>
            </a:r>
          </a:p>
        </p:txBody>
      </p:sp>
      <p:sp>
        <p:nvSpPr>
          <p:cNvPr id="4" name="Slide Number Placeholder 3"/>
          <p:cNvSpPr>
            <a:spLocks noGrp="1"/>
          </p:cNvSpPr>
          <p:nvPr>
            <p:ph type="sldNum" sz="quarter" idx="12"/>
          </p:nvPr>
        </p:nvSpPr>
        <p:spPr/>
        <p:txBody>
          <a:bodyPr/>
          <a:lstStyle/>
          <a:p>
            <a:fld id="{9B00D621-0798-4736-A6C9-DA07BFBD8353}" type="slidenum">
              <a:rPr lang="en-US" smtClean="0"/>
              <a:pPr/>
              <a:t>7</a:t>
            </a:fld>
            <a:endParaRPr lang="en-US"/>
          </a:p>
        </p:txBody>
      </p:sp>
    </p:spTree>
    <p:extLst>
      <p:ext uri="{BB962C8B-B14F-4D97-AF65-F5344CB8AC3E}">
        <p14:creationId xmlns:p14="http://schemas.microsoft.com/office/powerpoint/2010/main" val="2227276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1447800"/>
            <a:ext cx="8534400" cy="4572000"/>
          </a:xfrm>
        </p:spPr>
      </p:pic>
      <p:sp>
        <p:nvSpPr>
          <p:cNvPr id="3" name="Title 2"/>
          <p:cNvSpPr>
            <a:spLocks noGrp="1"/>
          </p:cNvSpPr>
          <p:nvPr>
            <p:ph type="title"/>
          </p:nvPr>
        </p:nvSpPr>
        <p:spPr/>
        <p:txBody>
          <a:bodyPr/>
          <a:lstStyle/>
          <a:p>
            <a:r>
              <a:rPr lang="en-US" dirty="0" smtClean="0"/>
              <a:t>Legislative Council in 1968.</a:t>
            </a:r>
            <a:endParaRPr lang="en-US" dirty="0"/>
          </a:p>
        </p:txBody>
      </p:sp>
      <p:sp>
        <p:nvSpPr>
          <p:cNvPr id="2" name="Slide Number Placeholder 1"/>
          <p:cNvSpPr>
            <a:spLocks noGrp="1"/>
          </p:cNvSpPr>
          <p:nvPr>
            <p:ph type="sldNum" sz="quarter" idx="12"/>
          </p:nvPr>
        </p:nvSpPr>
        <p:spPr/>
        <p:txBody>
          <a:bodyPr/>
          <a:lstStyle/>
          <a:p>
            <a:fld id="{9B00D621-0798-4736-A6C9-DA07BFBD8353}" type="slidenum">
              <a:rPr lang="en-US" smtClean="0"/>
              <a:pPr/>
              <a:t>8</a:t>
            </a:fld>
            <a:endParaRPr lang="en-US"/>
          </a:p>
        </p:txBody>
      </p:sp>
    </p:spTree>
    <p:extLst>
      <p:ext uri="{BB962C8B-B14F-4D97-AF65-F5344CB8AC3E}">
        <p14:creationId xmlns:p14="http://schemas.microsoft.com/office/powerpoint/2010/main" val="2779311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b="1" dirty="0"/>
              <a:t>1966 elections</a:t>
            </a:r>
            <a:r>
              <a:rPr lang="en-US" dirty="0"/>
              <a:t>-fought on party lines between Alliance and Federation Parties; ethnic polarization in parties.</a:t>
            </a:r>
          </a:p>
          <a:p>
            <a:r>
              <a:rPr lang="en-US" dirty="0" smtClean="0"/>
              <a:t>Two Political parties contested, where Alliance gained the majority and official leader was </a:t>
            </a:r>
            <a:r>
              <a:rPr lang="en-US" dirty="0" err="1" smtClean="0"/>
              <a:t>Ratu</a:t>
            </a:r>
            <a:r>
              <a:rPr lang="en-US" dirty="0" smtClean="0"/>
              <a:t> K.K.T. Mara. But the system did not give the full responsible government as Governor still retained full powers in matter of </a:t>
            </a:r>
            <a:r>
              <a:rPr lang="en-US" dirty="0" err="1" smtClean="0"/>
              <a:t>defence</a:t>
            </a:r>
            <a:r>
              <a:rPr lang="en-US" dirty="0" smtClean="0"/>
              <a:t>, external affairs, internal security and public service</a:t>
            </a:r>
            <a:r>
              <a:rPr lang="en-US" dirty="0"/>
              <a:t>. The Bills of right was introduced where every person in Fiji regardless of race, origin, </a:t>
            </a:r>
            <a:r>
              <a:rPr lang="en-US" dirty="0" err="1"/>
              <a:t>colour</a:t>
            </a:r>
            <a:r>
              <a:rPr lang="en-US" dirty="0"/>
              <a:t>, religion, sex or political opinion were given the freedom to expression, assembly.</a:t>
            </a:r>
          </a:p>
          <a:p>
            <a:r>
              <a:rPr lang="en-US" dirty="0"/>
              <a:t>Self Government approaches, both parties worked together for introduction of ministerial system.</a:t>
            </a:r>
          </a:p>
          <a:p>
            <a:r>
              <a:rPr lang="en-US" dirty="0"/>
              <a:t>Constitution conferences were held and second held in 1970 and new constitution was introduced in 1970.</a:t>
            </a:r>
          </a:p>
          <a:p>
            <a:endParaRPr lang="en-US" dirty="0"/>
          </a:p>
        </p:txBody>
      </p:sp>
      <p:sp>
        <p:nvSpPr>
          <p:cNvPr id="3" name="Title 2"/>
          <p:cNvSpPr>
            <a:spLocks noGrp="1"/>
          </p:cNvSpPr>
          <p:nvPr>
            <p:ph type="title"/>
          </p:nvPr>
        </p:nvSpPr>
        <p:spPr/>
        <p:txBody>
          <a:bodyPr/>
          <a:lstStyle/>
          <a:p>
            <a:r>
              <a:rPr lang="en-US" dirty="0" smtClean="0"/>
              <a:t>Election of 1966</a:t>
            </a:r>
            <a:endParaRPr lang="en-US" dirty="0"/>
          </a:p>
        </p:txBody>
      </p:sp>
      <p:sp>
        <p:nvSpPr>
          <p:cNvPr id="4" name="Slide Number Placeholder 3"/>
          <p:cNvSpPr>
            <a:spLocks noGrp="1"/>
          </p:cNvSpPr>
          <p:nvPr>
            <p:ph type="sldNum" sz="quarter" idx="12"/>
          </p:nvPr>
        </p:nvSpPr>
        <p:spPr/>
        <p:txBody>
          <a:bodyPr/>
          <a:lstStyle/>
          <a:p>
            <a:fld id="{9B00D621-0798-4736-A6C9-DA07BFBD8353}" type="slidenum">
              <a:rPr lang="en-US" smtClean="0"/>
              <a:pPr/>
              <a:t>9</a:t>
            </a:fld>
            <a:endParaRPr lang="en-US"/>
          </a:p>
        </p:txBody>
      </p:sp>
    </p:spTree>
    <p:extLst>
      <p:ext uri="{BB962C8B-B14F-4D97-AF65-F5344CB8AC3E}">
        <p14:creationId xmlns:p14="http://schemas.microsoft.com/office/powerpoint/2010/main" val="16471682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4160</Words>
  <Application>Microsoft Office PowerPoint</Application>
  <PresentationFormat>On-screen Show (4:3)</PresentationFormat>
  <Paragraphs>303</Paragraphs>
  <Slides>39</Slides>
  <Notes>1</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Four Constitutions of Fiji Tradition versus Progress, 1945-1966  </vt:lpstr>
      <vt:lpstr>Reports Recommendation for Changes between 1956-1960</vt:lpstr>
      <vt:lpstr>Changes made in 1962</vt:lpstr>
      <vt:lpstr>Other Changes recommended</vt:lpstr>
      <vt:lpstr>Common Role versus Communal role</vt:lpstr>
      <vt:lpstr>Changes in practice</vt:lpstr>
      <vt:lpstr>1965 – first Constitutional Conference</vt:lpstr>
      <vt:lpstr>Legislative Council in 1968.</vt:lpstr>
      <vt:lpstr>Election of 1966</vt:lpstr>
      <vt:lpstr>Formulation of Constitution and its ethnic question.</vt:lpstr>
      <vt:lpstr>1970 Constitution</vt:lpstr>
      <vt:lpstr>BICAMERAL LEGISLATURE</vt:lpstr>
      <vt:lpstr>British Policies before Constitution formulation</vt:lpstr>
      <vt:lpstr>1970 Constitution</vt:lpstr>
      <vt:lpstr>Formulation of Constitution and its ethnic question</vt:lpstr>
      <vt:lpstr>SENATE</vt:lpstr>
      <vt:lpstr>House of Representatives Or Lower House</vt:lpstr>
      <vt:lpstr>Constitution features</vt:lpstr>
      <vt:lpstr>The House of Representatives, 1970 Constitution</vt:lpstr>
      <vt:lpstr>PowerPoint Presentation</vt:lpstr>
      <vt:lpstr>According to 1970 Constitution: Citizenship</vt:lpstr>
      <vt:lpstr>Ist Constitutional Crisis of 1977</vt:lpstr>
      <vt:lpstr>Second Constitutional Crisis</vt:lpstr>
      <vt:lpstr>Military imposed Constitution of 1990</vt:lpstr>
      <vt:lpstr>Constitution of 1990</vt:lpstr>
      <vt:lpstr>1990 Constitution</vt:lpstr>
      <vt:lpstr>1990 Constitution</vt:lpstr>
      <vt:lpstr>Way towards 1997 Constitution</vt:lpstr>
      <vt:lpstr>Changes after 1997 Constitution in 2000 coup</vt:lpstr>
      <vt:lpstr>Events of 2000 coup</vt:lpstr>
      <vt:lpstr>Way towards new Constitution</vt:lpstr>
      <vt:lpstr>Coup of 2006</vt:lpstr>
      <vt:lpstr>Way towards 2013 Constitution</vt:lpstr>
      <vt:lpstr>New constitutional developments and challenges </vt:lpstr>
      <vt:lpstr>2013 Constitution</vt:lpstr>
      <vt:lpstr>2013 Constitution: Executive</vt:lpstr>
      <vt:lpstr>Executive in 2013 Constitution</vt:lpstr>
      <vt:lpstr>Legislature under 2013 Constitution</vt:lpstr>
      <vt:lpstr>Judiciary under 2013 Constitution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Tradition versus Progress, 1945-1966  </dc:title>
  <dc:creator>Sakul Kundra</dc:creator>
  <cp:lastModifiedBy>Sakul Kundra</cp:lastModifiedBy>
  <cp:revision>4</cp:revision>
  <dcterms:created xsi:type="dcterms:W3CDTF">2006-08-16T00:00:00Z</dcterms:created>
  <dcterms:modified xsi:type="dcterms:W3CDTF">2018-09-12T03:01:27Z</dcterms:modified>
</cp:coreProperties>
</file>