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305" r:id="rId2"/>
    <p:sldId id="307" r:id="rId3"/>
    <p:sldId id="308" r:id="rId4"/>
    <p:sldId id="309" r:id="rId5"/>
    <p:sldId id="257" r:id="rId6"/>
    <p:sldId id="259" r:id="rId7"/>
    <p:sldId id="261" r:id="rId8"/>
    <p:sldId id="262" r:id="rId9"/>
    <p:sldId id="263" r:id="rId10"/>
    <p:sldId id="265" r:id="rId11"/>
    <p:sldId id="267" r:id="rId12"/>
    <p:sldId id="269" r:id="rId13"/>
    <p:sldId id="270" r:id="rId14"/>
    <p:sldId id="272" r:id="rId15"/>
    <p:sldId id="274" r:id="rId16"/>
    <p:sldId id="275" r:id="rId17"/>
    <p:sldId id="276" r:id="rId18"/>
    <p:sldId id="278" r:id="rId19"/>
    <p:sldId id="280" r:id="rId20"/>
    <p:sldId id="310" r:id="rId21"/>
    <p:sldId id="311" r:id="rId22"/>
    <p:sldId id="313" r:id="rId23"/>
    <p:sldId id="302" r:id="rId24"/>
    <p:sldId id="300" r:id="rId25"/>
    <p:sldId id="303" r:id="rId2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77" autoAdjust="0"/>
  </p:normalViewPr>
  <p:slideViewPr>
    <p:cSldViewPr>
      <p:cViewPr varScale="1">
        <p:scale>
          <a:sx n="81" d="100"/>
          <a:sy n="81" d="100"/>
        </p:scale>
        <p:origin x="167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F7BFA921-A380-483F-ADF5-C1AC8D2783ED}" type="datetimeFigureOut">
              <a:rPr lang="en-US" smtClean="0"/>
              <a:t>2/3/2020</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95D39B22-04E6-458F-89C4-5AC82F72F547}" type="slidenum">
              <a:rPr lang="en-US" smtClean="0"/>
              <a:t>‹#›</a:t>
            </a:fld>
            <a:endParaRPr lang="en-US"/>
          </a:p>
        </p:txBody>
      </p:sp>
    </p:spTree>
    <p:extLst>
      <p:ext uri="{BB962C8B-B14F-4D97-AF65-F5344CB8AC3E}">
        <p14:creationId xmlns:p14="http://schemas.microsoft.com/office/powerpoint/2010/main" val="2133584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23CA1A64-EB71-4815-B118-595FD629896F}" type="datetimeFigureOut">
              <a:rPr lang="en-US" smtClean="0"/>
              <a:t>2/3/2020</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C4961607-0E05-4E96-99EB-414C96224935}" type="slidenum">
              <a:rPr lang="en-US" smtClean="0"/>
              <a:t>‹#›</a:t>
            </a:fld>
            <a:endParaRPr lang="en-US"/>
          </a:p>
        </p:txBody>
      </p:sp>
    </p:spTree>
    <p:extLst>
      <p:ext uri="{BB962C8B-B14F-4D97-AF65-F5344CB8AC3E}">
        <p14:creationId xmlns:p14="http://schemas.microsoft.com/office/powerpoint/2010/main" val="3520958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FijiFirst</a:t>
            </a:r>
            <a:r>
              <a:rPr lang="en-US" dirty="0" smtClean="0"/>
              <a:t> is a registered political party in Fiji. The party was formed in March 2014 by the current Prime Minister, Frank Bainimarama.</a:t>
            </a:r>
          </a:p>
          <a:p>
            <a:r>
              <a:rPr lang="en-US" dirty="0" smtClean="0"/>
              <a:t>The party released its first batch of 21 candidates on July 25, 2014 with Frank Bainimarama heading the list. As a result of the 2014 Fijian general elections, the party won 293,714 votes, 59.2% of all those who voted (495,105 voters), giving the party a clear majority with 32 of the 50 Parliamentary seats</a:t>
            </a:r>
            <a:endParaRPr lang="en-US" dirty="0"/>
          </a:p>
        </p:txBody>
      </p:sp>
      <p:sp>
        <p:nvSpPr>
          <p:cNvPr id="4" name="Slide Number Placeholder 3"/>
          <p:cNvSpPr>
            <a:spLocks noGrp="1"/>
          </p:cNvSpPr>
          <p:nvPr>
            <p:ph type="sldNum" sz="quarter" idx="10"/>
          </p:nvPr>
        </p:nvSpPr>
        <p:spPr/>
        <p:txBody>
          <a:bodyPr/>
          <a:lstStyle/>
          <a:p>
            <a:fld id="{C4961607-0E05-4E96-99EB-414C96224935}" type="slidenum">
              <a:rPr lang="en-US" smtClean="0"/>
              <a:t>20</a:t>
            </a:fld>
            <a:endParaRPr lang="en-US"/>
          </a:p>
        </p:txBody>
      </p:sp>
    </p:spTree>
    <p:extLst>
      <p:ext uri="{BB962C8B-B14F-4D97-AF65-F5344CB8AC3E}">
        <p14:creationId xmlns:p14="http://schemas.microsoft.com/office/powerpoint/2010/main" val="217521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https://en.wikipedia.org/wiki/Fijian_general_election,_2014</a:t>
            </a:r>
            <a:endParaRPr lang="en-US" dirty="0"/>
          </a:p>
        </p:txBody>
      </p:sp>
      <p:sp>
        <p:nvSpPr>
          <p:cNvPr id="4" name="Slide Number Placeholder 3"/>
          <p:cNvSpPr>
            <a:spLocks noGrp="1"/>
          </p:cNvSpPr>
          <p:nvPr>
            <p:ph type="sldNum" sz="quarter" idx="10"/>
          </p:nvPr>
        </p:nvSpPr>
        <p:spPr/>
        <p:txBody>
          <a:bodyPr/>
          <a:lstStyle/>
          <a:p>
            <a:fld id="{C4961607-0E05-4E96-99EB-414C96224935}" type="slidenum">
              <a:rPr lang="en-US" smtClean="0"/>
              <a:t>22</a:t>
            </a:fld>
            <a:endParaRPr lang="en-US"/>
          </a:p>
        </p:txBody>
      </p:sp>
    </p:spTree>
    <p:extLst>
      <p:ext uri="{BB962C8B-B14F-4D97-AF65-F5344CB8AC3E}">
        <p14:creationId xmlns:p14="http://schemas.microsoft.com/office/powerpoint/2010/main" val="3125162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Prasad, B. 2007. Lessons To Be Learnt Since Independence. Fiji Times Online, 5 October,2007.</a:t>
            </a:r>
          </a:p>
          <a:p>
            <a:r>
              <a:rPr lang="en-US" dirty="0" smtClean="0"/>
              <a:t>2. </a:t>
            </a:r>
            <a:r>
              <a:rPr lang="en-US" dirty="0" err="1" smtClean="0"/>
              <a:t>Lal,B</a:t>
            </a:r>
            <a:r>
              <a:rPr lang="en-US" dirty="0" smtClean="0"/>
              <a:t>. 1998. Broken Waves. Centre for Pacific Studies, University of Hawaii.</a:t>
            </a:r>
          </a:p>
          <a:p>
            <a:r>
              <a:rPr lang="en-US" dirty="0" smtClean="0"/>
              <a:t>3.Lal,B &amp; </a:t>
            </a:r>
            <a:r>
              <a:rPr lang="en-US" dirty="0" err="1" smtClean="0"/>
              <a:t>Fortune,K</a:t>
            </a:r>
            <a:r>
              <a:rPr lang="en-US" dirty="0" smtClean="0"/>
              <a:t> (</a:t>
            </a:r>
            <a:r>
              <a:rPr lang="en-US" dirty="0" err="1" smtClean="0"/>
              <a:t>eds</a:t>
            </a:r>
            <a:r>
              <a:rPr lang="en-US" dirty="0" smtClean="0"/>
              <a:t>), 2000. The Pacific Islands: an encyclopedia. University of Hawaii Press (AUSAID).</a:t>
            </a:r>
          </a:p>
          <a:p>
            <a:r>
              <a:rPr lang="en-US" dirty="0" smtClean="0"/>
              <a:t>5.http://epress.anu.edu.au/</a:t>
            </a:r>
            <a:r>
              <a:rPr lang="en-US" dirty="0" err="1" smtClean="0"/>
              <a:t>coup_coup</a:t>
            </a:r>
            <a:r>
              <a:rPr lang="en-US" dirty="0" smtClean="0"/>
              <a:t>/</a:t>
            </a:r>
            <a:r>
              <a:rPr lang="en-US" dirty="0" err="1" smtClean="0"/>
              <a:t>mobile_devices</a:t>
            </a:r>
            <a:r>
              <a:rPr lang="en-US" dirty="0" smtClean="0"/>
              <a:t>/ch05.html</a:t>
            </a:r>
          </a:p>
          <a:p>
            <a:r>
              <a:rPr lang="en-US" dirty="0" smtClean="0"/>
              <a:t>6.www.historyorb.com/countries/Fiji</a:t>
            </a:r>
          </a:p>
          <a:p>
            <a:r>
              <a:rPr lang="en-US" dirty="0" smtClean="0"/>
              <a:t>http://www.bbc.com/news/world-asia-pacific-14919688</a:t>
            </a:r>
          </a:p>
          <a:p>
            <a:endParaRPr lang="en-US" dirty="0"/>
          </a:p>
        </p:txBody>
      </p:sp>
      <p:sp>
        <p:nvSpPr>
          <p:cNvPr id="4" name="Slide Number Placeholder 3"/>
          <p:cNvSpPr>
            <a:spLocks noGrp="1"/>
          </p:cNvSpPr>
          <p:nvPr>
            <p:ph type="sldNum" sz="quarter" idx="10"/>
          </p:nvPr>
        </p:nvSpPr>
        <p:spPr/>
        <p:txBody>
          <a:bodyPr/>
          <a:lstStyle/>
          <a:p>
            <a:fld id="{C4961607-0E05-4E96-99EB-414C96224935}" type="slidenum">
              <a:rPr lang="en-US" smtClean="0"/>
              <a:t>25</a:t>
            </a:fld>
            <a:endParaRPr lang="en-US"/>
          </a:p>
        </p:txBody>
      </p:sp>
    </p:spTree>
    <p:extLst>
      <p:ext uri="{BB962C8B-B14F-4D97-AF65-F5344CB8AC3E}">
        <p14:creationId xmlns:p14="http://schemas.microsoft.com/office/powerpoint/2010/main" val="546072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4890F66-3E3D-40D6-820E-B0D374005694}" type="datetime1">
              <a:rPr lang="en-US" smtClean="0"/>
              <a:t>2/3/2020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324C930-8BBE-47EA-9FDD-A29897C05EE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B4AD52-14E0-472F-906C-33710637A710}"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C930-8BBE-47EA-9FDD-A29897C05EE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F7FB61-B6DA-4572-BBA8-F2E30B16B35A}"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C930-8BBE-47EA-9FDD-A29897C05EE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2AFADC-CF36-453C-B580-CC98B1E21545}"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C930-8BBE-47EA-9FDD-A29897C05EE0}"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9D6F0F-F92E-4FEA-9A21-EB47049D6798}"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24C930-8BBE-47EA-9FDD-A29897C05EE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1D2B8D5-743B-47EC-B4C6-9AEA26A0E50E}" type="datetime1">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24C930-8BBE-47EA-9FDD-A29897C05EE0}"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3AD24D9-4DA7-4B32-8031-D35EAC24F308}" type="datetime1">
              <a:rPr lang="en-US" smtClean="0"/>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24C930-8BBE-47EA-9FDD-A29897C05EE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7CCF708-B077-4662-9DBE-D70F3745EABE}" type="datetime1">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24C930-8BBE-47EA-9FDD-A29897C05EE0}"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49BD75-B8CC-41AF-A66F-FF735A172B52}" type="datetime1">
              <a:rPr lang="en-US" smtClean="0"/>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24C930-8BBE-47EA-9FDD-A29897C05EE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A9F47C6C-51F3-433B-BD8B-960E667D1F18}" type="datetime1">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24C930-8BBE-47EA-9FDD-A29897C05EE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3834A12-7CCA-422A-B09C-3A8E8DC5FFB2}" type="datetime1">
              <a:rPr lang="en-US" smtClean="0"/>
              <a:t>2/3/2020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324C930-8BBE-47EA-9FDD-A29897C05EE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446E348-D5BF-4433-B230-EB004563A295}" type="datetime1">
              <a:rPr lang="en-US" smtClean="0"/>
              <a:t>2/3/2020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324C930-8BBE-47EA-9FDD-A29897C05E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en.wikipedia.org/wiki/Fiji_United_Freedom_Party" TargetMode="External"/><Relationship Id="rId3" Type="http://schemas.openxmlformats.org/officeDocument/2006/relationships/hyperlink" Target="https://en.wikipedia.org/wiki/Social_Democratic_Liberal_Party" TargetMode="External"/><Relationship Id="rId7" Type="http://schemas.openxmlformats.org/officeDocument/2006/relationships/hyperlink" Target="https://en.wikipedia.org/wiki/One_Fiji_Party" TargetMode="External"/><Relationship Id="rId2" Type="http://schemas.openxmlformats.org/officeDocument/2006/relationships/hyperlink" Target="https://en.wikipedia.org/wiki/FijiFirst" TargetMode="External"/><Relationship Id="rId1" Type="http://schemas.openxmlformats.org/officeDocument/2006/relationships/slideLayout" Target="../slideLayouts/slideLayout2.xml"/><Relationship Id="rId6" Type="http://schemas.openxmlformats.org/officeDocument/2006/relationships/hyperlink" Target="https://en.wikipedia.org/wiki/Fiji_Labour_Party" TargetMode="External"/><Relationship Id="rId5" Type="http://schemas.openxmlformats.org/officeDocument/2006/relationships/hyperlink" Target="https://en.wikipedia.org/wiki/People's_Democratic_Party_(Fiji)" TargetMode="External"/><Relationship Id="rId10" Type="http://schemas.openxmlformats.org/officeDocument/2006/relationships/hyperlink" Target="http://www.fbc.com.fj/fiji/23145/low-number-of-invalid-votes-a-good-sign-saneem" TargetMode="External"/><Relationship Id="rId4" Type="http://schemas.openxmlformats.org/officeDocument/2006/relationships/hyperlink" Target="https://en.wikipedia.org/wiki/National_Federation_Party" TargetMode="External"/><Relationship Id="rId9" Type="http://schemas.openxmlformats.org/officeDocument/2006/relationships/hyperlink" Target="http://www.electionsfiji.gov.fj/2014-election-result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en.wikipedia.org/wiki/FijiFirst_Party" TargetMode="External"/><Relationship Id="rId13" Type="http://schemas.openxmlformats.org/officeDocument/2006/relationships/hyperlink" Target="https://en.wikipedia.org/w/index.php?title=Sitiveni_Suvaki&amp;action=edit&amp;redlink=1" TargetMode="External"/><Relationship Id="rId18" Type="http://schemas.openxmlformats.org/officeDocument/2006/relationships/hyperlink" Target="https://en.wikipedia.org/wiki/Fiji_United_Freedom_Party" TargetMode="External"/><Relationship Id="rId3" Type="http://schemas.openxmlformats.org/officeDocument/2006/relationships/hyperlink" Target="https://en.wikipedia.org/wiki/Fijian_general_election,_2006" TargetMode="External"/><Relationship Id="rId7" Type="http://schemas.openxmlformats.org/officeDocument/2006/relationships/hyperlink" Target="https://en.wikipedia.org/wiki/Biman_Prasad" TargetMode="External"/><Relationship Id="rId12" Type="http://schemas.openxmlformats.org/officeDocument/2006/relationships/hyperlink" Target="https://en.wikipedia.org/wiki/Mahendra_Chaudhry" TargetMode="External"/><Relationship Id="rId17" Type="http://schemas.openxmlformats.org/officeDocument/2006/relationships/hyperlink" Target="https://en.wikipedia.org/w/index.php?title=Jagath_Karunaratne&amp;action=edit&amp;redlink=1" TargetMode="External"/><Relationship Id="rId2" Type="http://schemas.openxmlformats.org/officeDocument/2006/relationships/notesSlide" Target="../notesSlides/notesSlide2.xml"/><Relationship Id="rId16" Type="http://schemas.openxmlformats.org/officeDocument/2006/relationships/hyperlink" Target="https://en.wikipedia.org/wiki/One_Fiji_Party" TargetMode="External"/><Relationship Id="rId1" Type="http://schemas.openxmlformats.org/officeDocument/2006/relationships/slideLayout" Target="../slideLayouts/slideLayout2.xml"/><Relationship Id="rId6" Type="http://schemas.openxmlformats.org/officeDocument/2006/relationships/hyperlink" Target="https://en.wikipedia.org/wiki/Teimumu_Kepa" TargetMode="External"/><Relationship Id="rId11" Type="http://schemas.openxmlformats.org/officeDocument/2006/relationships/hyperlink" Target="https://en.wikipedia.org/wiki/Felix_Anthony" TargetMode="External"/><Relationship Id="rId5" Type="http://schemas.openxmlformats.org/officeDocument/2006/relationships/hyperlink" Target="https://en.wikipedia.org/wiki/Frank_Bainimarama" TargetMode="External"/><Relationship Id="rId15" Type="http://schemas.openxmlformats.org/officeDocument/2006/relationships/hyperlink" Target="https://en.wikipedia.org/wiki/Fiji_Labour_Party" TargetMode="External"/><Relationship Id="rId10" Type="http://schemas.openxmlformats.org/officeDocument/2006/relationships/hyperlink" Target="https://en.wikipedia.org/wiki/National_Federation_Party" TargetMode="External"/><Relationship Id="rId4" Type="http://schemas.openxmlformats.org/officeDocument/2006/relationships/hyperlink" Target="https://en.wikipedia.org/wiki/Parliament_of_Fiji" TargetMode="External"/><Relationship Id="rId9" Type="http://schemas.openxmlformats.org/officeDocument/2006/relationships/hyperlink" Target="https://en.wikipedia.org/wiki/Social_Democratic_Liberal_Party" TargetMode="External"/><Relationship Id="rId14" Type="http://schemas.openxmlformats.org/officeDocument/2006/relationships/hyperlink" Target="https://en.wikipedia.org/wiki/People's_Democratic_Party_(Fiji)"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534400" cy="4678363"/>
          </a:xfrm>
        </p:spPr>
        <p:txBody>
          <a:bodyPr>
            <a:normAutofit fontScale="77500" lnSpcReduction="20000"/>
          </a:bodyPr>
          <a:lstStyle/>
          <a:p>
            <a:pPr marL="624078" indent="-514350">
              <a:buFont typeface="+mj-lt"/>
              <a:buAutoNum type="arabicPeriod"/>
            </a:pPr>
            <a:r>
              <a:rPr lang="en-US" dirty="0" smtClean="0"/>
              <a:t>Representation: How much Europeans in Fiji should be involved in government</a:t>
            </a:r>
          </a:p>
          <a:p>
            <a:pPr marL="624078" indent="-514350">
              <a:buFont typeface="+mj-lt"/>
              <a:buAutoNum type="arabicPeriod"/>
            </a:pPr>
            <a:r>
              <a:rPr lang="en-US" dirty="0" err="1" smtClean="0"/>
              <a:t>Paramountcy</a:t>
            </a:r>
            <a:r>
              <a:rPr lang="en-US" dirty="0" smtClean="0"/>
              <a:t>: How to protect the interests of and give privileges to Fijians</a:t>
            </a:r>
          </a:p>
          <a:p>
            <a:pPr marL="624078" indent="-514350">
              <a:buFont typeface="+mj-lt"/>
              <a:buAutoNum type="arabicPeriod"/>
            </a:pPr>
            <a:r>
              <a:rPr lang="en-US" dirty="0" smtClean="0"/>
              <a:t>Equality: How to provide equality for the other half of the population of 250,000 Fiji-Indians.</a:t>
            </a:r>
          </a:p>
          <a:p>
            <a:pPr marL="624078" indent="-514350">
              <a:buFont typeface="+mj-lt"/>
              <a:buAutoNum type="arabicPeriod"/>
            </a:pPr>
            <a:endParaRPr lang="en-US" dirty="0" smtClean="0"/>
          </a:p>
          <a:p>
            <a:pPr marL="109728" indent="0">
              <a:buNone/>
            </a:pPr>
            <a:r>
              <a:rPr lang="en-US" b="1" dirty="0"/>
              <a:t>Process of Transfer of government</a:t>
            </a:r>
          </a:p>
          <a:p>
            <a:r>
              <a:rPr lang="en-US" dirty="0"/>
              <a:t>Since 1961, British colonial government allowed Fijian ministers to take responsibility for government departments, </a:t>
            </a:r>
            <a:r>
              <a:rPr lang="en-US" dirty="0" err="1"/>
              <a:t>i.e</a:t>
            </a:r>
            <a:r>
              <a:rPr lang="en-US" dirty="0"/>
              <a:t> Forestry, Transport and shipping</a:t>
            </a:r>
          </a:p>
          <a:p>
            <a:r>
              <a:rPr lang="en-US" dirty="0"/>
              <a:t>In 1963, </a:t>
            </a:r>
            <a:r>
              <a:rPr lang="en-US" dirty="0" err="1"/>
              <a:t>Ist</a:t>
            </a:r>
            <a:r>
              <a:rPr lang="en-US" dirty="0"/>
              <a:t> members of Legislative Council were elected. </a:t>
            </a:r>
            <a:r>
              <a:rPr lang="en-US" b="1" dirty="0"/>
              <a:t>National Alliance party (NAP) </a:t>
            </a:r>
            <a:r>
              <a:rPr lang="en-US" dirty="0"/>
              <a:t>and </a:t>
            </a:r>
            <a:r>
              <a:rPr lang="en-US" b="1" dirty="0"/>
              <a:t>National Federation Party (NEP) </a:t>
            </a:r>
            <a:r>
              <a:rPr lang="en-US" dirty="0"/>
              <a:t>were formed as Fiji began to prepare for independence. Fijians were given some control over the government.</a:t>
            </a:r>
          </a:p>
          <a:p>
            <a:pPr marL="624078" indent="-514350">
              <a:buFont typeface="+mj-lt"/>
              <a:buAutoNum type="arabicPeriod"/>
            </a:pPr>
            <a:endParaRPr lang="en-US" dirty="0"/>
          </a:p>
        </p:txBody>
      </p:sp>
      <p:sp>
        <p:nvSpPr>
          <p:cNvPr id="3" name="Title 2"/>
          <p:cNvSpPr>
            <a:spLocks noGrp="1"/>
          </p:cNvSpPr>
          <p:nvPr>
            <p:ph type="title"/>
          </p:nvPr>
        </p:nvSpPr>
        <p:spPr>
          <a:xfrm>
            <a:off x="304800" y="274638"/>
            <a:ext cx="8610600" cy="944562"/>
          </a:xfrm>
        </p:spPr>
        <p:txBody>
          <a:bodyPr>
            <a:noAutofit/>
          </a:bodyPr>
          <a:lstStyle/>
          <a:p>
            <a:r>
              <a:rPr lang="en-US" sz="2800" dirty="0"/>
              <a:t>KEY HISTORICAL EVENTS </a:t>
            </a:r>
            <a:r>
              <a:rPr lang="en-US" sz="2800" dirty="0" smtClean="0"/>
              <a:t>1985-2015: </a:t>
            </a:r>
            <a:br>
              <a:rPr lang="en-US" sz="2800" dirty="0" smtClean="0"/>
            </a:br>
            <a:r>
              <a:rPr lang="en-US" sz="2800" dirty="0" smtClean="0"/>
              <a:t>Problem after Fiji Independence post 1970</a:t>
            </a:r>
            <a:endParaRPr lang="en-US" sz="2800" dirty="0"/>
          </a:p>
        </p:txBody>
      </p:sp>
    </p:spTree>
    <p:extLst>
      <p:ext uri="{BB962C8B-B14F-4D97-AF65-F5344CB8AC3E}">
        <p14:creationId xmlns:p14="http://schemas.microsoft.com/office/powerpoint/2010/main" val="2617088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7500" lnSpcReduction="20000"/>
          </a:bodyPr>
          <a:lstStyle/>
          <a:p>
            <a:r>
              <a:rPr lang="en-US" dirty="0" smtClean="0"/>
              <a:t>Lower House-House of Representatives:</a:t>
            </a:r>
          </a:p>
          <a:p>
            <a:r>
              <a:rPr lang="en-US" dirty="0" smtClean="0"/>
              <a:t>70 members</a:t>
            </a:r>
          </a:p>
          <a:p>
            <a:r>
              <a:rPr lang="en-US" dirty="0" smtClean="0"/>
              <a:t>37 Fijians, 27 Indo Fijians, 5 General Electors, 1 </a:t>
            </a:r>
            <a:r>
              <a:rPr lang="en-US" dirty="0" err="1" smtClean="0"/>
              <a:t>Rotuman</a:t>
            </a:r>
            <a:r>
              <a:rPr lang="en-US" dirty="0" smtClean="0"/>
              <a:t>- Fijian paramouncy</a:t>
            </a:r>
          </a:p>
          <a:p>
            <a:r>
              <a:rPr lang="en-US" dirty="0" smtClean="0"/>
              <a:t>Voting on racial lines</a:t>
            </a:r>
          </a:p>
          <a:p>
            <a:r>
              <a:rPr lang="en-US" dirty="0" smtClean="0"/>
              <a:t>Fijian seats- 32 elected from 14 Provinces, 5 from five urban constituencies</a:t>
            </a:r>
          </a:p>
          <a:p>
            <a:r>
              <a:rPr lang="en-US" dirty="0" smtClean="0"/>
              <a:t>Regional disparity in Provincial seats- Ba (3), Lau (3), </a:t>
            </a:r>
            <a:r>
              <a:rPr lang="en-US" dirty="0" err="1" smtClean="0"/>
              <a:t>Rewa</a:t>
            </a:r>
            <a:r>
              <a:rPr lang="en-US" dirty="0" smtClean="0"/>
              <a:t> (2), </a:t>
            </a:r>
            <a:r>
              <a:rPr lang="en-US" dirty="0" err="1" smtClean="0"/>
              <a:t>Kadavu</a:t>
            </a:r>
            <a:r>
              <a:rPr lang="en-US" dirty="0" smtClean="0"/>
              <a:t> (2)</a:t>
            </a:r>
          </a:p>
          <a:p>
            <a:r>
              <a:rPr lang="en-US" smtClean="0"/>
              <a:t>Promoted </a:t>
            </a:r>
            <a:r>
              <a:rPr lang="en-US" dirty="0"/>
              <a:t>positive discrimination in </a:t>
            </a:r>
            <a:r>
              <a:rPr lang="en-US" dirty="0" err="1"/>
              <a:t>favour</a:t>
            </a:r>
            <a:r>
              <a:rPr lang="en-US" dirty="0"/>
              <a:t> of Fijians &amp; </a:t>
            </a:r>
            <a:r>
              <a:rPr lang="en-US" dirty="0" err="1"/>
              <a:t>Rotumans</a:t>
            </a:r>
            <a:endParaRPr lang="en-US" dirty="0"/>
          </a:p>
          <a:p>
            <a:r>
              <a:rPr lang="en-US" dirty="0"/>
              <a:t>GCC –enhanced political role</a:t>
            </a:r>
          </a:p>
          <a:p>
            <a:r>
              <a:rPr lang="en-US" dirty="0"/>
              <a:t>Proposed restructuring of GCC composition- from 154 to 52 (few select group of chiefs-decision making                    </a:t>
            </a:r>
          </a:p>
          <a:p>
            <a:r>
              <a:rPr lang="en-US" dirty="0"/>
              <a:t>1989-Western chiefs proposed a 4</a:t>
            </a:r>
            <a:r>
              <a:rPr lang="en-US" baseline="30000" dirty="0"/>
              <a:t>th</a:t>
            </a:r>
            <a:r>
              <a:rPr lang="en-US" dirty="0"/>
              <a:t> Fijian Confederacy- </a:t>
            </a:r>
            <a:r>
              <a:rPr lang="en-US" dirty="0" err="1"/>
              <a:t>Yasayasa</a:t>
            </a:r>
            <a:r>
              <a:rPr lang="en-US" dirty="0"/>
              <a:t> </a:t>
            </a:r>
            <a:r>
              <a:rPr lang="en-US" dirty="0" err="1"/>
              <a:t>Vaka</a:t>
            </a:r>
            <a:r>
              <a:rPr lang="en-US" dirty="0"/>
              <a:t> Ra to Constitution Inquiry &amp; Advisory Committee  </a:t>
            </a:r>
          </a:p>
          <a:p>
            <a:endParaRPr lang="en-US" dirty="0"/>
          </a:p>
        </p:txBody>
      </p:sp>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r>
              <a:rPr lang="en-US" dirty="0" smtClean="0"/>
              <a:t>1992 General Election – </a:t>
            </a:r>
            <a:r>
              <a:rPr lang="en-US" dirty="0" err="1" smtClean="0"/>
              <a:t>Rabuka</a:t>
            </a:r>
            <a:r>
              <a:rPr lang="en-US" dirty="0" smtClean="0"/>
              <a:t> became Prime Minister; President-</a:t>
            </a:r>
            <a:r>
              <a:rPr lang="en-US" dirty="0" err="1" smtClean="0"/>
              <a:t>Ratu</a:t>
            </a:r>
            <a:r>
              <a:rPr lang="en-US" dirty="0" smtClean="0"/>
              <a:t> P </a:t>
            </a:r>
            <a:r>
              <a:rPr lang="en-US" dirty="0" err="1" smtClean="0"/>
              <a:t>Ganilau</a:t>
            </a:r>
            <a:endParaRPr lang="en-US" dirty="0" smtClean="0"/>
          </a:p>
          <a:p>
            <a:r>
              <a:rPr lang="en-US" dirty="0" smtClean="0"/>
              <a:t>1994 – GCC appoints </a:t>
            </a:r>
            <a:r>
              <a:rPr lang="en-US" dirty="0" err="1" smtClean="0"/>
              <a:t>Ratu</a:t>
            </a:r>
            <a:r>
              <a:rPr lang="en-US" dirty="0" smtClean="0"/>
              <a:t> Mara President after death of </a:t>
            </a:r>
            <a:r>
              <a:rPr lang="en-US" dirty="0" err="1" smtClean="0"/>
              <a:t>Ratu</a:t>
            </a:r>
            <a:r>
              <a:rPr lang="en-US" dirty="0" smtClean="0"/>
              <a:t> P </a:t>
            </a:r>
            <a:r>
              <a:rPr lang="en-US" dirty="0" err="1" smtClean="0"/>
              <a:t>Ganilau</a:t>
            </a:r>
            <a:endParaRPr lang="en-US" dirty="0" smtClean="0"/>
          </a:p>
          <a:p>
            <a:r>
              <a:rPr lang="en-US" dirty="0" smtClean="0"/>
              <a:t>1997 new Constitution created by Jai Ram Reddy &amp; </a:t>
            </a:r>
            <a:r>
              <a:rPr lang="en-US" dirty="0" err="1" smtClean="0"/>
              <a:t>Rabuka</a:t>
            </a:r>
            <a:r>
              <a:rPr lang="en-US" dirty="0" smtClean="0"/>
              <a:t> with power sharing among two major ethnic groups</a:t>
            </a:r>
          </a:p>
          <a:p>
            <a:r>
              <a:rPr lang="en-US" dirty="0" smtClean="0"/>
              <a:t>1997- Fiji re-admitted into the Common wealth due to new non-discriminatory constitution </a:t>
            </a:r>
          </a:p>
          <a:p>
            <a:r>
              <a:rPr lang="en-US" dirty="0"/>
              <a:t>1999 General Elections – FLP won with clear majority, </a:t>
            </a:r>
            <a:r>
              <a:rPr lang="en-US" dirty="0" err="1"/>
              <a:t>Mahendra</a:t>
            </a:r>
            <a:r>
              <a:rPr lang="en-US" dirty="0"/>
              <a:t> Chaudhry –first Indo-Fijian Prime Minister</a:t>
            </a:r>
          </a:p>
          <a:p>
            <a:r>
              <a:rPr lang="en-US" dirty="0"/>
              <a:t>May 2000 – Civilian coup led by George Speight, PM Chaudhry &amp; Cabinet taken hostage</a:t>
            </a:r>
          </a:p>
          <a:p>
            <a:r>
              <a:rPr lang="en-US" dirty="0"/>
              <a:t>George Speight proclaims himself Acting premier and retired major </a:t>
            </a:r>
            <a:r>
              <a:rPr lang="en-US" b="1" dirty="0"/>
              <a:t>Ilisoni </a:t>
            </a:r>
            <a:r>
              <a:rPr lang="en-US" b="1" dirty="0" err="1"/>
              <a:t>Ligairi</a:t>
            </a:r>
            <a:r>
              <a:rPr lang="en-US" b="1" dirty="0"/>
              <a:t> </a:t>
            </a:r>
            <a:r>
              <a:rPr lang="en-US" dirty="0"/>
              <a:t>storm parliament, aiming to make indigenous Fijians the dominant political force. </a:t>
            </a:r>
          </a:p>
          <a:p>
            <a:r>
              <a:rPr lang="en-US" dirty="0"/>
              <a:t>Ratu Mara sacks Chaudhry government on orders of GCC</a:t>
            </a:r>
          </a:p>
          <a:p>
            <a:r>
              <a:rPr lang="en-US" dirty="0"/>
              <a:t>June 2000 – Commonwealth suspends Fiji</a:t>
            </a:r>
          </a:p>
          <a:p>
            <a:r>
              <a:rPr lang="en-US" dirty="0"/>
              <a:t>July 2000 – hostages released</a:t>
            </a:r>
          </a:p>
          <a:p>
            <a:endParaRPr lang="en-US" dirty="0"/>
          </a:p>
        </p:txBody>
      </p:sp>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r>
              <a:rPr lang="en-US" dirty="0" smtClean="0"/>
              <a:t>GCC appoints </a:t>
            </a:r>
            <a:r>
              <a:rPr lang="en-US" dirty="0" err="1" smtClean="0"/>
              <a:t>Ratu</a:t>
            </a:r>
            <a:r>
              <a:rPr lang="en-US" dirty="0" smtClean="0"/>
              <a:t> </a:t>
            </a:r>
            <a:r>
              <a:rPr lang="en-US" dirty="0" err="1" smtClean="0"/>
              <a:t>Josefa</a:t>
            </a:r>
            <a:r>
              <a:rPr lang="en-US" dirty="0" smtClean="0"/>
              <a:t> Iloilo President</a:t>
            </a:r>
          </a:p>
          <a:p>
            <a:r>
              <a:rPr lang="en-US" dirty="0" smtClean="0"/>
              <a:t>July 2000 – Speight &amp; 369 supporters arrested</a:t>
            </a:r>
          </a:p>
          <a:p>
            <a:r>
              <a:rPr lang="en-US" dirty="0" smtClean="0"/>
              <a:t>November 2000 – failed mutiny in army barracks – 8 soldiers arrested</a:t>
            </a:r>
          </a:p>
          <a:p>
            <a:r>
              <a:rPr lang="en-US" dirty="0" smtClean="0"/>
              <a:t>August 2001 Elections – </a:t>
            </a:r>
            <a:r>
              <a:rPr lang="en-US" dirty="0" err="1" smtClean="0"/>
              <a:t>Laisenia</a:t>
            </a:r>
            <a:r>
              <a:rPr lang="en-US" dirty="0" smtClean="0"/>
              <a:t> </a:t>
            </a:r>
            <a:r>
              <a:rPr lang="en-US" dirty="0" err="1" smtClean="0"/>
              <a:t>Qarase</a:t>
            </a:r>
            <a:r>
              <a:rPr lang="en-US" dirty="0" smtClean="0"/>
              <a:t> &amp; his party won elections but needed to form a multi-party government</a:t>
            </a:r>
          </a:p>
          <a:p>
            <a:r>
              <a:rPr lang="en-US" dirty="0" smtClean="0"/>
              <a:t>September 2001 – </a:t>
            </a:r>
            <a:r>
              <a:rPr lang="en-US" dirty="0" err="1" smtClean="0"/>
              <a:t>Qarase</a:t>
            </a:r>
            <a:r>
              <a:rPr lang="en-US" dirty="0" smtClean="0"/>
              <a:t> sworn in as PM but refused to offer cabinet posts to opposition FLP in defiance of constitution</a:t>
            </a:r>
          </a:p>
          <a:p>
            <a:r>
              <a:rPr lang="en-US" dirty="0" smtClean="0"/>
              <a:t>December 2001 </a:t>
            </a:r>
            <a:r>
              <a:rPr lang="en-US" dirty="0"/>
              <a:t>- George Speight expelled from parliament for failing to attend sessions.</a:t>
            </a:r>
            <a:endParaRPr lang="en-US" dirty="0" smtClean="0"/>
          </a:p>
          <a:p>
            <a:r>
              <a:rPr lang="en-US" dirty="0" smtClean="0"/>
              <a:t>December 2001 – Fiji re-admitted to Commonwealth</a:t>
            </a:r>
            <a:endParaRPr lang="en-US" dirty="0"/>
          </a:p>
        </p:txBody>
      </p:sp>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7500" lnSpcReduction="20000"/>
          </a:bodyPr>
          <a:lstStyle/>
          <a:p>
            <a:r>
              <a:rPr lang="en-US" dirty="0" smtClean="0"/>
              <a:t>2002 – George Speight sentenced to death for treason. President Iloilo commutes his sentence to life imprisonment</a:t>
            </a:r>
          </a:p>
          <a:p>
            <a:r>
              <a:rPr lang="en-US" dirty="0" smtClean="0"/>
              <a:t>November 2002 – government announces radical </a:t>
            </a:r>
            <a:r>
              <a:rPr lang="en-US" dirty="0" err="1" smtClean="0"/>
              <a:t>privatisation</a:t>
            </a:r>
            <a:r>
              <a:rPr lang="en-US" dirty="0" smtClean="0"/>
              <a:t> plan to stave off collapse of sugar industry, threatened by withdrawal of EU subsidies</a:t>
            </a:r>
          </a:p>
          <a:p>
            <a:r>
              <a:rPr lang="en-US" dirty="0" smtClean="0"/>
              <a:t>July 2003- Supreme Court rules Qarase must include ethnic-Indian members of opposition </a:t>
            </a:r>
            <a:r>
              <a:rPr lang="en-US" dirty="0" err="1" smtClean="0"/>
              <a:t>Labour</a:t>
            </a:r>
            <a:r>
              <a:rPr lang="en-US" dirty="0" smtClean="0"/>
              <a:t> Party in his cabinet</a:t>
            </a:r>
          </a:p>
          <a:p>
            <a:r>
              <a:rPr lang="en-US" dirty="0"/>
              <a:t>April 2004 – Ratu  Sir </a:t>
            </a:r>
            <a:r>
              <a:rPr lang="en-US" dirty="0" err="1"/>
              <a:t>Kamisese</a:t>
            </a:r>
            <a:r>
              <a:rPr lang="en-US" dirty="0"/>
              <a:t> Mara passes away. </a:t>
            </a:r>
          </a:p>
          <a:p>
            <a:r>
              <a:rPr lang="en-US" dirty="0"/>
              <a:t>August 2004 – Vice President Ratu </a:t>
            </a:r>
            <a:r>
              <a:rPr lang="en-US" dirty="0" err="1"/>
              <a:t>Jope</a:t>
            </a:r>
            <a:r>
              <a:rPr lang="en-US" dirty="0"/>
              <a:t> </a:t>
            </a:r>
            <a:r>
              <a:rPr lang="en-US" dirty="0" err="1"/>
              <a:t>Seniloli</a:t>
            </a:r>
            <a:r>
              <a:rPr lang="en-US" dirty="0"/>
              <a:t> found guilty of treason over his involvement in May 2000 coup. Served few months of his four year sentence.</a:t>
            </a:r>
          </a:p>
          <a:p>
            <a:r>
              <a:rPr lang="en-US" dirty="0"/>
              <a:t>November 2004 – </a:t>
            </a:r>
            <a:r>
              <a:rPr lang="en-US" dirty="0" err="1"/>
              <a:t>Labour</a:t>
            </a:r>
            <a:r>
              <a:rPr lang="en-US" dirty="0"/>
              <a:t> Party declines cabinet seats in </a:t>
            </a:r>
            <a:r>
              <a:rPr lang="en-US" dirty="0" err="1"/>
              <a:t>favour</a:t>
            </a:r>
            <a:r>
              <a:rPr lang="en-US" dirty="0"/>
              <a:t> of opposition role</a:t>
            </a:r>
          </a:p>
          <a:p>
            <a:r>
              <a:rPr lang="en-US" dirty="0"/>
              <a:t>July 2005 – Army Commander Bainimarama threatens to remove government if proposed amnesty for those involved in 2000 coup goes ahead</a:t>
            </a:r>
          </a:p>
          <a:p>
            <a:r>
              <a:rPr lang="en-US" dirty="0" smtClean="0"/>
              <a:t>  </a:t>
            </a:r>
            <a:endParaRPr lang="en-US" dirty="0"/>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77500" lnSpcReduction="20000"/>
          </a:bodyPr>
          <a:lstStyle/>
          <a:p>
            <a:r>
              <a:rPr lang="en-US" dirty="0" smtClean="0"/>
              <a:t>March 2006 – GCC elects </a:t>
            </a:r>
            <a:r>
              <a:rPr lang="en-US" dirty="0" err="1" smtClean="0"/>
              <a:t>Ratu</a:t>
            </a:r>
            <a:r>
              <a:rPr lang="en-US" dirty="0" smtClean="0"/>
              <a:t> Iloilo to a second, five year term as President</a:t>
            </a:r>
          </a:p>
          <a:p>
            <a:r>
              <a:rPr lang="en-US" dirty="0" smtClean="0"/>
              <a:t>May 2006 –Former PM </a:t>
            </a:r>
            <a:r>
              <a:rPr lang="en-US" dirty="0" err="1" smtClean="0"/>
              <a:t>Rabuka</a:t>
            </a:r>
            <a:r>
              <a:rPr lang="en-US" dirty="0" smtClean="0"/>
              <a:t> charged with orchestrating a failed army mutiny in Nov 2000.</a:t>
            </a:r>
          </a:p>
          <a:p>
            <a:r>
              <a:rPr lang="en-US" dirty="0" smtClean="0"/>
              <a:t>May 2006 – Elections - PM </a:t>
            </a:r>
            <a:r>
              <a:rPr lang="en-US" dirty="0" err="1" smtClean="0"/>
              <a:t>Qarase</a:t>
            </a:r>
            <a:r>
              <a:rPr lang="en-US" dirty="0" smtClean="0"/>
              <a:t> narrowly wins &amp; is sworn in for a second term</a:t>
            </a:r>
          </a:p>
          <a:p>
            <a:r>
              <a:rPr lang="en-US" dirty="0" smtClean="0"/>
              <a:t>October to November,2006- tension rises between </a:t>
            </a:r>
            <a:r>
              <a:rPr lang="en-US" dirty="0" err="1" smtClean="0"/>
              <a:t>Qarase</a:t>
            </a:r>
            <a:r>
              <a:rPr lang="en-US" dirty="0" smtClean="0"/>
              <a:t> &amp; Bainimarama, who threatens to oust government after it tries &amp; fails, to replace him. Qarase goes into hiding as crisis escalates.</a:t>
            </a:r>
          </a:p>
          <a:p>
            <a:r>
              <a:rPr lang="en-US" dirty="0"/>
              <a:t>December 2006 – Bainimarama gives televised address he has taken executive powers and dismissed Qarase as PM. </a:t>
            </a:r>
          </a:p>
          <a:p>
            <a:r>
              <a:rPr lang="en-US" dirty="0"/>
              <a:t>Commonwealth suspends Fiji because of coup.</a:t>
            </a:r>
          </a:p>
          <a:p>
            <a:r>
              <a:rPr lang="en-US" dirty="0"/>
              <a:t>January 2007 – Bainimarama restores executive powers to President Iloilo and takes on role of interim PM.</a:t>
            </a:r>
          </a:p>
          <a:p>
            <a:r>
              <a:rPr lang="en-US" dirty="0"/>
              <a:t>Feb 2007 – Bainimarama announces plans to hold elections in 2010. </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r>
              <a:rPr lang="en-US" dirty="0" smtClean="0"/>
              <a:t>April 2007 – Bainimarama sacks GCC, suspends all future meetings after chiefs refuse to endorse his government &amp; his nomination for vice president.</a:t>
            </a:r>
          </a:p>
          <a:p>
            <a:r>
              <a:rPr lang="en-US" dirty="0" smtClean="0"/>
              <a:t>June 2007 state of emergency lifted but </a:t>
            </a:r>
            <a:r>
              <a:rPr lang="en-US" dirty="0" err="1" smtClean="0"/>
              <a:t>reimposed</a:t>
            </a:r>
            <a:r>
              <a:rPr lang="en-US" dirty="0" smtClean="0"/>
              <a:t> in September then lifted again in October.</a:t>
            </a:r>
          </a:p>
          <a:p>
            <a:r>
              <a:rPr lang="en-US" dirty="0" smtClean="0"/>
              <a:t>November 2007 – Bainimarama reports police foiled assassination plot on his life.</a:t>
            </a:r>
          </a:p>
          <a:p>
            <a:r>
              <a:rPr lang="en-US" dirty="0" smtClean="0"/>
              <a:t>February 2008 -  Bainimarama appoints himself chairman of GCC</a:t>
            </a:r>
          </a:p>
          <a:p>
            <a:endParaRPr lang="en-US" dirty="0"/>
          </a:p>
        </p:txBody>
      </p:sp>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t> July 2008 – Bainimarama postpones elections promised for early 2009, on grounds electoral reforms could not be completed in time</a:t>
            </a:r>
          </a:p>
          <a:p>
            <a:r>
              <a:rPr lang="en-US" dirty="0" smtClean="0"/>
              <a:t>August 2008 – South Pacific leaders warns Fiji it faces suspension from regional groupings if it fails to show progress towards holding elections</a:t>
            </a:r>
          </a:p>
          <a:p>
            <a:r>
              <a:rPr lang="en-US" dirty="0" smtClean="0"/>
              <a:t>January 2009 – Pacific leaders demand Fiji hold elections by end of year</a:t>
            </a:r>
          </a:p>
          <a:p>
            <a:endParaRPr lang="en-US" dirty="0"/>
          </a:p>
        </p:txBody>
      </p:sp>
    </p:spTree>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 April 2009 – Appeals Court rules military regime was illegally appointed after 2006 coup. Says a caretaker PM should be appointed to call elections to restore democracy.</a:t>
            </a:r>
          </a:p>
          <a:p>
            <a:r>
              <a:rPr lang="en-US" dirty="0" smtClean="0"/>
              <a:t>President Iloilo repeals 1997 Constitution, appoints himself Head of State, sets a 2014 election deadline &amp; sacks all judges; </a:t>
            </a:r>
          </a:p>
          <a:p>
            <a:r>
              <a:rPr lang="en-US" dirty="0"/>
              <a:t>He then reappoints Bainimarama as interim PM. Martial law is imposed.</a:t>
            </a:r>
          </a:p>
          <a:p>
            <a:r>
              <a:rPr lang="en-US" dirty="0"/>
              <a:t>May 2009 – South Pacific nations suspends Fiji from Pacific Islands Forum regional bloc for failure to hold elections.</a:t>
            </a:r>
          </a:p>
          <a:p>
            <a:r>
              <a:rPr lang="en-US" dirty="0"/>
              <a:t>July 2009 –Bainimarama unveils plans for a new Constitution by 2013, ahead of elections in 2014. Under new constitution, he says, racial based system in 1997 constitution will be scrapped.</a:t>
            </a:r>
          </a:p>
          <a:p>
            <a:endParaRPr lang="en-US" dirty="0"/>
          </a:p>
        </p:txBody>
      </p:sp>
      <p:sp>
        <p:nvSpPr>
          <p:cNvPr id="2" name="Title 1"/>
          <p:cNvSpPr>
            <a:spLocks noGrp="1"/>
          </p:cNvSpPr>
          <p:nvPr>
            <p:ph type="title"/>
          </p:nvPr>
        </p:nvSpPr>
        <p:spPr/>
        <p:txBody>
          <a:bodyPr/>
          <a:lstStyle/>
          <a:p>
            <a:r>
              <a:rPr lang="en-US" dirty="0" smtClean="0"/>
              <a:t>Constitution Repealed</a:t>
            </a:r>
            <a:endParaRPr lang="en-US" dirty="0"/>
          </a:p>
        </p:txBody>
      </p:sp>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10000"/>
          </a:bodyPr>
          <a:lstStyle/>
          <a:p>
            <a:r>
              <a:rPr lang="en-US" dirty="0" smtClean="0"/>
              <a:t>July 2009 – President Iloilo steps down, succeeded on interim basis by Vice-President </a:t>
            </a:r>
            <a:r>
              <a:rPr lang="en-US" dirty="0" err="1" smtClean="0"/>
              <a:t>Ratu</a:t>
            </a:r>
            <a:r>
              <a:rPr lang="en-US" dirty="0" smtClean="0"/>
              <a:t> </a:t>
            </a:r>
            <a:r>
              <a:rPr lang="en-US" dirty="0" err="1" smtClean="0"/>
              <a:t>Epeli</a:t>
            </a:r>
            <a:r>
              <a:rPr lang="en-US" dirty="0" smtClean="0"/>
              <a:t> </a:t>
            </a:r>
            <a:r>
              <a:rPr lang="en-US" dirty="0" err="1" smtClean="0"/>
              <a:t>Nailatikau</a:t>
            </a:r>
            <a:r>
              <a:rPr lang="en-US" dirty="0" smtClean="0"/>
              <a:t>.</a:t>
            </a:r>
          </a:p>
          <a:p>
            <a:r>
              <a:rPr lang="en-US" dirty="0" smtClean="0"/>
              <a:t>September 2009 – suspension again from Commonwealth</a:t>
            </a:r>
          </a:p>
          <a:p>
            <a:r>
              <a:rPr lang="en-US" dirty="0" smtClean="0"/>
              <a:t>March 2010 – Court jails 8 men for attempting to kill Bainimarama in 2007.</a:t>
            </a:r>
          </a:p>
          <a:p>
            <a:r>
              <a:rPr lang="en-US" dirty="0" smtClean="0"/>
              <a:t>October 2010 – Fiji authorities admit to losing document confirming independence from UK</a:t>
            </a:r>
          </a:p>
          <a:p>
            <a:r>
              <a:rPr lang="en-US" dirty="0"/>
              <a:t>August 2011- government orders cancellation of Methodist Church Conference – saying its leadership too political.</a:t>
            </a:r>
          </a:p>
          <a:p>
            <a:r>
              <a:rPr lang="en-US" dirty="0"/>
              <a:t>January 2012 – martial law lifted by PM, informs consultation on new constitution will begin in Feb.</a:t>
            </a:r>
          </a:p>
          <a:p>
            <a:r>
              <a:rPr lang="en-US" dirty="0"/>
              <a:t>July 2012 – Australia &amp; NZ agree to restore full diplomatic ties with Fiji after Bainimarama agrees to hold elections in 2014.</a:t>
            </a:r>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10600" cy="6172200"/>
          </a:xfrm>
        </p:spPr>
        <p:txBody>
          <a:bodyPr>
            <a:normAutofit fontScale="62500" lnSpcReduction="20000"/>
          </a:bodyPr>
          <a:lstStyle/>
          <a:p>
            <a:r>
              <a:rPr lang="en-US" dirty="0" smtClean="0"/>
              <a:t>August 2012 – </a:t>
            </a:r>
            <a:r>
              <a:rPr lang="en-US" dirty="0" err="1" smtClean="0"/>
              <a:t>Qarase</a:t>
            </a:r>
            <a:r>
              <a:rPr lang="en-US" dirty="0" smtClean="0"/>
              <a:t> jailed for a year on corruption charges</a:t>
            </a:r>
          </a:p>
          <a:p>
            <a:r>
              <a:rPr lang="en-US" dirty="0" smtClean="0"/>
              <a:t>December 2012 – Constitution Commission produces draft constitution.</a:t>
            </a:r>
          </a:p>
          <a:p>
            <a:r>
              <a:rPr lang="en-US" dirty="0" smtClean="0"/>
              <a:t>Draft constitution copies burnt and copies shredded.</a:t>
            </a:r>
          </a:p>
          <a:p>
            <a:r>
              <a:rPr lang="en-US" dirty="0" smtClean="0"/>
              <a:t>Government against the public comments on Draft before meeting of Constituent Assembly.</a:t>
            </a:r>
          </a:p>
          <a:p>
            <a:r>
              <a:rPr lang="en-US" dirty="0" smtClean="0"/>
              <a:t>Government rewrote a draft constitution</a:t>
            </a:r>
          </a:p>
          <a:p>
            <a:r>
              <a:rPr lang="en-US" dirty="0" smtClean="0"/>
              <a:t>A selected few in Constituent Assembly passed it.</a:t>
            </a:r>
          </a:p>
          <a:p>
            <a:pPr fontAlgn="base"/>
            <a:r>
              <a:rPr lang="en-US" b="1" dirty="0"/>
              <a:t>2013 </a:t>
            </a:r>
            <a:r>
              <a:rPr lang="en-US" dirty="0"/>
              <a:t>September - New constitution introduced, paving the way for elections.</a:t>
            </a:r>
          </a:p>
          <a:p>
            <a:pPr fontAlgn="base"/>
            <a:r>
              <a:rPr lang="en-US" b="1" dirty="0"/>
              <a:t>2014 </a:t>
            </a:r>
            <a:r>
              <a:rPr lang="en-US" dirty="0"/>
              <a:t>September - Forty five Fijian peacekeepers are held hostage for more than two weeks by Islamist militants in the Golan Heights in Syria.</a:t>
            </a:r>
          </a:p>
          <a:p>
            <a:pPr fontAlgn="base"/>
            <a:r>
              <a:rPr lang="en-US" dirty="0"/>
              <a:t>Frank Bainimarama becomes the country's civilian leader after winning parliamentary elections.</a:t>
            </a:r>
          </a:p>
          <a:p>
            <a:pPr fontAlgn="base"/>
            <a:r>
              <a:rPr lang="en-US" dirty="0"/>
              <a:t>Commonwealth re-instates Fiji as a full member.</a:t>
            </a:r>
          </a:p>
          <a:p>
            <a:pPr fontAlgn="base"/>
            <a:r>
              <a:rPr lang="en-US" dirty="0"/>
              <a:t>September 2014 - The United Nations says 45 captured peacekeepers from Fiji have been released in the Golan Heights in Syria after being held for two weeks by rebels from the al-Qaeda-linked al-</a:t>
            </a:r>
            <a:r>
              <a:rPr lang="en-US" dirty="0" err="1"/>
              <a:t>Nusra</a:t>
            </a:r>
            <a:r>
              <a:rPr lang="en-US" dirty="0"/>
              <a:t> Front.</a:t>
            </a:r>
          </a:p>
          <a:p>
            <a:pPr fontAlgn="base"/>
            <a:r>
              <a:rPr lang="en-US" b="1" dirty="0"/>
              <a:t>2014 </a:t>
            </a:r>
            <a:r>
              <a:rPr lang="en-US" dirty="0"/>
              <a:t>December - An annual international survey of world happiness lists Fiji as the happiest nation in the world, according to polling </a:t>
            </a:r>
            <a:r>
              <a:rPr lang="en-US" dirty="0" err="1"/>
              <a:t>organisation</a:t>
            </a:r>
            <a:r>
              <a:rPr lang="en-US" dirty="0"/>
              <a:t> WIN/Gallup</a:t>
            </a:r>
            <a:r>
              <a:rPr lang="en-US" dirty="0" smtClean="0"/>
              <a:t>.</a:t>
            </a:r>
          </a:p>
          <a:p>
            <a:r>
              <a:rPr lang="en-US" dirty="0"/>
              <a:t>New Constitution signed in Friday 6 September 2013.</a:t>
            </a:r>
          </a:p>
          <a:p>
            <a:r>
              <a:rPr lang="en-US" dirty="0"/>
              <a:t>3 April 2014 Launched the new Constitution.</a:t>
            </a:r>
          </a:p>
          <a:p>
            <a:r>
              <a:rPr lang="en-US" b="1" dirty="0"/>
              <a:t>Constitution a 'blueprint for future direction of country'</a:t>
            </a:r>
          </a:p>
          <a:p>
            <a:pPr fontAlgn="base"/>
            <a:endParaRPr lang="en-US" dirty="0"/>
          </a:p>
          <a:p>
            <a:endParaRPr lang="en-US" dirty="0"/>
          </a:p>
          <a:p>
            <a:endParaRPr lang="en-US" dirty="0" smtClean="0"/>
          </a:p>
          <a:p>
            <a:endParaRPr lang="en-US" dirty="0"/>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But the Europeans or Others who were over represented in colonial days still wanted a chance to elect members in parliament but this problem was resolved after independence because voting became two-party race.</a:t>
            </a:r>
          </a:p>
          <a:p>
            <a:pPr marL="624078" indent="-514350">
              <a:buFont typeface="+mj-lt"/>
              <a:buAutoNum type="arabicPeriod"/>
            </a:pPr>
            <a:r>
              <a:rPr lang="en-US" dirty="0" smtClean="0"/>
              <a:t>Fijians for NAP</a:t>
            </a:r>
          </a:p>
          <a:p>
            <a:pPr marL="624078" indent="-514350">
              <a:buFont typeface="+mj-lt"/>
              <a:buAutoNum type="arabicPeriod"/>
            </a:pPr>
            <a:r>
              <a:rPr lang="en-US" dirty="0" smtClean="0"/>
              <a:t>Fiji-Indians for NFP.</a:t>
            </a:r>
            <a:endParaRPr lang="en-US" dirty="0"/>
          </a:p>
        </p:txBody>
      </p:sp>
      <p:sp>
        <p:nvSpPr>
          <p:cNvPr id="3" name="Title 2"/>
          <p:cNvSpPr>
            <a:spLocks noGrp="1"/>
          </p:cNvSpPr>
          <p:nvPr>
            <p:ph type="title"/>
          </p:nvPr>
        </p:nvSpPr>
        <p:spPr/>
        <p:txBody>
          <a:bodyPr>
            <a:normAutofit fontScale="90000"/>
          </a:bodyPr>
          <a:lstStyle/>
          <a:p>
            <a:r>
              <a:rPr lang="en-US" dirty="0" smtClean="0"/>
              <a:t>Problem of Europeans or Others representation.</a:t>
            </a:r>
            <a:endParaRPr lang="en-US" dirty="0"/>
          </a:p>
        </p:txBody>
      </p:sp>
    </p:spTree>
    <p:extLst>
      <p:ext uri="{BB962C8B-B14F-4D97-AF65-F5344CB8AC3E}">
        <p14:creationId xmlns:p14="http://schemas.microsoft.com/office/powerpoint/2010/main" val="3227828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General elections in Fiji held on 17 September 2014, to select the 50 members in the Parliament of Fiji.</a:t>
            </a:r>
          </a:p>
          <a:p>
            <a:r>
              <a:rPr lang="en-US" dirty="0"/>
              <a:t>The previous Prime Minister, Frank Bainimarama, was re-elected. Prior to the election Bainimarama was an Independent but stood for the </a:t>
            </a:r>
            <a:r>
              <a:rPr lang="en-US" dirty="0" err="1"/>
              <a:t>FijiFirst</a:t>
            </a:r>
            <a:r>
              <a:rPr lang="en-US" dirty="0"/>
              <a:t> Party in </a:t>
            </a:r>
            <a:r>
              <a:rPr lang="en-US" dirty="0" smtClean="0"/>
              <a:t>2014.</a:t>
            </a:r>
          </a:p>
          <a:p>
            <a:r>
              <a:rPr lang="en-US" dirty="0"/>
              <a:t>The elections were originally scheduled for March 2009, but were not held then because politicians did not agree to the People's Charter for Change, Peace and Progress. Between 2009 and 2014 many public announcements and requests were made and on 23 March 2014 the interim government announced the election would be held on 17 September 2014</a:t>
            </a:r>
            <a:r>
              <a:rPr lang="en-US" dirty="0" smtClean="0"/>
              <a:t>.</a:t>
            </a:r>
          </a:p>
          <a:p>
            <a:r>
              <a:rPr lang="en-US" dirty="0"/>
              <a:t>The elections were to be held under the new constitution which lowered the voting age to 18 and gave the right of multiple citizenship to Fijians for the first time.</a:t>
            </a:r>
          </a:p>
          <a:p>
            <a:endParaRPr lang="en-US" dirty="0" smtClean="0"/>
          </a:p>
        </p:txBody>
      </p:sp>
      <p:sp>
        <p:nvSpPr>
          <p:cNvPr id="3" name="Title 2"/>
          <p:cNvSpPr>
            <a:spLocks noGrp="1"/>
          </p:cNvSpPr>
          <p:nvPr>
            <p:ph type="title"/>
          </p:nvPr>
        </p:nvSpPr>
        <p:spPr/>
        <p:txBody>
          <a:bodyPr/>
          <a:lstStyle/>
          <a:p>
            <a:r>
              <a:rPr lang="en-US" dirty="0" smtClean="0"/>
              <a:t>General Elections of 2014</a:t>
            </a:r>
            <a:endParaRPr lang="en-US" dirty="0"/>
          </a:p>
        </p:txBody>
      </p:sp>
    </p:spTree>
    <p:extLst>
      <p:ext uri="{BB962C8B-B14F-4D97-AF65-F5344CB8AC3E}">
        <p14:creationId xmlns:p14="http://schemas.microsoft.com/office/powerpoint/2010/main" val="478060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169091"/>
          </a:xfrm>
        </p:spPr>
        <p:txBody>
          <a:bodyPr/>
          <a:lstStyle/>
          <a:p>
            <a:r>
              <a:rPr lang="en-US" dirty="0"/>
              <a:t>Seven parties registered to contest the elections, with a total of 248 candidates nominated</a:t>
            </a:r>
            <a:r>
              <a:rPr lang="en-US" dirty="0" smtClean="0"/>
              <a:t>, </a:t>
            </a:r>
            <a:r>
              <a:rPr lang="en-US" dirty="0"/>
              <a:t>of which two </a:t>
            </a:r>
            <a:r>
              <a:rPr lang="en-US" dirty="0" smtClean="0"/>
              <a:t>were independents</a:t>
            </a:r>
          </a:p>
          <a:p>
            <a:endParaRPr lang="en-US" dirty="0"/>
          </a:p>
        </p:txBody>
      </p:sp>
      <p:sp>
        <p:nvSpPr>
          <p:cNvPr id="3" name="Title 2"/>
          <p:cNvSpPr>
            <a:spLocks noGrp="1"/>
          </p:cNvSpPr>
          <p:nvPr>
            <p:ph type="title"/>
          </p:nvPr>
        </p:nvSpPr>
        <p:spPr>
          <a:xfrm>
            <a:off x="457200" y="274638"/>
            <a:ext cx="8229600" cy="411162"/>
          </a:xfrm>
        </p:spPr>
        <p:txBody>
          <a:bodyPr>
            <a:normAutofit fontScale="90000"/>
          </a:bodyPr>
          <a:lstStyle/>
          <a:p>
            <a:r>
              <a:rPr lang="en-US" dirty="0" smtClean="0"/>
              <a:t>General Elections of 2014</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415159798"/>
              </p:ext>
            </p:extLst>
          </p:nvPr>
        </p:nvGraphicFramePr>
        <p:xfrm>
          <a:off x="228600" y="2133600"/>
          <a:ext cx="8534400" cy="4511278"/>
        </p:xfrm>
        <a:graphic>
          <a:graphicData uri="http://schemas.openxmlformats.org/drawingml/2006/table">
            <a:tbl>
              <a:tblPr/>
              <a:tblGrid>
                <a:gridCol w="958439">
                  <a:extLst>
                    <a:ext uri="{9D8B030D-6E8A-4147-A177-3AD203B41FA5}">
                      <a16:colId xmlns:a16="http://schemas.microsoft.com/office/drawing/2014/main" val="20000"/>
                    </a:ext>
                  </a:extLst>
                </a:gridCol>
                <a:gridCol w="958439">
                  <a:extLst>
                    <a:ext uri="{9D8B030D-6E8A-4147-A177-3AD203B41FA5}">
                      <a16:colId xmlns:a16="http://schemas.microsoft.com/office/drawing/2014/main" val="20001"/>
                    </a:ext>
                  </a:extLst>
                </a:gridCol>
                <a:gridCol w="2121722">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gridCol w="2971800">
                  <a:extLst>
                    <a:ext uri="{9D8B030D-6E8A-4147-A177-3AD203B41FA5}">
                      <a16:colId xmlns:a16="http://schemas.microsoft.com/office/drawing/2014/main" val="20004"/>
                    </a:ext>
                  </a:extLst>
                </a:gridCol>
              </a:tblGrid>
              <a:tr h="93926">
                <a:tc gridSpan="2">
                  <a:txBody>
                    <a:bodyPr/>
                    <a:lstStyle/>
                    <a:p>
                      <a:pPr algn="ctr"/>
                      <a:r>
                        <a:rPr lang="en-US" sz="1000" dirty="0">
                          <a:effectLst/>
                        </a:rPr>
                        <a:t>Party</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a:r>
                        <a:rPr lang="en-US" sz="1000">
                          <a:effectLst/>
                        </a:rPr>
                        <a:t>Votes</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US" sz="1000" dirty="0">
                          <a:effectLst/>
                        </a:rPr>
                        <a:t>%</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US" sz="1000">
                          <a:effectLst/>
                        </a:rPr>
                        <a:t>Seats</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21298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1E90FF"/>
                    </a:solidFill>
                  </a:tcPr>
                </a:tc>
                <a:tc>
                  <a:txBody>
                    <a:bodyPr/>
                    <a:lstStyle/>
                    <a:p>
                      <a:pPr algn="l"/>
                      <a:r>
                        <a:rPr lang="en-US" sz="1000" u="none" strike="noStrike">
                          <a:solidFill>
                            <a:srgbClr val="0B0080"/>
                          </a:solidFill>
                          <a:effectLst/>
                          <a:hlinkClick r:id="rId2" tooltip="FijiFirst"/>
                        </a:rPr>
                        <a:t>FijiFirst</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293,714</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59.20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32</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1"/>
                  </a:ext>
                </a:extLst>
              </a:tr>
              <a:tr h="53246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87CEFA"/>
                    </a:solidFill>
                  </a:tcPr>
                </a:tc>
                <a:tc>
                  <a:txBody>
                    <a:bodyPr/>
                    <a:lstStyle/>
                    <a:p>
                      <a:pPr algn="l"/>
                      <a:r>
                        <a:rPr lang="en-US" sz="1000" u="none" strike="noStrike">
                          <a:solidFill>
                            <a:srgbClr val="0B0080"/>
                          </a:solidFill>
                          <a:effectLst/>
                          <a:hlinkClick r:id="rId3" tooltip="Social Democratic Liberal Party"/>
                        </a:rPr>
                        <a:t>Social Democratic Liberal Party</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dirty="0">
                          <a:effectLst/>
                        </a:rPr>
                        <a:t>139,857</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28.20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15</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2"/>
                  </a:ext>
                </a:extLst>
              </a:tr>
              <a:tr h="53246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3CB371"/>
                    </a:solidFill>
                  </a:tcPr>
                </a:tc>
                <a:tc>
                  <a:txBody>
                    <a:bodyPr/>
                    <a:lstStyle/>
                    <a:p>
                      <a:pPr algn="l"/>
                      <a:r>
                        <a:rPr lang="en-US" sz="1000" u="none" strike="noStrike">
                          <a:solidFill>
                            <a:srgbClr val="0B0080"/>
                          </a:solidFill>
                          <a:effectLst/>
                          <a:hlinkClick r:id="rId4" tooltip="National Federation Party"/>
                        </a:rPr>
                        <a:t>National Federation Party</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27,066</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dirty="0">
                          <a:effectLst/>
                        </a:rPr>
                        <a:t>5.50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3</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3"/>
                  </a:ext>
                </a:extLst>
              </a:tr>
              <a:tr h="53246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800000"/>
                    </a:solidFill>
                  </a:tcPr>
                </a:tc>
                <a:tc>
                  <a:txBody>
                    <a:bodyPr/>
                    <a:lstStyle/>
                    <a:p>
                      <a:pPr algn="l"/>
                      <a:r>
                        <a:rPr lang="en-US" sz="1000" u="none" strike="noStrike">
                          <a:solidFill>
                            <a:srgbClr val="0B0080"/>
                          </a:solidFill>
                          <a:effectLst/>
                          <a:hlinkClick r:id="rId5" tooltip="People's Democratic Party (Fiji)"/>
                        </a:rPr>
                        <a:t>People's Democratic Party</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15,864</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3.20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4"/>
                  </a:ext>
                </a:extLst>
              </a:tr>
              <a:tr h="37272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0000"/>
                    </a:solidFill>
                  </a:tcPr>
                </a:tc>
                <a:tc>
                  <a:txBody>
                    <a:bodyPr/>
                    <a:lstStyle/>
                    <a:p>
                      <a:pPr algn="l"/>
                      <a:r>
                        <a:rPr lang="en-US" sz="1000" u="none" strike="noStrike">
                          <a:solidFill>
                            <a:srgbClr val="0B0080"/>
                          </a:solidFill>
                          <a:effectLst/>
                          <a:hlinkClick r:id="rId6" tooltip="Fiji Labour Party"/>
                        </a:rPr>
                        <a:t>Fiji Labour Party</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11,670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2.40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5"/>
                  </a:ext>
                </a:extLst>
              </a:tr>
              <a:tr h="37272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00FFFF"/>
                    </a:solidFill>
                  </a:tcPr>
                </a:tc>
                <a:tc>
                  <a:txBody>
                    <a:bodyPr/>
                    <a:lstStyle/>
                    <a:p>
                      <a:pPr algn="l"/>
                      <a:r>
                        <a:rPr lang="en-US" sz="1000" u="none" strike="noStrike">
                          <a:solidFill>
                            <a:srgbClr val="0B0080"/>
                          </a:solidFill>
                          <a:effectLst/>
                          <a:hlinkClick r:id="rId7" tooltip="One Fiji Party"/>
                        </a:rPr>
                        <a:t>One Fiji Party</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5,839</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1.20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6"/>
                  </a:ext>
                </a:extLst>
              </a:tr>
              <a:tr h="53246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00"/>
                    </a:solidFill>
                  </a:tcPr>
                </a:tc>
                <a:tc>
                  <a:txBody>
                    <a:bodyPr/>
                    <a:lstStyle/>
                    <a:p>
                      <a:pPr algn="l"/>
                      <a:r>
                        <a:rPr lang="en-US" sz="1000" u="none" strike="noStrike">
                          <a:solidFill>
                            <a:srgbClr val="0B0080"/>
                          </a:solidFill>
                          <a:effectLst/>
                          <a:hlinkClick r:id="rId8" tooltip="Fiji United Freedom Party"/>
                        </a:rPr>
                        <a:t>Fiji United Freedom Party</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1,072</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0.20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7"/>
                  </a:ext>
                </a:extLst>
              </a:tr>
              <a:tr h="372726">
                <a:tc>
                  <a:txBody>
                    <a:bodyPr/>
                    <a:lstStyle/>
                    <a:p>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DDDDDD"/>
                    </a:solidFill>
                  </a:tcPr>
                </a:tc>
                <a:tc>
                  <a:txBody>
                    <a:bodyPr/>
                    <a:lstStyle/>
                    <a:p>
                      <a:pPr algn="l"/>
                      <a:r>
                        <a:rPr lang="en-US" sz="1000">
                          <a:effectLst/>
                        </a:rPr>
                        <a:t>Independents</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1,282</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0.30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0</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8"/>
                  </a:ext>
                </a:extLst>
              </a:tr>
              <a:tr h="212986">
                <a:tc gridSpan="2">
                  <a:txBody>
                    <a:bodyPr/>
                    <a:lstStyle/>
                    <a:p>
                      <a:pPr algn="l"/>
                      <a:r>
                        <a:rPr lang="en-US" sz="1000">
                          <a:effectLst/>
                        </a:rPr>
                        <a:t>Invalid/blank votes</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r>
                        <a:rPr lang="en-US" sz="1000">
                          <a:effectLst/>
                        </a:rPr>
                        <a:t>3,714</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9"/>
                  </a:ext>
                </a:extLst>
              </a:tr>
              <a:tr h="212986">
                <a:tc gridSpan="2">
                  <a:txBody>
                    <a:bodyPr/>
                    <a:lstStyle/>
                    <a:p>
                      <a:pPr algn="l"/>
                      <a:r>
                        <a:rPr lang="en-US" sz="1000" b="1">
                          <a:effectLst/>
                        </a:rPr>
                        <a:t>Total</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r>
                        <a:rPr lang="en-US" sz="1000" b="1">
                          <a:effectLst/>
                        </a:rPr>
                        <a:t>496,364</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b="1">
                          <a:effectLst/>
                        </a:rPr>
                        <a:t>100</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b="1">
                          <a:effectLst/>
                        </a:rPr>
                        <a:t>50</a:t>
                      </a:r>
                      <a:endParaRPr lang="en-US" sz="100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10"/>
                  </a:ext>
                </a:extLst>
              </a:tr>
              <a:tr h="212986">
                <a:tc gridSpan="2">
                  <a:txBody>
                    <a:bodyPr/>
                    <a:lstStyle/>
                    <a:p>
                      <a:pPr algn="l"/>
                      <a:r>
                        <a:rPr lang="en-US" sz="1000">
                          <a:effectLst/>
                        </a:rPr>
                        <a:t>Registered voters/turnout</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r>
                        <a:rPr lang="en-US" sz="1000">
                          <a:effectLst/>
                        </a:rPr>
                        <a:t>591,101</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83.97</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000">
                          <a:effectLst/>
                        </a:rPr>
                        <a:t>–</a:t>
                      </a: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11"/>
                  </a:ext>
                </a:extLst>
              </a:tr>
              <a:tr h="113968">
                <a:tc gridSpan="5">
                  <a:txBody>
                    <a:bodyPr/>
                    <a:lstStyle/>
                    <a:p>
                      <a:pPr algn="l"/>
                      <a:r>
                        <a:rPr lang="en-US" sz="1000" dirty="0">
                          <a:effectLst/>
                        </a:rPr>
                        <a:t>Source: </a:t>
                      </a:r>
                      <a:r>
                        <a:rPr lang="en-US" sz="1000" u="none" strike="noStrike" dirty="0">
                          <a:solidFill>
                            <a:srgbClr val="663366"/>
                          </a:solidFill>
                          <a:effectLst/>
                          <a:hlinkClick r:id="rId9"/>
                        </a:rPr>
                        <a:t>Elections Fiji</a:t>
                      </a:r>
                      <a:r>
                        <a:rPr lang="en-US" sz="1000" dirty="0">
                          <a:effectLst/>
                        </a:rPr>
                        <a:t>, </a:t>
                      </a:r>
                      <a:r>
                        <a:rPr lang="en-US" sz="1000" u="none" strike="noStrike" dirty="0">
                          <a:solidFill>
                            <a:srgbClr val="663366"/>
                          </a:solidFill>
                          <a:effectLst/>
                          <a:hlinkClick r:id="rId10"/>
                        </a:rPr>
                        <a:t>FBC</a:t>
                      </a:r>
                      <a:endParaRPr lang="en-US" sz="1000" dirty="0">
                        <a:effectLst/>
                      </a:endParaRPr>
                    </a:p>
                  </a:txBody>
                  <a:tcPr marL="53247" marR="53247" marT="26623" marB="26623"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2"/>
                  </a:ext>
                </a:extLst>
              </a:tr>
            </a:tbl>
          </a:graphicData>
        </a:graphic>
      </p:graphicFrame>
      <p:sp>
        <p:nvSpPr>
          <p:cNvPr id="10" name="Rectangle 4"/>
          <p:cNvSpPr>
            <a:spLocks noChangeArrowheads="1"/>
          </p:cNvSpPr>
          <p:nvPr/>
        </p:nvSpPr>
        <p:spPr bwMode="auto">
          <a:xfrm>
            <a:off x="2176463" y="1481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r>
            <a:br>
              <a:rPr kumimoji="0" lang="en-US" sz="1800" b="0" i="0" u="none" strike="noStrike" cap="none" normalizeH="0" baseline="0" smtClean="0">
                <a:ln>
                  <a:noFill/>
                </a:ln>
                <a:solidFill>
                  <a:schemeClr val="tx1"/>
                </a:solidFill>
                <a:effectLst/>
                <a:latin typeface="Arial" charset="0"/>
                <a:cs typeface="Arial" charset="0"/>
              </a:rPr>
            </a:br>
            <a:endParaRPr kumimoji="0" lang="en-US"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319822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96894112"/>
              </p:ext>
            </p:extLst>
          </p:nvPr>
        </p:nvGraphicFramePr>
        <p:xfrm>
          <a:off x="381000" y="200730"/>
          <a:ext cx="8610600" cy="8257470"/>
        </p:xfrm>
        <a:graphic>
          <a:graphicData uri="http://schemas.openxmlformats.org/drawingml/2006/table">
            <a:tbl>
              <a:tblPr/>
              <a:tblGrid>
                <a:gridCol w="685800">
                  <a:extLst>
                    <a:ext uri="{9D8B030D-6E8A-4147-A177-3AD203B41FA5}">
                      <a16:colId xmlns:a16="http://schemas.microsoft.com/office/drawing/2014/main" val="20000"/>
                    </a:ext>
                  </a:extLst>
                </a:gridCol>
                <a:gridCol w="2286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838200">
                  <a:extLst>
                    <a:ext uri="{9D8B030D-6E8A-4147-A177-3AD203B41FA5}">
                      <a16:colId xmlns:a16="http://schemas.microsoft.com/office/drawing/2014/main" val="20003"/>
                    </a:ext>
                  </a:extLst>
                </a:gridCol>
                <a:gridCol w="1120493">
                  <a:extLst>
                    <a:ext uri="{9D8B030D-6E8A-4147-A177-3AD203B41FA5}">
                      <a16:colId xmlns:a16="http://schemas.microsoft.com/office/drawing/2014/main" val="20004"/>
                    </a:ext>
                  </a:extLst>
                </a:gridCol>
                <a:gridCol w="92352">
                  <a:extLst>
                    <a:ext uri="{9D8B030D-6E8A-4147-A177-3AD203B41FA5}">
                      <a16:colId xmlns:a16="http://schemas.microsoft.com/office/drawing/2014/main" val="20005"/>
                    </a:ext>
                  </a:extLst>
                </a:gridCol>
                <a:gridCol w="1530355">
                  <a:extLst>
                    <a:ext uri="{9D8B030D-6E8A-4147-A177-3AD203B41FA5}">
                      <a16:colId xmlns:a16="http://schemas.microsoft.com/office/drawing/2014/main" val="20006"/>
                    </a:ext>
                  </a:extLst>
                </a:gridCol>
                <a:gridCol w="2667000">
                  <a:extLst>
                    <a:ext uri="{9D8B030D-6E8A-4147-A177-3AD203B41FA5}">
                      <a16:colId xmlns:a16="http://schemas.microsoft.com/office/drawing/2014/main" val="20007"/>
                    </a:ext>
                  </a:extLst>
                </a:gridCol>
              </a:tblGrid>
              <a:tr h="112836">
                <a:tc>
                  <a:txBody>
                    <a:bodyPr/>
                    <a:lstStyle/>
                    <a:p>
                      <a:pPr algn="l" fontAlgn="t"/>
                      <a:r>
                        <a:rPr lang="en-US" sz="1050" u="none" strike="noStrike" dirty="0">
                          <a:solidFill>
                            <a:srgbClr val="0B0080"/>
                          </a:solidFill>
                          <a:effectLst/>
                          <a:hlinkClick r:id="rId3" tooltip="Fijian general election, 2006"/>
                        </a:rPr>
                        <a:t>2006</a:t>
                      </a:r>
                      <a:r>
                        <a:rPr lang="en-US" sz="1050" dirty="0">
                          <a:effectLst/>
                        </a:rPr>
                        <a:t> ←</a:t>
                      </a:r>
                      <a:br>
                        <a:rPr lang="en-US" sz="1050" dirty="0">
                          <a:effectLst/>
                        </a:rPr>
                      </a:br>
                      <a:endParaRPr lang="en-US" sz="1050" dirty="0">
                        <a:effectLst/>
                      </a:endParaRPr>
                    </a:p>
                  </a:txBody>
                  <a:tcPr marL="0" marR="0" marT="0" marB="0">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4">
                  <a:txBody>
                    <a:bodyPr/>
                    <a:lstStyle/>
                    <a:p>
                      <a:pPr algn="ctr" fontAlgn="t"/>
                      <a:r>
                        <a:rPr lang="en-US" sz="1050" b="1" dirty="0">
                          <a:effectLst/>
                        </a:rPr>
                        <a:t>17 September 2014</a:t>
                      </a:r>
                      <a:endParaRPr lang="en-US" sz="1050" dirty="0">
                        <a:effectLst/>
                      </a:endParaRPr>
                    </a:p>
                  </a:txBody>
                  <a:tcPr marL="0" marR="0" marT="0" marB="0">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t"/>
                      <a:endParaRPr lang="en-US" sz="1050">
                        <a:effectLst/>
                      </a:endParaRPr>
                    </a:p>
                  </a:txBody>
                  <a:tcPr marL="0" marR="0" marT="0" marB="0">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endParaRPr lang="en-US" sz="1050" dirty="0"/>
                    </a:p>
                  </a:txBody>
                  <a:tcPr marL="12537" marR="12537" marT="6269" marB="6269">
                    <a:lnL w="9525" cap="flat" cmpd="sng" algn="ctr">
                      <a:solidFill>
                        <a:srgbClr val="AAAAAA"/>
                      </a:solidFill>
                      <a:prstDash val="solid"/>
                      <a:round/>
                      <a:headEnd type="none" w="med" len="med"/>
                      <a:tailEnd type="none" w="med" len="med"/>
                    </a:lnL>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87761">
                <a:tc gridSpan="8">
                  <a:txBody>
                    <a:bodyPr/>
                    <a:lstStyle/>
                    <a:p>
                      <a:pPr algn="ctr" fontAlgn="t"/>
                      <a:r>
                        <a:rPr lang="en-US" sz="1050" dirty="0">
                          <a:effectLst/>
                        </a:rPr>
                        <a:t>All 50 seats to the </a:t>
                      </a:r>
                      <a:r>
                        <a:rPr lang="en-US" sz="1050" u="none" strike="noStrike" dirty="0">
                          <a:solidFill>
                            <a:srgbClr val="0B0080"/>
                          </a:solidFill>
                          <a:effectLst/>
                          <a:hlinkClick r:id="rId4" tooltip="Parliament of Fiji"/>
                        </a:rPr>
                        <a:t>Parliament of Fiji</a:t>
                      </a:r>
                      <a:endParaRPr lang="en-US" sz="1050" dirty="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62985">
                <a:tc gridSpan="2">
                  <a:txBody>
                    <a:bodyPr/>
                    <a:lstStyle/>
                    <a:p>
                      <a:pPr algn="l" fontAlgn="t"/>
                      <a:r>
                        <a:rPr lang="en-US" sz="1050">
                          <a:effectLst/>
                        </a:rPr>
                        <a:t> </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dirty="0">
                          <a:effectLst/>
                        </a:rPr>
                        <a:t>First 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dirty="0">
                          <a:effectLst/>
                        </a:rPr>
                        <a:t>Second 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Third 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2"/>
                  </a:ext>
                </a:extLst>
              </a:tr>
              <a:tr h="200597">
                <a:tc gridSpan="2">
                  <a:txBody>
                    <a:bodyPr/>
                    <a:lstStyle/>
                    <a:p>
                      <a:pPr algn="l" fontAlgn="t"/>
                      <a:r>
                        <a:rPr lang="en-US" sz="1050" dirty="0">
                          <a:effectLst/>
                        </a:rPr>
                        <a:t>Leader</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u="none" strike="noStrike">
                          <a:solidFill>
                            <a:srgbClr val="0B0080"/>
                          </a:solidFill>
                          <a:effectLst/>
                          <a:hlinkClick r:id="rId5" tooltip="Frank Bainimarama"/>
                        </a:rPr>
                        <a:t>Frank Bainimarama</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u="none" strike="noStrike">
                          <a:solidFill>
                            <a:srgbClr val="0B0080"/>
                          </a:solidFill>
                          <a:effectLst/>
                          <a:hlinkClick r:id="rId6" tooltip="Teimumu Kepa"/>
                        </a:rPr>
                        <a:t>Teimumu Kepa</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u="none" strike="noStrike">
                          <a:solidFill>
                            <a:srgbClr val="0B0080"/>
                          </a:solidFill>
                          <a:effectLst/>
                          <a:hlinkClick r:id="rId7" tooltip="Biman Prasad"/>
                        </a:rPr>
                        <a:t>Biman Prasad</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3"/>
                  </a:ext>
                </a:extLst>
              </a:tr>
              <a:tr h="125373">
                <a:tc gridSpan="2">
                  <a:txBody>
                    <a:bodyPr/>
                    <a:lstStyle/>
                    <a:p>
                      <a:pPr algn="l" fontAlgn="t"/>
                      <a:r>
                        <a:rPr lang="en-US" sz="1050">
                          <a:effectLst/>
                        </a:rPr>
                        <a:t>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u="none" strike="noStrike" dirty="0" err="1">
                          <a:solidFill>
                            <a:srgbClr val="0B0080"/>
                          </a:solidFill>
                          <a:effectLst/>
                          <a:hlinkClick r:id="rId8" tooltip="FijiFirst Party"/>
                        </a:rPr>
                        <a:t>FijiFirst</a:t>
                      </a:r>
                      <a:endParaRPr lang="en-US" sz="1050" dirty="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u="none" strike="noStrike">
                          <a:solidFill>
                            <a:srgbClr val="0B0080"/>
                          </a:solidFill>
                          <a:effectLst/>
                          <a:hlinkClick r:id="rId9" tooltip="Social Democratic Liberal Party"/>
                        </a:rPr>
                        <a:t>SODELPA</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u="none" strike="noStrike">
                          <a:solidFill>
                            <a:srgbClr val="0B0080"/>
                          </a:solidFill>
                          <a:effectLst/>
                          <a:hlinkClick r:id="rId10" tooltip="National Federation Party"/>
                        </a:rPr>
                        <a:t>NFP</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4"/>
                  </a:ext>
                </a:extLst>
              </a:tr>
              <a:tr h="162985">
                <a:tc gridSpan="2">
                  <a:txBody>
                    <a:bodyPr/>
                    <a:lstStyle/>
                    <a:p>
                      <a:pPr algn="l" fontAlgn="t"/>
                      <a:r>
                        <a:rPr lang="en-US" sz="1050">
                          <a:effectLst/>
                        </a:rPr>
                        <a:t>Leader since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2014</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2013</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2014</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5"/>
                  </a:ext>
                </a:extLst>
              </a:tr>
              <a:tr h="162985">
                <a:tc gridSpan="2">
                  <a:txBody>
                    <a:bodyPr/>
                    <a:lstStyle/>
                    <a:p>
                      <a:pPr algn="l" fontAlgn="t"/>
                      <a:r>
                        <a:rPr lang="en-US" sz="1050">
                          <a:effectLst/>
                        </a:rPr>
                        <a:t>Last election</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36</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6"/>
                  </a:ext>
                </a:extLst>
              </a:tr>
              <a:tr h="125373">
                <a:tc gridSpan="2">
                  <a:txBody>
                    <a:bodyPr/>
                    <a:lstStyle/>
                    <a:p>
                      <a:pPr algn="l" fontAlgn="t"/>
                      <a:r>
                        <a:rPr lang="en-US" sz="1050">
                          <a:effectLst/>
                        </a:rPr>
                        <a:t>Seats won</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32</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15</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3</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7"/>
                  </a:ext>
                </a:extLst>
              </a:tr>
              <a:tr h="125373">
                <a:tc gridSpan="2">
                  <a:txBody>
                    <a:bodyPr/>
                    <a:lstStyle/>
                    <a:p>
                      <a:pPr algn="l" fontAlgn="t"/>
                      <a:r>
                        <a:rPr lang="en-US" sz="1050">
                          <a:effectLst/>
                        </a:rPr>
                        <a:t>Seat change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+32</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-21</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+3</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8"/>
                  </a:ext>
                </a:extLst>
              </a:tr>
              <a:tr h="162985">
                <a:tc gridSpan="2">
                  <a:txBody>
                    <a:bodyPr/>
                    <a:lstStyle/>
                    <a:p>
                      <a:pPr algn="l" fontAlgn="t"/>
                      <a:r>
                        <a:rPr lang="en-US" sz="1050">
                          <a:effectLst/>
                        </a:rPr>
                        <a:t>Popular vote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293,714</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139,857</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27,066</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09"/>
                  </a:ext>
                </a:extLst>
              </a:tr>
              <a:tr h="125373">
                <a:tc gridSpan="2">
                  <a:txBody>
                    <a:bodyPr/>
                    <a:lstStyle/>
                    <a:p>
                      <a:pPr algn="l" fontAlgn="t"/>
                      <a:r>
                        <a:rPr lang="en-US" sz="1050">
                          <a:effectLst/>
                        </a:rPr>
                        <a:t>Percentage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59.20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2">
                  <a:txBody>
                    <a:bodyPr/>
                    <a:lstStyle/>
                    <a:p>
                      <a:pPr algn="ctr" fontAlgn="t"/>
                      <a:r>
                        <a:rPr lang="en-US" sz="1050">
                          <a:effectLst/>
                        </a:rPr>
                        <a:t>28.20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5.50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0"/>
                  </a:ext>
                </a:extLst>
              </a:tr>
              <a:tr h="50149">
                <a:tc gridSpan="8">
                  <a:txBody>
                    <a:bodyPr/>
                    <a:lstStyle/>
                    <a:p>
                      <a:pPr algn="l"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1"/>
                  </a:ext>
                </a:extLst>
              </a:tr>
              <a:tr h="162985">
                <a:tc gridSpan="2">
                  <a:txBody>
                    <a:bodyPr/>
                    <a:lstStyle/>
                    <a:p>
                      <a:pPr algn="l" fontAlgn="t"/>
                      <a:r>
                        <a:rPr lang="en-US" sz="1050">
                          <a:effectLst/>
                        </a:rPr>
                        <a:t> </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dirty="0">
                          <a:effectLst/>
                        </a:rPr>
                        <a:t>Fourth 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dirty="0">
                          <a:effectLst/>
                        </a:rPr>
                        <a:t>Fifth 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Sixth 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2"/>
                  </a:ext>
                </a:extLst>
              </a:tr>
              <a:tr h="238209">
                <a:tc gridSpan="2">
                  <a:txBody>
                    <a:bodyPr/>
                    <a:lstStyle/>
                    <a:p>
                      <a:pPr algn="l" fontAlgn="t"/>
                      <a:r>
                        <a:rPr lang="en-US" sz="1050" dirty="0">
                          <a:effectLst/>
                        </a:rPr>
                        <a:t>Leader</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u="none" strike="noStrike">
                          <a:solidFill>
                            <a:srgbClr val="0B0080"/>
                          </a:solidFill>
                          <a:effectLst/>
                          <a:hlinkClick r:id="rId11" tooltip="Felix Anthony"/>
                        </a:rPr>
                        <a:t>Felix Anthony</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u="none" strike="noStrike">
                          <a:solidFill>
                            <a:srgbClr val="0B0080"/>
                          </a:solidFill>
                          <a:effectLst/>
                          <a:hlinkClick r:id="rId12" tooltip="Mahendra Chaudhry"/>
                        </a:rPr>
                        <a:t>Mahendra Chaudhry</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u="none" strike="noStrike">
                          <a:solidFill>
                            <a:srgbClr val="A55858"/>
                          </a:solidFill>
                          <a:effectLst/>
                          <a:hlinkClick r:id="rId13" tooltip="Sitiveni Suvaki (page does not exist)"/>
                        </a:rPr>
                        <a:t>Sitiveni Suvaki</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3"/>
                  </a:ext>
                </a:extLst>
              </a:tr>
              <a:tr h="87761">
                <a:tc gridSpan="2">
                  <a:txBody>
                    <a:bodyPr/>
                    <a:lstStyle/>
                    <a:p>
                      <a:pPr algn="l" fontAlgn="t"/>
                      <a:r>
                        <a:rPr lang="en-US" sz="1050">
                          <a:effectLst/>
                        </a:rPr>
                        <a:t>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u="none" strike="noStrike">
                          <a:solidFill>
                            <a:srgbClr val="0B0080"/>
                          </a:solidFill>
                          <a:effectLst/>
                          <a:hlinkClick r:id="rId14" tooltip="People's Democratic Party (Fiji)"/>
                        </a:rPr>
                        <a:t>PDP</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u="none" strike="noStrike">
                          <a:solidFill>
                            <a:srgbClr val="0B0080"/>
                          </a:solidFill>
                          <a:effectLst/>
                          <a:hlinkClick r:id="rId15" tooltip="Fiji Labour Party"/>
                        </a:rPr>
                        <a:t>Labour</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u="none" strike="noStrike">
                          <a:solidFill>
                            <a:srgbClr val="0B0080"/>
                          </a:solidFill>
                          <a:effectLst/>
                          <a:hlinkClick r:id="rId16" tooltip="One Fiji Party"/>
                        </a:rPr>
                        <a:t>OFP</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4"/>
                  </a:ext>
                </a:extLst>
              </a:tr>
              <a:tr h="162985">
                <a:tc gridSpan="2">
                  <a:txBody>
                    <a:bodyPr/>
                    <a:lstStyle/>
                    <a:p>
                      <a:pPr algn="l" fontAlgn="t"/>
                      <a:r>
                        <a:rPr lang="en-US" sz="1050">
                          <a:effectLst/>
                        </a:rPr>
                        <a:t>Leader since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a:effectLst/>
                        </a:rPr>
                        <a:t>2014</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a:effectLst/>
                        </a:rPr>
                        <a:t>1991</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2014</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5"/>
                  </a:ext>
                </a:extLst>
              </a:tr>
              <a:tr h="162985">
                <a:tc gridSpan="2">
                  <a:txBody>
                    <a:bodyPr/>
                    <a:lstStyle/>
                    <a:p>
                      <a:pPr algn="l" fontAlgn="t"/>
                      <a:r>
                        <a:rPr lang="en-US" sz="1050">
                          <a:effectLst/>
                        </a:rPr>
                        <a:t>Last election</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a:effectLst/>
                        </a:rPr>
                        <a:t>31</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6"/>
                  </a:ext>
                </a:extLst>
              </a:tr>
              <a:tr h="125373">
                <a:tc gridSpan="2">
                  <a:txBody>
                    <a:bodyPr/>
                    <a:lstStyle/>
                    <a:p>
                      <a:pPr algn="l" fontAlgn="t"/>
                      <a:r>
                        <a:rPr lang="en-US" sz="1050">
                          <a:effectLst/>
                        </a:rPr>
                        <a:t>Seats won</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7"/>
                  </a:ext>
                </a:extLst>
              </a:tr>
              <a:tr h="185854">
                <a:tc gridSpan="2">
                  <a:txBody>
                    <a:bodyPr/>
                    <a:lstStyle/>
                    <a:p>
                      <a:pPr algn="l" fontAlgn="t"/>
                      <a:r>
                        <a:rPr lang="en-US" sz="1050">
                          <a:effectLst/>
                        </a:rPr>
                        <a:t>Seat change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a:effectLst/>
                        </a:rPr>
                        <a:t>-31</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8"/>
                  </a:ext>
                </a:extLst>
              </a:tr>
              <a:tr h="162985">
                <a:tc gridSpan="2">
                  <a:txBody>
                    <a:bodyPr/>
                    <a:lstStyle/>
                    <a:p>
                      <a:pPr algn="l" fontAlgn="t"/>
                      <a:r>
                        <a:rPr lang="en-US" sz="1050">
                          <a:effectLst/>
                        </a:rPr>
                        <a:t>Popular vote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a:effectLst/>
                        </a:rPr>
                        <a:t>15,864</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a:effectLst/>
                        </a:rPr>
                        <a:t>11,670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5,839</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19"/>
                  </a:ext>
                </a:extLst>
              </a:tr>
              <a:tr h="125373">
                <a:tc gridSpan="2">
                  <a:txBody>
                    <a:bodyPr/>
                    <a:lstStyle/>
                    <a:p>
                      <a:pPr algn="l" fontAlgn="t"/>
                      <a:r>
                        <a:rPr lang="en-US" sz="1050">
                          <a:effectLst/>
                        </a:rPr>
                        <a:t>Percentage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a:txBody>
                    <a:bodyPr/>
                    <a:lstStyle/>
                    <a:p>
                      <a:pPr algn="ctr" fontAlgn="t"/>
                      <a:r>
                        <a:rPr lang="en-US" sz="1050">
                          <a:effectLst/>
                        </a:rPr>
                        <a:t>3.20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3">
                  <a:txBody>
                    <a:bodyPr/>
                    <a:lstStyle/>
                    <a:p>
                      <a:pPr algn="ctr" fontAlgn="t"/>
                      <a:r>
                        <a:rPr lang="en-US" sz="1050">
                          <a:effectLst/>
                        </a:rPr>
                        <a:t>2.60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pPr algn="ctr" fontAlgn="t"/>
                      <a:endParaRPr lang="en-US" sz="80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gridSpan="2">
                  <a:txBody>
                    <a:bodyPr/>
                    <a:lstStyle/>
                    <a:p>
                      <a:pPr algn="ctr" fontAlgn="t"/>
                      <a:r>
                        <a:rPr lang="en-US" sz="1050">
                          <a:effectLst/>
                        </a:rPr>
                        <a:t>1.20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extLst>
                  <a:ext uri="{0D108BD9-81ED-4DB2-BD59-A6C34878D82A}">
                    <a16:rowId xmlns:a16="http://schemas.microsoft.com/office/drawing/2014/main" val="10020"/>
                  </a:ext>
                </a:extLst>
              </a:tr>
              <a:tr h="50149">
                <a:tc gridSpan="8">
                  <a:txBody>
                    <a:bodyPr/>
                    <a:lstStyle/>
                    <a:p>
                      <a:pPr algn="l"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21"/>
                  </a:ext>
                </a:extLst>
              </a:tr>
              <a:tr h="87761">
                <a:tc gridSpan="2">
                  <a:txBody>
                    <a:bodyPr/>
                    <a:lstStyle/>
                    <a:p>
                      <a:pPr algn="l" fontAlgn="t"/>
                      <a:r>
                        <a:rPr lang="en-US" sz="1050">
                          <a:effectLst/>
                        </a:rPr>
                        <a:t> </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dirty="0">
                          <a:effectLst/>
                        </a:rPr>
                        <a:t>Seventh 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dirty="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lnT w="9525" cap="flat" cmpd="sng" algn="ctr">
                      <a:solidFill>
                        <a:srgbClr val="AAAAAA"/>
                      </a:solidFill>
                      <a:prstDash val="solid"/>
                      <a:round/>
                      <a:headEnd type="none" w="med" len="med"/>
                      <a:tailEnd type="none" w="med" len="med"/>
                    </a:lnT>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lnT w="9525" cap="flat" cmpd="sng" algn="ctr">
                      <a:solidFill>
                        <a:srgbClr val="AAAAAA"/>
                      </a:solidFill>
                      <a:prstDash val="solid"/>
                      <a:round/>
                      <a:headEnd type="none" w="med" len="med"/>
                      <a:tailEnd type="none" w="med" len="med"/>
                    </a:lnT>
                  </a:tcPr>
                </a:tc>
                <a:extLst>
                  <a:ext uri="{0D108BD9-81ED-4DB2-BD59-A6C34878D82A}">
                    <a16:rowId xmlns:a16="http://schemas.microsoft.com/office/drawing/2014/main" val="10022"/>
                  </a:ext>
                </a:extLst>
              </a:tr>
              <a:tr h="125373">
                <a:tc gridSpan="2">
                  <a:txBody>
                    <a:bodyPr/>
                    <a:lstStyle/>
                    <a:p>
                      <a:pPr algn="l" fontAlgn="t"/>
                      <a:r>
                        <a:rPr lang="en-US" sz="1050" dirty="0">
                          <a:effectLst/>
                        </a:rPr>
                        <a:t>Leader</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u="none" strike="noStrike">
                          <a:solidFill>
                            <a:srgbClr val="A55858"/>
                          </a:solidFill>
                          <a:effectLst/>
                          <a:hlinkClick r:id="rId17" tooltip="Jagath Karunaratne (page does not exist)"/>
                        </a:rPr>
                        <a:t>Jagath Karunaratne</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23"/>
                  </a:ext>
                </a:extLst>
              </a:tr>
              <a:tr h="87761">
                <a:tc gridSpan="2">
                  <a:txBody>
                    <a:bodyPr/>
                    <a:lstStyle/>
                    <a:p>
                      <a:pPr algn="l" fontAlgn="t"/>
                      <a:r>
                        <a:rPr lang="en-US" sz="1050">
                          <a:effectLst/>
                        </a:rPr>
                        <a:t>Party</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u="none" strike="noStrike">
                          <a:solidFill>
                            <a:srgbClr val="0B0080"/>
                          </a:solidFill>
                          <a:effectLst/>
                          <a:hlinkClick r:id="rId18" tooltip="Fiji United Freedom Party"/>
                        </a:rPr>
                        <a:t>FUPP</a:t>
                      </a:r>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24"/>
                  </a:ext>
                </a:extLst>
              </a:tr>
              <a:tr h="162985">
                <a:tc gridSpan="2">
                  <a:txBody>
                    <a:bodyPr/>
                    <a:lstStyle/>
                    <a:p>
                      <a:pPr algn="l" fontAlgn="t"/>
                      <a:r>
                        <a:rPr lang="en-US" sz="1050">
                          <a:effectLst/>
                        </a:rPr>
                        <a:t>Leader since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a:effectLst/>
                        </a:rPr>
                        <a:t>2014</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dirty="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25"/>
                  </a:ext>
                </a:extLst>
              </a:tr>
              <a:tr h="162985">
                <a:tc gridSpan="2">
                  <a:txBody>
                    <a:bodyPr/>
                    <a:lstStyle/>
                    <a:p>
                      <a:pPr algn="l" fontAlgn="t"/>
                      <a:r>
                        <a:rPr lang="en-US" sz="1050">
                          <a:effectLst/>
                        </a:rPr>
                        <a:t>Last election</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26"/>
                  </a:ext>
                </a:extLst>
              </a:tr>
              <a:tr h="125373">
                <a:tc gridSpan="2">
                  <a:txBody>
                    <a:bodyPr/>
                    <a:lstStyle/>
                    <a:p>
                      <a:pPr algn="l" fontAlgn="t"/>
                      <a:r>
                        <a:rPr lang="en-US" sz="1050">
                          <a:effectLst/>
                        </a:rPr>
                        <a:t>Seats won</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27"/>
                  </a:ext>
                </a:extLst>
              </a:tr>
              <a:tr h="125373">
                <a:tc gridSpan="2">
                  <a:txBody>
                    <a:bodyPr/>
                    <a:lstStyle/>
                    <a:p>
                      <a:pPr algn="l" fontAlgn="t"/>
                      <a:r>
                        <a:rPr lang="en-US" sz="1050">
                          <a:effectLst/>
                        </a:rPr>
                        <a:t>Seat change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a:effectLst/>
                        </a:rPr>
                        <a:t>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dirty="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28"/>
                  </a:ext>
                </a:extLst>
              </a:tr>
              <a:tr h="72456">
                <a:tc gridSpan="2">
                  <a:txBody>
                    <a:bodyPr/>
                    <a:lstStyle/>
                    <a:p>
                      <a:pPr algn="l" fontAlgn="t"/>
                      <a:r>
                        <a:rPr lang="en-US" sz="1050">
                          <a:effectLst/>
                        </a:rPr>
                        <a:t>Popular vote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a:effectLst/>
                        </a:rPr>
                        <a:t>1,072</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ctr" fontAlgn="t"/>
                      <a:endParaRPr lang="en-US" sz="105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29"/>
                  </a:ext>
                </a:extLst>
              </a:tr>
              <a:tr h="0">
                <a:tc gridSpan="2">
                  <a:txBody>
                    <a:bodyPr/>
                    <a:lstStyle/>
                    <a:p>
                      <a:pPr algn="l" fontAlgn="t"/>
                      <a:r>
                        <a:rPr lang="en-US" sz="1050">
                          <a:effectLst/>
                        </a:rPr>
                        <a:t>Percentage</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gridSpan="3">
                  <a:txBody>
                    <a:bodyPr/>
                    <a:lstStyle/>
                    <a:p>
                      <a:pPr algn="ctr" fontAlgn="t"/>
                      <a:r>
                        <a:rPr lang="en-US" sz="1050">
                          <a:effectLst/>
                        </a:rPr>
                        <a:t>0.20</a:t>
                      </a: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a:p>
                  </a:txBody>
                  <a:tcPr/>
                </a:tc>
                <a:tc hMerge="1">
                  <a:txBody>
                    <a:bodyPr/>
                    <a:lstStyle/>
                    <a:p>
                      <a:endParaRPr lang="en-US"/>
                    </a:p>
                  </a:txBody>
                  <a:tcPr/>
                </a:tc>
                <a:tc gridSpan="2">
                  <a:txBody>
                    <a:bodyPr/>
                    <a:lstStyle/>
                    <a:p>
                      <a:pPr algn="l" fontAlgn="t"/>
                      <a:endParaRPr lang="en-US" sz="1050" dirty="0">
                        <a:effectLst/>
                      </a:endParaRPr>
                    </a:p>
                  </a:txBody>
                  <a:tcPr marL="12537" marR="12537" marT="6269" marB="6269">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n-US" sz="800" dirty="0"/>
                    </a:p>
                  </a:txBody>
                  <a:tcPr marL="12537" marR="12537" marT="6269" marB="6269">
                    <a:lnL w="9525" cap="flat" cmpd="sng" algn="ctr">
                      <a:solidFill>
                        <a:srgbClr val="AAAAAA"/>
                      </a:solidFill>
                      <a:prstDash val="solid"/>
                      <a:round/>
                      <a:headEnd type="none" w="med" len="med"/>
                      <a:tailEnd type="none" w="med" len="med"/>
                    </a:lnL>
                  </a:tcPr>
                </a:tc>
                <a:tc>
                  <a:txBody>
                    <a:bodyPr/>
                    <a:lstStyle/>
                    <a:p>
                      <a:endParaRPr lang="en-US" sz="2800" dirty="0"/>
                    </a:p>
                  </a:txBody>
                  <a:tcPr marL="12537" marR="12537" marT="6269" marB="6269">
                    <a:lnL w="9525" cap="flat" cmpd="sng" algn="ctr">
                      <a:solidFill>
                        <a:srgbClr val="AAAAAA"/>
                      </a:solidFill>
                      <a:prstDash val="solid"/>
                      <a:round/>
                      <a:headEnd type="none" w="med" len="med"/>
                      <a:tailEnd type="none" w="med" len="med"/>
                    </a:lnL>
                  </a:tcPr>
                </a:tc>
                <a:extLst>
                  <a:ext uri="{0D108BD9-81ED-4DB2-BD59-A6C34878D82A}">
                    <a16:rowId xmlns:a16="http://schemas.microsoft.com/office/drawing/2014/main" val="10030"/>
                  </a:ext>
                </a:extLst>
              </a:tr>
            </a:tbl>
          </a:graphicData>
        </a:graphic>
      </p:graphicFrame>
      <p:sp>
        <p:nvSpPr>
          <p:cNvPr id="3" name="Title 2"/>
          <p:cNvSpPr>
            <a:spLocks noGrp="1"/>
          </p:cNvSpPr>
          <p:nvPr>
            <p:ph type="title"/>
          </p:nvPr>
        </p:nvSpPr>
        <p:spPr>
          <a:xfrm>
            <a:off x="457200" y="274638"/>
            <a:ext cx="8229600" cy="258762"/>
          </a:xfrm>
        </p:spPr>
        <p:txBody>
          <a:bodyPr>
            <a:normAutofit fontScale="90000"/>
          </a:bodyPr>
          <a:lstStyle/>
          <a:p>
            <a:endParaRPr lang="en-US" dirty="0"/>
          </a:p>
        </p:txBody>
      </p:sp>
    </p:spTree>
    <p:extLst>
      <p:ext uri="{BB962C8B-B14F-4D97-AF65-F5344CB8AC3E}">
        <p14:creationId xmlns:p14="http://schemas.microsoft.com/office/powerpoint/2010/main" val="2068018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fontAlgn="base"/>
            <a:r>
              <a:rPr lang="en-US" b="1" dirty="0"/>
              <a:t>2015 </a:t>
            </a:r>
            <a:r>
              <a:rPr lang="en-US" dirty="0"/>
              <a:t>January - After decades of campaigning, Fijian military veterans receive financial compensation for their exposure to radiation from British nuclear tests carried out on Christmas Islands in the late 1950s.</a:t>
            </a:r>
          </a:p>
          <a:p>
            <a:pPr fontAlgn="base"/>
            <a:r>
              <a:rPr lang="en-US" b="1" dirty="0"/>
              <a:t>2015 </a:t>
            </a:r>
            <a:r>
              <a:rPr lang="en-US" dirty="0"/>
              <a:t>February - Fiji confirms plans to change its flag to remove the Union Jack, saying the existing design includes symbols which are out of date and rooted in a colonial past.</a:t>
            </a:r>
          </a:p>
          <a:p>
            <a:pPr fontAlgn="base"/>
            <a:r>
              <a:rPr lang="en-US" b="1" dirty="0"/>
              <a:t>2015 </a:t>
            </a:r>
            <a:r>
              <a:rPr lang="en-US" dirty="0"/>
              <a:t>May - Fiji's Prime Minister Frank Bainimarama accuses Australia and New Zealand of failing Pacific island nations in the fight against climate change.</a:t>
            </a:r>
          </a:p>
          <a:p>
            <a:endParaRPr lang="en-US" dirty="0"/>
          </a:p>
        </p:txBody>
      </p:sp>
      <p:sp>
        <p:nvSpPr>
          <p:cNvPr id="3" name="Title 2"/>
          <p:cNvSpPr>
            <a:spLocks noGrp="1"/>
          </p:cNvSpPr>
          <p:nvPr>
            <p:ph type="title"/>
          </p:nvPr>
        </p:nvSpPr>
        <p:spPr/>
        <p:txBody>
          <a:bodyPr/>
          <a:lstStyle/>
          <a:p>
            <a:r>
              <a:rPr lang="en-US" dirty="0" smtClean="0"/>
              <a:t>2015 Events</a:t>
            </a:r>
            <a:endParaRPr lang="en-US" dirty="0"/>
          </a:p>
        </p:txBody>
      </p:sp>
    </p:spTree>
    <p:extLst>
      <p:ext uri="{BB962C8B-B14F-4D97-AF65-F5344CB8AC3E}">
        <p14:creationId xmlns:p14="http://schemas.microsoft.com/office/powerpoint/2010/main" val="493004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8382000" cy="5791200"/>
          </a:xfrm>
        </p:spPr>
        <p:txBody>
          <a:bodyPr>
            <a:normAutofit fontScale="77500" lnSpcReduction="20000"/>
          </a:bodyPr>
          <a:lstStyle/>
          <a:p>
            <a:pPr fontAlgn="base"/>
            <a:r>
              <a:rPr lang="en-US" b="1" dirty="0"/>
              <a:t>Alliance Party</a:t>
            </a:r>
            <a:r>
              <a:rPr lang="en-US" dirty="0"/>
              <a:t> The governing party from independence in 1970 until the elections of 1987. Dominated by leaders from the indigenous Fijian chiefly elite such as </a:t>
            </a:r>
            <a:r>
              <a:rPr lang="en-US" dirty="0" err="1"/>
              <a:t>Ratu</a:t>
            </a:r>
            <a:r>
              <a:rPr lang="en-US" dirty="0"/>
              <a:t> ('paramount chief') </a:t>
            </a:r>
            <a:r>
              <a:rPr lang="en-US" dirty="0" err="1"/>
              <a:t>Kamisese</a:t>
            </a:r>
            <a:r>
              <a:rPr lang="en-US" dirty="0"/>
              <a:t> Mara</a:t>
            </a:r>
            <a:r>
              <a:rPr lang="en-US" dirty="0" smtClean="0"/>
              <a:t>.</a:t>
            </a:r>
            <a:endParaRPr lang="en-US" dirty="0"/>
          </a:p>
          <a:p>
            <a:pPr fontAlgn="base"/>
            <a:r>
              <a:rPr lang="en-US" b="1" dirty="0" err="1"/>
              <a:t>Soqosoqo</a:t>
            </a:r>
            <a:r>
              <a:rPr lang="en-US" b="1" dirty="0"/>
              <a:t> </a:t>
            </a:r>
            <a:r>
              <a:rPr lang="en-US" b="1" dirty="0" err="1"/>
              <a:t>ni</a:t>
            </a:r>
            <a:r>
              <a:rPr lang="en-US" b="1" dirty="0"/>
              <a:t> </a:t>
            </a:r>
            <a:r>
              <a:rPr lang="en-US" b="1" dirty="0" err="1"/>
              <a:t>Vakavulewa</a:t>
            </a:r>
            <a:r>
              <a:rPr lang="en-US" b="1" dirty="0"/>
              <a:t> </a:t>
            </a:r>
            <a:r>
              <a:rPr lang="en-US" b="1" dirty="0" err="1"/>
              <a:t>ni</a:t>
            </a:r>
            <a:r>
              <a:rPr lang="en-US" b="1" dirty="0"/>
              <a:t> </a:t>
            </a:r>
            <a:r>
              <a:rPr lang="en-US" b="1" dirty="0" err="1"/>
              <a:t>Taukei</a:t>
            </a:r>
            <a:r>
              <a:rPr lang="en-US" dirty="0"/>
              <a:t> </a:t>
            </a:r>
            <a:r>
              <a:rPr lang="en-US" b="1" dirty="0"/>
              <a:t>(SVT)</a:t>
            </a:r>
            <a:r>
              <a:rPr lang="en-US" dirty="0"/>
              <a:t> Roughly translates to Fijian Political Party. The successor to the Alliance Party, formed to contest the elections of 1990. Lead by </a:t>
            </a:r>
            <a:r>
              <a:rPr lang="en-US" dirty="0" err="1"/>
              <a:t>Sitiveni</a:t>
            </a:r>
            <a:r>
              <a:rPr lang="en-US" dirty="0"/>
              <a:t> </a:t>
            </a:r>
            <a:r>
              <a:rPr lang="en-US" dirty="0" err="1"/>
              <a:t>Rabuka</a:t>
            </a:r>
            <a:r>
              <a:rPr lang="en-US" dirty="0"/>
              <a:t> (</a:t>
            </a:r>
            <a:r>
              <a:rPr lang="en-US" i="1" dirty="0"/>
              <a:t>pronounced </a:t>
            </a:r>
            <a:r>
              <a:rPr lang="en-US" i="1" dirty="0" err="1"/>
              <a:t>Rambuka</a:t>
            </a:r>
            <a:r>
              <a:rPr lang="en-US" dirty="0"/>
              <a:t>), leader of the coups of 1987. Less cohesive than the Alliance and suffered a split in 1994 when seven of its MPs resigned.</a:t>
            </a:r>
          </a:p>
          <a:p>
            <a:pPr fontAlgn="base"/>
            <a:r>
              <a:rPr lang="en-US" b="1" dirty="0"/>
              <a:t>Fijian Association Party</a:t>
            </a:r>
            <a:r>
              <a:rPr lang="en-US" dirty="0"/>
              <a:t> Formed in 1994 out of a split in the SVT when </a:t>
            </a:r>
            <a:r>
              <a:rPr lang="en-US" dirty="0" err="1"/>
              <a:t>Josevata</a:t>
            </a:r>
            <a:r>
              <a:rPr lang="en-US" dirty="0"/>
              <a:t> </a:t>
            </a:r>
            <a:r>
              <a:rPr lang="en-US" dirty="0" err="1"/>
              <a:t>Kamikamica</a:t>
            </a:r>
            <a:r>
              <a:rPr lang="en-US" dirty="0"/>
              <a:t> (</a:t>
            </a:r>
            <a:r>
              <a:rPr lang="en-US" i="1" dirty="0"/>
              <a:t>pronounced </a:t>
            </a:r>
            <a:r>
              <a:rPr lang="en-US" i="1" dirty="0" err="1"/>
              <a:t>Kamikamitha</a:t>
            </a:r>
            <a:r>
              <a:rPr lang="en-US" dirty="0"/>
              <a:t>) and six other SVT MPs resigned from the SVT. Remerged with the SVT in 1997</a:t>
            </a:r>
            <a:r>
              <a:rPr lang="en-US" dirty="0" smtClean="0"/>
              <a:t>.</a:t>
            </a:r>
            <a:endParaRPr lang="en-US" dirty="0"/>
          </a:p>
          <a:p>
            <a:pPr fontAlgn="base"/>
            <a:r>
              <a:rPr lang="en-US" b="1" dirty="0" err="1"/>
              <a:t>Taukei</a:t>
            </a:r>
            <a:r>
              <a:rPr lang="en-US" b="1" dirty="0"/>
              <a:t> </a:t>
            </a:r>
            <a:r>
              <a:rPr lang="en-US" b="1" dirty="0" smtClean="0"/>
              <a:t>Movement: </a:t>
            </a:r>
            <a:r>
              <a:rPr lang="en-US" dirty="0" smtClean="0"/>
              <a:t>Extreme </a:t>
            </a:r>
            <a:r>
              <a:rPr lang="en-US" dirty="0"/>
              <a:t>indigenous Fijian nationalist </a:t>
            </a:r>
            <a:r>
              <a:rPr lang="en-US" dirty="0" err="1"/>
              <a:t>organisation</a:t>
            </a:r>
            <a:r>
              <a:rPr lang="en-US" dirty="0"/>
              <a:t> formed to oppose the formation of the government elected in 1987 by mainly Indo-Fijian votes. Continues to operate on the margins of Fiji politics</a:t>
            </a:r>
            <a:r>
              <a:rPr lang="en-US" dirty="0" smtClean="0"/>
              <a:t>.</a:t>
            </a:r>
          </a:p>
          <a:p>
            <a:pPr fontAlgn="base"/>
            <a:endParaRPr lang="en-US" dirty="0"/>
          </a:p>
          <a:p>
            <a:endParaRPr lang="en-US" dirty="0"/>
          </a:p>
        </p:txBody>
      </p:sp>
      <p:sp>
        <p:nvSpPr>
          <p:cNvPr id="3" name="Title 2"/>
          <p:cNvSpPr>
            <a:spLocks noGrp="1"/>
          </p:cNvSpPr>
          <p:nvPr>
            <p:ph type="title"/>
          </p:nvPr>
        </p:nvSpPr>
        <p:spPr>
          <a:xfrm>
            <a:off x="457200" y="274638"/>
            <a:ext cx="8229600" cy="182562"/>
          </a:xfrm>
        </p:spPr>
        <p:txBody>
          <a:bodyPr>
            <a:normAutofit fontScale="90000"/>
          </a:bodyPr>
          <a:lstStyle/>
          <a:p>
            <a:r>
              <a:rPr lang="en-US" dirty="0" smtClean="0"/>
              <a:t>Major Political Parties</a:t>
            </a:r>
            <a:endParaRPr lang="en-US" dirty="0"/>
          </a:p>
        </p:txBody>
      </p:sp>
    </p:spTree>
    <p:extLst>
      <p:ext uri="{BB962C8B-B14F-4D97-AF65-F5344CB8AC3E}">
        <p14:creationId xmlns:p14="http://schemas.microsoft.com/office/powerpoint/2010/main" val="2846239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4940491"/>
          </a:xfrm>
        </p:spPr>
        <p:txBody>
          <a:bodyPr>
            <a:normAutofit fontScale="85000" lnSpcReduction="20000"/>
          </a:bodyPr>
          <a:lstStyle/>
          <a:p>
            <a:pPr fontAlgn="base"/>
            <a:r>
              <a:rPr lang="en-US" b="1" dirty="0"/>
              <a:t>National Federation Party (NFP)</a:t>
            </a:r>
            <a:r>
              <a:rPr lang="en-US" dirty="0"/>
              <a:t> Formed in 1963 to advance the interests of the mainly Indo-Fijian sugar farmers. Became the main party of the Indo-Fijian community after independence in 1970. Joined with the Fiji </a:t>
            </a:r>
            <a:r>
              <a:rPr lang="en-US" dirty="0" err="1"/>
              <a:t>Labour</a:t>
            </a:r>
            <a:r>
              <a:rPr lang="en-US" dirty="0"/>
              <a:t> Party in the Coalition of 1987, which won the elections of that year but which was overthrown in the coup</a:t>
            </a:r>
            <a:r>
              <a:rPr lang="en-US" dirty="0" smtClean="0"/>
              <a:t>.</a:t>
            </a:r>
            <a:endParaRPr lang="en-US" dirty="0"/>
          </a:p>
          <a:p>
            <a:pPr fontAlgn="base"/>
            <a:r>
              <a:rPr lang="en-US" b="1" dirty="0"/>
              <a:t>Fiji </a:t>
            </a:r>
            <a:r>
              <a:rPr lang="en-US" b="1" dirty="0" err="1"/>
              <a:t>Labour</a:t>
            </a:r>
            <a:r>
              <a:rPr lang="en-US" b="1" dirty="0"/>
              <a:t> Party (FLP)</a:t>
            </a:r>
            <a:r>
              <a:rPr lang="en-US" dirty="0"/>
              <a:t> Formed in 1985, with a support base in the Indo-Fijian community but also with indigenous Fijian supporters in the west of the country. Led by an indigenous Fijian, </a:t>
            </a:r>
            <a:r>
              <a:rPr lang="en-US" dirty="0" err="1"/>
              <a:t>Dr</a:t>
            </a:r>
            <a:r>
              <a:rPr lang="en-US" dirty="0"/>
              <a:t> </a:t>
            </a:r>
            <a:r>
              <a:rPr lang="en-US" dirty="0" err="1"/>
              <a:t>Timoci</a:t>
            </a:r>
            <a:r>
              <a:rPr lang="en-US" dirty="0"/>
              <a:t> </a:t>
            </a:r>
            <a:r>
              <a:rPr lang="en-US" dirty="0" err="1"/>
              <a:t>Bavadra</a:t>
            </a:r>
            <a:r>
              <a:rPr lang="en-US" dirty="0"/>
              <a:t> (</a:t>
            </a:r>
            <a:r>
              <a:rPr lang="en-US" i="1" dirty="0"/>
              <a:t>pronounced </a:t>
            </a:r>
            <a:r>
              <a:rPr lang="en-US" i="1" dirty="0" err="1"/>
              <a:t>Timothi</a:t>
            </a:r>
            <a:r>
              <a:rPr lang="en-US" i="1" dirty="0"/>
              <a:t> </a:t>
            </a:r>
            <a:r>
              <a:rPr lang="en-US" i="1" dirty="0" err="1"/>
              <a:t>Bavandra</a:t>
            </a:r>
            <a:r>
              <a:rPr lang="en-US" dirty="0"/>
              <a:t>). Coalition government with the NFP overthrown in the coup of 1987. Now led by </a:t>
            </a:r>
            <a:r>
              <a:rPr lang="en-US" dirty="0" err="1"/>
              <a:t>Mahendra</a:t>
            </a:r>
            <a:r>
              <a:rPr lang="en-US" dirty="0"/>
              <a:t> </a:t>
            </a:r>
            <a:r>
              <a:rPr lang="en-US" dirty="0" err="1"/>
              <a:t>Chaudry</a:t>
            </a:r>
            <a:r>
              <a:rPr lang="en-US" dirty="0"/>
              <a:t> and with the loss of its indigenous Fijian support after 1987, generally seen as the smaller of the two Indo-Fijian parties.</a:t>
            </a:r>
          </a:p>
          <a:p>
            <a:endParaRPr lang="en-US" dirty="0"/>
          </a:p>
        </p:txBody>
      </p:sp>
      <p:sp>
        <p:nvSpPr>
          <p:cNvPr id="3" name="Title 2"/>
          <p:cNvSpPr>
            <a:spLocks noGrp="1"/>
          </p:cNvSpPr>
          <p:nvPr>
            <p:ph type="title"/>
          </p:nvPr>
        </p:nvSpPr>
        <p:spPr>
          <a:xfrm>
            <a:off x="457200" y="274638"/>
            <a:ext cx="8229600" cy="868362"/>
          </a:xfrm>
        </p:spPr>
        <p:txBody>
          <a:bodyPr/>
          <a:lstStyle/>
          <a:p>
            <a:r>
              <a:rPr lang="en-US" dirty="0" smtClean="0"/>
              <a:t>Political Parties</a:t>
            </a:r>
            <a:endParaRPr lang="en-US" dirty="0"/>
          </a:p>
        </p:txBody>
      </p:sp>
    </p:spTree>
    <p:extLst>
      <p:ext uri="{BB962C8B-B14F-4D97-AF65-F5344CB8AC3E}">
        <p14:creationId xmlns:p14="http://schemas.microsoft.com/office/powerpoint/2010/main" val="76807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smtClean="0"/>
              <a:t>During 1975, question of </a:t>
            </a:r>
            <a:r>
              <a:rPr lang="en-US" dirty="0" err="1" smtClean="0"/>
              <a:t>Paramouncty</a:t>
            </a:r>
            <a:r>
              <a:rPr lang="en-US" dirty="0" smtClean="0"/>
              <a:t> rose, when members of parliament moved a motion calling for all Fiji-Indians to be repatriated. Both NAP and NFP suggested this would lead to racial tension, riots and increased discrimination. Both parties rejected the motion but Fijians secretly agreed with this motion.</a:t>
            </a:r>
          </a:p>
          <a:p>
            <a:r>
              <a:rPr lang="en-US" dirty="0" smtClean="0"/>
              <a:t>In the planning for independence, equality was given to Fiji-Indians by a communal voting system in which Fijians and Fiji-Indians voted for parliamentary members who were representatives of their own race. Each voter had several votes.</a:t>
            </a:r>
          </a:p>
          <a:p>
            <a:r>
              <a:rPr lang="en-US" dirty="0" smtClean="0"/>
              <a:t>During 5 elections from 1970-1987, voting was always based on racial grounds.</a:t>
            </a:r>
            <a:endParaRPr lang="en-US" dirty="0"/>
          </a:p>
        </p:txBody>
      </p:sp>
      <p:sp>
        <p:nvSpPr>
          <p:cNvPr id="3" name="Title 2"/>
          <p:cNvSpPr>
            <a:spLocks noGrp="1"/>
          </p:cNvSpPr>
          <p:nvPr>
            <p:ph type="title"/>
          </p:nvPr>
        </p:nvSpPr>
        <p:spPr/>
        <p:txBody>
          <a:bodyPr>
            <a:normAutofit fontScale="90000"/>
          </a:bodyPr>
          <a:lstStyle/>
          <a:p>
            <a:r>
              <a:rPr lang="en-US" dirty="0" smtClean="0"/>
              <a:t>Rise of Question of </a:t>
            </a:r>
            <a:r>
              <a:rPr lang="en-US" dirty="0" err="1" smtClean="0"/>
              <a:t>Paramouncty</a:t>
            </a:r>
            <a:endParaRPr lang="en-US" dirty="0"/>
          </a:p>
        </p:txBody>
      </p:sp>
    </p:spTree>
    <p:extLst>
      <p:ext uri="{BB962C8B-B14F-4D97-AF65-F5344CB8AC3E}">
        <p14:creationId xmlns:p14="http://schemas.microsoft.com/office/powerpoint/2010/main" val="1593703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During the course of independence, several decisions were made in rush without considering the long term effects. So 4 problems persisted</a:t>
            </a:r>
          </a:p>
          <a:p>
            <a:pPr marL="624078" indent="-514350">
              <a:buFont typeface="+mj-lt"/>
              <a:buAutoNum type="arabicPeriod"/>
            </a:pPr>
            <a:r>
              <a:rPr lang="en-US" dirty="0" smtClean="0"/>
              <a:t>How decision making should be shared?</a:t>
            </a:r>
          </a:p>
          <a:p>
            <a:pPr marL="624078" indent="-514350">
              <a:buFont typeface="+mj-lt"/>
              <a:buAutoNum type="arabicPeriod"/>
            </a:pPr>
            <a:r>
              <a:rPr lang="en-US" dirty="0" smtClean="0"/>
              <a:t>Ownership of land and distribution of leases and rents?</a:t>
            </a:r>
          </a:p>
          <a:p>
            <a:pPr marL="624078" indent="-514350">
              <a:buFont typeface="+mj-lt"/>
              <a:buAutoNum type="arabicPeriod"/>
            </a:pPr>
            <a:r>
              <a:rPr lang="en-US" dirty="0" smtClean="0"/>
              <a:t>The best method of giving all Fijians a vote?</a:t>
            </a:r>
          </a:p>
          <a:p>
            <a:pPr marL="624078" indent="-514350">
              <a:buFont typeface="+mj-lt"/>
              <a:buAutoNum type="arabicPeriod"/>
            </a:pPr>
            <a:r>
              <a:rPr lang="en-US" dirty="0" smtClean="0"/>
              <a:t>The most appropriate form of development?</a:t>
            </a:r>
            <a:endParaRPr lang="en-US" dirty="0"/>
          </a:p>
        </p:txBody>
      </p:sp>
      <p:sp>
        <p:nvSpPr>
          <p:cNvPr id="3" name="Title 2"/>
          <p:cNvSpPr>
            <a:spLocks noGrp="1"/>
          </p:cNvSpPr>
          <p:nvPr>
            <p:ph type="title"/>
          </p:nvPr>
        </p:nvSpPr>
        <p:spPr/>
        <p:txBody>
          <a:bodyPr>
            <a:normAutofit fontScale="90000"/>
          </a:bodyPr>
          <a:lstStyle/>
          <a:p>
            <a:r>
              <a:rPr lang="en-US" dirty="0" smtClean="0"/>
              <a:t>Questions of Power, land, Seats and development</a:t>
            </a:r>
            <a:endParaRPr lang="en-US" dirty="0"/>
          </a:p>
        </p:txBody>
      </p:sp>
    </p:spTree>
    <p:extLst>
      <p:ext uri="{BB962C8B-B14F-4D97-AF65-F5344CB8AC3E}">
        <p14:creationId xmlns:p14="http://schemas.microsoft.com/office/powerpoint/2010/main" val="3658576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Formerly launched March 1985</a:t>
            </a:r>
          </a:p>
          <a:p>
            <a:r>
              <a:rPr lang="en-US" dirty="0" smtClean="0"/>
              <a:t>General secretary – Krishna </a:t>
            </a:r>
            <a:r>
              <a:rPr lang="en-US" dirty="0" err="1" smtClean="0"/>
              <a:t>Datt</a:t>
            </a:r>
            <a:r>
              <a:rPr lang="en-US" dirty="0" smtClean="0"/>
              <a:t> (former teacher)</a:t>
            </a:r>
          </a:p>
          <a:p>
            <a:r>
              <a:rPr lang="en-US" dirty="0" smtClean="0"/>
              <a:t>A democratic socialist party</a:t>
            </a:r>
          </a:p>
          <a:p>
            <a:r>
              <a:rPr lang="en-US" dirty="0" smtClean="0"/>
              <a:t>Advocated for social justice, balanced economic development &amp; regional institutions in  Fiji</a:t>
            </a:r>
          </a:p>
          <a:p>
            <a:r>
              <a:rPr lang="en-US" dirty="0" smtClean="0"/>
              <a:t>Proposed a new vision and new direction</a:t>
            </a:r>
          </a:p>
          <a:p>
            <a:pPr algn="just"/>
            <a:r>
              <a:rPr lang="en-US" dirty="0"/>
              <a:t>An alternative to communalism &amp; ethnic separatism of Alliance Party</a:t>
            </a:r>
          </a:p>
          <a:p>
            <a:pPr algn="just"/>
            <a:r>
              <a:rPr lang="en-US" dirty="0"/>
              <a:t>Began its political success &amp; ascendancy to power by winning the local government 1986 Suva municipal elections</a:t>
            </a:r>
          </a:p>
          <a:p>
            <a:pPr algn="just"/>
            <a:r>
              <a:rPr lang="en-US" dirty="0"/>
              <a:t>Formed a coalition with NFP to contest 1987 elections </a:t>
            </a:r>
          </a:p>
          <a:p>
            <a:pPr algn="just"/>
            <a:r>
              <a:rPr lang="en-US" dirty="0"/>
              <a:t>1987 elections was mainly a contest between the </a:t>
            </a:r>
            <a:r>
              <a:rPr lang="en-US" b="1" dirty="0"/>
              <a:t>Alliance(Ratu K. Mara) and NFP (J.M. Reddy)-FLP (Dr. </a:t>
            </a:r>
            <a:r>
              <a:rPr lang="en-US" b="1" dirty="0" err="1"/>
              <a:t>Timoci</a:t>
            </a:r>
            <a:r>
              <a:rPr lang="en-US" b="1" dirty="0"/>
              <a:t> </a:t>
            </a:r>
            <a:r>
              <a:rPr lang="en-US" b="1" dirty="0" err="1"/>
              <a:t>Bavadra</a:t>
            </a:r>
            <a:r>
              <a:rPr lang="en-US" b="1" dirty="0"/>
              <a:t>) Coalition </a:t>
            </a:r>
          </a:p>
          <a:p>
            <a:endParaRPr lang="en-US" dirty="0"/>
          </a:p>
        </p:txBody>
      </p:sp>
      <p:sp>
        <p:nvSpPr>
          <p:cNvPr id="2" name="Title 1"/>
          <p:cNvSpPr>
            <a:spLocks noGrp="1"/>
          </p:cNvSpPr>
          <p:nvPr>
            <p:ph type="title"/>
          </p:nvPr>
        </p:nvSpPr>
        <p:spPr/>
        <p:txBody>
          <a:bodyPr/>
          <a:lstStyle/>
          <a:p>
            <a:r>
              <a:rPr lang="en-US" dirty="0" smtClean="0"/>
              <a:t>1985 FIJI LABOUR PARTY</a:t>
            </a:r>
            <a:endParaRPr lang="en-US" dirty="0"/>
          </a:p>
        </p:txBody>
      </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77500" lnSpcReduction="20000"/>
          </a:bodyPr>
          <a:lstStyle/>
          <a:p>
            <a:r>
              <a:rPr lang="en-US" dirty="0" smtClean="0"/>
              <a:t>The Coalition had in its lineup of candidates, highly educated Fijian professionals, academics, trade unionists, high ranking civil servants &amp; former Alliance senators</a:t>
            </a:r>
          </a:p>
          <a:p>
            <a:r>
              <a:rPr lang="en-US" dirty="0" smtClean="0"/>
              <a:t>Highlighted regionalism &amp; regional disparities in resource use between eastern maritime &amp; western provinces</a:t>
            </a:r>
          </a:p>
          <a:p>
            <a:r>
              <a:rPr lang="en-US" dirty="0" smtClean="0"/>
              <a:t>This new FLP-NFP coalition won the elections on 12 April 1987</a:t>
            </a:r>
          </a:p>
          <a:p>
            <a:r>
              <a:rPr lang="en-US" dirty="0" smtClean="0"/>
              <a:t>Coalition won by 28 seats to Alliance Party’s 24. </a:t>
            </a:r>
          </a:p>
          <a:p>
            <a:r>
              <a:rPr lang="en-US" dirty="0" smtClean="0"/>
              <a:t>Election debates had been about development policy, future changes and a new style of leadership in government.</a:t>
            </a:r>
          </a:p>
          <a:p>
            <a:r>
              <a:rPr lang="en-US" dirty="0"/>
              <a:t>Ended 17 years of rule by Ratu Mara &amp; the Alliance Party</a:t>
            </a:r>
          </a:p>
          <a:p>
            <a:r>
              <a:rPr lang="en-US" dirty="0"/>
              <a:t>Coalition cabinet was dominated by FLP members (11 Ministers) ;NFP (3Ministers)</a:t>
            </a:r>
          </a:p>
          <a:p>
            <a:r>
              <a:rPr lang="en-US" dirty="0"/>
              <a:t>Important Government positions were occupied by trade unionists</a:t>
            </a:r>
          </a:p>
          <a:p>
            <a:r>
              <a:rPr lang="en-US" dirty="0"/>
              <a:t>The new government ruled for one month</a:t>
            </a:r>
          </a:p>
          <a:p>
            <a:endParaRPr lang="en-US" dirty="0"/>
          </a:p>
        </p:txBody>
      </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85000" lnSpcReduction="20000"/>
          </a:bodyPr>
          <a:lstStyle/>
          <a:p>
            <a:r>
              <a:rPr lang="en-US" dirty="0" smtClean="0"/>
              <a:t>14 May 1987- Lieutenant -Colonel </a:t>
            </a:r>
            <a:r>
              <a:rPr lang="en-US" dirty="0" err="1" smtClean="0"/>
              <a:t>Sitiveni</a:t>
            </a:r>
            <a:r>
              <a:rPr lang="en-US" dirty="0" smtClean="0"/>
              <a:t> </a:t>
            </a:r>
            <a:r>
              <a:rPr lang="en-US" dirty="0" err="1" smtClean="0"/>
              <a:t>Rabuka</a:t>
            </a:r>
            <a:r>
              <a:rPr lang="en-US" dirty="0" smtClean="0"/>
              <a:t> seized power through a coup. He with a group of soldiers entered the Government Building in Suva and PM, Cabinet Ministers  and other members of the coalition were taken away.  Coup d'état occurred.</a:t>
            </a:r>
          </a:p>
          <a:p>
            <a:r>
              <a:rPr lang="en-US" dirty="0" smtClean="0"/>
              <a:t>Coalition government detained till 19 May.</a:t>
            </a:r>
          </a:p>
          <a:p>
            <a:r>
              <a:rPr lang="en-US" dirty="0"/>
              <a:t>Lieutenant-Colonel </a:t>
            </a:r>
            <a:r>
              <a:rPr lang="en-US" dirty="0" err="1"/>
              <a:t>Sitiveni</a:t>
            </a:r>
            <a:r>
              <a:rPr lang="en-US" dirty="0"/>
              <a:t> </a:t>
            </a:r>
            <a:r>
              <a:rPr lang="en-US" dirty="0" err="1"/>
              <a:t>Rabuka</a:t>
            </a:r>
            <a:r>
              <a:rPr lang="en-US" dirty="0"/>
              <a:t> </a:t>
            </a:r>
            <a:r>
              <a:rPr lang="en-US" dirty="0" smtClean="0"/>
              <a:t>came to power with a bloodless </a:t>
            </a:r>
            <a:r>
              <a:rPr lang="en-US" dirty="0"/>
              <a:t>coup with the aim of making indigenous Fijians politically dominant</a:t>
            </a:r>
            <a:r>
              <a:rPr lang="en-US" dirty="0" smtClean="0"/>
              <a:t>.</a:t>
            </a:r>
          </a:p>
          <a:p>
            <a:r>
              <a:rPr lang="en-US" dirty="0" smtClean="0"/>
              <a:t>The caretaker government was established and Fiji was in turmoil. Many Fiji-Indians began to emigrate to escape threats and violence.  </a:t>
            </a:r>
          </a:p>
          <a:p>
            <a:r>
              <a:rPr lang="en-US" dirty="0" smtClean="0"/>
              <a:t>4 months later, 25 September 1987- </a:t>
            </a:r>
            <a:r>
              <a:rPr lang="en-US" dirty="0" err="1" smtClean="0"/>
              <a:t>Rabuka</a:t>
            </a:r>
            <a:r>
              <a:rPr lang="en-US" dirty="0" smtClean="0"/>
              <a:t> instigated a second coup </a:t>
            </a:r>
          </a:p>
          <a:p>
            <a:r>
              <a:rPr lang="en-US" dirty="0" smtClean="0"/>
              <a:t>1 October 1987-1970 Constitution formerly revoked</a:t>
            </a:r>
          </a:p>
          <a:p>
            <a:r>
              <a:rPr lang="en-US" dirty="0" smtClean="0"/>
              <a:t>7 October 1987- Fiji proclaimed a republic</a:t>
            </a:r>
          </a:p>
          <a:p>
            <a:r>
              <a:rPr lang="en-US" dirty="0" smtClean="0"/>
              <a:t>Fiji expelled from the Commonwealth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err="1" smtClean="0"/>
              <a:t>Rabuka</a:t>
            </a:r>
            <a:r>
              <a:rPr lang="en-US" dirty="0" smtClean="0"/>
              <a:t> appointed </a:t>
            </a:r>
            <a:r>
              <a:rPr lang="en-US" dirty="0" err="1" smtClean="0"/>
              <a:t>Ratu</a:t>
            </a:r>
            <a:r>
              <a:rPr lang="en-US" dirty="0" smtClean="0"/>
              <a:t> </a:t>
            </a:r>
            <a:r>
              <a:rPr lang="en-US" dirty="0" err="1" smtClean="0"/>
              <a:t>Penaia</a:t>
            </a:r>
            <a:r>
              <a:rPr lang="en-US" dirty="0" smtClean="0"/>
              <a:t> </a:t>
            </a:r>
            <a:r>
              <a:rPr lang="en-US" dirty="0" err="1" smtClean="0"/>
              <a:t>Ganilau</a:t>
            </a:r>
            <a:r>
              <a:rPr lang="en-US" dirty="0" smtClean="0"/>
              <a:t> President</a:t>
            </a:r>
          </a:p>
          <a:p>
            <a:r>
              <a:rPr lang="en-US" dirty="0" err="1" smtClean="0"/>
              <a:t>Ratu</a:t>
            </a:r>
            <a:r>
              <a:rPr lang="en-US" dirty="0" smtClean="0"/>
              <a:t> </a:t>
            </a:r>
            <a:r>
              <a:rPr lang="en-US" dirty="0" err="1" smtClean="0"/>
              <a:t>Penaia</a:t>
            </a:r>
            <a:r>
              <a:rPr lang="en-US" dirty="0" smtClean="0"/>
              <a:t> </a:t>
            </a:r>
            <a:r>
              <a:rPr lang="en-US" dirty="0" err="1" smtClean="0"/>
              <a:t>Ganilau</a:t>
            </a:r>
            <a:r>
              <a:rPr lang="en-US" dirty="0" smtClean="0"/>
              <a:t> appointed </a:t>
            </a:r>
            <a:r>
              <a:rPr lang="en-US" dirty="0" err="1" smtClean="0"/>
              <a:t>Ratu</a:t>
            </a:r>
            <a:r>
              <a:rPr lang="en-US" dirty="0" smtClean="0"/>
              <a:t> Mara Prime Minister</a:t>
            </a:r>
          </a:p>
          <a:p>
            <a:r>
              <a:rPr lang="en-US" dirty="0" smtClean="0"/>
              <a:t> Britain, USA, Australia &amp; NZ suspended aid</a:t>
            </a:r>
          </a:p>
          <a:p>
            <a:r>
              <a:rPr lang="en-US" dirty="0" smtClean="0"/>
              <a:t>1989-  some thirty thousand Indians migrated</a:t>
            </a:r>
          </a:p>
          <a:p>
            <a:r>
              <a:rPr lang="en-US" dirty="0" smtClean="0"/>
              <a:t>1990 – new Constitution showed the political dominance for indigenous Fijians</a:t>
            </a:r>
          </a:p>
          <a:p>
            <a:r>
              <a:rPr lang="en-US" dirty="0" smtClean="0"/>
              <a:t>Indicated positive discrimination in </a:t>
            </a:r>
            <a:r>
              <a:rPr lang="en-US" dirty="0" err="1" smtClean="0"/>
              <a:t>favour</a:t>
            </a:r>
            <a:r>
              <a:rPr lang="en-US" dirty="0" smtClean="0"/>
              <a:t> of Fijians and </a:t>
            </a:r>
            <a:r>
              <a:rPr lang="en-US" dirty="0" err="1" smtClean="0"/>
              <a:t>Rotumans</a:t>
            </a:r>
            <a:endParaRPr lang="en-US" dirty="0" smtClean="0"/>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20000"/>
          </a:bodyPr>
          <a:lstStyle/>
          <a:p>
            <a:r>
              <a:rPr lang="en-US" dirty="0" smtClean="0"/>
              <a:t>Bicameral legislature</a:t>
            </a:r>
          </a:p>
          <a:p>
            <a:r>
              <a:rPr lang="en-US" dirty="0" smtClean="0"/>
              <a:t>Executive President appointed by Great Council of Chiefs (GCC) for 5 years, accountable to GCC </a:t>
            </a:r>
          </a:p>
          <a:p>
            <a:r>
              <a:rPr lang="en-US" dirty="0" smtClean="0"/>
              <a:t>President had powers to appoint public officers, in exercising the prerogative of mercy, in dealing with emergencies</a:t>
            </a:r>
          </a:p>
          <a:p>
            <a:r>
              <a:rPr lang="en-US" dirty="0" smtClean="0"/>
              <a:t>Include ability to suspend constitution &amp; civil</a:t>
            </a:r>
          </a:p>
          <a:p>
            <a:pPr>
              <a:buNone/>
            </a:pPr>
            <a:r>
              <a:rPr lang="en-US" dirty="0" smtClean="0"/>
              <a:t>Liberties of individuals  </a:t>
            </a:r>
          </a:p>
          <a:p>
            <a:r>
              <a:rPr lang="en-US" dirty="0"/>
              <a:t>Senate-appointed by President; 34 members-24 Fijians (GCC appointed), 1 Rotuman (</a:t>
            </a:r>
            <a:r>
              <a:rPr lang="en-US" dirty="0" err="1"/>
              <a:t>Rotuma</a:t>
            </a:r>
            <a:r>
              <a:rPr lang="en-US" dirty="0"/>
              <a:t> Council appointed), 9 other members (appointed by President)</a:t>
            </a:r>
          </a:p>
          <a:p>
            <a:r>
              <a:rPr lang="en-US" dirty="0"/>
              <a:t>Senate powers:</a:t>
            </a:r>
          </a:p>
          <a:p>
            <a:r>
              <a:rPr lang="en-US" dirty="0"/>
              <a:t>Review bills passed by Lower House</a:t>
            </a:r>
          </a:p>
          <a:p>
            <a:r>
              <a:rPr lang="en-US" dirty="0"/>
              <a:t>Veto power over legislation affecting Fijian rights, customs &amp; customary rights</a:t>
            </a:r>
          </a:p>
          <a:p>
            <a:pPr>
              <a:buNone/>
            </a:pPr>
            <a:endParaRPr lang="en-US" dirty="0"/>
          </a:p>
        </p:txBody>
      </p:sp>
    </p:spTree>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826</TotalTime>
  <Words>2527</Words>
  <Application>Microsoft Office PowerPoint</Application>
  <PresentationFormat>On-screen Show (4:3)</PresentationFormat>
  <Paragraphs>316</Paragraphs>
  <Slides>25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Lucida Sans Unicode</vt:lpstr>
      <vt:lpstr>Verdana</vt:lpstr>
      <vt:lpstr>Wingdings 2</vt:lpstr>
      <vt:lpstr>Wingdings 3</vt:lpstr>
      <vt:lpstr>Concourse</vt:lpstr>
      <vt:lpstr>KEY HISTORICAL EVENTS 1985-2015:  Problem after Fiji Independence post 1970</vt:lpstr>
      <vt:lpstr>Problem of Europeans or Others representation.</vt:lpstr>
      <vt:lpstr>Rise of Question of Paramouncty</vt:lpstr>
      <vt:lpstr>Questions of Power, land, Seats and development</vt:lpstr>
      <vt:lpstr>1985 FIJI LABOUR PARTY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Constitution Repealed</vt:lpstr>
      <vt:lpstr>PowerPoint Presentation</vt:lpstr>
      <vt:lpstr>PowerPoint Presentation</vt:lpstr>
      <vt:lpstr>General Elections of 2014</vt:lpstr>
      <vt:lpstr>General Elections of 2014</vt:lpstr>
      <vt:lpstr>PowerPoint Presentation</vt:lpstr>
      <vt:lpstr>2015 Events</vt:lpstr>
      <vt:lpstr>Major Political Parties</vt:lpstr>
      <vt:lpstr>Political Parties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701 –WEEK 2-LECTURE 2</dc:title>
  <dc:creator>asus</dc:creator>
  <cp:lastModifiedBy>Sakul Kundra</cp:lastModifiedBy>
  <cp:revision>70</cp:revision>
  <cp:lastPrinted>2015-09-08T05:08:27Z</cp:lastPrinted>
  <dcterms:created xsi:type="dcterms:W3CDTF">2013-09-11T10:09:48Z</dcterms:created>
  <dcterms:modified xsi:type="dcterms:W3CDTF">2020-02-03T01:41:00Z</dcterms:modified>
</cp:coreProperties>
</file>