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6"/>
  </p:notesMasterIdLst>
  <p:handoutMasterIdLst>
    <p:handoutMasterId r:id="rId67"/>
  </p:handoutMasterIdLst>
  <p:sldIdLst>
    <p:sldId id="543" r:id="rId3"/>
    <p:sldId id="263" r:id="rId4"/>
    <p:sldId id="507" r:id="rId5"/>
    <p:sldId id="509" r:id="rId6"/>
    <p:sldId id="364" r:id="rId7"/>
    <p:sldId id="447" r:id="rId8"/>
    <p:sldId id="497" r:id="rId9"/>
    <p:sldId id="511" r:id="rId10"/>
    <p:sldId id="498" r:id="rId11"/>
    <p:sldId id="512" r:id="rId12"/>
    <p:sldId id="513" r:id="rId13"/>
    <p:sldId id="445" r:id="rId14"/>
    <p:sldId id="514" r:id="rId15"/>
    <p:sldId id="515" r:id="rId16"/>
    <p:sldId id="516" r:id="rId17"/>
    <p:sldId id="499" r:id="rId18"/>
    <p:sldId id="374" r:id="rId19"/>
    <p:sldId id="500" r:id="rId20"/>
    <p:sldId id="449" r:id="rId21"/>
    <p:sldId id="517" r:id="rId22"/>
    <p:sldId id="518" r:id="rId23"/>
    <p:sldId id="448" r:id="rId24"/>
    <p:sldId id="442" r:id="rId25"/>
    <p:sldId id="501" r:id="rId26"/>
    <p:sldId id="502" r:id="rId27"/>
    <p:sldId id="453" r:id="rId28"/>
    <p:sldId id="519" r:id="rId29"/>
    <p:sldId id="380" r:id="rId30"/>
    <p:sldId id="472" r:id="rId31"/>
    <p:sldId id="473" r:id="rId32"/>
    <p:sldId id="520" r:id="rId33"/>
    <p:sldId id="474" r:id="rId34"/>
    <p:sldId id="521" r:id="rId35"/>
    <p:sldId id="522" r:id="rId36"/>
    <p:sldId id="523" r:id="rId37"/>
    <p:sldId id="524" r:id="rId38"/>
    <p:sldId id="525" r:id="rId39"/>
    <p:sldId id="443" r:id="rId40"/>
    <p:sldId id="526" r:id="rId41"/>
    <p:sldId id="527" r:id="rId42"/>
    <p:sldId id="528" r:id="rId43"/>
    <p:sldId id="510" r:id="rId44"/>
    <p:sldId id="480" r:id="rId45"/>
    <p:sldId id="529" r:id="rId46"/>
    <p:sldId id="530" r:id="rId47"/>
    <p:sldId id="482" r:id="rId48"/>
    <p:sldId id="505" r:id="rId49"/>
    <p:sldId id="531" r:id="rId50"/>
    <p:sldId id="484" r:id="rId51"/>
    <p:sldId id="485" r:id="rId52"/>
    <p:sldId id="506" r:id="rId53"/>
    <p:sldId id="532" r:id="rId54"/>
    <p:sldId id="540" r:id="rId55"/>
    <p:sldId id="542" r:id="rId56"/>
    <p:sldId id="533" r:id="rId57"/>
    <p:sldId id="534" r:id="rId58"/>
    <p:sldId id="535" r:id="rId59"/>
    <p:sldId id="536" r:id="rId60"/>
    <p:sldId id="537" r:id="rId61"/>
    <p:sldId id="444" r:id="rId62"/>
    <p:sldId id="504" r:id="rId63"/>
    <p:sldId id="538" r:id="rId64"/>
    <p:sldId id="293"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Damron" initials="KD" lastIdx="1" clrIdx="0"/>
  <p:cmAuthor id="1" name="L.J. Baker" initials="JLB" lastIdx="12" clrIdx="1"/>
  <p:cmAuthor id="2" name="Kitty Wilson" initials="K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92C"/>
    <a:srgbClr val="BE7A00"/>
    <a:srgbClr val="0090B2"/>
    <a:srgbClr val="3EB211"/>
    <a:srgbClr val="6CAC43"/>
    <a:srgbClr val="72A376"/>
    <a:srgbClr val="3399D1"/>
    <a:srgbClr val="FF6600"/>
    <a:srgbClr val="7089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67894" autoAdjust="0"/>
  </p:normalViewPr>
  <p:slideViewPr>
    <p:cSldViewPr>
      <p:cViewPr varScale="1">
        <p:scale>
          <a:sx n="79" d="100"/>
          <a:sy n="79" d="100"/>
        </p:scale>
        <p:origin x="2538" y="84"/>
      </p:cViewPr>
      <p:guideLst>
        <p:guide orient="horz" pos="2160"/>
        <p:guide pos="2880"/>
      </p:guideLst>
    </p:cSldViewPr>
  </p:slideViewPr>
  <p:outlineViewPr>
    <p:cViewPr>
      <p:scale>
        <a:sx n="33" d="100"/>
        <a:sy n="33" d="100"/>
      </p:scale>
      <p:origin x="0" y="13764"/>
    </p:cViewPr>
  </p:outlineViewPr>
  <p:notesTextViewPr>
    <p:cViewPr>
      <p:scale>
        <a:sx n="3" d="2"/>
        <a:sy n="3" d="2"/>
      </p:scale>
      <p:origin x="0" y="0"/>
    </p:cViewPr>
  </p:notesTextViewPr>
  <p:sorterViewPr>
    <p:cViewPr>
      <p:scale>
        <a:sx n="100" d="100"/>
        <a:sy n="100" d="100"/>
      </p:scale>
      <p:origin x="0" y="3372"/>
    </p:cViewPr>
  </p:sorterViewPr>
  <p:notesViewPr>
    <p:cSldViewPr>
      <p:cViewPr>
        <p:scale>
          <a:sx n="70" d="100"/>
          <a:sy n="70" d="100"/>
        </p:scale>
        <p:origin x="-2544" y="3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56337D-40ED-4196-BA9C-CE3F5E694011}" type="datetimeFigureOut">
              <a:rPr lang="en-US"/>
              <a:pPr>
                <a:defRPr/>
              </a:pPr>
              <a:t>4/14/2017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434047-F9CE-4EFA-9F93-AF039ECA2390}" type="slidenum">
              <a:rPr lang="en-US"/>
              <a:pPr>
                <a:defRPr/>
              </a:pPr>
              <a:t>‹#›</a:t>
            </a:fld>
            <a:endParaRPr lang="en-US" dirty="0"/>
          </a:p>
        </p:txBody>
      </p:sp>
    </p:spTree>
    <p:extLst>
      <p:ext uri="{BB962C8B-B14F-4D97-AF65-F5344CB8AC3E}">
        <p14:creationId xmlns:p14="http://schemas.microsoft.com/office/powerpoint/2010/main" val="98270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BCE692-9C7F-4CED-BDA3-7F1EA3072854}" type="datetimeFigureOut">
              <a:rPr lang="en-US"/>
              <a:pPr>
                <a:defRPr/>
              </a:pPr>
              <a:t>4/14/2017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CB34AD-D14D-4951-9E14-AC71F7AA6E5F}" type="slidenum">
              <a:rPr lang="en-US"/>
              <a:pPr>
                <a:defRPr/>
              </a:pPr>
              <a:t>‹#›</a:t>
            </a:fld>
            <a:endParaRPr lang="en-US" dirty="0"/>
          </a:p>
        </p:txBody>
      </p:sp>
    </p:spTree>
    <p:extLst>
      <p:ext uri="{BB962C8B-B14F-4D97-AF65-F5344CB8AC3E}">
        <p14:creationId xmlns:p14="http://schemas.microsoft.com/office/powerpoint/2010/main" val="1862984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A698D-0939-8B4D-8FAF-C9065760A132}" type="slidenum">
              <a:rPr lang="en-US" sz="1200">
                <a:solidFill>
                  <a:srgbClr val="000000"/>
                </a:solidFill>
                <a:latin typeface="Calibri" charset="0"/>
              </a:rPr>
              <a:pPr eaLnBrk="1" hangingPunct="1"/>
              <a:t>1</a:t>
            </a:fld>
            <a:endParaRPr lang="en-US" sz="1200" dirty="0">
              <a:solidFill>
                <a:srgbClr val="000000"/>
              </a:solidFill>
              <a:latin typeface="Calibri" charset="0"/>
            </a:endParaRPr>
          </a:p>
        </p:txBody>
      </p:sp>
    </p:spTree>
    <p:extLst>
      <p:ext uri="{BB962C8B-B14F-4D97-AF65-F5344CB8AC3E}">
        <p14:creationId xmlns:p14="http://schemas.microsoft.com/office/powerpoint/2010/main" val="298699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SOX Provisions:</a:t>
            </a:r>
          </a:p>
          <a:p>
            <a:pPr marL="0" indent="0">
              <a:buFont typeface="+mj-lt"/>
              <a:buNone/>
            </a:pPr>
            <a:r>
              <a:rPr lang="en-US" sz="1200" dirty="0" smtClean="0"/>
              <a:t>1. Public companies must issue an </a:t>
            </a:r>
            <a:r>
              <a:rPr lang="en-US" sz="1200" dirty="0" smtClean="0">
                <a:solidFill>
                  <a:srgbClr val="EA492C"/>
                </a:solidFill>
              </a:rPr>
              <a:t>internal control report</a:t>
            </a:r>
            <a:r>
              <a:rPr lang="en-US" sz="1200" dirty="0" smtClean="0"/>
              <a:t>, which is a report by management describing its responsibility for and the adequacy of internal controls over financial reporting. An auditor must evaluate internal controls.</a:t>
            </a:r>
          </a:p>
          <a:p>
            <a:pPr marL="0" indent="0">
              <a:buFont typeface="+mj-lt"/>
              <a:buNone/>
            </a:pPr>
            <a:r>
              <a:rPr lang="en-US" sz="1200" dirty="0" smtClean="0"/>
              <a:t>2.</a:t>
            </a:r>
            <a:r>
              <a:rPr lang="en-US" sz="1200" baseline="0" dirty="0" smtClean="0"/>
              <a:t> </a:t>
            </a:r>
            <a:r>
              <a:rPr lang="en-US" sz="1200" dirty="0" smtClean="0"/>
              <a:t>The Public Company Accounting Oversight Board (PCAOB), oversees the work of auditors of public companies.</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10</a:t>
            </a:fld>
            <a:endParaRPr lang="en-US" dirty="0"/>
          </a:p>
        </p:txBody>
      </p:sp>
    </p:spTree>
    <p:extLst>
      <p:ext uri="{BB962C8B-B14F-4D97-AF65-F5344CB8AC3E}">
        <p14:creationId xmlns:p14="http://schemas.microsoft.com/office/powerpoint/2010/main" val="122525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SOX Provisions</a:t>
            </a:r>
          </a:p>
          <a:p>
            <a:r>
              <a:rPr lang="en-US" dirty="0" smtClean="0"/>
              <a:t>3. Accounting firms are not allowed to audit a public company and also provide certain consulting services for the same client.</a:t>
            </a:r>
          </a:p>
          <a:p>
            <a:r>
              <a:rPr lang="en-US" dirty="0" smtClean="0"/>
              <a:t>4. Stiff penalties await violators—25 years in prison for securities fraud and 20 years for an executive making false sworn statements.</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11</a:t>
            </a:fld>
            <a:endParaRPr lang="en-US" dirty="0"/>
          </a:p>
        </p:txBody>
      </p:sp>
    </p:spTree>
    <p:extLst>
      <p:ext uri="{BB962C8B-B14F-4D97-AF65-F5344CB8AC3E}">
        <p14:creationId xmlns:p14="http://schemas.microsoft.com/office/powerpoint/2010/main" val="35079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business can achieve its internal control objectives by addressing the following five components:</a:t>
            </a:r>
            <a:r>
              <a:rPr lang="en-US" baseline="0" dirty="0" smtClean="0"/>
              <a:t> control procedures, risk assessment, information systems, monitoring of controls, and environment. Control procedures are designed to ensure that the business’s goals are achieved. As part of the internal control system, the company’s business risk, as well as the risk concerning individual accounts, must be assessed. The higher the risk, the more controls a company must put in place to safeguard its assets and accounting records. Controls must be in place within the information system to ensure that only authorized users have access to various parts of the accounting information system. Companies hire auditors to monitor their controls. An internal auditor is an employee of the business who ensures that the company’s employees are following company policies, that the company meets all legal requirements, and that operations are running efficiently. An external auditor is an outside accountant, completely independent of the business, who evaluates the controls to ensure that the financial statements are presented fairly, in accordance with GAAP. </a:t>
            </a: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1E378-14C1-4DCE-8B92-07EBFD335D7C}" type="slidenum">
              <a:rPr lang="en-US" smtClean="0">
                <a:cs typeface="Arial" charset="0"/>
              </a:rPr>
              <a:pPr fontAlgn="base">
                <a:spcBef>
                  <a:spcPct val="0"/>
                </a:spcBef>
                <a:spcAft>
                  <a:spcPct val="0"/>
                </a:spcAft>
              </a:pPr>
              <a:t>12</a:t>
            </a:fld>
            <a:endParaRPr lang="en-US" dirty="0" smtClean="0">
              <a:cs typeface="Arial" charset="0"/>
            </a:endParaRPr>
          </a:p>
        </p:txBody>
      </p:sp>
    </p:spTree>
    <p:extLst>
      <p:ext uri="{BB962C8B-B14F-4D97-AF65-F5344CB8AC3E}">
        <p14:creationId xmlns:p14="http://schemas.microsoft.com/office/powerpoint/2010/main" val="153263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Competent, Reliable, and Ethical Personnel</a:t>
            </a:r>
          </a:p>
          <a:p>
            <a:r>
              <a:rPr lang="en-US" sz="1200" b="0" i="0" u="none" strike="noStrike" kern="1200" baseline="0" dirty="0" smtClean="0">
                <a:solidFill>
                  <a:schemeClr val="tx1"/>
                </a:solidFill>
                <a:latin typeface="+mn-lt"/>
                <a:ea typeface="+mn-ea"/>
                <a:cs typeface="+mn-cs"/>
              </a:rPr>
              <a:t>Employees should be competent, reliable, and ethical. Paying good salaries will attract high-quality employees. Employees should also be trained to do the job, and their work should be adequately supervised.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Assignment of Responsibilities</a:t>
            </a:r>
          </a:p>
          <a:p>
            <a:r>
              <a:rPr lang="en-US" sz="1200" b="0" i="0" u="none" strike="noStrike" kern="1200" baseline="0" dirty="0" smtClean="0">
                <a:solidFill>
                  <a:schemeClr val="tx1"/>
                </a:solidFill>
                <a:latin typeface="+mn-lt"/>
                <a:ea typeface="+mn-ea"/>
                <a:cs typeface="+mn-cs"/>
              </a:rPr>
              <a:t>In a business with good internal controls, no duty is overlooked. Each employee has certain, carefully defined responsibilities. For example, in a large company, the person in charge of signing checks is called the </a:t>
            </a:r>
            <a:r>
              <a:rPr lang="en-US" sz="1200" b="0" i="1" u="none" strike="noStrike" kern="1200" baseline="0" dirty="0" smtClean="0">
                <a:solidFill>
                  <a:schemeClr val="tx1"/>
                </a:solidFill>
                <a:latin typeface="+mn-lt"/>
                <a:ea typeface="+mn-ea"/>
                <a:cs typeface="+mn-cs"/>
              </a:rPr>
              <a:t>treasurer</a:t>
            </a:r>
            <a:r>
              <a:rPr lang="en-US" sz="1200" b="0" i="0" u="none" strike="noStrike" kern="1200" baseline="0" dirty="0" smtClean="0">
                <a:solidFill>
                  <a:schemeClr val="tx1"/>
                </a:solidFill>
                <a:latin typeface="+mn-lt"/>
                <a:ea typeface="+mn-ea"/>
                <a:cs typeface="+mn-cs"/>
              </a:rPr>
              <a:t>. The chief accounting officer is called the </a:t>
            </a:r>
            <a:r>
              <a:rPr lang="en-US" sz="1200" b="0" i="1" u="none" strike="noStrike" kern="1200" baseline="0" dirty="0" smtClean="0">
                <a:solidFill>
                  <a:schemeClr val="tx1"/>
                </a:solidFill>
                <a:latin typeface="+mn-lt"/>
                <a:ea typeface="+mn-ea"/>
                <a:cs typeface="+mn-cs"/>
              </a:rPr>
              <a:t>controller</a:t>
            </a:r>
            <a:r>
              <a:rPr lang="en-US" sz="1200" b="0" i="0" u="none" strike="noStrike" kern="1200" baseline="0" dirty="0" smtClean="0">
                <a:solidFill>
                  <a:schemeClr val="tx1"/>
                </a:solidFill>
                <a:latin typeface="+mn-lt"/>
                <a:ea typeface="+mn-ea"/>
                <a:cs typeface="+mn-cs"/>
              </a:rPr>
              <a:t>. Even an entry-level bookkeeper, whose job includes recording accounting transactions accurately, has clear responsibilities. This assignment of responsibilities creates job accountability, thus ensuring all important tasks get done.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Separation of Duties</a:t>
            </a:r>
          </a:p>
          <a:p>
            <a:r>
              <a:rPr lang="en-US" sz="1200" b="0" i="0" u="none" strike="noStrike" kern="1200" baseline="0" dirty="0" smtClean="0">
                <a:solidFill>
                  <a:schemeClr val="tx1"/>
                </a:solidFill>
                <a:latin typeface="+mn-lt"/>
                <a:ea typeface="+mn-ea"/>
                <a:cs typeface="+mn-cs"/>
              </a:rPr>
              <a:t>Smart management policies divide responsibilities between two or more people. Separation of duties limits fraud and promotes the accuracy of the accounting records. Separation of duties can be divided into two parts:</a:t>
            </a:r>
          </a:p>
          <a:p>
            <a:r>
              <a:rPr lang="en-US" sz="1200" b="0" i="0" u="none" strike="noStrike" kern="1200" baseline="0" dirty="0" smtClean="0">
                <a:solidFill>
                  <a:schemeClr val="tx1"/>
                </a:solidFill>
                <a:latin typeface="+mn-lt"/>
                <a:ea typeface="+mn-ea"/>
                <a:cs typeface="+mn-cs"/>
              </a:rPr>
              <a:t>1. Separating operations from accounting. Accounting should be completely separate from the operating departments, such as production and sales. What would happen if sales personnel recorded the company’s revenue? Sales figures could be inflated, and then top managers would not know how much the company actually sold.</a:t>
            </a:r>
          </a:p>
          <a:p>
            <a:r>
              <a:rPr lang="en-US" sz="1200" b="0" i="0" u="none" strike="noStrike" kern="1200" baseline="0" dirty="0" smtClean="0">
                <a:solidFill>
                  <a:schemeClr val="tx1"/>
                </a:solidFill>
                <a:latin typeface="+mn-lt"/>
                <a:ea typeface="+mn-ea"/>
                <a:cs typeface="+mn-cs"/>
              </a:rPr>
              <a:t>2. Separating the custody of assets from accounting. Accountants must not handle cash, and cashiers must not have access to the accounting records. If one employee has both duties, that employee could steal cash and conceal the theft in the accounting records. The treasurer of a company handles cash, and the controller accounts for the cash. Neither person has both responsibilities. This control applies to all assets, not just cash.</a:t>
            </a:r>
            <a:endParaRPr lang="en-US" b="0"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13</a:t>
            </a:fld>
            <a:endParaRPr lang="en-US" dirty="0"/>
          </a:p>
        </p:txBody>
      </p:sp>
    </p:spTree>
    <p:extLst>
      <p:ext uri="{BB962C8B-B14F-4D97-AF65-F5344CB8AC3E}">
        <p14:creationId xmlns:p14="http://schemas.microsoft.com/office/powerpoint/2010/main" val="303595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Audits</a:t>
            </a:r>
          </a:p>
          <a:p>
            <a:r>
              <a:rPr lang="en-US" sz="1200" b="0" i="0" u="none" strike="noStrike" kern="1200" baseline="0" dirty="0" smtClean="0">
                <a:solidFill>
                  <a:schemeClr val="tx1"/>
                </a:solidFill>
                <a:latin typeface="+mn-lt"/>
                <a:ea typeface="+mn-ea"/>
                <a:cs typeface="+mn-cs"/>
              </a:rPr>
              <a:t>To assess the adequacy and accuracy of their accounting records, most companies perform both internal and external audits. Remember that an audit is an examination of a company’s financial statements and accounting system by a trained accounting professional called an auditor. Internal audits are performed by employees of the company. External audits are performed by independent auditors who are not employees of the company.</a:t>
            </a:r>
          </a:p>
          <a:p>
            <a:r>
              <a:rPr lang="en-US" sz="1200" b="0" i="0" u="none" strike="noStrike" kern="1200" baseline="0" dirty="0" smtClean="0">
                <a:solidFill>
                  <a:schemeClr val="tx1"/>
                </a:solidFill>
                <a:latin typeface="+mn-lt"/>
                <a:ea typeface="+mn-ea"/>
                <a:cs typeface="+mn-cs"/>
              </a:rPr>
              <a:t>To evaluate the accounting system, auditors must examine the internal controls and test them to ensure the controls are working properly.</a:t>
            </a:r>
          </a:p>
          <a:p>
            <a:endParaRPr lang="en-US" sz="1200" b="0" i="0" u="none" strike="noStrike" kern="1200" baseline="0" dirty="0" smtClean="0">
              <a:solidFill>
                <a:schemeClr val="tx1"/>
              </a:solidFill>
              <a:latin typeface="+mn-lt"/>
              <a:ea typeface="+mn-ea"/>
              <a:cs typeface="+mn-cs"/>
            </a:endParaRPr>
          </a:p>
          <a:p>
            <a:r>
              <a:rPr lang="en-US" b="0" dirty="0" smtClean="0"/>
              <a:t>Documents</a:t>
            </a:r>
          </a:p>
          <a:p>
            <a:r>
              <a:rPr lang="en-US" b="0" dirty="0" smtClean="0"/>
              <a:t>Documents provide the details of business transactions and include invoices and orders, which may be paper or electronic. Documents should be </a:t>
            </a:r>
            <a:r>
              <a:rPr lang="en-US" b="0" dirty="0" err="1" smtClean="0"/>
              <a:t>prenumbered</a:t>
            </a:r>
            <a:r>
              <a:rPr lang="en-US" b="0" dirty="0" smtClean="0"/>
              <a:t> to prevent theft and inefficiency. A gap in the numbered sequence draws attention.</a:t>
            </a:r>
          </a:p>
          <a:p>
            <a:endParaRPr lang="en-US" b="0" dirty="0" smtClean="0"/>
          </a:p>
          <a:p>
            <a:r>
              <a:rPr lang="en-US" b="0" dirty="0" smtClean="0"/>
              <a:t>Electronic Devices</a:t>
            </a:r>
          </a:p>
          <a:p>
            <a:r>
              <a:rPr lang="en-US" b="0" dirty="0" smtClean="0"/>
              <a:t>Accounting systems are relying less on paper documents and more on electronic documents and digital storage devices. For example, retailers control inventory by attaching an electronic sensor to merchandise. The cashier removes the sensor after a sale is made. If a customer tries to leave the store with the sensor attached, an alarm sounds. Devices such as these can significantly reduce theft.</a:t>
            </a:r>
            <a:endParaRPr lang="en-US" b="0"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14</a:t>
            </a:fld>
            <a:endParaRPr lang="en-US" dirty="0"/>
          </a:p>
        </p:txBody>
      </p:sp>
    </p:spTree>
    <p:extLst>
      <p:ext uri="{BB962C8B-B14F-4D97-AF65-F5344CB8AC3E}">
        <p14:creationId xmlns:p14="http://schemas.microsoft.com/office/powerpoint/2010/main" val="405546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E-Commerce</a:t>
            </a:r>
          </a:p>
          <a:p>
            <a:r>
              <a:rPr lang="en-US" b="0" dirty="0" smtClean="0"/>
              <a:t>E-commerce creates its own unique types of risks. Hackers may gain access to confidential information, such as account numbers and passwords, or introduce computer viruses, Trojans, or phishing expeditions. To address the risks posed by e-commerce, companies have devised a number of security measures. One technique for protecting customer data is encryption. Encryption rearranges plain-text messages by a mathematical process. The encrypted message cannot be read by those who do not know the code. Another technique for protecting data is firewalls. Firewalls limit access into a local network. Members can access the network, but nonmembers cannot. Usually several firewalls are built into the system. At the point of entry, additional security measures, such as passwords, PINs (personal identification numbers), and signatures are used. For additional</a:t>
            </a:r>
          </a:p>
          <a:p>
            <a:r>
              <a:rPr lang="en-US" b="0" dirty="0" smtClean="0"/>
              <a:t>security, more sophisticated firewalls are used deeper in the network to protect more sensitive data.</a:t>
            </a:r>
          </a:p>
          <a:p>
            <a:endParaRPr lang="en-US" b="0" dirty="0" smtClean="0"/>
          </a:p>
          <a:p>
            <a:r>
              <a:rPr lang="en-US" sz="1200" b="0" i="0" u="none" strike="noStrike" kern="1200" baseline="0" dirty="0" smtClean="0">
                <a:solidFill>
                  <a:schemeClr val="tx1"/>
                </a:solidFill>
                <a:latin typeface="+mn-lt"/>
                <a:ea typeface="+mn-ea"/>
                <a:cs typeface="+mn-cs"/>
              </a:rPr>
              <a:t>Other Controls</a:t>
            </a:r>
          </a:p>
          <a:p>
            <a:r>
              <a:rPr lang="en-US" sz="1200" b="0" i="0" u="none" strike="noStrike" kern="1200" baseline="0" dirty="0" smtClean="0">
                <a:solidFill>
                  <a:schemeClr val="tx1"/>
                </a:solidFill>
                <a:latin typeface="+mn-lt"/>
                <a:ea typeface="+mn-ea"/>
                <a:cs typeface="+mn-cs"/>
              </a:rPr>
              <a:t>The types of other controls are as endless as the types of businesses that employ them. Some examples of other common controls include the following:</a:t>
            </a:r>
          </a:p>
          <a:p>
            <a:r>
              <a:rPr lang="en-US" sz="1200" b="0" i="0" u="none" strike="noStrike" kern="1200" baseline="0" dirty="0" smtClean="0">
                <a:solidFill>
                  <a:schemeClr val="tx1"/>
                </a:solidFill>
                <a:latin typeface="+mn-lt"/>
                <a:ea typeface="+mn-ea"/>
                <a:cs typeface="+mn-cs"/>
              </a:rPr>
              <a:t>• Fireproof vaults to store important documents</a:t>
            </a:r>
          </a:p>
          <a:p>
            <a:r>
              <a:rPr lang="en-US" sz="1200" b="0" i="0" u="none" strike="noStrike" kern="1200" baseline="0" dirty="0" smtClean="0">
                <a:solidFill>
                  <a:schemeClr val="tx1"/>
                </a:solidFill>
                <a:latin typeface="+mn-lt"/>
                <a:ea typeface="+mn-ea"/>
                <a:cs typeface="+mn-cs"/>
              </a:rPr>
              <a:t>• Burglar alarms, fire alarms, and security cameras</a:t>
            </a:r>
          </a:p>
          <a:p>
            <a:r>
              <a:rPr lang="en-US" sz="1200" b="0" i="0" u="none" strike="noStrike" kern="1200" baseline="0" dirty="0" smtClean="0">
                <a:solidFill>
                  <a:schemeClr val="tx1"/>
                </a:solidFill>
                <a:latin typeface="+mn-lt"/>
                <a:ea typeface="+mn-ea"/>
                <a:cs typeface="+mn-cs"/>
              </a:rPr>
              <a:t>• Loss-prevention specialists who train company employees to spot suspicious activity</a:t>
            </a:r>
          </a:p>
          <a:p>
            <a:r>
              <a:rPr lang="en-US" sz="1200" b="0" i="0" u="none" strike="noStrike" kern="1200" baseline="0" dirty="0" smtClean="0">
                <a:solidFill>
                  <a:schemeClr val="tx1"/>
                </a:solidFill>
                <a:latin typeface="+mn-lt"/>
                <a:ea typeface="+mn-ea"/>
                <a:cs typeface="+mn-cs"/>
              </a:rPr>
              <a:t>• Fidelity bonds to reimburse the company for any losses due to employee theft</a:t>
            </a:r>
          </a:p>
          <a:p>
            <a:r>
              <a:rPr lang="en-US" sz="1200" b="0" i="0" u="none" strike="noStrike" kern="1200" baseline="0" dirty="0" smtClean="0">
                <a:solidFill>
                  <a:schemeClr val="tx1"/>
                </a:solidFill>
                <a:latin typeface="+mn-lt"/>
                <a:ea typeface="+mn-ea"/>
                <a:cs typeface="+mn-cs"/>
              </a:rPr>
              <a:t>• Mandatory vacations and job rotation</a:t>
            </a:r>
            <a:endParaRPr lang="en-US" b="0"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15</a:t>
            </a:fld>
            <a:endParaRPr lang="en-US" dirty="0"/>
          </a:p>
        </p:txBody>
      </p:sp>
    </p:spTree>
    <p:extLst>
      <p:ext uri="{BB962C8B-B14F-4D97-AF65-F5344CB8AC3E}">
        <p14:creationId xmlns:p14="http://schemas.microsoft.com/office/powerpoint/2010/main" val="257246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most internal controls</a:t>
            </a:r>
            <a:r>
              <a:rPr lang="en-US" baseline="0" dirty="0" smtClean="0"/>
              <a:t> can be overcome. Collusion is when two or more people work together to circumvent internal controls and defraud a company. It is difficult and costly to plan controls that can prevent collusion. The stricter the internal control system, the more it costs. How tight should the controls be? Internal controls must always be judged in light of their costs versus their benefits.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16</a:t>
            </a:fld>
            <a:endParaRPr lang="en-US" dirty="0"/>
          </a:p>
        </p:txBody>
      </p:sp>
    </p:spTree>
    <p:extLst>
      <p:ext uri="{BB962C8B-B14F-4D97-AF65-F5344CB8AC3E}">
        <p14:creationId xmlns:p14="http://schemas.microsoft.com/office/powerpoint/2010/main" val="207319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26983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cash receipts</a:t>
            </a:r>
            <a:r>
              <a:rPr lang="en-US" baseline="0" dirty="0" smtClean="0"/>
              <a:t> should be deposited in the bank for safekeeping shortly after the cash is received. Companies receive cash either over the counter, through the mail, or by electronic funds transfer. Each source of cash has its own security measures. </a:t>
            </a:r>
          </a:p>
          <a:p>
            <a:endParaRPr lang="en-US" baseline="0" dirty="0" smtClean="0"/>
          </a:p>
          <a:p>
            <a:r>
              <a:rPr lang="en-US" baseline="0" dirty="0" smtClean="0"/>
              <a:t>Consider a retail store. For each transaction, the retail store issues a receipt to ensure that each sale is recorded. At the end of the day, a manager proves the cash by comparing the cash in the drawer against the machine’s record of cash sales. This step helps prevent theft by the clerk.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18</a:t>
            </a:fld>
            <a:endParaRPr lang="en-US" dirty="0"/>
          </a:p>
        </p:txBody>
      </p:sp>
    </p:spTree>
    <p:extLst>
      <p:ext uri="{BB962C8B-B14F-4D97-AF65-F5344CB8AC3E}">
        <p14:creationId xmlns:p14="http://schemas.microsoft.com/office/powerpoint/2010/main" val="122179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Exhibit 7-1 shows how companies control cash received by mail.</a:t>
            </a:r>
            <a:r>
              <a:rPr lang="en-US" baseline="0" dirty="0" smtClean="0"/>
              <a:t> </a:t>
            </a: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89D0CD-002A-44EE-A031-E73624DF138F}" type="slidenum">
              <a:rPr lang="en-US" smtClean="0">
                <a:cs typeface="Arial" charset="0"/>
              </a:rPr>
              <a:pPr fontAlgn="base">
                <a:spcBef>
                  <a:spcPct val="0"/>
                </a:spcBef>
                <a:spcAft>
                  <a:spcPct val="0"/>
                </a:spcAft>
              </a:pPr>
              <a:t>19</a:t>
            </a:fld>
            <a:endParaRPr lang="en-US" dirty="0" smtClean="0">
              <a:cs typeface="Arial" charset="0"/>
            </a:endParaRPr>
          </a:p>
        </p:txBody>
      </p:sp>
    </p:spTree>
    <p:extLst>
      <p:ext uri="{BB962C8B-B14F-4D97-AF65-F5344CB8AC3E}">
        <p14:creationId xmlns:p14="http://schemas.microsoft.com/office/powerpoint/2010/main" val="194376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12974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Step 1: All incoming mail is opened by a mailroom employee. The mailroom then sends all customer checks to the treasurer and all remittance advices to the accounting department. A </a:t>
            </a:r>
            <a:r>
              <a:rPr lang="en-US" b="0" dirty="0" smtClean="0">
                <a:solidFill>
                  <a:srgbClr val="EA492C"/>
                </a:solidFill>
              </a:rPr>
              <a:t>remittance advice </a:t>
            </a:r>
            <a:r>
              <a:rPr lang="en-US" b="0" dirty="0" smtClean="0"/>
              <a:t>is an optional attachment to a check that tells the business the reason for the payment.</a:t>
            </a:r>
          </a:p>
          <a:p>
            <a:r>
              <a:rPr lang="en-US" b="0" dirty="0" smtClean="0"/>
              <a:t>Step 2: The treasurer has the cashier deposit the checks in the bank. The cashier receives a deposit receipt.</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20</a:t>
            </a:fld>
            <a:endParaRPr lang="en-US" dirty="0"/>
          </a:p>
        </p:txBody>
      </p:sp>
    </p:spTree>
    <p:extLst>
      <p:ext uri="{BB962C8B-B14F-4D97-AF65-F5344CB8AC3E}">
        <p14:creationId xmlns:p14="http://schemas.microsoft.com/office/powerpoint/2010/main" val="126501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The accounting department uses the remittance advices to record the journal entries to Cash and customer accounts.</a:t>
            </a:r>
          </a:p>
          <a:p>
            <a:r>
              <a:rPr lang="en-US" dirty="0" smtClean="0"/>
              <a:t>Step 4: As a final control, the controller compares the following records for the day:</a:t>
            </a:r>
          </a:p>
          <a:p>
            <a:r>
              <a:rPr lang="en-US" dirty="0" smtClean="0"/>
              <a:t>- Bank deposit amount from the treasurer</a:t>
            </a:r>
          </a:p>
          <a:p>
            <a:r>
              <a:rPr lang="en-US" dirty="0" smtClean="0"/>
              <a:t>- Debit to Cash from the accounting department</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21</a:t>
            </a:fld>
            <a:endParaRPr lang="en-US" dirty="0"/>
          </a:p>
        </p:txBody>
      </p:sp>
    </p:spTree>
    <p:extLst>
      <p:ext uri="{BB962C8B-B14F-4D97-AF65-F5344CB8AC3E}">
        <p14:creationId xmlns:p14="http://schemas.microsoft.com/office/powerpoint/2010/main" val="252963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Many companies use a lock-box system as an alternative to accepting cash or checks via the mail or over the counter. A lock-box system is a system in which customers send their checks to a post office box that belongs to a bank. A bank employee empties the box daily and records the deposits into the company’s bank account. </a:t>
            </a: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9786A-92B7-413E-9174-EAD54B9D9A52}" type="slidenum">
              <a:rPr lang="en-US" smtClean="0">
                <a:cs typeface="Arial" charset="0"/>
              </a:rPr>
              <a:pPr fontAlgn="base">
                <a:spcBef>
                  <a:spcPct val="0"/>
                </a:spcBef>
                <a:spcAft>
                  <a:spcPct val="0"/>
                </a:spcAft>
              </a:pPr>
              <a:t>22</a:t>
            </a:fld>
            <a:endParaRPr lang="en-US" dirty="0" smtClean="0">
              <a:cs typeface="Arial" charset="0"/>
            </a:endParaRPr>
          </a:p>
        </p:txBody>
      </p:sp>
    </p:spTree>
    <p:extLst>
      <p:ext uri="{BB962C8B-B14F-4D97-AF65-F5344CB8AC3E}">
        <p14:creationId xmlns:p14="http://schemas.microsoft.com/office/powerpoint/2010/main" val="197223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268506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make</a:t>
            </a:r>
            <a:r>
              <a:rPr lang="en-US" baseline="0" dirty="0" smtClean="0"/>
              <a:t> many payments by check. Companies need a good separation of duties between the operations of the business and writing checks for cash payments. Payment by check is an important internal control because a check provides a record of the payment, it must be assigned by an authorized official, and the official reviews supporting evidence prior to signing the check for payment.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24</a:t>
            </a:fld>
            <a:endParaRPr lang="en-US" dirty="0"/>
          </a:p>
        </p:txBody>
      </p:sp>
    </p:spTree>
    <p:extLst>
      <p:ext uri="{BB962C8B-B14F-4D97-AF65-F5344CB8AC3E}">
        <p14:creationId xmlns:p14="http://schemas.microsoft.com/office/powerpoint/2010/main" val="2881558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Exhibit</a:t>
            </a:r>
            <a:r>
              <a:rPr lang="en-US" baseline="0" dirty="0" smtClean="0"/>
              <a:t> 7-2 shows the purchasing and payment process. </a:t>
            </a:r>
            <a:endParaRPr lang="en-US" dirty="0" smtClean="0"/>
          </a:p>
          <a:p>
            <a:pPr eaLnBrk="1" hangingPunct="1">
              <a:spcBef>
                <a:spcPct val="0"/>
              </a:spcBef>
            </a:pPr>
            <a:endParaRPr lang="en-US" dirty="0"/>
          </a:p>
          <a:p>
            <a:pPr eaLnBrk="1" hangingPunct="1">
              <a:spcBef>
                <a:spcPct val="0"/>
              </a:spcBef>
            </a:pPr>
            <a:r>
              <a:rPr lang="en-US" dirty="0" smtClean="0"/>
              <a:t>First</a:t>
            </a:r>
            <a:r>
              <a:rPr lang="en-US" dirty="0"/>
              <a:t>, a purchase order is prepared and sent to the vendor. Second, the inventory is sent by the vendor to the company.  At the same time, a copy of the invoice is sent to the company. When the inventory is received, it is counted and compared to the original purchase order to </a:t>
            </a:r>
            <a:r>
              <a:rPr lang="en-US" dirty="0" smtClean="0"/>
              <a:t>ensure </a:t>
            </a:r>
            <a:r>
              <a:rPr lang="en-US" dirty="0"/>
              <a:t>that what was received matches what was originally ordered. A copy of the receiving report is then sent to the accounting department, where </a:t>
            </a:r>
            <a:r>
              <a:rPr lang="en-US" dirty="0" smtClean="0"/>
              <a:t>it is </a:t>
            </a:r>
            <a:r>
              <a:rPr lang="en-US" dirty="0"/>
              <a:t>matched against the invoice. If the amounts match, the invoice is authorized for </a:t>
            </a:r>
            <a:r>
              <a:rPr lang="en-US" dirty="0" smtClean="0"/>
              <a:t>payment, </a:t>
            </a:r>
            <a:r>
              <a:rPr lang="en-US" dirty="0"/>
              <a:t>and a check is sent to the vendor.</a:t>
            </a:r>
          </a:p>
          <a:p>
            <a:pPr eaLnBrk="1" hangingPunct="1">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AD2AD-26DE-4948-9D58-98AF0D5851FC}" type="slidenum">
              <a:rPr lang="en-US" smtClean="0">
                <a:cs typeface="Arial" charset="0"/>
              </a:rPr>
              <a:pPr fontAlgn="base">
                <a:spcBef>
                  <a:spcPct val="0"/>
                </a:spcBef>
                <a:spcAft>
                  <a:spcPct val="0"/>
                </a:spcAft>
              </a:pPr>
              <a:t>25</a:t>
            </a:fld>
            <a:endParaRPr lang="en-US" dirty="0" smtClean="0">
              <a:cs typeface="Arial" charset="0"/>
            </a:endParaRPr>
          </a:p>
        </p:txBody>
      </p:sp>
    </p:spTree>
    <p:extLst>
      <p:ext uri="{BB962C8B-B14F-4D97-AF65-F5344CB8AC3E}">
        <p14:creationId xmlns:p14="http://schemas.microsoft.com/office/powerpoint/2010/main" val="398193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Exhibit 7-3 shows Smart Touch Learning’s payment packet of documents, which may be in either electronic or paper format. Each of the documents in the process is prepared in multiple copies. For example, the purchase order has at least three copies. One stays in the originating department. One copy goes to the vendor. The third copy is sent to the receiving department to be matched against the packing list that comes with the delivered inventory. Only when the system is able to match all three documents (purchase order, receiving report, and invoice) is the invoice authorized for payment.</a:t>
            </a:r>
          </a:p>
          <a:p>
            <a:pPr eaLnBrk="1" hangingPunct="1">
              <a:spcBef>
                <a:spcPct val="0"/>
              </a:spcBef>
            </a:pPr>
            <a:endParaRPr lang="en-US" dirty="0" smtClean="0"/>
          </a:p>
          <a:p>
            <a:r>
              <a:rPr lang="en-US" sz="1200" b="0" i="0" u="none" strike="noStrike" kern="1200" baseline="0" dirty="0" smtClean="0">
                <a:solidFill>
                  <a:schemeClr val="tx1"/>
                </a:solidFill>
                <a:latin typeface="+mn-lt"/>
                <a:ea typeface="+mn-ea"/>
                <a:cs typeface="+mn-cs"/>
              </a:rPr>
              <a:t>After payment, the payment packet is marked as paid to prevent the bill from being paid twice. Electronically paid invoices are automatically marked “paid” by most accounting systems.</a:t>
            </a: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FC8EF-C75D-477E-ADFA-807B0380CFD1}" type="slidenum">
              <a:rPr lang="en-US" smtClean="0">
                <a:cs typeface="Arial" charset="0"/>
              </a:rPr>
              <a:pPr fontAlgn="base">
                <a:spcBef>
                  <a:spcPct val="0"/>
                </a:spcBef>
                <a:spcAft>
                  <a:spcPct val="0"/>
                </a:spcAft>
              </a:pPr>
              <a:t>26</a:t>
            </a:fld>
            <a:endParaRPr lang="en-US" dirty="0" smtClean="0">
              <a:cs typeface="Arial" charset="0"/>
            </a:endParaRPr>
          </a:p>
        </p:txBody>
      </p:sp>
    </p:spTree>
    <p:extLst>
      <p:ext uri="{BB962C8B-B14F-4D97-AF65-F5344CB8AC3E}">
        <p14:creationId xmlns:p14="http://schemas.microsoft.com/office/powerpoint/2010/main" val="78843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Evaluated Receipts Settlement (ERS) is a procedure that compresses the payment approval process into a single step by comparing the receiving report to the purchase order.</a:t>
            </a:r>
          </a:p>
          <a:p>
            <a:pPr eaLnBrk="1" hangingPunct="1">
              <a:spcBef>
                <a:spcPct val="0"/>
              </a:spcBef>
            </a:pPr>
            <a:endParaRPr lang="en-US" dirty="0" smtClean="0"/>
          </a:p>
          <a:p>
            <a:pPr eaLnBrk="1" hangingPunct="1">
              <a:spcBef>
                <a:spcPct val="0"/>
              </a:spcBef>
            </a:pPr>
            <a:r>
              <a:rPr lang="en-US" dirty="0" smtClean="0"/>
              <a:t>Electronic Data Interchange (EDI) is streamlined process that bypasses paper documents altogether. Computers of customers communicate directly with the computers of suppliers to automate routine business transactions.</a:t>
            </a:r>
          </a:p>
          <a:p>
            <a:pPr eaLnBrk="1" hangingPunct="1">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FC8EF-C75D-477E-ADFA-807B0380CFD1}" type="slidenum">
              <a:rPr lang="en-US" smtClean="0">
                <a:cs typeface="Arial" charset="0"/>
              </a:rPr>
              <a:pPr fontAlgn="base">
                <a:spcBef>
                  <a:spcPct val="0"/>
                </a:spcBef>
                <a:spcAft>
                  <a:spcPct val="0"/>
                </a:spcAft>
              </a:pPr>
              <a:t>27</a:t>
            </a:fld>
            <a:endParaRPr lang="en-US" dirty="0" smtClean="0">
              <a:cs typeface="Arial" charset="0"/>
            </a:endParaRPr>
          </a:p>
        </p:txBody>
      </p:sp>
    </p:spTree>
    <p:extLst>
      <p:ext uri="{BB962C8B-B14F-4D97-AF65-F5344CB8AC3E}">
        <p14:creationId xmlns:p14="http://schemas.microsoft.com/office/powerpoint/2010/main" val="81873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591642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not cost-effective for a business to write a check for taxi fare or the delivery of a package across town. To meet these needs and to streamline recordkeeping for small cash transactions, companies keep cash on hand to pay small amounts. This fund is called Petty Cash. </a:t>
            </a:r>
          </a:p>
          <a:p>
            <a:pPr eaLnBrk="1" hangingPunct="1">
              <a:spcBef>
                <a:spcPct val="0"/>
              </a:spcBef>
            </a:pPr>
            <a:endParaRPr lang="en-US" dirty="0"/>
          </a:p>
          <a:p>
            <a:pPr eaLnBrk="1" hangingPunct="1">
              <a:spcBef>
                <a:spcPct val="0"/>
              </a:spcBef>
            </a:pPr>
            <a:r>
              <a:rPr lang="en-US" dirty="0" smtClean="0"/>
              <a:t>Petty cash controls require the following: </a:t>
            </a:r>
          </a:p>
          <a:p>
            <a:pPr marL="228600" indent="-228600" eaLnBrk="1" hangingPunct="1">
              <a:spcBef>
                <a:spcPct val="0"/>
              </a:spcBef>
              <a:buAutoNum type="arabicPeriod"/>
            </a:pPr>
            <a:r>
              <a:rPr lang="en-US" dirty="0" smtClean="0"/>
              <a:t>Designate a custodian of the petty cash fund. </a:t>
            </a:r>
            <a:endParaRPr lang="en-US" dirty="0"/>
          </a:p>
          <a:p>
            <a:pPr marL="228600" indent="-228600" eaLnBrk="1" hangingPunct="1">
              <a:spcBef>
                <a:spcPct val="0"/>
              </a:spcBef>
              <a:buAutoNum type="arabicPeriod"/>
            </a:pPr>
            <a:r>
              <a:rPr lang="en-US" dirty="0" smtClean="0"/>
              <a:t>Designate a small amount of cash to be kept in the petty cash fund. </a:t>
            </a:r>
          </a:p>
          <a:p>
            <a:pPr marL="228600" indent="-228600" eaLnBrk="1" hangingPunct="1">
              <a:spcBef>
                <a:spcPct val="0"/>
              </a:spcBef>
              <a:buAutoNum type="arabicPeriod"/>
            </a:pPr>
            <a:r>
              <a:rPr lang="en-US" dirty="0" smtClean="0"/>
              <a:t>Support all petty cash payments with a petty cash ticket. These tickets are sequentially numbered. </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7BA2D1-9ED9-4FEE-89BB-E99A553DFF54}" type="slidenum">
              <a:rPr lang="en-US" smtClean="0">
                <a:cs typeface="Arial" charset="0"/>
              </a:rPr>
              <a:pPr fontAlgn="base">
                <a:spcBef>
                  <a:spcPct val="0"/>
                </a:spcBef>
                <a:spcAft>
                  <a:spcPct val="0"/>
                </a:spcAft>
              </a:pPr>
              <a:t>29</a:t>
            </a:fld>
            <a:endParaRPr lang="en-US" dirty="0" smtClean="0">
              <a:cs typeface="Arial" charset="0"/>
            </a:endParaRPr>
          </a:p>
        </p:txBody>
      </p:sp>
    </p:spTree>
    <p:extLst>
      <p:ext uri="{BB962C8B-B14F-4D97-AF65-F5344CB8AC3E}">
        <p14:creationId xmlns:p14="http://schemas.microsoft.com/office/powerpoint/2010/main" val="391828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979093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set up the petty cash fund, a journal entry is prepared that shows a credit to Cash and a debit to Petty Cash. A check is written and cashed at the bank. The cash is then placed in the custody of a responsible employee who must administer the fund.</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02E43-8386-48EB-9858-1333391E613D}" type="slidenum">
              <a:rPr lang="en-US" smtClean="0">
                <a:cs typeface="Arial" charset="0"/>
              </a:rPr>
              <a:pPr fontAlgn="base">
                <a:spcBef>
                  <a:spcPct val="0"/>
                </a:spcBef>
                <a:spcAft>
                  <a:spcPct val="0"/>
                </a:spcAft>
              </a:pPr>
              <a:t>30</a:t>
            </a:fld>
            <a:endParaRPr lang="en-US" dirty="0" smtClean="0">
              <a:cs typeface="Arial" charset="0"/>
            </a:endParaRPr>
          </a:p>
        </p:txBody>
      </p:sp>
    </p:spTree>
    <p:extLst>
      <p:ext uri="{BB962C8B-B14F-4D97-AF65-F5344CB8AC3E}">
        <p14:creationId xmlns:p14="http://schemas.microsoft.com/office/powerpoint/2010/main" val="2287972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each petty cash payment, the custodian prepares a petty cash ticket like the one in Exhibit 7-4. </a:t>
            </a:r>
          </a:p>
          <a:p>
            <a:pPr eaLnBrk="1" hangingPunct="1">
              <a:spcBef>
                <a:spcPct val="0"/>
              </a:spcBef>
            </a:pPr>
            <a:endParaRPr lang="en-US" dirty="0" smtClean="0"/>
          </a:p>
          <a:p>
            <a:pPr eaLnBrk="1" hangingPunct="1">
              <a:spcBef>
                <a:spcPct val="0"/>
              </a:spcBef>
            </a:pPr>
            <a:r>
              <a:rPr lang="en-US" dirty="0" smtClean="0"/>
              <a:t>Using an imprest system is</a:t>
            </a:r>
            <a:r>
              <a:rPr lang="en-US" baseline="0" dirty="0" smtClean="0"/>
              <a:t> a way to account for petty cash by maintaining a constant balance in the Petty Cash account. At any time, cash plus petty cash tickets must total the amount allocated to the petty cash fund. </a:t>
            </a:r>
            <a:endParaRPr lang="en-US" dirty="0" smtClean="0"/>
          </a:p>
          <a:p>
            <a:pPr eaLnBrk="1" hangingPunct="1">
              <a:spcBef>
                <a:spcPct val="0"/>
              </a:spcBef>
            </a:pPr>
            <a:endParaRPr lang="en-US" dirty="0"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02E43-8386-48EB-9858-1333391E613D}" type="slidenum">
              <a:rPr lang="en-US" smtClean="0">
                <a:cs typeface="Arial" charset="0"/>
              </a:rPr>
              <a:pPr fontAlgn="base">
                <a:spcBef>
                  <a:spcPct val="0"/>
                </a:spcBef>
                <a:spcAft>
                  <a:spcPct val="0"/>
                </a:spcAft>
              </a:pPr>
              <a:t>31</a:t>
            </a:fld>
            <a:endParaRPr lang="en-US" dirty="0" smtClean="0">
              <a:cs typeface="Arial" charset="0"/>
            </a:endParaRPr>
          </a:p>
        </p:txBody>
      </p:sp>
    </p:spTree>
    <p:extLst>
      <p:ext uri="{BB962C8B-B14F-4D97-AF65-F5344CB8AC3E}">
        <p14:creationId xmlns:p14="http://schemas.microsoft.com/office/powerpoint/2010/main" val="2712434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On August 31, the petty cash fund holds $118 in cash and $80 in petty cash tickets. $2 is missing.</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09C2F-0363-4B66-9162-8FBA9837AD82}" type="slidenum">
              <a:rPr lang="en-US" smtClean="0">
                <a:cs typeface="Arial" charset="0"/>
              </a:rPr>
              <a:pPr fontAlgn="base">
                <a:spcBef>
                  <a:spcPct val="0"/>
                </a:spcBef>
                <a:spcAft>
                  <a:spcPct val="0"/>
                </a:spcAft>
              </a:pPr>
              <a:t>32</a:t>
            </a:fld>
            <a:endParaRPr lang="en-US" dirty="0" smtClean="0">
              <a:cs typeface="Arial" charset="0"/>
            </a:endParaRPr>
          </a:p>
        </p:txBody>
      </p:sp>
    </p:spTree>
    <p:extLst>
      <p:ext uri="{BB962C8B-B14F-4D97-AF65-F5344CB8AC3E}">
        <p14:creationId xmlns:p14="http://schemas.microsoft.com/office/powerpoint/2010/main" val="217826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replenish</a:t>
            </a:r>
            <a:r>
              <a:rPr lang="en-US" baseline="0" dirty="0" smtClean="0"/>
              <a:t> the petty cash fund, you need to bring the cash on hand up to $200. The company writes a check, payable to Petty Cash, for $82 ($200 imprest balance ‒ $118 cash on hand). The fund custodian cashes this check and puts $82 back in the fund box. Now the fund box holds $200 cash, as it should. </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09C2F-0363-4B66-9162-8FBA9837AD82}" type="slidenum">
              <a:rPr lang="en-US" smtClean="0">
                <a:cs typeface="Arial" charset="0"/>
              </a:rPr>
              <a:pPr fontAlgn="base">
                <a:spcBef>
                  <a:spcPct val="0"/>
                </a:spcBef>
                <a:spcAft>
                  <a:spcPct val="0"/>
                </a:spcAft>
              </a:pPr>
              <a:t>33</a:t>
            </a:fld>
            <a:endParaRPr lang="en-US" dirty="0" smtClean="0">
              <a:cs typeface="Arial" charset="0"/>
            </a:endParaRPr>
          </a:p>
        </p:txBody>
      </p:sp>
    </p:spTree>
    <p:extLst>
      <p:ext uri="{BB962C8B-B14F-4D97-AF65-F5344CB8AC3E}">
        <p14:creationId xmlns:p14="http://schemas.microsoft.com/office/powerpoint/2010/main" val="359874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cash is missing, the Cash Short &amp; Over account is used to record the unaccounted for amount. The Petty Cash account is used in a journal entry only when the fund is started or when its amount is increased or decreased. When replenishing the fund, the company debits either the associated expense incurred or the asset purchased with the funds.</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34</a:t>
            </a:fld>
            <a:endParaRPr lang="en-US" dirty="0"/>
          </a:p>
        </p:txBody>
      </p:sp>
    </p:spTree>
    <p:extLst>
      <p:ext uri="{BB962C8B-B14F-4D97-AF65-F5344CB8AC3E}">
        <p14:creationId xmlns:p14="http://schemas.microsoft.com/office/powerpoint/2010/main" val="2237134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t>At times the sum of cash in the petty cash fund plus the tickets may exceed the fund balance. Consider the previous example. Assume the petty cash ticket no. 102 for delivery was for $30 instead of $20.</a:t>
            </a:r>
          </a:p>
          <a:p>
            <a:pPr eaLnBrk="1" hangingPunct="1">
              <a:spcBef>
                <a:spcPct val="0"/>
              </a:spcBef>
            </a:pP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09C2F-0363-4B66-9162-8FBA9837AD82}" type="slidenum">
              <a:rPr lang="en-US" smtClean="0">
                <a:cs typeface="Arial" charset="0"/>
              </a:rPr>
              <a:pPr fontAlgn="base">
                <a:spcBef>
                  <a:spcPct val="0"/>
                </a:spcBef>
                <a:spcAft>
                  <a:spcPct val="0"/>
                </a:spcAft>
              </a:pPr>
              <a:t>35</a:t>
            </a:fld>
            <a:endParaRPr lang="en-US" dirty="0" smtClean="0">
              <a:cs typeface="Arial" charset="0"/>
            </a:endParaRPr>
          </a:p>
        </p:txBody>
      </p:sp>
    </p:spTree>
    <p:extLst>
      <p:ext uri="{BB962C8B-B14F-4D97-AF65-F5344CB8AC3E}">
        <p14:creationId xmlns:p14="http://schemas.microsoft.com/office/powerpoint/2010/main" val="2386416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We know the total debits are $90 ($60 + $30). We know the check to replenish the fund was still $82 (credit to Cash) because the fund balance should total $200 and there was $118 in the petty cash box. For this situation, we need an $8 credit to make the journal entry balance, a gain, which is credited to Cash Short &amp; Over.</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09C2F-0363-4B66-9162-8FBA9837AD82}" type="slidenum">
              <a:rPr lang="en-US" smtClean="0">
                <a:cs typeface="Arial" charset="0"/>
              </a:rPr>
              <a:pPr fontAlgn="base">
                <a:spcBef>
                  <a:spcPct val="0"/>
                </a:spcBef>
                <a:spcAft>
                  <a:spcPct val="0"/>
                </a:spcAft>
              </a:pPr>
              <a:t>36</a:t>
            </a:fld>
            <a:endParaRPr lang="en-US" dirty="0" smtClean="0">
              <a:cs typeface="Arial" charset="0"/>
            </a:endParaRPr>
          </a:p>
        </p:txBody>
      </p:sp>
    </p:spTree>
    <p:extLst>
      <p:ext uri="{BB962C8B-B14F-4D97-AF65-F5344CB8AC3E}">
        <p14:creationId xmlns:p14="http://schemas.microsoft.com/office/powerpoint/2010/main" val="1989747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US" sz="1400" dirty="0" smtClean="0"/>
              <a:t>On September 1, Smart Touch Learning decides to increase the amount of the petty cash fund from $200 to $300. </a:t>
            </a:r>
            <a:r>
              <a:rPr lang="en-US" sz="1200" dirty="0" smtClean="0"/>
              <a:t>In order to increase the fund, Smart Touch Learning must write a check for the additional $100, cash the check, and place the additional currency in the petty cash box. Petty Cash</a:t>
            </a:r>
            <a:r>
              <a:rPr lang="en-US" sz="1200" baseline="0" dirty="0" smtClean="0"/>
              <a:t> is debited and Cash is credited.</a:t>
            </a:r>
            <a:endParaRPr lang="en-US" sz="1200" dirty="0" smtClean="0"/>
          </a:p>
          <a:p>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09C2F-0363-4B66-9162-8FBA9837AD82}" type="slidenum">
              <a:rPr lang="en-US" smtClean="0">
                <a:cs typeface="Arial" charset="0"/>
              </a:rPr>
              <a:pPr fontAlgn="base">
                <a:spcBef>
                  <a:spcPct val="0"/>
                </a:spcBef>
                <a:spcAft>
                  <a:spcPct val="0"/>
                </a:spcAft>
              </a:pPr>
              <a:t>37</a:t>
            </a:fld>
            <a:endParaRPr lang="en-US" dirty="0" smtClean="0">
              <a:cs typeface="Arial" charset="0"/>
            </a:endParaRPr>
          </a:p>
        </p:txBody>
      </p:sp>
    </p:spTree>
    <p:extLst>
      <p:ext uri="{BB962C8B-B14F-4D97-AF65-F5344CB8AC3E}">
        <p14:creationId xmlns:p14="http://schemas.microsoft.com/office/powerpoint/2010/main" val="4094202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55EF2-E61F-46FC-AC97-3F6BA1B61F86}" type="slidenum">
              <a:rPr lang="en-US" smtClean="0">
                <a:cs typeface="Arial" charset="0"/>
              </a:rPr>
              <a:pPr fontAlgn="base">
                <a:spcBef>
                  <a:spcPct val="0"/>
                </a:spcBef>
                <a:spcAft>
                  <a:spcPct val="0"/>
                </a:spcAft>
              </a:pPr>
              <a:t>38</a:t>
            </a:fld>
            <a:endParaRPr lang="en-US" dirty="0" smtClean="0">
              <a:cs typeface="Arial" charset="0"/>
            </a:endParaRPr>
          </a:p>
        </p:txBody>
      </p:sp>
    </p:spTree>
    <p:extLst>
      <p:ext uri="{BB962C8B-B14F-4D97-AF65-F5344CB8AC3E}">
        <p14:creationId xmlns:p14="http://schemas.microsoft.com/office/powerpoint/2010/main" val="1318669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to receiving cash receipts from customers over the counter, most companies also accept credit cards and debit cards. By accepting credit cards and debit cards, such as Visa, MasterCard, and American Express, businesses are able to attract more customers. Credit cards offer the customer the convenience of buying something without having to pay cash immediately. Debit cards, on the other hand, reduce the customer’s bank account immediately but allow the customer to pay electronically instead of with currency or by writing a check.</a:t>
            </a:r>
          </a:p>
          <a:p>
            <a:endParaRPr lang="en-US" sz="1200" b="0" i="0" u="none" strike="noStrike" kern="1200" baseline="0" dirty="0" smtClean="0">
              <a:solidFill>
                <a:schemeClr val="tx1"/>
              </a:solidFill>
              <a:latin typeface="+mn-lt"/>
              <a:ea typeface="+mn-ea"/>
              <a:cs typeface="+mn-cs"/>
            </a:endParaRPr>
          </a:p>
          <a:p>
            <a:r>
              <a:rPr lang="en-US" dirty="0" smtClean="0"/>
              <a:t>Companies hire a third-party processor to process credit and debit card transactions. Transactions are usually entered into an electronic terminal (card scanner) that the company either purchases or rents from the processor. The fees the card processor charges the company for its processing services vary depending on the type of card and the specific agreement the company has with the card processor. The processor agreement specifies how fees are paid to the processor. The following are two common methods of handling credit card proceeds and processing fees:</a:t>
            </a:r>
          </a:p>
          <a:p>
            <a:r>
              <a:rPr lang="en-US" dirty="0" smtClean="0"/>
              <a:t>Net: The total sale less the processing fee assessed equals the net amount of cash deposited by the processor, usually within a few days of the sale date.</a:t>
            </a:r>
          </a:p>
          <a:p>
            <a:r>
              <a:rPr lang="en-US" dirty="0" smtClean="0"/>
              <a:t>Gross: The total sale is deposited daily within a few days of the actual sale date. The processing fees for all transactions processed for the month are deducted from the company’s bank account by the processor, often on the last day of the month.</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39</a:t>
            </a:fld>
            <a:endParaRPr lang="en-US" dirty="0"/>
          </a:p>
        </p:txBody>
      </p:sp>
    </p:spTree>
    <p:extLst>
      <p:ext uri="{BB962C8B-B14F-4D97-AF65-F5344CB8AC3E}">
        <p14:creationId xmlns:p14="http://schemas.microsoft.com/office/powerpoint/2010/main" val="4891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940661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Smart Touch Learning sells merchandise inventory (ignore Cost of Goods Sold) to a customer for $3,000 on August 15. The customer pays with a third-party credit card. The processor uses the gross method. Cash is debited and Sales Revenue is credited.</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40</a:t>
            </a:fld>
            <a:endParaRPr lang="en-US" dirty="0"/>
          </a:p>
        </p:txBody>
      </p:sp>
    </p:spTree>
    <p:extLst>
      <p:ext uri="{BB962C8B-B14F-4D97-AF65-F5344CB8AC3E}">
        <p14:creationId xmlns:p14="http://schemas.microsoft.com/office/powerpoint/2010/main" val="2214411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the end of August, the processor would collect the 4% fee assessed for the month. Credit</a:t>
            </a:r>
            <a:r>
              <a:rPr lang="en-US" sz="1200" baseline="0" dirty="0" smtClean="0"/>
              <a:t> Card Expense is debited and Cash is credited for $120 (4%*$3,000).</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41</a:t>
            </a:fld>
            <a:endParaRPr lang="en-US" dirty="0"/>
          </a:p>
        </p:txBody>
      </p:sp>
    </p:spTree>
    <p:extLst>
      <p:ext uri="{BB962C8B-B14F-4D97-AF65-F5344CB8AC3E}">
        <p14:creationId xmlns:p14="http://schemas.microsoft.com/office/powerpoint/2010/main" val="2687081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55EF2-E61F-46FC-AC97-3F6BA1B61F86}" type="slidenum">
              <a:rPr lang="en-US" smtClean="0">
                <a:cs typeface="Arial" charset="0"/>
              </a:rPr>
              <a:pPr fontAlgn="base">
                <a:spcBef>
                  <a:spcPct val="0"/>
                </a:spcBef>
                <a:spcAft>
                  <a:spcPct val="0"/>
                </a:spcAft>
              </a:pPr>
              <a:t>42</a:t>
            </a:fld>
            <a:endParaRPr lang="en-US" dirty="0" smtClean="0">
              <a:cs typeface="Arial" charset="0"/>
            </a:endParaRPr>
          </a:p>
        </p:txBody>
      </p:sp>
    </p:spTree>
    <p:extLst>
      <p:ext uri="{BB962C8B-B14F-4D97-AF65-F5344CB8AC3E}">
        <p14:creationId xmlns:p14="http://schemas.microsoft.com/office/powerpoint/2010/main" val="409730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Cash is the most liquid asset reported on the balance sheet because</a:t>
            </a:r>
            <a:r>
              <a:rPr lang="en-US" baseline="0" dirty="0" smtClean="0"/>
              <a:t> it is the medium of exchange. Because cash is easy to conceal and relatively easy to steal, businesses keep their cash in a bank account. The common controls are signature cards, deposit tickets, and checks. </a:t>
            </a:r>
          </a:p>
          <a:p>
            <a:pPr eaLnBrk="1" hangingPunct="1">
              <a:spcBef>
                <a:spcPct val="0"/>
              </a:spcBef>
            </a:pPr>
            <a:endParaRPr lang="en-US" baseline="0" dirty="0" smtClean="0"/>
          </a:p>
          <a:p>
            <a:pPr eaLnBrk="1" hangingPunct="1">
              <a:spcBef>
                <a:spcPct val="0"/>
              </a:spcBef>
            </a:pPr>
            <a:r>
              <a:rPr lang="en-US" baseline="0" dirty="0" smtClean="0"/>
              <a:t>A signature card is a card that shows each authorized person’s signature for a bank account. A deposit ticket is a bank form that is completed by the customer and shows the amount of each deposit. </a:t>
            </a:r>
            <a:endParaRPr lang="en-US" dirty="0"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78A93B-DF01-4103-B1BE-8B71FF7164BC}" type="slidenum">
              <a:rPr lang="en-US" smtClean="0">
                <a:cs typeface="Arial" charset="0"/>
              </a:rPr>
              <a:pPr fontAlgn="base">
                <a:spcBef>
                  <a:spcPct val="0"/>
                </a:spcBef>
                <a:spcAft>
                  <a:spcPct val="0"/>
                </a:spcAft>
              </a:pPr>
              <a:t>43</a:t>
            </a:fld>
            <a:endParaRPr lang="en-US" dirty="0" smtClean="0">
              <a:cs typeface="Arial" charset="0"/>
            </a:endParaRPr>
          </a:p>
        </p:txBody>
      </p:sp>
    </p:spTree>
    <p:extLst>
      <p:ext uri="{BB962C8B-B14F-4D97-AF65-F5344CB8AC3E}">
        <p14:creationId xmlns:p14="http://schemas.microsoft.com/office/powerpoint/2010/main" val="1918777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A check is a document that instructs a bank to pay the designated person or business a specified amount of money. The maker of the check is the party who issues the check. The payee is the individual or business to whom the check is paid.  Each check has two parts: the routing number and account number. The routing number is the 9-digit number that identifies the bank on which the payment is drawn. The account number on a check is the number that identifies the account on which the payment is drawn. </a:t>
            </a:r>
            <a:endParaRPr lang="en-US" dirty="0"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78A93B-DF01-4103-B1BE-8B71FF7164BC}" type="slidenum">
              <a:rPr lang="en-US" smtClean="0">
                <a:cs typeface="Arial" charset="0"/>
              </a:rPr>
              <a:pPr fontAlgn="base">
                <a:spcBef>
                  <a:spcPct val="0"/>
                </a:spcBef>
                <a:spcAft>
                  <a:spcPct val="0"/>
                </a:spcAft>
              </a:pPr>
              <a:t>44</a:t>
            </a:fld>
            <a:endParaRPr lang="en-US" dirty="0" smtClean="0">
              <a:cs typeface="Arial" charset="0"/>
            </a:endParaRPr>
          </a:p>
        </p:txBody>
      </p:sp>
    </p:spTree>
    <p:extLst>
      <p:ext uri="{BB962C8B-B14F-4D97-AF65-F5344CB8AC3E}">
        <p14:creationId xmlns:p14="http://schemas.microsoft.com/office/powerpoint/2010/main" val="347399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Exhibit 7-5 shows a check with remittance advice.</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45</a:t>
            </a:fld>
            <a:endParaRPr lang="en-US" dirty="0"/>
          </a:p>
        </p:txBody>
      </p:sp>
    </p:spTree>
    <p:extLst>
      <p:ext uri="{BB962C8B-B14F-4D97-AF65-F5344CB8AC3E}">
        <p14:creationId xmlns:p14="http://schemas.microsoft.com/office/powerpoint/2010/main" val="4072602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bank</a:t>
            </a:r>
            <a:r>
              <a:rPr lang="en-US" baseline="0" dirty="0" smtClean="0"/>
              <a:t> statement is a document from the bank that reports the activity in the customer’s account. It shows the bank account’s beginning and ending balances and lists the month’s cash transactions conducted through the bank account. </a:t>
            </a:r>
            <a:r>
              <a:rPr lang="en-US" dirty="0" smtClean="0"/>
              <a:t>Often the bank balance on a given date is different from the balance on the books. There are often very good explanations for the difference, such as checks that the company has written (and deducted from its books) but that have not cleared the bank. To explain the difference between the two unequal balances, a bank reconciliation is prepared. Some activities have been conducted by the business, but there is a time delay between the transaction and when the bank learns the information. These activities include deposits in transit and outstanding checks. There are also activities that happen at the bank that the business does not learn about until the business receives the periodic bank statement. These activities include amounts collected by the bank, electronic funds transfers, bank service charges, interest that is earned by the company or that is owed by the company, and nonsufficient funds checks.</a:t>
            </a:r>
          </a:p>
          <a:p>
            <a:pPr eaLnBrk="1" hangingPunct="1">
              <a:spcBef>
                <a:spcPct val="0"/>
              </a:spcBef>
            </a:pPr>
            <a:endParaRPr lang="en-US" dirty="0"/>
          </a:p>
          <a:p>
            <a:pPr eaLnBrk="1" hangingPunct="1">
              <a:spcBef>
                <a:spcPct val="0"/>
              </a:spcBef>
            </a:pPr>
            <a:r>
              <a:rPr lang="en-US" dirty="0" smtClean="0"/>
              <a:t>A cancelled check is a physical or scanned copy of the maker’s cash (paid) checks.</a:t>
            </a:r>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A6B287-A715-4FAD-BDA1-D9DB089AA3B5}" type="slidenum">
              <a:rPr lang="en-US" smtClean="0">
                <a:cs typeface="Arial" charset="0"/>
              </a:rPr>
              <a:pPr fontAlgn="base">
                <a:spcBef>
                  <a:spcPct val="0"/>
                </a:spcBef>
                <a:spcAft>
                  <a:spcPct val="0"/>
                </a:spcAft>
              </a:pPr>
              <a:t>46</a:t>
            </a:fld>
            <a:endParaRPr lang="en-US" dirty="0" smtClean="0">
              <a:cs typeface="Arial" charset="0"/>
            </a:endParaRPr>
          </a:p>
        </p:txBody>
      </p:sp>
    </p:spTree>
    <p:extLst>
      <p:ext uri="{BB962C8B-B14F-4D97-AF65-F5344CB8AC3E}">
        <p14:creationId xmlns:p14="http://schemas.microsoft.com/office/powerpoint/2010/main" val="2257869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Exhibit 7-6 shows the April 30, 2017, bank statement of Smart Touch Learning.</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47</a:t>
            </a:fld>
            <a:endParaRPr lang="en-US" dirty="0"/>
          </a:p>
        </p:txBody>
      </p:sp>
    </p:spTree>
    <p:extLst>
      <p:ext uri="{BB962C8B-B14F-4D97-AF65-F5344CB8AC3E}">
        <p14:creationId xmlns:p14="http://schemas.microsoft.com/office/powerpoint/2010/main" val="2113327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EA492C"/>
                </a:solidFill>
              </a:rPr>
              <a:t>Electronic funds transfer (EFT) </a:t>
            </a:r>
            <a:r>
              <a:rPr lang="en-US" dirty="0" smtClean="0"/>
              <a:t>is a system that transfers cash by electronic communication rather than by paper documents.</a:t>
            </a:r>
            <a:r>
              <a:rPr lang="en-US" baseline="0" dirty="0" smtClean="0"/>
              <a:t> </a:t>
            </a:r>
            <a:r>
              <a:rPr lang="en-US" dirty="0" smtClean="0"/>
              <a:t>Many bills are paid with EFT. EFT is less expensive than mailing a check. Debit card transactions and direct deposits are EFTs.</a:t>
            </a:r>
          </a:p>
          <a:p>
            <a:pPr eaLnBrk="1" hangingPunct="1">
              <a:spcBef>
                <a:spcPct val="0"/>
              </a:spcBef>
            </a:pPr>
            <a:endParaRPr lang="en-US" dirty="0"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A6B287-A715-4FAD-BDA1-D9DB089AA3B5}" type="slidenum">
              <a:rPr lang="en-US" smtClean="0">
                <a:cs typeface="Arial" charset="0"/>
              </a:rPr>
              <a:pPr fontAlgn="base">
                <a:spcBef>
                  <a:spcPct val="0"/>
                </a:spcBef>
                <a:spcAft>
                  <a:spcPct val="0"/>
                </a:spcAft>
              </a:pPr>
              <a:t>48</a:t>
            </a:fld>
            <a:endParaRPr lang="en-US" dirty="0" smtClean="0">
              <a:cs typeface="Arial" charset="0"/>
            </a:endParaRPr>
          </a:p>
        </p:txBody>
      </p:sp>
    </p:spTree>
    <p:extLst>
      <p:ext uri="{BB962C8B-B14F-4D97-AF65-F5344CB8AC3E}">
        <p14:creationId xmlns:p14="http://schemas.microsoft.com/office/powerpoint/2010/main" val="865811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1143000" y="609600"/>
            <a:ext cx="4572000" cy="3429000"/>
          </a:xfrm>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bank reconciliation is a document that explains the reasons for the differences between a depositor’s cash records and the depositor’s cash balance in its bank account. Timing differences</a:t>
            </a:r>
            <a:r>
              <a:rPr lang="en-US" baseline="0" dirty="0" smtClean="0"/>
              <a:t> are the differences that arise between the balance on the bank statement and the balance on the company’s books because of a time lag in recording transactions. </a:t>
            </a:r>
            <a:endParaRPr lang="en-US" dirty="0"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B6A84-635F-4BF0-ADB5-74D36EF6C286}" type="slidenum">
              <a:rPr lang="en-US" smtClean="0">
                <a:cs typeface="Arial" charset="0"/>
              </a:rPr>
              <a:pPr fontAlgn="base">
                <a:spcBef>
                  <a:spcPct val="0"/>
                </a:spcBef>
                <a:spcAft>
                  <a:spcPct val="0"/>
                </a:spcAft>
              </a:pPr>
              <a:t>49</a:t>
            </a:fld>
            <a:endParaRPr lang="en-US" dirty="0" smtClean="0">
              <a:cs typeface="Arial" charset="0"/>
            </a:endParaRPr>
          </a:p>
        </p:txBody>
      </p:sp>
    </p:spTree>
    <p:extLst>
      <p:ext uri="{BB962C8B-B14F-4D97-AF65-F5344CB8AC3E}">
        <p14:creationId xmlns:p14="http://schemas.microsoft.com/office/powerpoint/2010/main" val="26882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581878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US" dirty="0" smtClean="0"/>
              <a:t>The bank side of the reconciliation includes:</a:t>
            </a:r>
          </a:p>
          <a:p>
            <a:pPr marL="171450" indent="-171450">
              <a:buFont typeface="Arial" panose="020B0604020202020204" pitchFamily="34" charset="0"/>
              <a:buChar char="•"/>
            </a:pPr>
            <a:r>
              <a:rPr lang="en-US" dirty="0" smtClean="0">
                <a:solidFill>
                  <a:srgbClr val="EA492C"/>
                </a:solidFill>
              </a:rPr>
              <a:t>Deposits in transit </a:t>
            </a:r>
            <a:r>
              <a:rPr lang="en-US" dirty="0" smtClean="0"/>
              <a:t>that are recorded by the company but not yet by its bank.</a:t>
            </a:r>
          </a:p>
          <a:p>
            <a:pPr marL="171450" indent="-171450">
              <a:buFont typeface="Arial" panose="020B0604020202020204" pitchFamily="34" charset="0"/>
              <a:buChar char="•"/>
            </a:pPr>
            <a:r>
              <a:rPr lang="en-US" dirty="0" smtClean="0">
                <a:solidFill>
                  <a:srgbClr val="EA492C"/>
                </a:solidFill>
              </a:rPr>
              <a:t>Outstanding checks </a:t>
            </a:r>
            <a:r>
              <a:rPr lang="en-US" dirty="0" smtClean="0"/>
              <a:t>that are issued by a company and recorded on its books but not yet paid by its bank.</a:t>
            </a:r>
          </a:p>
          <a:p>
            <a:pPr marL="171450" indent="-171450">
              <a:buFont typeface="Arial" panose="020B0604020202020204" pitchFamily="34" charset="0"/>
              <a:buChar char="•"/>
            </a:pPr>
            <a:r>
              <a:rPr lang="en-US" dirty="0" smtClean="0"/>
              <a:t>Bank errors that either incorrectly increase or decrease the bank balance.</a:t>
            </a:r>
            <a:endParaRPr lang="en-US" dirty="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71180D-E25A-44FA-872B-F394B0486ADA}" type="slidenum">
              <a:rPr lang="en-US" smtClean="0">
                <a:cs typeface="Arial" charset="0"/>
              </a:rPr>
              <a:pPr fontAlgn="base">
                <a:spcBef>
                  <a:spcPct val="0"/>
                </a:spcBef>
                <a:spcAft>
                  <a:spcPct val="0"/>
                </a:spcAft>
              </a:pPr>
              <a:t>50</a:t>
            </a:fld>
            <a:endParaRPr lang="en-US" dirty="0" smtClean="0">
              <a:cs typeface="Arial" charset="0"/>
            </a:endParaRPr>
          </a:p>
        </p:txBody>
      </p:sp>
    </p:spTree>
    <p:extLst>
      <p:ext uri="{BB962C8B-B14F-4D97-AF65-F5344CB8AC3E}">
        <p14:creationId xmlns:p14="http://schemas.microsoft.com/office/powerpoint/2010/main" val="864662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book side contains items not yet recorded by the company on its books but that have</a:t>
            </a:r>
            <a:r>
              <a:rPr lang="en-US" baseline="0" dirty="0" smtClean="0"/>
              <a:t> been recorded by the bank or errors made by the company. A credit memorandum increases a bank account, while a debit memorandum is a decrease in a bank account. Nonsufficient funds (NSF) checks are checks for which the maker’s bank account has insufficient money to pay the check. </a:t>
            </a:r>
            <a:endParaRPr lang="en-US" dirty="0"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71180D-E25A-44FA-872B-F394B0486ADA}" type="slidenum">
              <a:rPr lang="en-US" smtClean="0">
                <a:cs typeface="Arial" charset="0"/>
              </a:rPr>
              <a:pPr fontAlgn="base">
                <a:spcBef>
                  <a:spcPct val="0"/>
                </a:spcBef>
                <a:spcAft>
                  <a:spcPct val="0"/>
                </a:spcAft>
              </a:pPr>
              <a:t>51</a:t>
            </a:fld>
            <a:endParaRPr lang="en-US" dirty="0" smtClean="0">
              <a:cs typeface="Arial" charset="0"/>
            </a:endParaRPr>
          </a:p>
        </p:txBody>
      </p:sp>
    </p:spTree>
    <p:extLst>
      <p:ext uri="{BB962C8B-B14F-4D97-AF65-F5344CB8AC3E}">
        <p14:creationId xmlns:p14="http://schemas.microsoft.com/office/powerpoint/2010/main" val="1603684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Panel A of Exhibit 7-7</a:t>
            </a:r>
            <a:r>
              <a:rPr lang="en-US" baseline="0" dirty="0" smtClean="0"/>
              <a:t> lists the reconciling items.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52</a:t>
            </a:fld>
            <a:endParaRPr lang="en-US" dirty="0"/>
          </a:p>
        </p:txBody>
      </p:sp>
    </p:spTree>
    <p:extLst>
      <p:ext uri="{BB962C8B-B14F-4D97-AF65-F5344CB8AC3E}">
        <p14:creationId xmlns:p14="http://schemas.microsoft.com/office/powerpoint/2010/main" val="792137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Panel B of Exhibit 7-7</a:t>
            </a:r>
            <a:r>
              <a:rPr lang="en-US" baseline="0" dirty="0" smtClean="0"/>
              <a:t> shows the completed reconciliation. </a:t>
            </a:r>
            <a:endParaRPr lang="en-US" dirty="0" smtClean="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53</a:t>
            </a:fld>
            <a:endParaRPr lang="en-US" dirty="0"/>
          </a:p>
        </p:txBody>
      </p:sp>
    </p:spTree>
    <p:extLst>
      <p:ext uri="{BB962C8B-B14F-4D97-AF65-F5344CB8AC3E}">
        <p14:creationId xmlns:p14="http://schemas.microsoft.com/office/powerpoint/2010/main" val="1981361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Exhibit 7-7</a:t>
            </a:r>
            <a:r>
              <a:rPr lang="en-US" baseline="0" dirty="0" smtClean="0"/>
              <a:t> lists the reconciling items. The bank balance must always add deposits in transit, subtract outstanding checks, and add or subtract corrections of bank errors. Book balances must always add bank collections, interest revenue, and EFT receipts. The book balance always subtracts service charges, NSF checks, and EFT payments and adds or subtracts corrections of book errors. </a:t>
            </a:r>
            <a:endParaRPr lang="en-US" dirty="0" smtClean="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54</a:t>
            </a:fld>
            <a:endParaRPr lang="en-US" dirty="0"/>
          </a:p>
        </p:txBody>
      </p:sp>
    </p:spTree>
    <p:extLst>
      <p:ext uri="{BB962C8B-B14F-4D97-AF65-F5344CB8AC3E}">
        <p14:creationId xmlns:p14="http://schemas.microsoft.com/office/powerpoint/2010/main" val="1746691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dirty="0" smtClean="0"/>
              <a:t>The beginning balance taken from the bank statement is $12,720. </a:t>
            </a:r>
          </a:p>
          <a:p>
            <a:pPr marL="0" indent="0">
              <a:spcBef>
                <a:spcPts val="600"/>
              </a:spcBef>
              <a:buNone/>
            </a:pPr>
            <a:r>
              <a:rPr lang="en-US" sz="1200" dirty="0" smtClean="0"/>
              <a:t>Additions and subtractions: </a:t>
            </a:r>
          </a:p>
          <a:p>
            <a:pPr>
              <a:spcBef>
                <a:spcPts val="600"/>
              </a:spcBef>
            </a:pPr>
            <a:r>
              <a:rPr lang="en-US" sz="1200" b="0" dirty="0" smtClean="0"/>
              <a:t>Deposit in transit. The deposit made on April 30 for $9,000 has not recorded by the bank (added to the bank balance).</a:t>
            </a:r>
          </a:p>
          <a:p>
            <a:pPr>
              <a:spcBef>
                <a:spcPts val="600"/>
              </a:spcBef>
            </a:pPr>
            <a:r>
              <a:rPr lang="en-US" sz="1200" b="0" dirty="0" smtClean="0"/>
              <a:t>Outstanding check. Check </a:t>
            </a:r>
            <a:r>
              <a:rPr lang="en-US" sz="1200" dirty="0" smtClean="0"/>
              <a:t>number 204 for $2,000 is outstanding (subtracted from the bank balance).</a:t>
            </a:r>
          </a:p>
          <a:p>
            <a:pPr marL="0" indent="0">
              <a:spcBef>
                <a:spcPts val="600"/>
              </a:spcBef>
              <a:buNone/>
            </a:pPr>
            <a:r>
              <a:rPr lang="en-US" sz="1200" dirty="0" smtClean="0"/>
              <a:t>After all items affecting the bank side have been identified, the adjusted bank balance is determined.</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55</a:t>
            </a:fld>
            <a:endParaRPr lang="en-US" dirty="0"/>
          </a:p>
        </p:txBody>
      </p:sp>
    </p:spTree>
    <p:extLst>
      <p:ext uri="{BB962C8B-B14F-4D97-AF65-F5344CB8AC3E}">
        <p14:creationId xmlns:p14="http://schemas.microsoft.com/office/powerpoint/2010/main" val="4206122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dirty="0" smtClean="0"/>
              <a:t>The beginning cash balance taken from the general ledger is $20,850. </a:t>
            </a:r>
          </a:p>
          <a:p>
            <a:pPr marL="0" indent="0">
              <a:spcBef>
                <a:spcPts val="600"/>
              </a:spcBef>
              <a:buNone/>
            </a:pPr>
            <a:r>
              <a:rPr lang="en-US" sz="1200" dirty="0" smtClean="0"/>
              <a:t>Additions and subtractions: </a:t>
            </a:r>
          </a:p>
          <a:p>
            <a:pPr>
              <a:spcBef>
                <a:spcPts val="600"/>
              </a:spcBef>
            </a:pPr>
            <a:r>
              <a:rPr lang="en-US" sz="1200" b="0" dirty="0" smtClean="0"/>
              <a:t>Electronic funds transfer (EFT). An EFT receipt from a customer in the amount of $100 not recorded in the Cash account (added to the book balance).</a:t>
            </a:r>
          </a:p>
          <a:p>
            <a:r>
              <a:rPr lang="en-US" sz="1200" b="0" dirty="0" smtClean="0"/>
              <a:t>Interest revenue. A $30 deposit on the bank statement for interest earned not recorded in the Cash account (added to the book balance).</a:t>
            </a:r>
          </a:p>
          <a:p>
            <a:r>
              <a:rPr lang="en-US" sz="1200" b="0" dirty="0" smtClean="0"/>
              <a:t>Service charge. </a:t>
            </a:r>
            <a:r>
              <a:rPr lang="en-US" sz="1200" dirty="0" smtClean="0"/>
              <a:t>A $20 service charge on the bank statement not recorded in the company’s Cash account (subtracted from the book balance).</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56</a:t>
            </a:fld>
            <a:endParaRPr lang="en-US" dirty="0"/>
          </a:p>
        </p:txBody>
      </p:sp>
    </p:spTree>
    <p:extLst>
      <p:ext uri="{BB962C8B-B14F-4D97-AF65-F5344CB8AC3E}">
        <p14:creationId xmlns:p14="http://schemas.microsoft.com/office/powerpoint/2010/main" val="3949443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US" sz="1200" dirty="0" smtClean="0"/>
              <a:t>Additions and subtractions (continued): </a:t>
            </a:r>
          </a:p>
          <a:p>
            <a:r>
              <a:rPr lang="en-US" sz="1200" b="0" dirty="0" smtClean="0"/>
              <a:t>Electronic funds transfer (EFT). An EFT payment to Water Works for $40 not recorded in the company’s Cash account (subtracted from the book balance).</a:t>
            </a:r>
          </a:p>
          <a:p>
            <a:r>
              <a:rPr lang="en-US" sz="1200" b="0" dirty="0" smtClean="0"/>
              <a:t>Nonsufficient funds (NSF) check. An NSF check from a customer on the bank statement (subtracted from the book balance).</a:t>
            </a:r>
          </a:p>
          <a:p>
            <a:pPr marL="0" indent="0">
              <a:buNone/>
            </a:pPr>
            <a:r>
              <a:rPr lang="en-US" sz="1200" b="0" dirty="0" smtClean="0"/>
              <a:t>After recording all of the items that affect the book balance, Smart Touch Learning determines the adjusted book balance and verifies that it equals the adjusted bank balance.</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57</a:t>
            </a:fld>
            <a:endParaRPr lang="en-US" dirty="0"/>
          </a:p>
        </p:txBody>
      </p:sp>
    </p:spTree>
    <p:extLst>
      <p:ext uri="{BB962C8B-B14F-4D97-AF65-F5344CB8AC3E}">
        <p14:creationId xmlns:p14="http://schemas.microsoft.com/office/powerpoint/2010/main" val="8148800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bank reconciliation is an accountant’s tool separate from the journals and ledgers. It does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account for transactions in the journal. To get the transactions into the accounts, we must make journal entries and post to the ledger. All items on the book side of the bank reconciliation require journal entries. We make no journal entries from the items on the bank side because we have already recorded these items in the business’s Cash account.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bank reconciliation in Exhibit 7-7 requires Smart Touch Learning to make journal entries to bring the Cash account up to date. Numbers in the journal entries correspond to the reconciling items listed in Exhibit 7-7, Panel A, and to the book side of the reconciliation in Panel B. Note that one compound entry could be made instead of the five separate entries illustrated.</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58</a:t>
            </a:fld>
            <a:endParaRPr lang="en-US" dirty="0"/>
          </a:p>
        </p:txBody>
      </p:sp>
    </p:spTree>
    <p:extLst>
      <p:ext uri="{BB962C8B-B14F-4D97-AF65-F5344CB8AC3E}">
        <p14:creationId xmlns:p14="http://schemas.microsoft.com/office/powerpoint/2010/main" val="5480782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ending balance in the Cash T-account equals the adjusted book balance and the adjusted bank balance on the bank reconciliation.</a:t>
            </a:r>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59</a:t>
            </a:fld>
            <a:endParaRPr lang="en-US" dirty="0"/>
          </a:p>
        </p:txBody>
      </p:sp>
    </p:spTree>
    <p:extLst>
      <p:ext uri="{BB962C8B-B14F-4D97-AF65-F5344CB8AC3E}">
        <p14:creationId xmlns:p14="http://schemas.microsoft.com/office/powerpoint/2010/main" val="426016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Owners</a:t>
            </a:r>
            <a:r>
              <a:rPr lang="en-US" baseline="0" dirty="0" smtClean="0"/>
              <a:t> set goals, hire managers to lead the way, and hire employees to carry out the business plan. </a:t>
            </a:r>
            <a:r>
              <a:rPr lang="en-US" dirty="0" smtClean="0"/>
              <a:t>Internal control is an organizational plan and all the related measures adopted by an entity to safeguard</a:t>
            </a:r>
            <a:r>
              <a:rPr lang="en-US" baseline="0" dirty="0" smtClean="0"/>
              <a:t> assets, encourage employees to follow company policies, promote operational efficiency, and ensure accurate and reliable accounting records. </a:t>
            </a: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20C5C-FBF5-4B91-98C4-4B72C7BD5CEB}" type="slidenum">
              <a:rPr lang="en-US" smtClean="0">
                <a:cs typeface="Arial" charset="0"/>
              </a:rPr>
              <a:pPr fontAlgn="base">
                <a:spcBef>
                  <a:spcPct val="0"/>
                </a:spcBef>
                <a:spcAft>
                  <a:spcPct val="0"/>
                </a:spcAft>
              </a:pPr>
              <a:t>6</a:t>
            </a:fld>
            <a:endParaRPr lang="en-US" dirty="0" smtClean="0">
              <a:cs typeface="Arial" charset="0"/>
            </a:endParaRPr>
          </a:p>
        </p:txBody>
      </p:sp>
    </p:spTree>
    <p:extLst>
      <p:ext uri="{BB962C8B-B14F-4D97-AF65-F5344CB8AC3E}">
        <p14:creationId xmlns:p14="http://schemas.microsoft.com/office/powerpoint/2010/main" val="304275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471168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cash ratio is a measure of a company’s ability to pay current liabilities from cash and cash equivalents.</a:t>
            </a:r>
            <a:r>
              <a:rPr lang="en-US" baseline="0" dirty="0" smtClean="0"/>
              <a:t> Cash ratio =</a:t>
            </a:r>
            <a:r>
              <a:rPr lang="en-US" dirty="0" smtClean="0"/>
              <a:t> (Cash + Cash equivalents)</a:t>
            </a:r>
            <a:r>
              <a:rPr lang="en-US" baseline="0" dirty="0" smtClean="0"/>
              <a:t> / Total current liabilities. A cash equivalent is a highly liquid investment that can be converted into cash in three months or less.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61</a:t>
            </a:fld>
            <a:endParaRPr lang="en-US" dirty="0"/>
          </a:p>
        </p:txBody>
      </p:sp>
    </p:spTree>
    <p:extLst>
      <p:ext uri="{BB962C8B-B14F-4D97-AF65-F5344CB8AC3E}">
        <p14:creationId xmlns:p14="http://schemas.microsoft.com/office/powerpoint/2010/main" val="39210196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Kohl’s cash and cash equivalents and total current liabilities can be found on the balance sheet (visit http://www.pearsonhighered.com/Horngren to view a link to Kohl’s Corporation’s annual report).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cash ratio has dropped significantly from 2015 to 2016 due to a decrease in available cash and cash equivalents. This ratio is the most conservative valuation of liquidity because it looks at only cash and cash equivalents, leaving out other current assets such as merchandise inventory and accounts receivable. Notice that for both years the cash ratio was below 1.0. Having a cash ratio below 1.0 is a good thing. A cash ratio above 1.0 might signify that the company has an unnecessarily large amount of cash supply. This cash could be used to generate higher profits or be paid out for dividends. However, a very low ratio doesn’t send a strong message to investors and creditors that the company has the ability to</a:t>
            </a:r>
          </a:p>
          <a:p>
            <a:r>
              <a:rPr lang="en-US" sz="1200" b="0" i="0" u="none" strike="noStrike" kern="1200" baseline="0" dirty="0" smtClean="0">
                <a:solidFill>
                  <a:schemeClr val="tx1"/>
                </a:solidFill>
                <a:latin typeface="+mn-lt"/>
                <a:ea typeface="+mn-ea"/>
                <a:cs typeface="+mn-cs"/>
              </a:rPr>
              <a:t>repay its short-term debt.</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62</a:t>
            </a:fld>
            <a:endParaRPr lang="en-US" dirty="0"/>
          </a:p>
        </p:txBody>
      </p:sp>
    </p:spTree>
    <p:extLst>
      <p:ext uri="{BB962C8B-B14F-4D97-AF65-F5344CB8AC3E}">
        <p14:creationId xmlns:p14="http://schemas.microsoft.com/office/powerpoint/2010/main" val="36790361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88543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company must protect its assets; otherwise, it is throwing away resources.</a:t>
            </a:r>
            <a:r>
              <a:rPr lang="en-US" baseline="0" dirty="0" smtClean="0"/>
              <a:t> If you fail to safeguard cash, the most liquid of assets, it will quickly slip away. </a:t>
            </a:r>
          </a:p>
          <a:p>
            <a:pPr eaLnBrk="1" hangingPunct="1">
              <a:spcBef>
                <a:spcPct val="0"/>
              </a:spcBef>
            </a:pPr>
            <a:endParaRPr lang="en-US" dirty="0"/>
          </a:p>
          <a:p>
            <a:pPr eaLnBrk="1" hangingPunct="1">
              <a:spcBef>
                <a:spcPct val="0"/>
              </a:spcBef>
            </a:pPr>
            <a:r>
              <a:rPr lang="en-US" baseline="0" dirty="0" smtClean="0"/>
              <a:t>Everyone in an organization needs to work toward the same goals. It is important for a business to identify policies to help meet the company’s goals. These policies are also important for the company to ensure that all customers are treated similarly and that results can be measured effectively. </a:t>
            </a:r>
          </a:p>
          <a:p>
            <a:pPr eaLnBrk="1" hangingPunct="1">
              <a:spcBef>
                <a:spcPct val="0"/>
              </a:spcBef>
            </a:pPr>
            <a:endParaRPr lang="en-US" dirty="0"/>
          </a:p>
          <a:p>
            <a:pPr eaLnBrk="1" hangingPunct="1">
              <a:spcBef>
                <a:spcPct val="0"/>
              </a:spcBef>
            </a:pPr>
            <a:r>
              <a:rPr lang="en-US" baseline="0" dirty="0" smtClean="0"/>
              <a:t>Businesses cannot afford to waste resources. Businesses work hard to make sales and do not want to waste any of the benefits. Promoting operational efficiency reduces expenses and increases profits. </a:t>
            </a:r>
          </a:p>
          <a:p>
            <a:pPr eaLnBrk="1" hangingPunct="1">
              <a:spcBef>
                <a:spcPct val="0"/>
              </a:spcBef>
            </a:pPr>
            <a:r>
              <a:rPr lang="en-US" baseline="0" dirty="0" smtClean="0"/>
              <a:t/>
            </a:r>
            <a:br>
              <a:rPr lang="en-US" baseline="0" dirty="0" smtClean="0"/>
            </a:br>
            <a:r>
              <a:rPr lang="en-US" baseline="0" dirty="0" smtClean="0"/>
              <a:t>Accurate, reliable accounting records are essential. Without reliable records, managers cannot tell which part of the business is profitable and which part needs improvement. </a:t>
            </a: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20C5C-FBF5-4B91-98C4-4B72C7BD5CEB}" type="slidenum">
              <a:rPr lang="en-US" smtClean="0">
                <a:cs typeface="Arial" charset="0"/>
              </a:rPr>
              <a:pPr fontAlgn="base">
                <a:spcBef>
                  <a:spcPct val="0"/>
                </a:spcBef>
                <a:spcAft>
                  <a:spcPct val="0"/>
                </a:spcAft>
              </a:pPr>
              <a:t>7</a:t>
            </a:fld>
            <a:endParaRPr lang="en-US" dirty="0" smtClean="0">
              <a:cs typeface="Arial" charset="0"/>
            </a:endParaRPr>
          </a:p>
        </p:txBody>
      </p:sp>
    </p:spTree>
    <p:extLst>
      <p:ext uri="{BB962C8B-B14F-4D97-AF65-F5344CB8AC3E}">
        <p14:creationId xmlns:p14="http://schemas.microsoft.com/office/powerpoint/2010/main" val="122177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controls are critical for public companies.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8</a:t>
            </a:fld>
            <a:endParaRPr lang="en-US" dirty="0"/>
          </a:p>
        </p:txBody>
      </p:sp>
    </p:spTree>
    <p:extLst>
      <p:ext uri="{BB962C8B-B14F-4D97-AF65-F5344CB8AC3E}">
        <p14:creationId xmlns:p14="http://schemas.microsoft.com/office/powerpoint/2010/main" val="173178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Congress passed the Sarbanes-Oxley Act (SOX) to address public concern about various accounting scandals. Sarbanes-Oxley requires companies to review internal control and take responsibility for the accuracy and completeness of their financial reports. </a:t>
            </a:r>
            <a:endParaRPr lang="en-US" dirty="0"/>
          </a:p>
        </p:txBody>
      </p:sp>
      <p:sp>
        <p:nvSpPr>
          <p:cNvPr id="4" name="Slide Number Placeholder 3"/>
          <p:cNvSpPr>
            <a:spLocks noGrp="1"/>
          </p:cNvSpPr>
          <p:nvPr>
            <p:ph type="sldNum" sz="quarter" idx="10"/>
          </p:nvPr>
        </p:nvSpPr>
        <p:spPr/>
        <p:txBody>
          <a:bodyPr/>
          <a:lstStyle/>
          <a:p>
            <a:pPr>
              <a:defRPr/>
            </a:pPr>
            <a:fld id="{38CB34AD-D14D-4951-9E14-AC71F7AA6E5F}" type="slidenum">
              <a:rPr lang="en-US" smtClean="0"/>
              <a:pPr>
                <a:defRPr/>
              </a:pPr>
              <a:t>9</a:t>
            </a:fld>
            <a:endParaRPr lang="en-US" dirty="0"/>
          </a:p>
        </p:txBody>
      </p:sp>
    </p:spTree>
    <p:extLst>
      <p:ext uri="{BB962C8B-B14F-4D97-AF65-F5344CB8AC3E}">
        <p14:creationId xmlns:p14="http://schemas.microsoft.com/office/powerpoint/2010/main" val="18860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559873CC-914E-493E-AAC3-F4D307EEFD89}" type="slidenum">
              <a:rPr lang="en-US" smtClean="0"/>
              <a:pPr>
                <a:defRPr/>
              </a:pPr>
              <a:t>‹#›</a:t>
            </a:fld>
            <a:endParaRPr lang="en-US" dirty="0"/>
          </a:p>
        </p:txBody>
      </p:sp>
    </p:spTree>
    <p:extLst>
      <p:ext uri="{BB962C8B-B14F-4D97-AF65-F5344CB8AC3E}">
        <p14:creationId xmlns:p14="http://schemas.microsoft.com/office/powerpoint/2010/main" val="306538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A38FBF63-3ED0-4FD3-91EC-474ECA88F132}" type="slidenum">
              <a:rPr lang="en-US" smtClean="0"/>
              <a:pPr>
                <a:defRPr/>
              </a:pPr>
              <a:t>‹#›</a:t>
            </a:fld>
            <a:endParaRPr lang="en-US" dirty="0"/>
          </a:p>
        </p:txBody>
      </p:sp>
    </p:spTree>
    <p:extLst>
      <p:ext uri="{BB962C8B-B14F-4D97-AF65-F5344CB8AC3E}">
        <p14:creationId xmlns:p14="http://schemas.microsoft.com/office/powerpoint/2010/main" val="31516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839C1A00-EB41-4839-A401-70AD1F510DE4}" type="slidenum">
              <a:rPr lang="en-US" smtClean="0"/>
              <a:pPr>
                <a:defRPr/>
              </a:pPr>
              <a:t>‹#›</a:t>
            </a:fld>
            <a:endParaRPr lang="en-US" dirty="0"/>
          </a:p>
        </p:txBody>
      </p:sp>
    </p:spTree>
    <p:extLst>
      <p:ext uri="{BB962C8B-B14F-4D97-AF65-F5344CB8AC3E}">
        <p14:creationId xmlns:p14="http://schemas.microsoft.com/office/powerpoint/2010/main" val="95415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92ED674F-04B4-EE44-AF72-94C0E499EEF5}"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CD97E76D-2BDC-7441-8E0A-662E1D200689}" type="slidenum">
              <a:rPr lang="en-US"/>
              <a:pPr>
                <a:defRPr/>
              </a:pPr>
              <a:t>‹#›</a:t>
            </a:fld>
            <a:endParaRPr lang="en-US" dirty="0"/>
          </a:p>
        </p:txBody>
      </p:sp>
    </p:spTree>
    <p:extLst>
      <p:ext uri="{BB962C8B-B14F-4D97-AF65-F5344CB8AC3E}">
        <p14:creationId xmlns:p14="http://schemas.microsoft.com/office/powerpoint/2010/main" val="228263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16373866-2450-6241-BA82-76CF2F83F9AA}"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70E20D83-364A-8447-BF3B-4CABBA5A7D04}" type="slidenum">
              <a:rPr lang="en-US"/>
              <a:pPr>
                <a:defRPr/>
              </a:pPr>
              <a:t>‹#›</a:t>
            </a:fld>
            <a:endParaRPr lang="en-US" dirty="0"/>
          </a:p>
        </p:txBody>
      </p:sp>
    </p:spTree>
    <p:extLst>
      <p:ext uri="{BB962C8B-B14F-4D97-AF65-F5344CB8AC3E}">
        <p14:creationId xmlns:p14="http://schemas.microsoft.com/office/powerpoint/2010/main" val="101372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59698F4B-2DDF-5747-A8B8-AF2593121CC0}"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575A01DE-DB2D-374F-8780-0FA825D87EB2}" type="slidenum">
              <a:rPr lang="en-US"/>
              <a:pPr>
                <a:defRPr/>
              </a:pPr>
              <a:t>‹#›</a:t>
            </a:fld>
            <a:endParaRPr lang="en-US" dirty="0"/>
          </a:p>
        </p:txBody>
      </p:sp>
    </p:spTree>
    <p:extLst>
      <p:ext uri="{BB962C8B-B14F-4D97-AF65-F5344CB8AC3E}">
        <p14:creationId xmlns:p14="http://schemas.microsoft.com/office/powerpoint/2010/main" val="327259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10EDEFF7-A2D7-6E4B-B483-B4671ABD7CF7}"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7B3A9EC1-162E-774D-BBB1-8150D44A1589}" type="slidenum">
              <a:rPr lang="en-US"/>
              <a:pPr>
                <a:defRPr/>
              </a:pPr>
              <a:t>‹#›</a:t>
            </a:fld>
            <a:endParaRPr lang="en-US" dirty="0"/>
          </a:p>
        </p:txBody>
      </p:sp>
    </p:spTree>
    <p:extLst>
      <p:ext uri="{BB962C8B-B14F-4D97-AF65-F5344CB8AC3E}">
        <p14:creationId xmlns:p14="http://schemas.microsoft.com/office/powerpoint/2010/main" val="340325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ＭＳ Ｐゴシック" charset="0"/>
              </a:defRPr>
            </a:lvl1pPr>
          </a:lstStyle>
          <a:p>
            <a:pPr>
              <a:defRPr/>
            </a:pPr>
            <a:fld id="{3D31EC58-99D3-174B-B306-C1B9630792CD}" type="datetime1">
              <a:rPr lang="en-US"/>
              <a:pPr>
                <a:defRPr/>
              </a:pPr>
              <a:t>4/14/2017</a:t>
            </a:fld>
            <a:endParaRPr lang="en-US" dirty="0"/>
          </a:p>
        </p:txBody>
      </p:sp>
      <p:sp>
        <p:nvSpPr>
          <p:cNvPr id="8" name="Slide Number Placeholder 8"/>
          <p:cNvSpPr>
            <a:spLocks noGrp="1"/>
          </p:cNvSpPr>
          <p:nvPr>
            <p:ph type="sldNum" sz="quarter" idx="11"/>
          </p:nvPr>
        </p:nvSpPr>
        <p:spPr/>
        <p:txBody>
          <a:bodyPr/>
          <a:lstStyle>
            <a:lvl1pPr>
              <a:defRPr>
                <a:ea typeface="ＭＳ Ｐゴシック" charset="0"/>
              </a:defRPr>
            </a:lvl1pPr>
          </a:lstStyle>
          <a:p>
            <a:pPr>
              <a:defRPr/>
            </a:pPr>
            <a:r>
              <a:rPr lang="en-US" dirty="0"/>
              <a:t>15-</a:t>
            </a:r>
            <a:fld id="{16D3A421-9596-C047-BC0D-5B85A0220300}" type="slidenum">
              <a:rPr lang="en-US"/>
              <a:pPr>
                <a:defRPr/>
              </a:pPr>
              <a:t>‹#›</a:t>
            </a:fld>
            <a:endParaRPr lang="en-US" dirty="0"/>
          </a:p>
        </p:txBody>
      </p:sp>
    </p:spTree>
    <p:extLst>
      <p:ext uri="{BB962C8B-B14F-4D97-AF65-F5344CB8AC3E}">
        <p14:creationId xmlns:p14="http://schemas.microsoft.com/office/powerpoint/2010/main" val="104936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ea typeface="ＭＳ Ｐゴシック" charset="0"/>
              </a:defRPr>
            </a:lvl1pPr>
          </a:lstStyle>
          <a:p>
            <a:pPr>
              <a:defRPr/>
            </a:pPr>
            <a:fld id="{41ECF473-0C7E-994F-AC55-007DFCD50254}" type="datetime1">
              <a:rPr lang="en-US"/>
              <a:pPr>
                <a:defRPr/>
              </a:pPr>
              <a:t>4/14/2017</a:t>
            </a:fld>
            <a:endParaRPr lang="en-US" dirty="0"/>
          </a:p>
        </p:txBody>
      </p:sp>
      <p:sp>
        <p:nvSpPr>
          <p:cNvPr id="4" name="Slide Number Placeholder 4"/>
          <p:cNvSpPr>
            <a:spLocks noGrp="1"/>
          </p:cNvSpPr>
          <p:nvPr>
            <p:ph type="sldNum" sz="quarter" idx="11"/>
          </p:nvPr>
        </p:nvSpPr>
        <p:spPr/>
        <p:txBody>
          <a:bodyPr/>
          <a:lstStyle>
            <a:lvl1pPr>
              <a:defRPr>
                <a:ea typeface="ＭＳ Ｐゴシック" charset="0"/>
              </a:defRPr>
            </a:lvl1pPr>
          </a:lstStyle>
          <a:p>
            <a:pPr>
              <a:defRPr/>
            </a:pPr>
            <a:r>
              <a:rPr lang="en-US" dirty="0"/>
              <a:t>15-</a:t>
            </a:r>
            <a:fld id="{0DD7F8B8-D623-5348-A01A-07235E8397E1}" type="slidenum">
              <a:rPr lang="en-US"/>
              <a:pPr>
                <a:defRPr/>
              </a:pPr>
              <a:t>‹#›</a:t>
            </a:fld>
            <a:endParaRPr lang="en-US" dirty="0"/>
          </a:p>
        </p:txBody>
      </p:sp>
    </p:spTree>
    <p:extLst>
      <p:ext uri="{BB962C8B-B14F-4D97-AF65-F5344CB8AC3E}">
        <p14:creationId xmlns:p14="http://schemas.microsoft.com/office/powerpoint/2010/main" val="103278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charset="0"/>
              </a:defRPr>
            </a:lvl1pPr>
          </a:lstStyle>
          <a:p>
            <a:pPr>
              <a:defRPr/>
            </a:pPr>
            <a:fld id="{6B662C51-33FB-7C4A-B39E-2D611F5592DB}" type="datetime1">
              <a:rPr lang="en-US"/>
              <a:pPr>
                <a:defRPr/>
              </a:pPr>
              <a:t>4/14/2017</a:t>
            </a:fld>
            <a:endParaRPr lang="en-US" dirty="0"/>
          </a:p>
        </p:txBody>
      </p:sp>
      <p:sp>
        <p:nvSpPr>
          <p:cNvPr id="3" name="Slide Number Placeholder 3"/>
          <p:cNvSpPr>
            <a:spLocks noGrp="1"/>
          </p:cNvSpPr>
          <p:nvPr>
            <p:ph type="sldNum" sz="quarter" idx="11"/>
          </p:nvPr>
        </p:nvSpPr>
        <p:spPr/>
        <p:txBody>
          <a:bodyPr/>
          <a:lstStyle>
            <a:lvl1pPr>
              <a:defRPr>
                <a:ea typeface="ＭＳ Ｐゴシック" charset="0"/>
              </a:defRPr>
            </a:lvl1pPr>
          </a:lstStyle>
          <a:p>
            <a:pPr>
              <a:defRPr/>
            </a:pPr>
            <a:r>
              <a:rPr lang="en-US" dirty="0"/>
              <a:t>15-</a:t>
            </a:r>
            <a:fld id="{AD46FDAB-CF3A-084E-8B46-C992A80A5AB9}" type="slidenum">
              <a:rPr lang="en-US"/>
              <a:pPr>
                <a:defRPr/>
              </a:pPr>
              <a:t>‹#›</a:t>
            </a:fld>
            <a:endParaRPr lang="en-US" dirty="0"/>
          </a:p>
        </p:txBody>
      </p:sp>
    </p:spTree>
    <p:extLst>
      <p:ext uri="{BB962C8B-B14F-4D97-AF65-F5344CB8AC3E}">
        <p14:creationId xmlns:p14="http://schemas.microsoft.com/office/powerpoint/2010/main" val="394785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05ADCDAF-31AD-AD49-82B0-FF2B2A7D8736}"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FD111C65-D0CA-5A49-A484-B8A9EDA5DC7D}" type="slidenum">
              <a:rPr lang="en-US"/>
              <a:pPr>
                <a:defRPr/>
              </a:pPr>
              <a:t>‹#›</a:t>
            </a:fld>
            <a:endParaRPr lang="en-US" dirty="0"/>
          </a:p>
        </p:txBody>
      </p:sp>
    </p:spTree>
    <p:extLst>
      <p:ext uri="{BB962C8B-B14F-4D97-AF65-F5344CB8AC3E}">
        <p14:creationId xmlns:p14="http://schemas.microsoft.com/office/powerpoint/2010/main" val="21789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F1F6F828-748A-48E6-99DC-791C0B833C2A}" type="slidenum">
              <a:rPr lang="en-US" smtClean="0"/>
              <a:pPr>
                <a:defRPr/>
              </a:pPr>
              <a:t>‹#›</a:t>
            </a:fld>
            <a:endParaRPr lang="en-US" dirty="0"/>
          </a:p>
        </p:txBody>
      </p:sp>
    </p:spTree>
    <p:extLst>
      <p:ext uri="{BB962C8B-B14F-4D97-AF65-F5344CB8AC3E}">
        <p14:creationId xmlns:p14="http://schemas.microsoft.com/office/powerpoint/2010/main" val="197082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defRPr>
            </a:lvl1pPr>
          </a:lstStyle>
          <a:p>
            <a:pPr>
              <a:defRPr/>
            </a:pPr>
            <a:fld id="{FBAE4972-3A39-AC4C-A6A1-8E92E4F58FBC}"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a:defRPr>
                <a:ea typeface="ＭＳ Ｐゴシック" charset="0"/>
              </a:defRPr>
            </a:lvl1pPr>
          </a:lstStyle>
          <a:p>
            <a:pPr>
              <a:defRPr/>
            </a:pPr>
            <a:r>
              <a:rPr lang="en-US" dirty="0"/>
              <a:t>15-</a:t>
            </a:r>
            <a:fld id="{86AFC2FE-DCC5-834A-A15D-8698ED96EE71}" type="slidenum">
              <a:rPr lang="en-US"/>
              <a:pPr>
                <a:defRPr/>
              </a:pPr>
              <a:t>‹#›</a:t>
            </a:fld>
            <a:endParaRPr lang="en-US" dirty="0"/>
          </a:p>
        </p:txBody>
      </p:sp>
    </p:spTree>
    <p:extLst>
      <p:ext uri="{BB962C8B-B14F-4D97-AF65-F5344CB8AC3E}">
        <p14:creationId xmlns:p14="http://schemas.microsoft.com/office/powerpoint/2010/main" val="40906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1C1DAAAC-81AB-3D45-9970-4EC77B831084}"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3C3B2C6F-665B-5D41-96E9-34E066717A19}" type="slidenum">
              <a:rPr lang="en-US"/>
              <a:pPr>
                <a:defRPr/>
              </a:pPr>
              <a:t>‹#›</a:t>
            </a:fld>
            <a:endParaRPr lang="en-US" dirty="0"/>
          </a:p>
        </p:txBody>
      </p:sp>
    </p:spTree>
    <p:extLst>
      <p:ext uri="{BB962C8B-B14F-4D97-AF65-F5344CB8AC3E}">
        <p14:creationId xmlns:p14="http://schemas.microsoft.com/office/powerpoint/2010/main" val="20230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defRPr>
            </a:lvl1pPr>
          </a:lstStyle>
          <a:p>
            <a:pPr>
              <a:defRPr/>
            </a:pPr>
            <a:fld id="{D8EE1169-F776-AC41-94FB-C2B9B9DD2F9C}"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ea typeface="ＭＳ Ｐゴシック" charset="0"/>
              </a:defRPr>
            </a:lvl1pPr>
          </a:lstStyle>
          <a:p>
            <a:pPr>
              <a:defRPr/>
            </a:pPr>
            <a:r>
              <a:rPr lang="en-US" dirty="0"/>
              <a:t>15-</a:t>
            </a:r>
            <a:fld id="{BB581305-90AC-3244-8CDE-20D845AC643B}" type="slidenum">
              <a:rPr lang="en-US"/>
              <a:pPr>
                <a:defRPr/>
              </a:pPr>
              <a:t>‹#›</a:t>
            </a:fld>
            <a:endParaRPr lang="en-US" dirty="0"/>
          </a:p>
        </p:txBody>
      </p:sp>
    </p:spTree>
    <p:extLst>
      <p:ext uri="{BB962C8B-B14F-4D97-AF65-F5344CB8AC3E}">
        <p14:creationId xmlns:p14="http://schemas.microsoft.com/office/powerpoint/2010/main" val="116565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6CA32030-BBAC-420B-9392-EF21929C9736}" type="slidenum">
              <a:rPr lang="en-US" smtClean="0"/>
              <a:pPr>
                <a:defRPr/>
              </a:pPr>
              <a:t>‹#›</a:t>
            </a:fld>
            <a:endParaRPr lang="en-US" dirty="0"/>
          </a:p>
        </p:txBody>
      </p:sp>
    </p:spTree>
    <p:extLst>
      <p:ext uri="{BB962C8B-B14F-4D97-AF65-F5344CB8AC3E}">
        <p14:creationId xmlns:p14="http://schemas.microsoft.com/office/powerpoint/2010/main" val="1100651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7" name="Slide Number Placeholder 6"/>
          <p:cNvSpPr>
            <a:spLocks noGrp="1"/>
          </p:cNvSpPr>
          <p:nvPr>
            <p:ph type="sldNum" sz="quarter" idx="12"/>
          </p:nvPr>
        </p:nvSpPr>
        <p:spPr/>
        <p:txBody>
          <a:bodyPr/>
          <a:lstStyle/>
          <a:p>
            <a:pPr>
              <a:defRPr/>
            </a:pPr>
            <a:r>
              <a:rPr lang="en-US" dirty="0" smtClean="0"/>
              <a:t>7-</a:t>
            </a:r>
            <a:fld id="{E7483391-77BA-4C07-B371-C03B0D7AED9C}" type="slidenum">
              <a:rPr lang="en-US" smtClean="0"/>
              <a:pPr>
                <a:defRPr/>
              </a:pPr>
              <a:t>‹#›</a:t>
            </a:fld>
            <a:endParaRPr lang="en-US" dirty="0"/>
          </a:p>
        </p:txBody>
      </p:sp>
    </p:spTree>
    <p:extLst>
      <p:ext uri="{BB962C8B-B14F-4D97-AF65-F5344CB8AC3E}">
        <p14:creationId xmlns:p14="http://schemas.microsoft.com/office/powerpoint/2010/main" val="317640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9" name="Slide Number Placeholder 8"/>
          <p:cNvSpPr>
            <a:spLocks noGrp="1"/>
          </p:cNvSpPr>
          <p:nvPr>
            <p:ph type="sldNum" sz="quarter" idx="12"/>
          </p:nvPr>
        </p:nvSpPr>
        <p:spPr/>
        <p:txBody>
          <a:bodyPr/>
          <a:lstStyle/>
          <a:p>
            <a:pPr>
              <a:defRPr/>
            </a:pPr>
            <a:r>
              <a:rPr lang="en-US" dirty="0" smtClean="0"/>
              <a:t>7-</a:t>
            </a:r>
            <a:fld id="{92B0FDFC-38DC-42E8-BB6C-BF00300CEF85}" type="slidenum">
              <a:rPr lang="en-US" smtClean="0"/>
              <a:pPr>
                <a:defRPr/>
              </a:pPr>
              <a:t>‹#›</a:t>
            </a:fld>
            <a:endParaRPr lang="en-US" dirty="0"/>
          </a:p>
        </p:txBody>
      </p:sp>
    </p:spTree>
    <p:extLst>
      <p:ext uri="{BB962C8B-B14F-4D97-AF65-F5344CB8AC3E}">
        <p14:creationId xmlns:p14="http://schemas.microsoft.com/office/powerpoint/2010/main" val="2588013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5" name="Slide Number Placeholder 4"/>
          <p:cNvSpPr>
            <a:spLocks noGrp="1"/>
          </p:cNvSpPr>
          <p:nvPr>
            <p:ph type="sldNum" sz="quarter" idx="12"/>
          </p:nvPr>
        </p:nvSpPr>
        <p:spPr/>
        <p:txBody>
          <a:bodyPr/>
          <a:lstStyle/>
          <a:p>
            <a:pPr>
              <a:defRPr/>
            </a:pPr>
            <a:r>
              <a:rPr lang="en-US" dirty="0" smtClean="0"/>
              <a:t>7-</a:t>
            </a:r>
            <a:fld id="{2D9F051C-819D-454D-9F46-9F9753023C27}" type="slidenum">
              <a:rPr lang="en-US" smtClean="0"/>
              <a:pPr>
                <a:defRPr/>
              </a:pPr>
              <a:t>‹#›</a:t>
            </a:fld>
            <a:endParaRPr lang="en-US" dirty="0"/>
          </a:p>
        </p:txBody>
      </p:sp>
    </p:spTree>
    <p:extLst>
      <p:ext uri="{BB962C8B-B14F-4D97-AF65-F5344CB8AC3E}">
        <p14:creationId xmlns:p14="http://schemas.microsoft.com/office/powerpoint/2010/main" val="1038142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C8D33DD5-C8C3-4DB4-B41E-67F0B37C0914}" type="slidenum">
              <a:rPr lang="en-US" smtClean="0"/>
              <a:pPr>
                <a:defRPr/>
              </a:pPr>
              <a:t>‹#›</a:t>
            </a:fld>
            <a:endParaRPr lang="en-US" dirty="0"/>
          </a:p>
        </p:txBody>
      </p:sp>
    </p:spTree>
    <p:extLst>
      <p:ext uri="{BB962C8B-B14F-4D97-AF65-F5344CB8AC3E}">
        <p14:creationId xmlns:p14="http://schemas.microsoft.com/office/powerpoint/2010/main" val="161400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7" name="Slide Number Placeholder 6"/>
          <p:cNvSpPr>
            <a:spLocks noGrp="1"/>
          </p:cNvSpPr>
          <p:nvPr>
            <p:ph type="sldNum" sz="quarter" idx="12"/>
          </p:nvPr>
        </p:nvSpPr>
        <p:spPr/>
        <p:txBody>
          <a:bodyPr/>
          <a:lstStyle/>
          <a:p>
            <a:pPr>
              <a:defRPr/>
            </a:pPr>
            <a:r>
              <a:rPr lang="en-US" dirty="0" smtClean="0"/>
              <a:t>7-</a:t>
            </a:r>
            <a:fld id="{FEE745C8-262F-4335-9523-EA699370CFE5}" type="slidenum">
              <a:rPr lang="en-US" smtClean="0"/>
              <a:pPr>
                <a:defRPr/>
              </a:pPr>
              <a:t>‹#›</a:t>
            </a:fld>
            <a:endParaRPr lang="en-US" dirty="0"/>
          </a:p>
        </p:txBody>
      </p:sp>
    </p:spTree>
    <p:extLst>
      <p:ext uri="{BB962C8B-B14F-4D97-AF65-F5344CB8AC3E}">
        <p14:creationId xmlns:p14="http://schemas.microsoft.com/office/powerpoint/2010/main" val="428596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5483-2E39-456C-B699-D75452F7BC8B}" type="datetimeFigureOut">
              <a:rPr lang="en-US" smtClean="0"/>
              <a:t>4/14/2017</a:t>
            </a:fld>
            <a:endParaRPr lang="en-US" dirty="0"/>
          </a:p>
        </p:txBody>
      </p:sp>
      <p:sp>
        <p:nvSpPr>
          <p:cNvPr id="7" name="Slide Number Placeholder 6"/>
          <p:cNvSpPr>
            <a:spLocks noGrp="1"/>
          </p:cNvSpPr>
          <p:nvPr>
            <p:ph type="sldNum" sz="quarter" idx="12"/>
          </p:nvPr>
        </p:nvSpPr>
        <p:spPr/>
        <p:txBody>
          <a:bodyPr/>
          <a:lstStyle/>
          <a:p>
            <a:pPr>
              <a:defRPr/>
            </a:pPr>
            <a:r>
              <a:rPr lang="en-US" dirty="0" smtClean="0"/>
              <a:t>7-</a:t>
            </a:r>
            <a:fld id="{F610D1EF-2366-44C3-BD6D-114908CE9DC0}" type="slidenum">
              <a:rPr lang="en-US" smtClean="0"/>
              <a:pPr>
                <a:defRPr/>
              </a:pPr>
              <a:t>‹#›</a:t>
            </a:fld>
            <a:endParaRPr lang="en-US" dirty="0"/>
          </a:p>
        </p:txBody>
      </p:sp>
    </p:spTree>
    <p:extLst>
      <p:ext uri="{BB962C8B-B14F-4D97-AF65-F5344CB8AC3E}">
        <p14:creationId xmlns:p14="http://schemas.microsoft.com/office/powerpoint/2010/main" val="159512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95483-2E39-456C-B699-D75452F7BC8B}" type="datetimeFigureOut">
              <a:rPr lang="en-US" smtClean="0"/>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7-</a:t>
            </a:r>
            <a:fld id="{18A7F3A8-178A-4C4B-A925-91A33D780A26}" type="slidenum">
              <a:rPr lang="en-US" smtClean="0"/>
              <a:pPr>
                <a:defRPr/>
              </a:pPr>
              <a:t>‹#›</a:t>
            </a:fld>
            <a:endParaRPr lang="en-US" dirty="0"/>
          </a:p>
        </p:txBody>
      </p:sp>
      <p:sp>
        <p:nvSpPr>
          <p:cNvPr id="7" name="Footer Placeholder 4"/>
          <p:cNvSpPr txBox="1">
            <a:spLocks/>
          </p:cNvSpPr>
          <p:nvPr userDrawn="1"/>
        </p:nvSpPr>
        <p:spPr>
          <a:xfrm>
            <a:off x="2057400" y="6356350"/>
            <a:ext cx="50292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Times New Roman"/>
                <a:ea typeface="+mn-ea"/>
                <a:cs typeface="Times New Roman"/>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Times New Roman"/>
                <a:ea typeface="+mn-ea"/>
                <a:cs typeface="Times New Roman"/>
              </a:rPr>
              <a:t>© 2018 Pearson Education, Inc. </a:t>
            </a:r>
            <a:endParaRPr kumimoji="0" lang="en-US" sz="1200" b="0" i="0" u="none" strike="noStrike" kern="1200" cap="none" spc="0" normalizeH="0" baseline="0" noProof="0" dirty="0">
              <a:ln>
                <a:noFill/>
              </a:ln>
              <a:solidFill>
                <a:sysClr val="windowText" lastClr="000000">
                  <a:tint val="75000"/>
                </a:sysClr>
              </a:solidFill>
              <a:effectLst/>
              <a:uLnTx/>
              <a:uFillTx/>
              <a:latin typeface="Times New Roman"/>
              <a:ea typeface="+mn-ea"/>
              <a:cs typeface="Times New Roman"/>
            </a:endParaRPr>
          </a:p>
        </p:txBody>
      </p:sp>
    </p:spTree>
    <p:extLst>
      <p:ext uri="{BB962C8B-B14F-4D97-AF65-F5344CB8AC3E}">
        <p14:creationId xmlns:p14="http://schemas.microsoft.com/office/powerpoint/2010/main" val="252745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ctr" defTabSz="914400" rtl="0" eaLnBrk="1" latinLnBrk="0" hangingPunct="1">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tx1"/>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ea typeface="+mn-ea"/>
                <a:cs typeface="Arial" charset="0"/>
              </a:defRPr>
            </a:lvl1pPr>
          </a:lstStyle>
          <a:p>
            <a:pPr>
              <a:defRPr/>
            </a:pPr>
            <a:fld id="{32470582-9CB1-F145-872E-929C5487A6C4}" type="datetime1">
              <a:rPr lang="en-US"/>
              <a:pPr>
                <a:defRPr/>
              </a:pPr>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cs typeface="Arial" charset="0"/>
              </a:defRPr>
            </a:lvl1pPr>
          </a:lstStyle>
          <a:p>
            <a:pPr>
              <a:defRPr/>
            </a:pPr>
            <a:r>
              <a:rPr lang="en-US" dirty="0"/>
              <a:t>15-</a:t>
            </a:r>
            <a:fld id="{D0770085-B12B-F146-A5D3-EECB737463E9}" type="slidenum">
              <a:rPr lang="en-US"/>
              <a:pPr>
                <a:defRPr/>
              </a:pPr>
              <a:t>‹#›</a:t>
            </a:fld>
            <a:endParaRPr lang="en-US" dirty="0"/>
          </a:p>
        </p:txBody>
      </p:sp>
      <p:sp>
        <p:nvSpPr>
          <p:cNvPr id="7" name="Footer Placeholder 4"/>
          <p:cNvSpPr txBox="1">
            <a:spLocks/>
          </p:cNvSpPr>
          <p:nvPr userDrawn="1"/>
        </p:nvSpPr>
        <p:spPr>
          <a:xfrm>
            <a:off x="2057400" y="6356350"/>
            <a:ext cx="50292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Times New Roman"/>
                <a:ea typeface="+mn-ea"/>
                <a:cs typeface="Times New Roman"/>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Times New Roman"/>
                <a:ea typeface="+mn-ea"/>
                <a:cs typeface="Times New Roman"/>
              </a:rPr>
              <a:t>© 2018 Pearson Education, Inc. </a:t>
            </a:r>
            <a:endParaRPr kumimoji="0" lang="en-US" sz="1200" b="0" i="0" u="none" strike="noStrike" kern="1200" cap="none" spc="0" normalizeH="0" baseline="0" noProof="0" dirty="0">
              <a:ln>
                <a:noFill/>
              </a:ln>
              <a:solidFill>
                <a:sysClr val="windowText" lastClr="000000">
                  <a:tint val="75000"/>
                </a:sysClr>
              </a:solidFill>
              <a:effectLst/>
              <a:uLnTx/>
              <a:uFillTx/>
              <a:latin typeface="Times New Roman"/>
              <a:ea typeface="+mn-ea"/>
              <a:cs typeface="Times New Roman"/>
            </a:endParaRPr>
          </a:p>
        </p:txBody>
      </p:sp>
    </p:spTree>
    <p:extLst>
      <p:ext uri="{BB962C8B-B14F-4D97-AF65-F5344CB8AC3E}">
        <p14:creationId xmlns:p14="http://schemas.microsoft.com/office/powerpoint/2010/main" val="2475614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ＭＳ Ｐゴシック" charset="0"/>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2pPr>
      <a:lvl3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3pPr>
      <a:lvl4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4pPr>
      <a:lvl5pPr algn="ctr" rtl="0" eaLnBrk="0" fontAlgn="base" hangingPunct="0">
        <a:spcBef>
          <a:spcPct val="0"/>
        </a:spcBef>
        <a:spcAft>
          <a:spcPct val="0"/>
        </a:spcAft>
        <a:defRPr sz="3200">
          <a:solidFill>
            <a:schemeClr val="tx1"/>
          </a:solidFill>
          <a:latin typeface="Verdana" charset="0"/>
          <a:ea typeface="ＭＳ Ｐゴシック" charset="0"/>
          <a:cs typeface="Verdana" charset="0"/>
        </a:defRPr>
      </a:lvl5pPr>
      <a:lvl6pPr marL="457200" algn="ctr" rtl="0" fontAlgn="base">
        <a:spcBef>
          <a:spcPct val="0"/>
        </a:spcBef>
        <a:spcAft>
          <a:spcPct val="0"/>
        </a:spcAft>
        <a:defRPr sz="3200">
          <a:solidFill>
            <a:schemeClr val="tx1"/>
          </a:solidFill>
          <a:latin typeface="Verdana" charset="0"/>
          <a:ea typeface="ＭＳ Ｐゴシック" charset="0"/>
          <a:cs typeface="Verdana" charset="0"/>
        </a:defRPr>
      </a:lvl6pPr>
      <a:lvl7pPr marL="914400" algn="ctr" rtl="0" fontAlgn="base">
        <a:spcBef>
          <a:spcPct val="0"/>
        </a:spcBef>
        <a:spcAft>
          <a:spcPct val="0"/>
        </a:spcAft>
        <a:defRPr sz="3200">
          <a:solidFill>
            <a:schemeClr val="tx1"/>
          </a:solidFill>
          <a:latin typeface="Verdana" charset="0"/>
          <a:ea typeface="ＭＳ Ｐゴシック" charset="0"/>
          <a:cs typeface="Verdana" charset="0"/>
        </a:defRPr>
      </a:lvl7pPr>
      <a:lvl8pPr marL="1371600" algn="ctr" rtl="0" fontAlgn="base">
        <a:spcBef>
          <a:spcPct val="0"/>
        </a:spcBef>
        <a:spcAft>
          <a:spcPct val="0"/>
        </a:spcAft>
        <a:defRPr sz="3200">
          <a:solidFill>
            <a:schemeClr val="tx1"/>
          </a:solidFill>
          <a:latin typeface="Verdana" charset="0"/>
          <a:ea typeface="ＭＳ Ｐゴシック" charset="0"/>
          <a:cs typeface="Verdana" charset="0"/>
        </a:defRPr>
      </a:lvl8pPr>
      <a:lvl9pPr marL="1828800" algn="ctr" rtl="0" fontAlgn="base">
        <a:spcBef>
          <a:spcPct val="0"/>
        </a:spcBef>
        <a:spcAft>
          <a:spcPct val="0"/>
        </a:spcAft>
        <a:defRPr sz="3200">
          <a:solidFill>
            <a:schemeClr val="tx1"/>
          </a:solidFill>
          <a:latin typeface="Verdana" charset="0"/>
          <a:ea typeface="ＭＳ Ｐゴシック" charset="0"/>
          <a:cs typeface="Verdana"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kern="1200">
          <a:solidFill>
            <a:schemeClr val="tx1"/>
          </a:solidFill>
          <a:latin typeface="Verdana" panose="020B0604030504040204" pitchFamily="34" charset="0"/>
          <a:ea typeface="ＭＳ Ｐゴシック" charset="0"/>
          <a:cs typeface="Verdana" panose="020B0604030504040204" pitchFamily="34" charset="0"/>
        </a:defRPr>
      </a:lvl1pPr>
      <a:lvl2pPr marL="742950" indent="-285750" algn="l" rtl="0" eaLnBrk="0" fontAlgn="base" hangingPunct="0">
        <a:spcBef>
          <a:spcPct val="20000"/>
        </a:spcBef>
        <a:spcAft>
          <a:spcPct val="0"/>
        </a:spcAft>
        <a:buClr>
          <a:schemeClr val="tx1"/>
        </a:buClr>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tx1"/>
        </a:buClr>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5105400" y="1752600"/>
            <a:ext cx="4038600" cy="3352800"/>
          </a:xfrm>
        </p:spPr>
        <p:txBody>
          <a:bodyPr/>
          <a:lstStyle/>
          <a:p>
            <a:pPr eaLnBrk="1" hangingPunct="1"/>
            <a:r>
              <a:rPr lang="en-US" sz="3600" b="1" dirty="0">
                <a:solidFill>
                  <a:srgbClr val="3EB211"/>
                </a:solidFill>
              </a:rPr>
              <a:t>Chapter 7 </a:t>
            </a:r>
            <a:r>
              <a:rPr lang="en-US" sz="3600" b="1" dirty="0"/>
              <a:t/>
            </a:r>
            <a:br>
              <a:rPr lang="en-US" sz="3600" b="1" dirty="0"/>
            </a:br>
            <a:r>
              <a:rPr lang="en-US" sz="3600" dirty="0"/>
              <a:t>Internal Control and Cash</a:t>
            </a:r>
            <a:endParaRPr lang="en-US" sz="3600" dirty="0">
              <a:latin typeface="Verdan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8" y="381000"/>
            <a:ext cx="4645742" cy="5760720"/>
          </a:xfrm>
          <a:prstGeom prst="rect">
            <a:avLst/>
          </a:prstGeom>
        </p:spPr>
      </p:pic>
    </p:spTree>
    <p:extLst>
      <p:ext uri="{BB962C8B-B14F-4D97-AF65-F5344CB8AC3E}">
        <p14:creationId xmlns:p14="http://schemas.microsoft.com/office/powerpoint/2010/main" val="144241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7A00"/>
                </a:solidFill>
              </a:rPr>
              <a:t>Internal Control and the </a:t>
            </a:r>
            <a:br>
              <a:rPr lang="en-US" dirty="0" smtClean="0">
                <a:solidFill>
                  <a:srgbClr val="BE7A00"/>
                </a:solidFill>
              </a:rPr>
            </a:br>
            <a:r>
              <a:rPr lang="en-US" dirty="0" smtClean="0">
                <a:solidFill>
                  <a:srgbClr val="BE7A00"/>
                </a:solidFill>
              </a:rPr>
              <a:t>Sarbanes-Oxley Act </a:t>
            </a:r>
            <a:endParaRPr lang="en-US" dirty="0">
              <a:solidFill>
                <a:srgbClr val="BE7A00"/>
              </a:solidFill>
            </a:endParaRPr>
          </a:p>
        </p:txBody>
      </p:sp>
      <p:sp>
        <p:nvSpPr>
          <p:cNvPr id="3" name="Content Placeholder 2"/>
          <p:cNvSpPr>
            <a:spLocks noGrp="1"/>
          </p:cNvSpPr>
          <p:nvPr>
            <p:ph idx="1"/>
          </p:nvPr>
        </p:nvSpPr>
        <p:spPr>
          <a:xfrm>
            <a:off x="422189" y="1752600"/>
            <a:ext cx="8229600" cy="4373563"/>
          </a:xfrm>
        </p:spPr>
        <p:txBody>
          <a:bodyPr>
            <a:normAutofit/>
          </a:bodyPr>
          <a:lstStyle/>
          <a:p>
            <a:pPr marL="0" indent="0">
              <a:buNone/>
            </a:pPr>
            <a:r>
              <a:rPr lang="en-US" dirty="0" smtClean="0"/>
              <a:t>SOX Provisions</a:t>
            </a:r>
          </a:p>
          <a:p>
            <a:pPr marL="514350" indent="-514350">
              <a:buFont typeface="+mj-lt"/>
              <a:buAutoNum type="arabicPeriod"/>
            </a:pPr>
            <a:r>
              <a:rPr lang="en-US" sz="2400" dirty="0" smtClean="0"/>
              <a:t>Public companies must issue an </a:t>
            </a:r>
            <a:r>
              <a:rPr lang="en-US" sz="2400" dirty="0" smtClean="0">
                <a:solidFill>
                  <a:srgbClr val="EA492C"/>
                </a:solidFill>
              </a:rPr>
              <a:t>internal control report</a:t>
            </a:r>
            <a:r>
              <a:rPr lang="en-US" sz="2400" dirty="0" smtClean="0"/>
              <a:t>, </a:t>
            </a:r>
            <a:r>
              <a:rPr lang="en-US" sz="2400" dirty="0"/>
              <a:t>which is a report by </a:t>
            </a:r>
            <a:r>
              <a:rPr lang="en-US" sz="2400" dirty="0" smtClean="0"/>
              <a:t>management describing </a:t>
            </a:r>
            <a:r>
              <a:rPr lang="en-US" sz="2400" dirty="0"/>
              <a:t>its responsibility for and the adequacy of internal controls </a:t>
            </a:r>
            <a:r>
              <a:rPr lang="en-US" sz="2400" dirty="0" smtClean="0"/>
              <a:t>over financial </a:t>
            </a:r>
            <a:r>
              <a:rPr lang="en-US" sz="2400" dirty="0"/>
              <a:t>reporting.</a:t>
            </a:r>
            <a:r>
              <a:rPr lang="en-US" sz="2400" dirty="0" smtClean="0"/>
              <a:t> </a:t>
            </a:r>
          </a:p>
          <a:p>
            <a:pPr marL="914400" lvl="1" indent="-514350"/>
            <a:r>
              <a:rPr lang="en-US" sz="2000" dirty="0" smtClean="0"/>
              <a:t>An auditor must evaluate internal controls.</a:t>
            </a:r>
          </a:p>
          <a:p>
            <a:pPr marL="514350" indent="-514350">
              <a:buFont typeface="+mj-lt"/>
              <a:buAutoNum type="arabicPeriod"/>
            </a:pPr>
            <a:r>
              <a:rPr lang="en-US" sz="2400" dirty="0" smtClean="0"/>
              <a:t>The </a:t>
            </a:r>
            <a:r>
              <a:rPr lang="en-US" sz="2400" dirty="0"/>
              <a:t>Public Company Accounting Oversight Board (PCAOB), oversees </a:t>
            </a:r>
            <a:r>
              <a:rPr lang="en-US" sz="2400" dirty="0" smtClean="0"/>
              <a:t>the work </a:t>
            </a:r>
            <a:r>
              <a:rPr lang="en-US" sz="2400" dirty="0"/>
              <a:t>of auditors of public companies.</a:t>
            </a:r>
          </a:p>
        </p:txBody>
      </p:sp>
      <p:sp>
        <p:nvSpPr>
          <p:cNvPr id="4" name="Slide Number Placeholder 3"/>
          <p:cNvSpPr>
            <a:spLocks noGrp="1"/>
          </p:cNvSpPr>
          <p:nvPr>
            <p:ph type="sldNum" sz="quarter" idx="12"/>
          </p:nvPr>
        </p:nvSpPr>
        <p:spPr/>
        <p:txBody>
          <a:bodyPr/>
          <a:lstStyle/>
          <a:p>
            <a:pPr>
              <a:defRPr/>
            </a:pPr>
            <a:r>
              <a:rPr lang="en-US" dirty="0"/>
              <a:t>7</a:t>
            </a:r>
            <a:r>
              <a:rPr lang="en-US" dirty="0" smtClean="0"/>
              <a:t>-</a:t>
            </a:r>
            <a:fld id="{F1F6F828-748A-48E6-99DC-791C0B833C2A}" type="slidenum">
              <a:rPr lang="en-US" smtClean="0"/>
              <a:pPr>
                <a:defRPr/>
              </a:pPr>
              <a:t>10</a:t>
            </a:fld>
            <a:endParaRPr lang="en-US" dirty="0"/>
          </a:p>
        </p:txBody>
      </p:sp>
    </p:spTree>
    <p:extLst>
      <p:ext uri="{BB962C8B-B14F-4D97-AF65-F5344CB8AC3E}">
        <p14:creationId xmlns:p14="http://schemas.microsoft.com/office/powerpoint/2010/main" val="93660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7A00"/>
                </a:solidFill>
              </a:rPr>
              <a:t>Internal Control and the </a:t>
            </a:r>
            <a:br>
              <a:rPr lang="en-US" dirty="0" smtClean="0">
                <a:solidFill>
                  <a:srgbClr val="BE7A00"/>
                </a:solidFill>
              </a:rPr>
            </a:br>
            <a:r>
              <a:rPr lang="en-US" dirty="0" smtClean="0">
                <a:solidFill>
                  <a:srgbClr val="BE7A00"/>
                </a:solidFill>
              </a:rPr>
              <a:t>Sarbanes-Oxley Act </a:t>
            </a:r>
            <a:endParaRPr lang="en-US" dirty="0">
              <a:solidFill>
                <a:srgbClr val="BE7A00"/>
              </a:solidFill>
            </a:endParaRPr>
          </a:p>
        </p:txBody>
      </p:sp>
      <p:sp>
        <p:nvSpPr>
          <p:cNvPr id="3" name="Content Placeholder 2"/>
          <p:cNvSpPr>
            <a:spLocks noGrp="1"/>
          </p:cNvSpPr>
          <p:nvPr>
            <p:ph idx="1"/>
          </p:nvPr>
        </p:nvSpPr>
        <p:spPr>
          <a:xfrm>
            <a:off x="422189" y="1752600"/>
            <a:ext cx="8229600" cy="4373563"/>
          </a:xfrm>
        </p:spPr>
        <p:txBody>
          <a:bodyPr>
            <a:normAutofit/>
          </a:bodyPr>
          <a:lstStyle/>
          <a:p>
            <a:pPr marL="0" indent="0">
              <a:buNone/>
            </a:pPr>
            <a:r>
              <a:rPr lang="en-US" dirty="0" smtClean="0"/>
              <a:t>SOX Provisions (continued)</a:t>
            </a:r>
          </a:p>
          <a:p>
            <a:pPr marL="514350" indent="-514350">
              <a:buFont typeface="+mj-lt"/>
              <a:buAutoNum type="arabicPeriod" startAt="3"/>
            </a:pPr>
            <a:r>
              <a:rPr lang="en-US" sz="2400" dirty="0"/>
              <a:t>Accounting firms are not allowed to audit a public company and also provide </a:t>
            </a:r>
            <a:r>
              <a:rPr lang="en-US" sz="2400" dirty="0" smtClean="0"/>
              <a:t>certain consulting </a:t>
            </a:r>
            <a:r>
              <a:rPr lang="en-US" sz="2400" dirty="0"/>
              <a:t>services for the same client.</a:t>
            </a:r>
          </a:p>
          <a:p>
            <a:pPr marL="514350" indent="-514350">
              <a:buFont typeface="+mj-lt"/>
              <a:buAutoNum type="arabicPeriod" startAt="3"/>
            </a:pPr>
            <a:r>
              <a:rPr lang="en-US" sz="2400" dirty="0" smtClean="0"/>
              <a:t>Stiff </a:t>
            </a:r>
            <a:r>
              <a:rPr lang="en-US" sz="2400" dirty="0"/>
              <a:t>penalties await violators—25 years in prison for securities fraud and 20 years </a:t>
            </a:r>
            <a:r>
              <a:rPr lang="en-US" sz="2400" dirty="0" smtClean="0"/>
              <a:t>for an </a:t>
            </a:r>
            <a:r>
              <a:rPr lang="en-US" sz="2400" dirty="0"/>
              <a:t>executive making false sworn statements.</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11</a:t>
            </a:fld>
            <a:endParaRPr lang="en-US" dirty="0"/>
          </a:p>
        </p:txBody>
      </p:sp>
    </p:spTree>
    <p:extLst>
      <p:ext uri="{BB962C8B-B14F-4D97-AF65-F5344CB8AC3E}">
        <p14:creationId xmlns:p14="http://schemas.microsoft.com/office/powerpoint/2010/main" val="104001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BE7A00"/>
                </a:solidFill>
              </a:rPr>
              <a:t>The Components of Internal Contro</a:t>
            </a:r>
            <a:r>
              <a:rPr lang="en-US" dirty="0" smtClean="0">
                <a:solidFill>
                  <a:schemeClr val="accent1"/>
                </a:solidFill>
              </a:rPr>
              <a:t>l</a:t>
            </a:r>
            <a:endParaRPr lang="en-US" dirty="0">
              <a:solidFill>
                <a:schemeClr val="accent1"/>
              </a:solidFill>
            </a:endParaRPr>
          </a:p>
        </p:txBody>
      </p:sp>
      <p:sp>
        <p:nvSpPr>
          <p:cNvPr id="3" name="Content Placeholder 2"/>
          <p:cNvSpPr>
            <a:spLocks noGrp="1"/>
          </p:cNvSpPr>
          <p:nvPr>
            <p:ph idx="1"/>
          </p:nvPr>
        </p:nvSpPr>
        <p:spPr>
          <a:xfrm>
            <a:off x="457200" y="1600200"/>
            <a:ext cx="4953000" cy="4525963"/>
          </a:xfrm>
        </p:spPr>
        <p:txBody>
          <a:bodyPr rtlCol="0">
            <a:noAutofit/>
          </a:bodyPr>
          <a:lstStyle/>
          <a:p>
            <a:pPr eaLnBrk="1" fontAlgn="auto" hangingPunct="1">
              <a:spcAft>
                <a:spcPts val="0"/>
              </a:spcAft>
              <a:buFont typeface="Arial" pitchFamily="34" charset="0"/>
              <a:buChar char="•"/>
              <a:defRPr/>
            </a:pPr>
            <a:r>
              <a:rPr lang="en-US" sz="3600" b="1" dirty="0" smtClean="0"/>
              <a:t>C</a:t>
            </a:r>
            <a:r>
              <a:rPr lang="en-US" sz="3600" dirty="0" smtClean="0"/>
              <a:t>ontrol procedures</a:t>
            </a:r>
          </a:p>
          <a:p>
            <a:pPr eaLnBrk="1" fontAlgn="auto" hangingPunct="1">
              <a:spcAft>
                <a:spcPts val="0"/>
              </a:spcAft>
              <a:buFont typeface="Arial" pitchFamily="34" charset="0"/>
              <a:buChar char="•"/>
              <a:defRPr/>
            </a:pPr>
            <a:r>
              <a:rPr lang="en-US" sz="3600" b="1" dirty="0" smtClean="0"/>
              <a:t>R</a:t>
            </a:r>
            <a:r>
              <a:rPr lang="en-US" sz="3600" dirty="0" smtClean="0"/>
              <a:t>isk assessment</a:t>
            </a:r>
          </a:p>
          <a:p>
            <a:pPr eaLnBrk="1" fontAlgn="auto" hangingPunct="1">
              <a:spcAft>
                <a:spcPts val="0"/>
              </a:spcAft>
              <a:buFont typeface="Arial" pitchFamily="34" charset="0"/>
              <a:buChar char="•"/>
              <a:defRPr/>
            </a:pPr>
            <a:r>
              <a:rPr lang="en-US" sz="3600" b="1" dirty="0" smtClean="0"/>
              <a:t>I</a:t>
            </a:r>
            <a:r>
              <a:rPr lang="en-US" sz="3600" dirty="0" smtClean="0"/>
              <a:t>nformation system</a:t>
            </a:r>
          </a:p>
          <a:p>
            <a:pPr eaLnBrk="1" fontAlgn="auto" hangingPunct="1">
              <a:spcAft>
                <a:spcPts val="0"/>
              </a:spcAft>
              <a:buFont typeface="Arial" pitchFamily="34" charset="0"/>
              <a:buChar char="•"/>
              <a:defRPr/>
            </a:pPr>
            <a:r>
              <a:rPr lang="en-US" sz="3600" b="1" dirty="0" smtClean="0"/>
              <a:t>M</a:t>
            </a:r>
            <a:r>
              <a:rPr lang="en-US" sz="3600" dirty="0" smtClean="0"/>
              <a:t>onitoring of controls</a:t>
            </a:r>
          </a:p>
          <a:p>
            <a:pPr eaLnBrk="1" fontAlgn="auto" hangingPunct="1">
              <a:spcAft>
                <a:spcPts val="0"/>
              </a:spcAft>
              <a:buFont typeface="Arial" pitchFamily="34" charset="0"/>
              <a:buChar char="•"/>
              <a:defRPr/>
            </a:pPr>
            <a:r>
              <a:rPr lang="en-US" sz="3600" b="1" dirty="0" smtClean="0"/>
              <a:t>E</a:t>
            </a:r>
            <a:r>
              <a:rPr lang="en-US" sz="3600" dirty="0" smtClean="0"/>
              <a:t>nvironment</a:t>
            </a:r>
            <a:endParaRPr lang="en-US" sz="3600" dirty="0"/>
          </a:p>
        </p:txBody>
      </p:sp>
      <p:sp>
        <p:nvSpPr>
          <p:cNvPr id="9" name="Slide Number Placeholder 8"/>
          <p:cNvSpPr>
            <a:spLocks noGrp="1"/>
          </p:cNvSpPr>
          <p:nvPr>
            <p:ph type="sldNum" sz="quarter" idx="12"/>
          </p:nvPr>
        </p:nvSpPr>
        <p:spPr/>
        <p:txBody>
          <a:bodyPr/>
          <a:lstStyle/>
          <a:p>
            <a:pPr>
              <a:defRPr/>
            </a:pPr>
            <a:r>
              <a:rPr lang="en-US" dirty="0"/>
              <a:t>7</a:t>
            </a:r>
            <a:r>
              <a:rPr lang="en-US" dirty="0" smtClean="0"/>
              <a:t>-</a:t>
            </a:r>
            <a:fld id="{46E225EF-26B2-41CF-8D49-773A56E032DA}" type="slidenum">
              <a:rPr lang="en-US" smtClean="0"/>
              <a:pPr>
                <a:defRPr/>
              </a:pPr>
              <a:t>12</a:t>
            </a:fld>
            <a:endParaRPr lang="en-US" dirty="0"/>
          </a:p>
        </p:txBody>
      </p:sp>
      <p:sp>
        <p:nvSpPr>
          <p:cNvPr id="5" name="Oval 4"/>
          <p:cNvSpPr/>
          <p:nvPr/>
        </p:nvSpPr>
        <p:spPr>
          <a:xfrm>
            <a:off x="5410200" y="2133600"/>
            <a:ext cx="3352800" cy="2895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Internal controls are monitored by </a:t>
            </a:r>
            <a:r>
              <a:rPr lang="en-US" sz="2400" dirty="0" smtClean="0">
                <a:solidFill>
                  <a:srgbClr val="EA492C"/>
                </a:solidFill>
              </a:rPr>
              <a:t>internal auditors </a:t>
            </a:r>
            <a:r>
              <a:rPr lang="en-US" sz="2400" dirty="0" smtClean="0">
                <a:solidFill>
                  <a:schemeClr val="tx1"/>
                </a:solidFill>
              </a:rPr>
              <a:t>and </a:t>
            </a:r>
            <a:r>
              <a:rPr lang="en-US" sz="2400" dirty="0" smtClean="0">
                <a:solidFill>
                  <a:srgbClr val="EA492C"/>
                </a:solidFill>
              </a:rPr>
              <a:t>external auditors. </a:t>
            </a:r>
            <a:endParaRPr lang="en-US" sz="2400" dirty="0">
              <a:solidFill>
                <a:srgbClr val="EA492C"/>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Internal Control Procedures</a:t>
            </a:r>
            <a:endParaRPr lang="en-US" dirty="0"/>
          </a:p>
        </p:txBody>
      </p:sp>
      <p:sp>
        <p:nvSpPr>
          <p:cNvPr id="3" name="Content Placeholder 2"/>
          <p:cNvSpPr>
            <a:spLocks noGrp="1"/>
          </p:cNvSpPr>
          <p:nvPr>
            <p:ph idx="1"/>
          </p:nvPr>
        </p:nvSpPr>
        <p:spPr/>
        <p:txBody>
          <a:bodyPr/>
          <a:lstStyle/>
          <a:p>
            <a:r>
              <a:rPr lang="en-US" dirty="0"/>
              <a:t>Competent, reliable, and ethical personnel</a:t>
            </a:r>
          </a:p>
          <a:p>
            <a:r>
              <a:rPr lang="en-US" dirty="0"/>
              <a:t>Assignment of responsibilities </a:t>
            </a:r>
          </a:p>
          <a:p>
            <a:r>
              <a:rPr lang="en-US" dirty="0">
                <a:solidFill>
                  <a:srgbClr val="EA492C"/>
                </a:solidFill>
              </a:rPr>
              <a:t>Separation of </a:t>
            </a:r>
            <a:r>
              <a:rPr lang="en-US" dirty="0" smtClean="0">
                <a:solidFill>
                  <a:srgbClr val="EA492C"/>
                </a:solidFill>
              </a:rPr>
              <a:t>duties </a:t>
            </a:r>
            <a:r>
              <a:rPr lang="en-US" dirty="0" smtClean="0"/>
              <a:t>divides responsibilities between two or more people to limit fraud and promote accuracy of accounting records.</a:t>
            </a:r>
            <a:endParaRPr lang="en-US" dirty="0">
              <a:solidFill>
                <a:srgbClr val="EA492C"/>
              </a:solidFill>
            </a:endParaRPr>
          </a:p>
          <a:p>
            <a:pPr lvl="1"/>
            <a:r>
              <a:rPr lang="en-US" dirty="0"/>
              <a:t>Separating operations from accounting</a:t>
            </a:r>
            <a:r>
              <a:rPr lang="en-US" dirty="0" smtClean="0"/>
              <a:t>.</a:t>
            </a:r>
          </a:p>
          <a:p>
            <a:pPr lvl="1"/>
            <a:r>
              <a:rPr lang="en-US" dirty="0"/>
              <a:t>Separating the custody of assets from accounting</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13</a:t>
            </a:fld>
            <a:endParaRPr lang="en-US" dirty="0"/>
          </a:p>
        </p:txBody>
      </p:sp>
    </p:spTree>
    <p:extLst>
      <p:ext uri="{BB962C8B-B14F-4D97-AF65-F5344CB8AC3E}">
        <p14:creationId xmlns:p14="http://schemas.microsoft.com/office/powerpoint/2010/main" val="156058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Internal Control Procedures</a:t>
            </a:r>
            <a:endParaRPr lang="en-US" dirty="0"/>
          </a:p>
        </p:txBody>
      </p:sp>
      <p:sp>
        <p:nvSpPr>
          <p:cNvPr id="3" name="Content Placeholder 2"/>
          <p:cNvSpPr>
            <a:spLocks noGrp="1"/>
          </p:cNvSpPr>
          <p:nvPr>
            <p:ph idx="1"/>
          </p:nvPr>
        </p:nvSpPr>
        <p:spPr/>
        <p:txBody>
          <a:bodyPr/>
          <a:lstStyle/>
          <a:p>
            <a:r>
              <a:rPr lang="en-US" dirty="0" smtClean="0"/>
              <a:t>Audits</a:t>
            </a:r>
          </a:p>
          <a:p>
            <a:pPr lvl="1"/>
            <a:r>
              <a:rPr lang="en-US" dirty="0"/>
              <a:t>Internal audits are performed by employees of the company.</a:t>
            </a:r>
          </a:p>
          <a:p>
            <a:pPr lvl="1"/>
            <a:r>
              <a:rPr lang="en-US" dirty="0"/>
              <a:t>External audits </a:t>
            </a:r>
            <a:r>
              <a:rPr lang="en-US" dirty="0" smtClean="0"/>
              <a:t>are performed </a:t>
            </a:r>
            <a:r>
              <a:rPr lang="en-US" dirty="0"/>
              <a:t>by independent auditors </a:t>
            </a:r>
            <a:r>
              <a:rPr lang="en-US" dirty="0" smtClean="0"/>
              <a:t>(not employees).</a:t>
            </a:r>
          </a:p>
          <a:p>
            <a:r>
              <a:rPr lang="en-US" dirty="0" smtClean="0"/>
              <a:t>Documents</a:t>
            </a:r>
          </a:p>
          <a:p>
            <a:r>
              <a:rPr lang="en-US" dirty="0" smtClean="0"/>
              <a:t>Electronic Devices</a:t>
            </a:r>
          </a:p>
          <a:p>
            <a:pPr lvl="1"/>
            <a:r>
              <a:rPr lang="en-US" dirty="0" smtClean="0"/>
              <a:t>For example, sensors attached to inventory can reduce theft</a:t>
            </a:r>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14</a:t>
            </a:fld>
            <a:endParaRPr lang="en-US" dirty="0"/>
          </a:p>
        </p:txBody>
      </p:sp>
    </p:spTree>
    <p:extLst>
      <p:ext uri="{BB962C8B-B14F-4D97-AF65-F5344CB8AC3E}">
        <p14:creationId xmlns:p14="http://schemas.microsoft.com/office/powerpoint/2010/main" val="419212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Internal Control Procedures</a:t>
            </a:r>
            <a:endParaRPr lang="en-US" dirty="0"/>
          </a:p>
        </p:txBody>
      </p:sp>
      <p:sp>
        <p:nvSpPr>
          <p:cNvPr id="3" name="Content Placeholder 2"/>
          <p:cNvSpPr>
            <a:spLocks noGrp="1"/>
          </p:cNvSpPr>
          <p:nvPr>
            <p:ph idx="1"/>
          </p:nvPr>
        </p:nvSpPr>
        <p:spPr/>
        <p:txBody>
          <a:bodyPr/>
          <a:lstStyle/>
          <a:p>
            <a:r>
              <a:rPr lang="en-US" dirty="0" smtClean="0"/>
              <a:t>E-Commerce</a:t>
            </a:r>
          </a:p>
          <a:p>
            <a:pPr lvl="1"/>
            <a:r>
              <a:rPr lang="en-US" dirty="0">
                <a:solidFill>
                  <a:srgbClr val="EA492C"/>
                </a:solidFill>
              </a:rPr>
              <a:t>Encryption</a:t>
            </a:r>
            <a:r>
              <a:rPr lang="en-US" dirty="0"/>
              <a:t> rearranges plain-text messages by a mathematical process</a:t>
            </a:r>
            <a:r>
              <a:rPr lang="en-US" dirty="0" smtClean="0"/>
              <a:t>.</a:t>
            </a:r>
          </a:p>
          <a:p>
            <a:pPr lvl="1"/>
            <a:r>
              <a:rPr lang="en-US" dirty="0">
                <a:solidFill>
                  <a:srgbClr val="EA492C"/>
                </a:solidFill>
              </a:rPr>
              <a:t>Firewalls</a:t>
            </a:r>
            <a:r>
              <a:rPr lang="en-US" dirty="0"/>
              <a:t> limit access into a </a:t>
            </a:r>
            <a:r>
              <a:rPr lang="en-US" dirty="0" smtClean="0"/>
              <a:t>local network.</a:t>
            </a:r>
          </a:p>
          <a:p>
            <a:pPr lvl="1"/>
            <a:r>
              <a:rPr lang="en-US" dirty="0" smtClean="0"/>
              <a:t>Passwords, PINs, and signatures</a:t>
            </a:r>
          </a:p>
          <a:p>
            <a:r>
              <a:rPr lang="en-US" dirty="0" smtClean="0"/>
              <a:t>Other Controls</a:t>
            </a:r>
          </a:p>
          <a:p>
            <a:pPr lvl="1"/>
            <a:r>
              <a:rPr lang="en-US" dirty="0" smtClean="0"/>
              <a:t>Examples: Fireproof vaults, alarms, loss-prevention specialists, fidelity bonds, mandatory vacations and job rotation.</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15</a:t>
            </a:fld>
            <a:endParaRPr lang="en-US" dirty="0"/>
          </a:p>
        </p:txBody>
      </p:sp>
    </p:spTree>
    <p:extLst>
      <p:ext uri="{BB962C8B-B14F-4D97-AF65-F5344CB8AC3E}">
        <p14:creationId xmlns:p14="http://schemas.microsoft.com/office/powerpoint/2010/main" val="262605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BE7A00"/>
                </a:solidFill>
              </a:rPr>
              <a:t>The Limitations of Internal Control—Costs and Benefits</a:t>
            </a:r>
            <a:endParaRPr lang="en-US" dirty="0">
              <a:solidFill>
                <a:srgbClr val="BE7A00"/>
              </a:solidFill>
            </a:endParaRPr>
          </a:p>
        </p:txBody>
      </p:sp>
      <p:sp>
        <p:nvSpPr>
          <p:cNvPr id="7" name="Content Placeholder 6"/>
          <p:cNvSpPr>
            <a:spLocks noGrp="1"/>
          </p:cNvSpPr>
          <p:nvPr>
            <p:ph idx="1"/>
          </p:nvPr>
        </p:nvSpPr>
        <p:spPr/>
        <p:txBody>
          <a:bodyPr>
            <a:normAutofit/>
          </a:bodyPr>
          <a:lstStyle/>
          <a:p>
            <a:r>
              <a:rPr lang="en-US" dirty="0" smtClean="0"/>
              <a:t>Internal controls cannot completely prevent fraud.</a:t>
            </a:r>
          </a:p>
          <a:p>
            <a:r>
              <a:rPr lang="en-US" dirty="0" smtClean="0">
                <a:solidFill>
                  <a:srgbClr val="EA492C"/>
                </a:solidFill>
              </a:rPr>
              <a:t>Collusion</a:t>
            </a:r>
            <a:r>
              <a:rPr lang="en-US" dirty="0" smtClean="0"/>
              <a:t> is when two or more people work together to circumvent internal controls and defraud a company. </a:t>
            </a:r>
          </a:p>
          <a:p>
            <a:r>
              <a:rPr lang="en-US" dirty="0" smtClean="0"/>
              <a:t>The stricter the internal controls, the higher the costs. </a:t>
            </a:r>
          </a:p>
          <a:p>
            <a:pPr lvl="1"/>
            <a:r>
              <a:rPr lang="en-US" dirty="0" smtClean="0"/>
              <a:t>Internal controls are judged based upon their cost versus benefit.</a:t>
            </a:r>
            <a:endParaRPr lang="en-US" dirty="0"/>
          </a:p>
        </p:txBody>
      </p:sp>
      <p:sp>
        <p:nvSpPr>
          <p:cNvPr id="5" name="Slide Number Placeholder 4"/>
          <p:cNvSpPr>
            <a:spLocks noGrp="1"/>
          </p:cNvSpPr>
          <p:nvPr>
            <p:ph type="sldNum" sz="quarter" idx="12"/>
          </p:nvPr>
        </p:nvSpPr>
        <p:spPr/>
        <p:txBody>
          <a:bodyPr/>
          <a:lstStyle/>
          <a:p>
            <a:pPr>
              <a:defRPr/>
            </a:pPr>
            <a:r>
              <a:rPr lang="en-US" dirty="0" smtClean="0"/>
              <a:t>7-</a:t>
            </a:r>
            <a:fld id="{E7483391-77BA-4C07-B371-C03B0D7AED9C}" type="slidenum">
              <a:rPr lang="en-US" smtClean="0"/>
              <a:pPr>
                <a:defRPr/>
              </a:pPr>
              <a:t>16</a:t>
            </a:fld>
            <a:endParaRPr lang="en-US" dirty="0"/>
          </a:p>
        </p:txBody>
      </p:sp>
    </p:spTree>
    <p:extLst>
      <p:ext uri="{BB962C8B-B14F-4D97-AF65-F5344CB8AC3E}">
        <p14:creationId xmlns:p14="http://schemas.microsoft.com/office/powerpoint/2010/main" val="336070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b="1" dirty="0" smtClean="0"/>
              <a:t>Learning Objective 2</a:t>
            </a:r>
          </a:p>
        </p:txBody>
      </p:sp>
      <p:sp>
        <p:nvSpPr>
          <p:cNvPr id="3" name="Content Placeholder 2"/>
          <p:cNvSpPr>
            <a:spLocks noGrp="1"/>
          </p:cNvSpPr>
          <p:nvPr>
            <p:ph idx="1"/>
          </p:nvPr>
        </p:nvSpPr>
        <p:spPr>
          <a:xfrm>
            <a:off x="3657600" y="2286000"/>
            <a:ext cx="5181600" cy="3459163"/>
          </a:xfrm>
        </p:spPr>
        <p:txBody>
          <a:bodyPr rtlCol="0">
            <a:noAutofit/>
          </a:bodyPr>
          <a:lstStyle/>
          <a:p>
            <a:pPr marL="0" indent="0" eaLnBrk="1" fontAlgn="auto" hangingPunct="1">
              <a:spcAft>
                <a:spcPts val="0"/>
              </a:spcAft>
              <a:buFont typeface="Arial" pitchFamily="34" charset="0"/>
              <a:buNone/>
              <a:defRPr/>
            </a:pPr>
            <a:r>
              <a:rPr lang="en-US" sz="3200" dirty="0"/>
              <a:t>Apply internal controls to cash </a:t>
            </a:r>
            <a:r>
              <a:rPr lang="en-US" sz="3200" dirty="0" smtClean="0"/>
              <a:t>receipts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582CD88B-BA32-4E2C-AF14-418CC36A1688}" type="slidenum">
              <a:rPr lang="en-US" smtClean="0"/>
              <a:pPr>
                <a:defRPr/>
              </a:pPr>
              <a:t>17</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90B2"/>
                </a:solidFill>
              </a:rPr>
              <a:t>WHAT ARE THE INTERNAL CONTROL PROCEDURES WITH RESPECT TO CASH RECEIPTS?</a:t>
            </a:r>
            <a:endParaRPr lang="en-US" sz="3000" dirty="0">
              <a:solidFill>
                <a:srgbClr val="0090B2"/>
              </a:solidFill>
            </a:endParaRPr>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smtClean="0"/>
              <a:t>Cash receipts occur primarily when a business sells merchandise or services. </a:t>
            </a:r>
          </a:p>
          <a:p>
            <a:r>
              <a:rPr lang="en-US" dirty="0" smtClean="0"/>
              <a:t>Each source of cash has unique security measures. </a:t>
            </a:r>
          </a:p>
          <a:p>
            <a:pPr lvl="1"/>
            <a:r>
              <a:rPr lang="en-US" dirty="0" smtClean="0"/>
              <a:t>A receipt of cash over the counter in a store involves a point-of-sale terminal (cash register).</a:t>
            </a:r>
          </a:p>
          <a:p>
            <a:pPr lvl="1"/>
            <a:r>
              <a:rPr lang="en-US" dirty="0"/>
              <a:t>Many companies receive checks by mail for payments of service or </a:t>
            </a:r>
            <a:r>
              <a:rPr lang="en-US" dirty="0" smtClean="0"/>
              <a:t>merchandise – several controls are needed for cash receipts by mail. </a:t>
            </a:r>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18</a:t>
            </a:fld>
            <a:endParaRPr lang="en-US" dirty="0"/>
          </a:p>
        </p:txBody>
      </p:sp>
    </p:spTree>
    <p:extLst>
      <p:ext uri="{BB962C8B-B14F-4D97-AF65-F5344CB8AC3E}">
        <p14:creationId xmlns:p14="http://schemas.microsoft.com/office/powerpoint/2010/main" val="235080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smtClean="0">
                <a:solidFill>
                  <a:srgbClr val="BE7A00"/>
                </a:solidFill>
              </a:rPr>
              <a:t>Cash Receipts by Mail</a:t>
            </a:r>
          </a:p>
        </p:txBody>
      </p:sp>
      <p:sp>
        <p:nvSpPr>
          <p:cNvPr id="9" name="Slide Number Placeholder 8"/>
          <p:cNvSpPr>
            <a:spLocks noGrp="1"/>
          </p:cNvSpPr>
          <p:nvPr>
            <p:ph type="sldNum" sz="quarter" idx="12"/>
          </p:nvPr>
        </p:nvSpPr>
        <p:spPr/>
        <p:txBody>
          <a:bodyPr/>
          <a:lstStyle/>
          <a:p>
            <a:pPr>
              <a:defRPr/>
            </a:pPr>
            <a:r>
              <a:rPr lang="en-US" dirty="0" smtClean="0"/>
              <a:t>7-</a:t>
            </a:r>
            <a:fld id="{C26AF4CB-9B0E-4152-8DE2-FA60B8798A30}" type="slidenum">
              <a:rPr lang="en-US" smtClean="0"/>
              <a:pPr>
                <a:defRPr/>
              </a:pPr>
              <a:t>19</a:t>
            </a:fld>
            <a:endParaRPr lang="en-US" dirty="0"/>
          </a:p>
        </p:txBody>
      </p:sp>
      <p:pic>
        <p:nvPicPr>
          <p:cNvPr id="3" name="Content Placeholder 2" descr="Screen Shot 2014-11-04 at 1.06.29 PM.png"/>
          <p:cNvPicPr>
            <a:picLocks noGrp="1" noChangeAspect="1"/>
          </p:cNvPicPr>
          <p:nvPr>
            <p:ph idx="1"/>
          </p:nvPr>
        </p:nvPicPr>
        <p:blipFill>
          <a:blip r:embed="rId3" cstate="print">
            <a:extLst>
              <a:ext uri="{28A0092B-C50C-407E-A947-70E740481C1C}">
                <a14:useLocalDpi xmlns:a14="http://schemas.microsoft.com/office/drawing/2010/main" val="0"/>
              </a:ext>
            </a:extLst>
          </a:blip>
          <a:srcRect t="-24526" b="-24526"/>
          <a:stretch>
            <a:fillRect/>
          </a:stretch>
        </p:blipFill>
        <p:spPr>
          <a:xfrm>
            <a:off x="57426" y="1295400"/>
            <a:ext cx="9029149" cy="4965684"/>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3600" dirty="0" smtClean="0"/>
              <a:t>Chapter </a:t>
            </a:r>
            <a:r>
              <a:rPr lang="en-US" sz="3600" dirty="0" smtClean="0">
                <a:solidFill>
                  <a:srgbClr val="3EB211"/>
                </a:solidFill>
              </a:rPr>
              <a:t>7</a:t>
            </a:r>
            <a:r>
              <a:rPr lang="en-US" sz="3600" dirty="0" smtClean="0"/>
              <a:t> Learning Objectives</a:t>
            </a:r>
          </a:p>
        </p:txBody>
      </p:sp>
      <p:sp>
        <p:nvSpPr>
          <p:cNvPr id="17410" name="Content Placeholder 2"/>
          <p:cNvSpPr>
            <a:spLocks noGrp="1"/>
          </p:cNvSpPr>
          <p:nvPr>
            <p:ph idx="1"/>
          </p:nvPr>
        </p:nvSpPr>
        <p:spPr>
          <a:xfrm>
            <a:off x="3581400" y="1600200"/>
            <a:ext cx="5334000" cy="4525963"/>
          </a:xfrm>
        </p:spPr>
        <p:txBody>
          <a:bodyPr>
            <a:normAutofit/>
          </a:bodyPr>
          <a:lstStyle/>
          <a:p>
            <a:pPr marL="514350" indent="-514350" eaLnBrk="1" hangingPunct="1">
              <a:buFont typeface="Arial" charset="0"/>
              <a:buAutoNum type="arabicPeriod"/>
            </a:pPr>
            <a:r>
              <a:rPr lang="en-US" dirty="0" smtClean="0"/>
              <a:t>Define internal control and describe the components of internal control and control procedures</a:t>
            </a:r>
          </a:p>
          <a:p>
            <a:pPr marL="514350" indent="-514350" eaLnBrk="1" hangingPunct="1">
              <a:buFont typeface="Arial" charset="0"/>
              <a:buAutoNum type="arabicPeriod"/>
            </a:pPr>
            <a:r>
              <a:rPr lang="en-US" dirty="0" smtClean="0"/>
              <a:t>Apply internal controls to cash receipts</a:t>
            </a:r>
          </a:p>
          <a:p>
            <a:pPr marL="514350" indent="-514350" eaLnBrk="1" hangingPunct="1">
              <a:buFont typeface="Arial" charset="0"/>
              <a:buAutoNum type="arabicPeriod"/>
            </a:pPr>
            <a:r>
              <a:rPr lang="en-US" dirty="0" smtClean="0"/>
              <a:t>Apply internal controls to cash payments</a:t>
            </a:r>
          </a:p>
        </p:txBody>
      </p:sp>
      <p:sp>
        <p:nvSpPr>
          <p:cNvPr id="6" name="Slide Number Placeholder 5"/>
          <p:cNvSpPr>
            <a:spLocks noGrp="1"/>
          </p:cNvSpPr>
          <p:nvPr>
            <p:ph type="sldNum" sz="quarter" idx="12"/>
          </p:nvPr>
        </p:nvSpPr>
        <p:spPr/>
        <p:txBody>
          <a:bodyPr/>
          <a:lstStyle/>
          <a:p>
            <a:pPr>
              <a:defRPr/>
            </a:pPr>
            <a:r>
              <a:rPr lang="en-US" dirty="0" smtClean="0"/>
              <a:t>7-</a:t>
            </a:r>
            <a:fld id="{A6465335-F3C3-49EF-AB6D-C6BF852649C7}" type="slidenum">
              <a:rPr lang="en-US" smtClean="0"/>
              <a:pPr>
                <a:defRPr/>
              </a:pPr>
              <a:t>2</a:t>
            </a:fld>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Cash Receipts by Mail</a:t>
            </a:r>
            <a:endParaRPr lang="en-US" dirty="0"/>
          </a:p>
        </p:txBody>
      </p:sp>
      <p:sp>
        <p:nvSpPr>
          <p:cNvPr id="3" name="Content Placeholder 2"/>
          <p:cNvSpPr>
            <a:spLocks noGrp="1"/>
          </p:cNvSpPr>
          <p:nvPr>
            <p:ph idx="1"/>
          </p:nvPr>
        </p:nvSpPr>
        <p:spPr/>
        <p:txBody>
          <a:bodyPr>
            <a:normAutofit lnSpcReduction="10000"/>
          </a:bodyPr>
          <a:lstStyle/>
          <a:p>
            <a:r>
              <a:rPr lang="en-US" b="1" dirty="0"/>
              <a:t>Step 1: </a:t>
            </a:r>
            <a:r>
              <a:rPr lang="en-US" dirty="0"/>
              <a:t>All incoming mail is opened by a mailroom employee. The mailroom then sends </a:t>
            </a:r>
            <a:r>
              <a:rPr lang="en-US" dirty="0" smtClean="0"/>
              <a:t>all customer </a:t>
            </a:r>
            <a:r>
              <a:rPr lang="en-US" dirty="0"/>
              <a:t>checks to the treasurer and all remittance advices to the accounting department.</a:t>
            </a:r>
          </a:p>
          <a:p>
            <a:pPr lvl="1"/>
            <a:r>
              <a:rPr lang="en-US" dirty="0"/>
              <a:t>A </a:t>
            </a:r>
            <a:r>
              <a:rPr lang="en-US" dirty="0">
                <a:solidFill>
                  <a:srgbClr val="EA492C"/>
                </a:solidFill>
              </a:rPr>
              <a:t>remittance advice </a:t>
            </a:r>
            <a:r>
              <a:rPr lang="en-US" dirty="0"/>
              <a:t>is an optional attachment to a check that tells the business the </a:t>
            </a:r>
            <a:r>
              <a:rPr lang="en-US" dirty="0" smtClean="0"/>
              <a:t>reason for </a:t>
            </a:r>
            <a:r>
              <a:rPr lang="en-US" dirty="0"/>
              <a:t>the payment.</a:t>
            </a:r>
          </a:p>
          <a:p>
            <a:r>
              <a:rPr lang="en-US" b="1" dirty="0"/>
              <a:t>Step 2: </a:t>
            </a:r>
            <a:r>
              <a:rPr lang="en-US" dirty="0"/>
              <a:t>The treasurer has the cashier deposit the checks in the bank. The cashier receives </a:t>
            </a:r>
            <a:r>
              <a:rPr lang="en-US" dirty="0" smtClean="0"/>
              <a:t>a deposit </a:t>
            </a:r>
            <a:r>
              <a:rPr lang="en-US" dirty="0"/>
              <a:t>receipt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20</a:t>
            </a:fld>
            <a:endParaRPr lang="en-US" dirty="0"/>
          </a:p>
        </p:txBody>
      </p:sp>
    </p:spTree>
    <p:extLst>
      <p:ext uri="{BB962C8B-B14F-4D97-AF65-F5344CB8AC3E}">
        <p14:creationId xmlns:p14="http://schemas.microsoft.com/office/powerpoint/2010/main" val="39617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Cash Receipts by Mail</a:t>
            </a:r>
            <a:endParaRPr lang="en-US" dirty="0"/>
          </a:p>
        </p:txBody>
      </p:sp>
      <p:sp>
        <p:nvSpPr>
          <p:cNvPr id="3" name="Content Placeholder 2"/>
          <p:cNvSpPr>
            <a:spLocks noGrp="1"/>
          </p:cNvSpPr>
          <p:nvPr>
            <p:ph idx="1"/>
          </p:nvPr>
        </p:nvSpPr>
        <p:spPr/>
        <p:txBody>
          <a:bodyPr>
            <a:normAutofit/>
          </a:bodyPr>
          <a:lstStyle/>
          <a:p>
            <a:r>
              <a:rPr lang="en-US" b="1" dirty="0" smtClean="0"/>
              <a:t>Step </a:t>
            </a:r>
            <a:r>
              <a:rPr lang="en-US" b="1" dirty="0"/>
              <a:t>3: </a:t>
            </a:r>
            <a:r>
              <a:rPr lang="en-US" dirty="0"/>
              <a:t>The accounting department </a:t>
            </a:r>
            <a:r>
              <a:rPr lang="en-US" dirty="0" smtClean="0"/>
              <a:t>uses </a:t>
            </a:r>
            <a:r>
              <a:rPr lang="en-US" dirty="0"/>
              <a:t>the remittance advices to </a:t>
            </a:r>
            <a:r>
              <a:rPr lang="en-US" dirty="0" smtClean="0"/>
              <a:t>record the </a:t>
            </a:r>
            <a:r>
              <a:rPr lang="en-US" dirty="0"/>
              <a:t>journal entries to Cash and customer accounts.</a:t>
            </a:r>
          </a:p>
          <a:p>
            <a:r>
              <a:rPr lang="en-US" b="1" dirty="0"/>
              <a:t>Step 4: </a:t>
            </a:r>
            <a:r>
              <a:rPr lang="en-US" dirty="0"/>
              <a:t>As a final control, the controller compares the following records for the day:</a:t>
            </a:r>
          </a:p>
          <a:p>
            <a:pPr lvl="1"/>
            <a:r>
              <a:rPr lang="en-US" dirty="0" smtClean="0"/>
              <a:t>Bank </a:t>
            </a:r>
            <a:r>
              <a:rPr lang="en-US" dirty="0"/>
              <a:t>deposit amount from the treasurer</a:t>
            </a:r>
          </a:p>
          <a:p>
            <a:pPr lvl="1"/>
            <a:r>
              <a:rPr lang="en-US" dirty="0" smtClean="0"/>
              <a:t>Debit </a:t>
            </a:r>
            <a:r>
              <a:rPr lang="en-US" dirty="0"/>
              <a:t>to Cash from the accounting department</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21</a:t>
            </a:fld>
            <a:endParaRPr lang="en-US" dirty="0"/>
          </a:p>
        </p:txBody>
      </p:sp>
    </p:spTree>
    <p:extLst>
      <p:ext uri="{BB962C8B-B14F-4D97-AF65-F5344CB8AC3E}">
        <p14:creationId xmlns:p14="http://schemas.microsoft.com/office/powerpoint/2010/main" val="242703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solidFill>
                  <a:srgbClr val="BE7A00"/>
                </a:solidFill>
              </a:rPr>
              <a:t>Cash Receipts by Mail</a:t>
            </a:r>
          </a:p>
        </p:txBody>
      </p:sp>
      <p:sp>
        <p:nvSpPr>
          <p:cNvPr id="9" name="Slide Number Placeholder 8"/>
          <p:cNvSpPr>
            <a:spLocks noGrp="1"/>
          </p:cNvSpPr>
          <p:nvPr>
            <p:ph type="sldNum" sz="quarter" idx="12"/>
          </p:nvPr>
        </p:nvSpPr>
        <p:spPr/>
        <p:txBody>
          <a:bodyPr/>
          <a:lstStyle/>
          <a:p>
            <a:pPr>
              <a:defRPr/>
            </a:pPr>
            <a:r>
              <a:rPr lang="en-US" dirty="0" smtClean="0"/>
              <a:t>7-</a:t>
            </a:r>
            <a:fld id="{8D38B6C6-BA89-4D84-AB35-DEED8169BBAF}" type="slidenum">
              <a:rPr lang="en-US" smtClean="0"/>
              <a:pPr>
                <a:defRPr/>
              </a:pPr>
              <a:t>22</a:t>
            </a:fld>
            <a:endParaRPr lang="en-US" dirty="0"/>
          </a:p>
        </p:txBody>
      </p:sp>
      <p:sp>
        <p:nvSpPr>
          <p:cNvPr id="2" name="Content Placeholder 1"/>
          <p:cNvSpPr>
            <a:spLocks noGrp="1"/>
          </p:cNvSpPr>
          <p:nvPr>
            <p:ph idx="1"/>
          </p:nvPr>
        </p:nvSpPr>
        <p:spPr/>
        <p:txBody>
          <a:bodyPr>
            <a:normAutofit/>
          </a:bodyPr>
          <a:lstStyle/>
          <a:p>
            <a:r>
              <a:rPr lang="en-US" dirty="0" smtClean="0"/>
              <a:t>A </a:t>
            </a:r>
            <a:r>
              <a:rPr lang="en-US" dirty="0" smtClean="0">
                <a:solidFill>
                  <a:srgbClr val="EA492C"/>
                </a:solidFill>
              </a:rPr>
              <a:t>lock-box system </a:t>
            </a:r>
            <a:r>
              <a:rPr lang="en-US" dirty="0" smtClean="0"/>
              <a:t>is a </a:t>
            </a:r>
            <a:r>
              <a:rPr lang="en-US" dirty="0"/>
              <a:t>system in which customers </a:t>
            </a:r>
            <a:r>
              <a:rPr lang="en-US" dirty="0" smtClean="0"/>
              <a:t>send their </a:t>
            </a:r>
            <a:r>
              <a:rPr lang="en-US" dirty="0"/>
              <a:t>checks to a post office </a:t>
            </a:r>
            <a:r>
              <a:rPr lang="en-US" dirty="0" smtClean="0"/>
              <a:t>box that </a:t>
            </a:r>
            <a:r>
              <a:rPr lang="en-US" dirty="0"/>
              <a:t>belongs to a bank. A </a:t>
            </a:r>
            <a:r>
              <a:rPr lang="en-US" dirty="0" smtClean="0"/>
              <a:t>bank employee </a:t>
            </a:r>
            <a:r>
              <a:rPr lang="en-US" dirty="0"/>
              <a:t>empties the box </a:t>
            </a:r>
            <a:r>
              <a:rPr lang="en-US" dirty="0" smtClean="0"/>
              <a:t>daily and </a:t>
            </a:r>
            <a:r>
              <a:rPr lang="en-US" dirty="0"/>
              <a:t>records the deposits into </a:t>
            </a:r>
            <a:r>
              <a:rPr lang="en-US" dirty="0" smtClean="0"/>
              <a:t>the company’s </a:t>
            </a:r>
            <a:r>
              <a:rPr lang="en-US" dirty="0"/>
              <a:t>bank account.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b="1" dirty="0" smtClean="0"/>
              <a:t>Learning Objective 3</a:t>
            </a:r>
          </a:p>
        </p:txBody>
      </p:sp>
      <p:sp>
        <p:nvSpPr>
          <p:cNvPr id="3" name="Content Placeholder 2"/>
          <p:cNvSpPr>
            <a:spLocks noGrp="1"/>
          </p:cNvSpPr>
          <p:nvPr>
            <p:ph idx="1"/>
          </p:nvPr>
        </p:nvSpPr>
        <p:spPr>
          <a:xfrm>
            <a:off x="3581400" y="2286000"/>
            <a:ext cx="5105400" cy="3535363"/>
          </a:xfrm>
        </p:spPr>
        <p:txBody>
          <a:bodyPr rtlCol="0">
            <a:noAutofit/>
          </a:bodyPr>
          <a:lstStyle/>
          <a:p>
            <a:pPr marL="0" indent="0" eaLnBrk="1" fontAlgn="auto" hangingPunct="1">
              <a:spcAft>
                <a:spcPts val="0"/>
              </a:spcAft>
              <a:buFont typeface="Arial" pitchFamily="34" charset="0"/>
              <a:buNone/>
              <a:defRPr/>
            </a:pPr>
            <a:r>
              <a:rPr lang="en-US" sz="3200" dirty="0"/>
              <a:t>Apply internal controls to cash </a:t>
            </a:r>
            <a:r>
              <a:rPr lang="en-US" sz="3200" dirty="0" smtClean="0"/>
              <a:t>payments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DF30B3E8-ED77-448B-A360-4DEB8496C7D5}" type="slidenum">
              <a:rPr lang="en-US" smtClean="0"/>
              <a:pPr>
                <a:defRPr/>
              </a:pPr>
              <a:t>23</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90B2"/>
                </a:solidFill>
              </a:rPr>
              <a:t>WHAT ARE THE INTERNAL CONTROL PROCEDURES WITH RESPECT TO CASH PAYMENTS?</a:t>
            </a:r>
            <a:endParaRPr lang="en-US" sz="3000" dirty="0">
              <a:solidFill>
                <a:srgbClr val="0090B2"/>
              </a:solidFill>
            </a:endParaRPr>
          </a:p>
        </p:txBody>
      </p:sp>
      <p:sp>
        <p:nvSpPr>
          <p:cNvPr id="3" name="Content Placeholder 2"/>
          <p:cNvSpPr>
            <a:spLocks noGrp="1"/>
          </p:cNvSpPr>
          <p:nvPr>
            <p:ph idx="1"/>
          </p:nvPr>
        </p:nvSpPr>
        <p:spPr>
          <a:xfrm>
            <a:off x="457200" y="1676400"/>
            <a:ext cx="8229600" cy="4449763"/>
          </a:xfrm>
        </p:spPr>
        <p:txBody>
          <a:bodyPr>
            <a:normAutofit/>
          </a:bodyPr>
          <a:lstStyle/>
          <a:p>
            <a:r>
              <a:rPr lang="en-US" dirty="0" smtClean="0"/>
              <a:t>Companies make many payments by check. </a:t>
            </a:r>
          </a:p>
          <a:p>
            <a:r>
              <a:rPr lang="en-US" dirty="0" smtClean="0"/>
              <a:t>Payments by check provide internal controls:</a:t>
            </a:r>
          </a:p>
          <a:p>
            <a:pPr lvl="1"/>
            <a:r>
              <a:rPr lang="en-US" dirty="0" smtClean="0"/>
              <a:t>A check provides a record of the payment.</a:t>
            </a:r>
          </a:p>
          <a:p>
            <a:pPr lvl="1"/>
            <a:r>
              <a:rPr lang="en-US" dirty="0" smtClean="0"/>
              <a:t>A check requires a signature by an authorized official.</a:t>
            </a:r>
          </a:p>
          <a:p>
            <a:pPr lvl="1"/>
            <a:r>
              <a:rPr lang="en-US" dirty="0" smtClean="0"/>
              <a:t>Supporting evidence is reviewed prior to signing the check. </a:t>
            </a:r>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24</a:t>
            </a:fld>
            <a:endParaRPr lang="en-US" dirty="0"/>
          </a:p>
        </p:txBody>
      </p:sp>
    </p:spTree>
    <p:extLst>
      <p:ext uri="{BB962C8B-B14F-4D97-AF65-F5344CB8AC3E}">
        <p14:creationId xmlns:p14="http://schemas.microsoft.com/office/powerpoint/2010/main" val="272350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5"/>
          <p:cNvSpPr>
            <a:spLocks noGrp="1"/>
          </p:cNvSpPr>
          <p:nvPr>
            <p:ph type="title"/>
          </p:nvPr>
        </p:nvSpPr>
        <p:spPr/>
        <p:txBody>
          <a:bodyPr/>
          <a:lstStyle/>
          <a:p>
            <a:pPr eaLnBrk="1" hangingPunct="1"/>
            <a:r>
              <a:rPr lang="en-US" dirty="0" smtClean="0">
                <a:solidFill>
                  <a:srgbClr val="BE7A00"/>
                </a:solidFill>
              </a:rPr>
              <a:t>Controls Over Payment by Check</a:t>
            </a:r>
          </a:p>
        </p:txBody>
      </p:sp>
      <p:sp>
        <p:nvSpPr>
          <p:cNvPr id="9" name="Slide Number Placeholder 8"/>
          <p:cNvSpPr>
            <a:spLocks noGrp="1"/>
          </p:cNvSpPr>
          <p:nvPr>
            <p:ph type="sldNum" sz="quarter" idx="12"/>
          </p:nvPr>
        </p:nvSpPr>
        <p:spPr/>
        <p:txBody>
          <a:bodyPr/>
          <a:lstStyle/>
          <a:p>
            <a:pPr>
              <a:defRPr/>
            </a:pPr>
            <a:r>
              <a:rPr lang="en-US" dirty="0" smtClean="0"/>
              <a:t>7-</a:t>
            </a:r>
            <a:fld id="{B2C92686-F007-4D1A-AC0D-0B7FD73A4812}" type="slidenum">
              <a:rPr lang="en-US" smtClean="0"/>
              <a:pPr>
                <a:defRPr/>
              </a:pPr>
              <a:t>25</a:t>
            </a:fld>
            <a:endParaRPr lang="en-US" dirty="0"/>
          </a:p>
        </p:txBody>
      </p:sp>
      <p:pic>
        <p:nvPicPr>
          <p:cNvPr id="4" name="Picture 3"/>
          <p:cNvPicPr>
            <a:picLocks noChangeAspect="1"/>
          </p:cNvPicPr>
          <p:nvPr/>
        </p:nvPicPr>
        <p:blipFill>
          <a:blip r:embed="rId3"/>
          <a:stretch>
            <a:fillRect/>
          </a:stretch>
        </p:blipFill>
        <p:spPr>
          <a:xfrm>
            <a:off x="1209511" y="1569720"/>
            <a:ext cx="6724978" cy="4754880"/>
          </a:xfrm>
          <a:prstGeom prst="rect">
            <a:avLst/>
          </a:prstGeom>
        </p:spPr>
      </p:pic>
    </p:spTree>
    <p:extLst>
      <p:ext uri="{BB962C8B-B14F-4D97-AF65-F5344CB8AC3E}">
        <p14:creationId xmlns:p14="http://schemas.microsoft.com/office/powerpoint/2010/main" val="352191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1-04 at 1.08.16 PM.png"/>
          <p:cNvPicPr>
            <a:picLocks noGrp="1" noChangeAspect="1"/>
          </p:cNvPicPr>
          <p:nvPr>
            <p:ph sz="half" idx="1"/>
          </p:nvPr>
        </p:nvPicPr>
        <p:blipFill>
          <a:blip r:embed="rId3">
            <a:extLst>
              <a:ext uri="{28A0092B-C50C-407E-A947-70E740481C1C}">
                <a14:useLocalDpi xmlns:a14="http://schemas.microsoft.com/office/drawing/2010/main" val="0"/>
              </a:ext>
            </a:extLst>
          </a:blip>
          <a:srcRect t="-8221" b="-8221"/>
          <a:stretch>
            <a:fillRect/>
          </a:stretch>
        </p:blipFill>
        <p:spPr/>
      </p:pic>
      <p:sp>
        <p:nvSpPr>
          <p:cNvPr id="3" name="Content Placeholder 2"/>
          <p:cNvSpPr>
            <a:spLocks noGrp="1"/>
          </p:cNvSpPr>
          <p:nvPr>
            <p:ph sz="half" idx="2"/>
          </p:nvPr>
        </p:nvSpPr>
        <p:spPr/>
        <p:txBody>
          <a:bodyPr>
            <a:normAutofit/>
          </a:bodyPr>
          <a:lstStyle/>
          <a:p>
            <a:pPr marL="0" indent="0">
              <a:buNone/>
            </a:pPr>
            <a:r>
              <a:rPr lang="en-US" sz="2400" dirty="0" smtClean="0"/>
              <a:t>The controller </a:t>
            </a:r>
            <a:r>
              <a:rPr lang="en-US" sz="2400" dirty="0"/>
              <a:t>or the treasurer should examine the </a:t>
            </a:r>
            <a:r>
              <a:rPr lang="en-US" sz="2400" dirty="0" smtClean="0"/>
              <a:t>payment packet </a:t>
            </a:r>
            <a:r>
              <a:rPr lang="en-US" sz="2400" dirty="0"/>
              <a:t>to </a:t>
            </a:r>
            <a:r>
              <a:rPr lang="en-US" sz="2400" dirty="0" smtClean="0"/>
              <a:t>prove:</a:t>
            </a:r>
            <a:endParaRPr lang="en-US" sz="2400" dirty="0"/>
          </a:p>
          <a:p>
            <a:pPr marL="457200" indent="-457200">
              <a:buFont typeface="+mj-lt"/>
              <a:buAutoNum type="arabicPeriod"/>
            </a:pPr>
            <a:r>
              <a:rPr lang="en-US" sz="2200" dirty="0" smtClean="0"/>
              <a:t>It </a:t>
            </a:r>
            <a:r>
              <a:rPr lang="en-US" sz="2200" dirty="0"/>
              <a:t>received the goods ordered.</a:t>
            </a:r>
          </a:p>
          <a:p>
            <a:pPr marL="457200" indent="-457200">
              <a:buFont typeface="+mj-lt"/>
              <a:buAutoNum type="arabicPeriod"/>
            </a:pPr>
            <a:r>
              <a:rPr lang="en-US" sz="2200" dirty="0" smtClean="0"/>
              <a:t>It </a:t>
            </a:r>
            <a:r>
              <a:rPr lang="en-US" sz="2200" dirty="0"/>
              <a:t>is paying only for the goods received and authorized.</a:t>
            </a:r>
          </a:p>
          <a:p>
            <a:pPr marL="457200" indent="-457200">
              <a:buFont typeface="+mj-lt"/>
              <a:buAutoNum type="arabicPeriod"/>
            </a:pPr>
            <a:r>
              <a:rPr lang="en-US" sz="2200" dirty="0" smtClean="0"/>
              <a:t>It </a:t>
            </a:r>
            <a:r>
              <a:rPr lang="en-US" sz="2200" dirty="0"/>
              <a:t>is paying the correct amount.</a:t>
            </a:r>
          </a:p>
        </p:txBody>
      </p:sp>
      <p:sp>
        <p:nvSpPr>
          <p:cNvPr id="10" name="Slide Number Placeholder 9"/>
          <p:cNvSpPr>
            <a:spLocks noGrp="1"/>
          </p:cNvSpPr>
          <p:nvPr>
            <p:ph type="sldNum" sz="quarter" idx="12"/>
          </p:nvPr>
        </p:nvSpPr>
        <p:spPr/>
        <p:txBody>
          <a:bodyPr/>
          <a:lstStyle/>
          <a:p>
            <a:pPr>
              <a:defRPr/>
            </a:pPr>
            <a:r>
              <a:rPr lang="en-US" dirty="0" smtClean="0"/>
              <a:t>7-</a:t>
            </a:r>
            <a:fld id="{3899E69F-1B31-4077-8FD6-8D6440FD027A}" type="slidenum">
              <a:rPr lang="en-US" smtClean="0"/>
              <a:pPr>
                <a:defRPr/>
              </a:pPr>
              <a:t>26</a:t>
            </a:fld>
            <a:endParaRPr lang="en-US" dirty="0"/>
          </a:p>
        </p:txBody>
      </p:sp>
      <p:sp>
        <p:nvSpPr>
          <p:cNvPr id="13" name="Title 5"/>
          <p:cNvSpPr>
            <a:spLocks noGrp="1"/>
          </p:cNvSpPr>
          <p:nvPr>
            <p:ph type="title"/>
          </p:nvPr>
        </p:nvSpPr>
        <p:spPr>
          <a:xfrm>
            <a:off x="457200" y="274638"/>
            <a:ext cx="8229600" cy="1143000"/>
          </a:xfrm>
        </p:spPr>
        <p:txBody>
          <a:bodyPr/>
          <a:lstStyle/>
          <a:p>
            <a:pPr eaLnBrk="1" hangingPunct="1"/>
            <a:r>
              <a:rPr lang="en-US" dirty="0" smtClean="0">
                <a:solidFill>
                  <a:srgbClr val="BE7A00"/>
                </a:solidFill>
              </a:rPr>
              <a:t>Controls Over Payment by Check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p:cNvSpPr>
            <a:spLocks noGrp="1"/>
          </p:cNvSpPr>
          <p:nvPr>
            <p:ph type="title"/>
          </p:nvPr>
        </p:nvSpPr>
        <p:spPr/>
        <p:txBody>
          <a:bodyPr/>
          <a:lstStyle/>
          <a:p>
            <a:r>
              <a:rPr lang="en-US" dirty="0">
                <a:solidFill>
                  <a:srgbClr val="6CAC43"/>
                </a:solidFill>
              </a:rPr>
              <a:t>Streamlined Procedures</a:t>
            </a:r>
            <a:r>
              <a:rPr lang="en-US" dirty="0"/>
              <a:t> </a:t>
            </a:r>
          </a:p>
        </p:txBody>
      </p:sp>
      <p:sp>
        <p:nvSpPr>
          <p:cNvPr id="3" name="Content Placeholder 2"/>
          <p:cNvSpPr>
            <a:spLocks noGrp="1"/>
          </p:cNvSpPr>
          <p:nvPr>
            <p:ph idx="1"/>
          </p:nvPr>
        </p:nvSpPr>
        <p:spPr/>
        <p:txBody>
          <a:bodyPr>
            <a:normAutofit/>
          </a:bodyPr>
          <a:lstStyle/>
          <a:p>
            <a:r>
              <a:rPr lang="en-US" sz="2400" dirty="0" smtClean="0">
                <a:solidFill>
                  <a:srgbClr val="EA492C"/>
                </a:solidFill>
              </a:rPr>
              <a:t>Evaluated Receipts Settlement (ERS) </a:t>
            </a:r>
            <a:r>
              <a:rPr lang="en-US" sz="2400" dirty="0" smtClean="0"/>
              <a:t>is a procedure </a:t>
            </a:r>
            <a:r>
              <a:rPr lang="en-US" sz="2400" dirty="0"/>
              <a:t>that compresses </a:t>
            </a:r>
            <a:r>
              <a:rPr lang="en-US" sz="2400" dirty="0" smtClean="0"/>
              <a:t>the payment </a:t>
            </a:r>
            <a:r>
              <a:rPr lang="en-US" sz="2400" dirty="0"/>
              <a:t>approval process </a:t>
            </a:r>
            <a:r>
              <a:rPr lang="en-US" sz="2400" dirty="0" smtClean="0"/>
              <a:t>into a </a:t>
            </a:r>
            <a:r>
              <a:rPr lang="en-US" sz="2400" dirty="0"/>
              <a:t>single step by comparing </a:t>
            </a:r>
            <a:r>
              <a:rPr lang="en-US" sz="2400" dirty="0" smtClean="0"/>
              <a:t>the receiving </a:t>
            </a:r>
            <a:r>
              <a:rPr lang="en-US" sz="2400" dirty="0"/>
              <a:t>report to the purchase order</a:t>
            </a:r>
            <a:r>
              <a:rPr lang="en-US" sz="2400" dirty="0" smtClean="0"/>
              <a:t>.</a:t>
            </a:r>
          </a:p>
          <a:p>
            <a:r>
              <a:rPr lang="en-US" sz="2400" dirty="0" smtClean="0">
                <a:solidFill>
                  <a:srgbClr val="EA492C"/>
                </a:solidFill>
              </a:rPr>
              <a:t>Electronic Data Interchange (EDI) </a:t>
            </a:r>
            <a:r>
              <a:rPr lang="en-US" sz="2400" dirty="0" smtClean="0"/>
              <a:t>is a streamlined </a:t>
            </a:r>
            <a:r>
              <a:rPr lang="en-US" sz="2400" dirty="0"/>
              <a:t>process </a:t>
            </a:r>
            <a:r>
              <a:rPr lang="en-US" sz="2400" dirty="0" smtClean="0"/>
              <a:t>that bypasses </a:t>
            </a:r>
            <a:r>
              <a:rPr lang="en-US" sz="2400" dirty="0"/>
              <a:t>paper </a:t>
            </a:r>
            <a:r>
              <a:rPr lang="en-US" sz="2400" dirty="0" smtClean="0"/>
              <a:t>documents altogether</a:t>
            </a:r>
            <a:r>
              <a:rPr lang="en-US" sz="2400" dirty="0"/>
              <a:t>. Computers of </a:t>
            </a:r>
            <a:r>
              <a:rPr lang="en-US" sz="2400" dirty="0" smtClean="0"/>
              <a:t>customers communicate </a:t>
            </a:r>
            <a:r>
              <a:rPr lang="en-US" sz="2400" dirty="0"/>
              <a:t>directly with </a:t>
            </a:r>
            <a:r>
              <a:rPr lang="en-US" sz="2400" dirty="0" smtClean="0"/>
              <a:t>the computers </a:t>
            </a:r>
            <a:r>
              <a:rPr lang="en-US" sz="2400" dirty="0"/>
              <a:t>of suppliers to </a:t>
            </a:r>
            <a:r>
              <a:rPr lang="en-US" sz="2400" dirty="0" smtClean="0"/>
              <a:t>automate routine </a:t>
            </a:r>
            <a:r>
              <a:rPr lang="en-US" sz="2400" dirty="0"/>
              <a:t>business transactions.</a:t>
            </a:r>
          </a:p>
        </p:txBody>
      </p:sp>
      <p:sp>
        <p:nvSpPr>
          <p:cNvPr id="10" name="Slide Number Placeholder 9"/>
          <p:cNvSpPr>
            <a:spLocks noGrp="1"/>
          </p:cNvSpPr>
          <p:nvPr>
            <p:ph type="sldNum" sz="quarter" idx="12"/>
          </p:nvPr>
        </p:nvSpPr>
        <p:spPr/>
        <p:txBody>
          <a:bodyPr/>
          <a:lstStyle/>
          <a:p>
            <a:pPr>
              <a:defRPr/>
            </a:pPr>
            <a:r>
              <a:rPr lang="en-US" dirty="0" smtClean="0"/>
              <a:t>7-</a:t>
            </a:r>
            <a:fld id="{3899E69F-1B31-4077-8FD6-8D6440FD027A}" type="slidenum">
              <a:rPr lang="en-US" smtClean="0"/>
              <a:pPr>
                <a:defRPr/>
              </a:pPr>
              <a:t>27</a:t>
            </a:fld>
            <a:endParaRPr lang="en-US" dirty="0"/>
          </a:p>
        </p:txBody>
      </p:sp>
    </p:spTree>
    <p:extLst>
      <p:ext uri="{BB962C8B-B14F-4D97-AF65-F5344CB8AC3E}">
        <p14:creationId xmlns:p14="http://schemas.microsoft.com/office/powerpoint/2010/main" val="3981224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b="1" dirty="0" smtClean="0"/>
              <a:t>Learning Objective 4</a:t>
            </a:r>
          </a:p>
        </p:txBody>
      </p:sp>
      <p:sp>
        <p:nvSpPr>
          <p:cNvPr id="3" name="Content Placeholder 2"/>
          <p:cNvSpPr>
            <a:spLocks noGrp="1"/>
          </p:cNvSpPr>
          <p:nvPr>
            <p:ph idx="1"/>
          </p:nvPr>
        </p:nvSpPr>
        <p:spPr>
          <a:xfrm>
            <a:off x="3707027" y="2286000"/>
            <a:ext cx="4953000" cy="3459163"/>
          </a:xfrm>
        </p:spPr>
        <p:txBody>
          <a:bodyPr rtlCol="0">
            <a:noAutofit/>
          </a:bodyPr>
          <a:lstStyle/>
          <a:p>
            <a:pPr marL="0" indent="0" eaLnBrk="1" fontAlgn="auto" hangingPunct="1">
              <a:spcAft>
                <a:spcPts val="0"/>
              </a:spcAft>
              <a:buFont typeface="Arial" pitchFamily="34" charset="0"/>
              <a:buNone/>
              <a:defRPr/>
            </a:pPr>
            <a:r>
              <a:rPr lang="en-US" sz="3200" dirty="0"/>
              <a:t>Explain and journalize petty cash </a:t>
            </a:r>
            <a:r>
              <a:rPr lang="en-US" sz="3200" dirty="0" smtClean="0"/>
              <a:t>transactions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10DFF6F9-6869-42FA-A190-4124AB2BEB1F}" type="slidenum">
              <a:rPr lang="en-US" smtClean="0"/>
              <a:pPr>
                <a:defRPr/>
              </a:pPr>
              <a:t>28</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z="3000" dirty="0" smtClean="0">
                <a:solidFill>
                  <a:srgbClr val="0090B2"/>
                </a:solidFill>
              </a:rPr>
              <a:t>HOW CAN A PETTY CASH FUND BE USED FOR INTERNAL CONTROL PURPOSES?</a:t>
            </a:r>
          </a:p>
        </p:txBody>
      </p:sp>
      <p:sp>
        <p:nvSpPr>
          <p:cNvPr id="3" name="Content Placeholder 2"/>
          <p:cNvSpPr>
            <a:spLocks noGrp="1"/>
          </p:cNvSpPr>
          <p:nvPr>
            <p:ph idx="1"/>
          </p:nvPr>
        </p:nvSpPr>
        <p:spPr>
          <a:xfrm>
            <a:off x="457200" y="1752600"/>
            <a:ext cx="4419600" cy="4373563"/>
          </a:xfrm>
        </p:spPr>
        <p:txBody>
          <a:bodyPr rtlCol="0">
            <a:normAutofit fontScale="92500"/>
          </a:bodyPr>
          <a:lstStyle/>
          <a:p>
            <a:pPr eaLnBrk="1" fontAlgn="auto" hangingPunct="1">
              <a:spcAft>
                <a:spcPts val="0"/>
              </a:spcAft>
              <a:buFont typeface="Arial" pitchFamily="34" charset="0"/>
              <a:buChar char="•"/>
              <a:defRPr/>
            </a:pPr>
            <a:r>
              <a:rPr lang="en-US" sz="2800" dirty="0" smtClean="0"/>
              <a:t>Petty cash is used as an in-office source of cash for small immediate purchases.</a:t>
            </a:r>
          </a:p>
          <a:p>
            <a:pPr eaLnBrk="1" fontAlgn="auto" hangingPunct="1">
              <a:spcAft>
                <a:spcPts val="0"/>
              </a:spcAft>
              <a:buFont typeface="Arial" pitchFamily="34" charset="0"/>
              <a:buChar char="•"/>
              <a:defRPr/>
            </a:pPr>
            <a:r>
              <a:rPr lang="en-US" sz="2800" dirty="0" smtClean="0"/>
              <a:t>It is often the responsibility of a designated employee.</a:t>
            </a:r>
          </a:p>
          <a:p>
            <a:pPr eaLnBrk="1" fontAlgn="auto" hangingPunct="1">
              <a:spcAft>
                <a:spcPts val="0"/>
              </a:spcAft>
              <a:buFont typeface="Arial" pitchFamily="34" charset="0"/>
              <a:buChar char="•"/>
              <a:defRPr/>
            </a:pPr>
            <a:r>
              <a:rPr lang="en-US" sz="2800" dirty="0" smtClean="0"/>
              <a:t>A petty cash ticket serves as authorization for payment. </a:t>
            </a:r>
            <a:endParaRPr lang="en-US" sz="2800" dirty="0"/>
          </a:p>
        </p:txBody>
      </p:sp>
      <p:sp>
        <p:nvSpPr>
          <p:cNvPr id="9" name="Slide Number Placeholder 8"/>
          <p:cNvSpPr>
            <a:spLocks noGrp="1"/>
          </p:cNvSpPr>
          <p:nvPr>
            <p:ph type="sldNum" sz="quarter" idx="12"/>
          </p:nvPr>
        </p:nvSpPr>
        <p:spPr/>
        <p:txBody>
          <a:bodyPr/>
          <a:lstStyle/>
          <a:p>
            <a:pPr>
              <a:defRPr/>
            </a:pPr>
            <a:r>
              <a:rPr lang="en-US" dirty="0" smtClean="0"/>
              <a:t>7-</a:t>
            </a:r>
            <a:fld id="{8603B8C5-526A-4903-ABD1-CD916FF50695}" type="slidenum">
              <a:rPr lang="en-US" smtClean="0"/>
              <a:pPr>
                <a:defRPr/>
              </a:pPr>
              <a:t>29</a:t>
            </a:fld>
            <a:endParaRPr lang="en-US" dirty="0"/>
          </a:p>
        </p:txBody>
      </p:sp>
      <p:sp>
        <p:nvSpPr>
          <p:cNvPr id="6" name="Rectangle 5"/>
          <p:cNvSpPr/>
          <p:nvPr/>
        </p:nvSpPr>
        <p:spPr>
          <a:xfrm>
            <a:off x="5181600" y="1752600"/>
            <a:ext cx="3581400" cy="403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Uses for Petty </a:t>
            </a:r>
            <a:r>
              <a:rPr lang="en-US" sz="2400" dirty="0" smtClean="0">
                <a:solidFill>
                  <a:schemeClr val="tx1"/>
                </a:solidFill>
              </a:rPr>
              <a:t>Cash</a:t>
            </a:r>
          </a:p>
          <a:p>
            <a:pPr algn="ctr" fontAlgn="auto">
              <a:spcBef>
                <a:spcPts val="0"/>
              </a:spcBef>
              <a:spcAft>
                <a:spcPts val="0"/>
              </a:spcAft>
              <a:defRPr/>
            </a:pPr>
            <a:endParaRPr lang="en-US" sz="2400" dirty="0">
              <a:solidFill>
                <a:schemeClr val="tx1"/>
              </a:solidFill>
            </a:endParaRPr>
          </a:p>
          <a:p>
            <a:pPr marL="285750" indent="-285750" fontAlgn="auto">
              <a:spcBef>
                <a:spcPts val="0"/>
              </a:spcBef>
              <a:spcAft>
                <a:spcPts val="0"/>
              </a:spcAft>
              <a:buFont typeface="Arial" pitchFamily="34" charset="0"/>
              <a:buChar char="•"/>
              <a:defRPr/>
            </a:pPr>
            <a:r>
              <a:rPr lang="en-US" sz="2400" dirty="0">
                <a:solidFill>
                  <a:schemeClr val="tx1"/>
                </a:solidFill>
              </a:rPr>
              <a:t>Office donuts</a:t>
            </a:r>
          </a:p>
          <a:p>
            <a:pPr marL="285750" indent="-285750" fontAlgn="auto">
              <a:spcBef>
                <a:spcPts val="0"/>
              </a:spcBef>
              <a:spcAft>
                <a:spcPts val="0"/>
              </a:spcAft>
              <a:buFont typeface="Arial" pitchFamily="34" charset="0"/>
              <a:buChar char="•"/>
              <a:defRPr/>
            </a:pPr>
            <a:r>
              <a:rPr lang="en-US" sz="2400" dirty="0">
                <a:solidFill>
                  <a:schemeClr val="tx1"/>
                </a:solidFill>
              </a:rPr>
              <a:t>Cleaning supplies</a:t>
            </a:r>
          </a:p>
          <a:p>
            <a:pPr marL="285750" indent="-285750" fontAlgn="auto">
              <a:spcBef>
                <a:spcPts val="0"/>
              </a:spcBef>
              <a:spcAft>
                <a:spcPts val="0"/>
              </a:spcAft>
              <a:buFont typeface="Arial" pitchFamily="34" charset="0"/>
              <a:buChar char="•"/>
              <a:defRPr/>
            </a:pPr>
            <a:r>
              <a:rPr lang="en-US" sz="2400" dirty="0">
                <a:solidFill>
                  <a:schemeClr val="tx1"/>
                </a:solidFill>
              </a:rPr>
              <a:t>Sympathy flowers</a:t>
            </a:r>
          </a:p>
          <a:p>
            <a:pPr marL="285750" indent="-285750" fontAlgn="auto">
              <a:spcBef>
                <a:spcPts val="0"/>
              </a:spcBef>
              <a:spcAft>
                <a:spcPts val="0"/>
              </a:spcAft>
              <a:buFont typeface="Arial" pitchFamily="34" charset="0"/>
              <a:buChar char="•"/>
              <a:defRPr/>
            </a:pPr>
            <a:r>
              <a:rPr lang="en-US" sz="2400" dirty="0">
                <a:solidFill>
                  <a:schemeClr val="tx1"/>
                </a:solidFill>
              </a:rPr>
              <a:t>Entertaining clients</a:t>
            </a:r>
          </a:p>
          <a:p>
            <a:pPr marL="285750" indent="-285750" fontAlgn="auto">
              <a:spcBef>
                <a:spcPts val="0"/>
              </a:spcBef>
              <a:spcAft>
                <a:spcPts val="0"/>
              </a:spcAft>
              <a:buFont typeface="Arial" pitchFamily="34" charset="0"/>
              <a:buChar char="•"/>
              <a:defRPr/>
            </a:pPr>
            <a:r>
              <a:rPr lang="en-US" sz="2400" dirty="0">
                <a:solidFill>
                  <a:schemeClr val="tx1"/>
                </a:solidFill>
              </a:rPr>
              <a:t>Public transportation</a:t>
            </a:r>
          </a:p>
          <a:p>
            <a:pPr marL="285750" indent="-285750" fontAlgn="auto">
              <a:spcBef>
                <a:spcPts val="0"/>
              </a:spcBef>
              <a:spcAft>
                <a:spcPts val="0"/>
              </a:spcAft>
              <a:buFont typeface="Arial" pitchFamily="34" charset="0"/>
              <a:buChar char="•"/>
              <a:defRPr/>
            </a:pPr>
            <a:r>
              <a:rPr lang="en-US" sz="2400" dirty="0">
                <a:solidFill>
                  <a:schemeClr val="tx1"/>
                </a:solidFill>
              </a:rPr>
              <a:t>Tips for service providers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600" dirty="0"/>
              <a:t>Chapter </a:t>
            </a:r>
            <a:r>
              <a:rPr lang="en-US" sz="3600" dirty="0">
                <a:solidFill>
                  <a:srgbClr val="3EB211"/>
                </a:solidFill>
              </a:rPr>
              <a:t>7</a:t>
            </a:r>
            <a:r>
              <a:rPr lang="en-US" sz="3600" dirty="0"/>
              <a:t> Learning </a:t>
            </a:r>
            <a:r>
              <a:rPr lang="en-US" sz="3600" dirty="0" smtClean="0"/>
              <a:t>Objectives</a:t>
            </a:r>
          </a:p>
        </p:txBody>
      </p:sp>
      <p:sp>
        <p:nvSpPr>
          <p:cNvPr id="17410" name="Content Placeholder 2"/>
          <p:cNvSpPr>
            <a:spLocks noGrp="1"/>
          </p:cNvSpPr>
          <p:nvPr>
            <p:ph idx="1"/>
          </p:nvPr>
        </p:nvSpPr>
        <p:spPr>
          <a:xfrm>
            <a:off x="3581400" y="1600200"/>
            <a:ext cx="5334000" cy="4525963"/>
          </a:xfrm>
        </p:spPr>
        <p:txBody>
          <a:bodyPr>
            <a:normAutofit/>
          </a:bodyPr>
          <a:lstStyle/>
          <a:p>
            <a:pPr marL="514350" indent="-514350">
              <a:buFont typeface="+mj-lt"/>
              <a:buAutoNum type="arabicPeriod" startAt="4"/>
            </a:pPr>
            <a:r>
              <a:rPr lang="en-US" dirty="0" smtClean="0"/>
              <a:t>Explain </a:t>
            </a:r>
            <a:r>
              <a:rPr lang="en-US" dirty="0"/>
              <a:t>and journalize petty cash transactions</a:t>
            </a:r>
          </a:p>
          <a:p>
            <a:pPr marL="514350" indent="-514350">
              <a:buFont typeface="Arial" charset="0"/>
              <a:buAutoNum type="arabicPeriod" startAt="4"/>
            </a:pPr>
            <a:r>
              <a:rPr lang="en-US" dirty="0" smtClean="0"/>
              <a:t>Explain and journalize credit card sales</a:t>
            </a:r>
          </a:p>
          <a:p>
            <a:pPr marL="514350" indent="-514350">
              <a:buFont typeface="Arial" charset="0"/>
              <a:buAutoNum type="arabicPeriod" startAt="4"/>
            </a:pPr>
            <a:r>
              <a:rPr lang="en-US" dirty="0" smtClean="0"/>
              <a:t>Demonstrate the use of a bank account as a control device and prepare a bank reconciliation and related journal entries</a:t>
            </a:r>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A6465335-F3C3-49EF-AB6D-C6BF852649C7}" type="slidenum">
              <a:rPr lang="en-US" smtClean="0"/>
              <a:pPr>
                <a:defRPr/>
              </a:pPr>
              <a:t>3</a:t>
            </a:fld>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55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solidFill>
                  <a:srgbClr val="BE7A00"/>
                </a:solidFill>
              </a:rPr>
              <a:t>Setting Up the Petty Cash Fund</a:t>
            </a:r>
          </a:p>
        </p:txBody>
      </p:sp>
      <p:sp>
        <p:nvSpPr>
          <p:cNvPr id="91138" name="Content Placeholder 2"/>
          <p:cNvSpPr>
            <a:spLocks noGrp="1"/>
          </p:cNvSpPr>
          <p:nvPr>
            <p:ph idx="1"/>
          </p:nvPr>
        </p:nvSpPr>
        <p:spPr>
          <a:xfrm>
            <a:off x="457200" y="1600201"/>
            <a:ext cx="8229600" cy="1752600"/>
          </a:xfrm>
        </p:spPr>
        <p:txBody>
          <a:bodyPr>
            <a:normAutofit/>
          </a:bodyPr>
          <a:lstStyle/>
          <a:p>
            <a:pPr marL="0" indent="0" eaLnBrk="1" hangingPunct="1">
              <a:buNone/>
            </a:pPr>
            <a:r>
              <a:rPr lang="en-US" sz="2200" dirty="0" smtClean="0"/>
              <a:t>On August 1, Smart Touch Learning creates a petty cash fund of $200. The custodian cashes the $200 check and places the currency in the fund box. </a:t>
            </a:r>
          </a:p>
        </p:txBody>
      </p:sp>
      <p:sp>
        <p:nvSpPr>
          <p:cNvPr id="8" name="Slide Number Placeholder 7"/>
          <p:cNvSpPr>
            <a:spLocks noGrp="1"/>
          </p:cNvSpPr>
          <p:nvPr>
            <p:ph type="sldNum" sz="quarter" idx="12"/>
          </p:nvPr>
        </p:nvSpPr>
        <p:spPr/>
        <p:txBody>
          <a:bodyPr/>
          <a:lstStyle/>
          <a:p>
            <a:pPr>
              <a:defRPr/>
            </a:pPr>
            <a:r>
              <a:rPr lang="en-US" dirty="0" smtClean="0"/>
              <a:t>7-</a:t>
            </a:r>
            <a:fld id="{E4E0094F-54DE-479D-9ECB-07943D01344B}" type="slidenum">
              <a:rPr lang="en-US" smtClean="0"/>
              <a:pPr>
                <a:defRPr/>
              </a:pPr>
              <a:t>30</a:t>
            </a:fld>
            <a:endParaRPr lang="en-US" dirty="0"/>
          </a:p>
        </p:txBody>
      </p:sp>
      <p:pic>
        <p:nvPicPr>
          <p:cNvPr id="3" name="Picture 2"/>
          <p:cNvPicPr>
            <a:picLocks noChangeAspect="1"/>
          </p:cNvPicPr>
          <p:nvPr/>
        </p:nvPicPr>
        <p:blipFill>
          <a:blip r:embed="rId3"/>
          <a:stretch>
            <a:fillRect/>
          </a:stretch>
        </p:blipFill>
        <p:spPr>
          <a:xfrm>
            <a:off x="457200" y="2926340"/>
            <a:ext cx="8229600" cy="17980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solidFill>
                  <a:srgbClr val="BE7A00"/>
                </a:solidFill>
              </a:rPr>
              <a:t>Setting Up the Petty Cash Fund</a:t>
            </a:r>
          </a:p>
        </p:txBody>
      </p:sp>
      <p:sp>
        <p:nvSpPr>
          <p:cNvPr id="91138"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sz="2400" dirty="0"/>
              <a:t>For each petty cash payment, the custodian prepares a petty cash </a:t>
            </a:r>
            <a:r>
              <a:rPr lang="en-US" sz="2400" dirty="0" smtClean="0"/>
              <a:t>ticket.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r>
              <a:rPr lang="en-US" sz="2400" dirty="0"/>
              <a:t>An </a:t>
            </a:r>
            <a:r>
              <a:rPr lang="en-US" sz="2400" dirty="0">
                <a:solidFill>
                  <a:srgbClr val="EA492C"/>
                </a:solidFill>
              </a:rPr>
              <a:t>imprest system </a:t>
            </a:r>
            <a:r>
              <a:rPr lang="en-US" sz="2400" dirty="0"/>
              <a:t>is a way to account for petty cash by maintaining a constant balance </a:t>
            </a:r>
            <a:r>
              <a:rPr lang="en-US" sz="2400" dirty="0" smtClean="0"/>
              <a:t>in the </a:t>
            </a:r>
            <a:r>
              <a:rPr lang="en-US" sz="2400" dirty="0"/>
              <a:t>petty cash account. At any time</a:t>
            </a:r>
            <a:r>
              <a:rPr lang="en-US" sz="2400" dirty="0" smtClean="0"/>
              <a:t>, cash </a:t>
            </a:r>
            <a:r>
              <a:rPr lang="en-US" sz="2400" dirty="0"/>
              <a:t>plus petty cash tickets </a:t>
            </a:r>
            <a:r>
              <a:rPr lang="en-US" sz="2400" dirty="0" smtClean="0"/>
              <a:t>must total </a:t>
            </a:r>
            <a:r>
              <a:rPr lang="en-US" sz="2400" dirty="0"/>
              <a:t>the amount allocated to </a:t>
            </a:r>
            <a:r>
              <a:rPr lang="en-US" sz="2400" dirty="0" smtClean="0"/>
              <a:t>the petty </a:t>
            </a:r>
            <a:r>
              <a:rPr lang="en-US" sz="2400" dirty="0"/>
              <a:t>cash fund.</a:t>
            </a:r>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2200" dirty="0" smtClean="0"/>
          </a:p>
        </p:txBody>
      </p:sp>
      <p:sp>
        <p:nvSpPr>
          <p:cNvPr id="8" name="Slide Number Placeholder 7"/>
          <p:cNvSpPr>
            <a:spLocks noGrp="1"/>
          </p:cNvSpPr>
          <p:nvPr>
            <p:ph type="sldNum" sz="quarter" idx="12"/>
          </p:nvPr>
        </p:nvSpPr>
        <p:spPr/>
        <p:txBody>
          <a:bodyPr/>
          <a:lstStyle/>
          <a:p>
            <a:pPr>
              <a:defRPr/>
            </a:pPr>
            <a:r>
              <a:rPr lang="en-US" dirty="0" smtClean="0"/>
              <a:t>7-</a:t>
            </a:r>
            <a:fld id="{E4E0094F-54DE-479D-9ECB-07943D01344B}" type="slidenum">
              <a:rPr lang="en-US" smtClean="0"/>
              <a:pPr>
                <a:defRPr/>
              </a:pPr>
              <a:t>31</a:t>
            </a:fld>
            <a:endParaRPr lang="en-US" dirty="0"/>
          </a:p>
        </p:txBody>
      </p:sp>
      <p:pic>
        <p:nvPicPr>
          <p:cNvPr id="2" name="Picture 1"/>
          <p:cNvPicPr>
            <a:picLocks noChangeAspect="1"/>
          </p:cNvPicPr>
          <p:nvPr/>
        </p:nvPicPr>
        <p:blipFill>
          <a:blip r:embed="rId3"/>
          <a:stretch>
            <a:fillRect/>
          </a:stretch>
        </p:blipFill>
        <p:spPr>
          <a:xfrm>
            <a:off x="2490054" y="2453640"/>
            <a:ext cx="4163892" cy="2194560"/>
          </a:xfrm>
          <a:prstGeom prst="rect">
            <a:avLst/>
          </a:prstGeom>
        </p:spPr>
      </p:pic>
    </p:spTree>
    <p:extLst>
      <p:ext uri="{BB962C8B-B14F-4D97-AF65-F5344CB8AC3E}">
        <p14:creationId xmlns:p14="http://schemas.microsoft.com/office/powerpoint/2010/main" val="30951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solidFill>
                  <a:srgbClr val="BE7A00"/>
                </a:solidFill>
              </a:rPr>
              <a:t>Replenishing the Petty Cash Fund</a:t>
            </a:r>
          </a:p>
        </p:txBody>
      </p:sp>
      <p:sp>
        <p:nvSpPr>
          <p:cNvPr id="3" name="Content Placeholder 2"/>
          <p:cNvSpPr>
            <a:spLocks noGrp="1"/>
          </p:cNvSpPr>
          <p:nvPr>
            <p:ph idx="1"/>
          </p:nvPr>
        </p:nvSpPr>
        <p:spPr>
          <a:xfrm>
            <a:off x="457200" y="1600200"/>
            <a:ext cx="8229600" cy="1295400"/>
          </a:xfrm>
        </p:spPr>
        <p:txBody>
          <a:bodyPr rtlCol="0">
            <a:normAutofit/>
          </a:bodyPr>
          <a:lstStyle/>
          <a:p>
            <a:pPr marL="0" indent="0" eaLnBrk="1" fontAlgn="auto" hangingPunct="1">
              <a:spcAft>
                <a:spcPts val="0"/>
              </a:spcAft>
              <a:buNone/>
              <a:defRPr/>
            </a:pPr>
            <a:r>
              <a:rPr lang="en-US" sz="2400" dirty="0" smtClean="0"/>
              <a:t>On August 31, the petty cash fund holds $118 in cash and $80 in petty cash tickets. You can see that $2 is missing: </a:t>
            </a:r>
            <a:endParaRPr lang="en-US" sz="2400" dirty="0"/>
          </a:p>
        </p:txBody>
      </p:sp>
      <p:sp>
        <p:nvSpPr>
          <p:cNvPr id="8" name="Slide Number Placeholder 7"/>
          <p:cNvSpPr>
            <a:spLocks noGrp="1"/>
          </p:cNvSpPr>
          <p:nvPr>
            <p:ph type="sldNum" sz="quarter" idx="12"/>
          </p:nvPr>
        </p:nvSpPr>
        <p:spPr/>
        <p:txBody>
          <a:bodyPr/>
          <a:lstStyle/>
          <a:p>
            <a:pPr>
              <a:defRPr/>
            </a:pPr>
            <a:r>
              <a:rPr lang="en-US" dirty="0" smtClean="0"/>
              <a:t>7-</a:t>
            </a:r>
            <a:fld id="{D6942F44-1FBD-4D67-974C-CF72C941A762}" type="slidenum">
              <a:rPr lang="en-US" smtClean="0"/>
              <a:pPr>
                <a:defRPr/>
              </a:pPr>
              <a:t>32</a:t>
            </a:fld>
            <a:endParaRPr lang="en-US" dirty="0"/>
          </a:p>
        </p:txBody>
      </p:sp>
      <p:pic>
        <p:nvPicPr>
          <p:cNvPr id="9318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2694" y="2895600"/>
            <a:ext cx="5935668" cy="28346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solidFill>
                  <a:srgbClr val="BE7A00"/>
                </a:solidFill>
              </a:rPr>
              <a:t>Replenishing the Petty Cash Fund</a:t>
            </a:r>
          </a:p>
        </p:txBody>
      </p:sp>
      <p:sp>
        <p:nvSpPr>
          <p:cNvPr id="3" name="Content Placeholder 2"/>
          <p:cNvSpPr>
            <a:spLocks noGrp="1"/>
          </p:cNvSpPr>
          <p:nvPr>
            <p:ph idx="1"/>
          </p:nvPr>
        </p:nvSpPr>
        <p:spPr>
          <a:xfrm>
            <a:off x="457200" y="1600200"/>
            <a:ext cx="8229600" cy="1295400"/>
          </a:xfrm>
        </p:spPr>
        <p:txBody>
          <a:bodyPr rtlCol="0">
            <a:normAutofit/>
          </a:bodyPr>
          <a:lstStyle/>
          <a:p>
            <a:pPr marL="0" indent="0">
              <a:spcBef>
                <a:spcPct val="0"/>
              </a:spcBef>
              <a:buNone/>
            </a:pPr>
            <a:r>
              <a:rPr lang="en-US" sz="2400" dirty="0"/>
              <a:t>To replenish the petty cash fund, </a:t>
            </a:r>
            <a:r>
              <a:rPr lang="en-US" sz="2400" dirty="0" smtClean="0"/>
              <a:t>the </a:t>
            </a:r>
            <a:r>
              <a:rPr lang="en-US" sz="2400" dirty="0"/>
              <a:t>company writes a check, payable to Petty Cash, for $</a:t>
            </a:r>
            <a:r>
              <a:rPr lang="en-US" sz="2400" dirty="0" smtClean="0"/>
              <a:t>82 to bring the cash on hand up to $200.</a:t>
            </a:r>
            <a:endParaRPr lang="en-US" sz="2400" dirty="0"/>
          </a:p>
        </p:txBody>
      </p:sp>
      <p:sp>
        <p:nvSpPr>
          <p:cNvPr id="8" name="Slide Number Placeholder 7"/>
          <p:cNvSpPr>
            <a:spLocks noGrp="1"/>
          </p:cNvSpPr>
          <p:nvPr>
            <p:ph type="sldNum" sz="quarter" idx="12"/>
          </p:nvPr>
        </p:nvSpPr>
        <p:spPr/>
        <p:txBody>
          <a:bodyPr/>
          <a:lstStyle/>
          <a:p>
            <a:pPr>
              <a:defRPr/>
            </a:pPr>
            <a:r>
              <a:rPr lang="en-US" dirty="0" smtClean="0"/>
              <a:t>7-</a:t>
            </a:r>
            <a:fld id="{D6942F44-1FBD-4D67-974C-CF72C941A762}" type="slidenum">
              <a:rPr lang="en-US" smtClean="0"/>
              <a:pPr>
                <a:defRPr/>
              </a:pPr>
              <a:t>33</a:t>
            </a:fld>
            <a:endParaRPr lang="en-US" dirty="0"/>
          </a:p>
        </p:txBody>
      </p:sp>
      <p:pic>
        <p:nvPicPr>
          <p:cNvPr id="2" name="Picture 1"/>
          <p:cNvPicPr>
            <a:picLocks noChangeAspect="1"/>
          </p:cNvPicPr>
          <p:nvPr/>
        </p:nvPicPr>
        <p:blipFill>
          <a:blip r:embed="rId3"/>
          <a:stretch>
            <a:fillRect/>
          </a:stretch>
        </p:blipFill>
        <p:spPr>
          <a:xfrm>
            <a:off x="457200" y="3048000"/>
            <a:ext cx="8229600" cy="2720045"/>
          </a:xfrm>
          <a:prstGeom prst="rect">
            <a:avLst/>
          </a:prstGeom>
        </p:spPr>
      </p:pic>
    </p:spTree>
    <p:extLst>
      <p:ext uri="{BB962C8B-B14F-4D97-AF65-F5344CB8AC3E}">
        <p14:creationId xmlns:p14="http://schemas.microsoft.com/office/powerpoint/2010/main" val="3698773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Replenishing the Petty Cash Fund</a:t>
            </a:r>
            <a:endParaRPr lang="en-US" dirty="0"/>
          </a:p>
        </p:txBody>
      </p:sp>
      <p:sp>
        <p:nvSpPr>
          <p:cNvPr id="3" name="Content Placeholder 2"/>
          <p:cNvSpPr>
            <a:spLocks noGrp="1"/>
          </p:cNvSpPr>
          <p:nvPr>
            <p:ph idx="1"/>
          </p:nvPr>
        </p:nvSpPr>
        <p:spPr/>
        <p:txBody>
          <a:bodyPr/>
          <a:lstStyle/>
          <a:p>
            <a:r>
              <a:rPr lang="en-US" sz="2600" dirty="0"/>
              <a:t>When cash is missing, the Cash Short &amp; Over account is used to record the unaccounted for amount</a:t>
            </a:r>
            <a:r>
              <a:rPr lang="en-US" sz="2600" dirty="0" smtClean="0"/>
              <a:t>.</a:t>
            </a:r>
          </a:p>
          <a:p>
            <a:r>
              <a:rPr lang="en-US" sz="2600" dirty="0"/>
              <a:t>The Petty Cash </a:t>
            </a:r>
            <a:r>
              <a:rPr lang="en-US" sz="2600" dirty="0" smtClean="0"/>
              <a:t>account is </a:t>
            </a:r>
            <a:r>
              <a:rPr lang="en-US" sz="2600" dirty="0"/>
              <a:t>used in a journal entry only when the fund is started </a:t>
            </a:r>
            <a:r>
              <a:rPr lang="en-US" sz="2600" dirty="0" smtClean="0"/>
              <a:t>or when </a:t>
            </a:r>
            <a:r>
              <a:rPr lang="en-US" sz="2600" dirty="0"/>
              <a:t>its amount is increased or decreased.</a:t>
            </a:r>
          </a:p>
          <a:p>
            <a:r>
              <a:rPr lang="en-US" sz="2600" dirty="0"/>
              <a:t>When replenishing the fund, the company debits either the </a:t>
            </a:r>
            <a:r>
              <a:rPr lang="en-US" sz="2600" dirty="0" smtClean="0"/>
              <a:t>associated expense </a:t>
            </a:r>
            <a:r>
              <a:rPr lang="en-US" sz="2600" dirty="0"/>
              <a:t>incurred or the asset purchased with the funds.</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34</a:t>
            </a:fld>
            <a:endParaRPr lang="en-US" dirty="0"/>
          </a:p>
        </p:txBody>
      </p:sp>
    </p:spTree>
    <p:extLst>
      <p:ext uri="{BB962C8B-B14F-4D97-AF65-F5344CB8AC3E}">
        <p14:creationId xmlns:p14="http://schemas.microsoft.com/office/powerpoint/2010/main" val="253770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solidFill>
                  <a:srgbClr val="BE7A00"/>
                </a:solidFill>
              </a:rPr>
              <a:t>Replenishing the Petty Cash Fund</a:t>
            </a:r>
          </a:p>
        </p:txBody>
      </p:sp>
      <p:sp>
        <p:nvSpPr>
          <p:cNvPr id="3" name="Content Placeholder 2"/>
          <p:cNvSpPr>
            <a:spLocks noGrp="1"/>
          </p:cNvSpPr>
          <p:nvPr>
            <p:ph idx="1"/>
          </p:nvPr>
        </p:nvSpPr>
        <p:spPr>
          <a:xfrm>
            <a:off x="457200" y="1600200"/>
            <a:ext cx="8229600" cy="1295400"/>
          </a:xfrm>
        </p:spPr>
        <p:txBody>
          <a:bodyPr rtlCol="0">
            <a:noAutofit/>
          </a:bodyPr>
          <a:lstStyle/>
          <a:p>
            <a:pPr marL="0" indent="0">
              <a:spcBef>
                <a:spcPct val="0"/>
              </a:spcBef>
              <a:buNone/>
            </a:pPr>
            <a:r>
              <a:rPr lang="en-US" sz="2200" dirty="0"/>
              <a:t>At times the sum of cash in the petty cash fund plus the tickets may exceed the </a:t>
            </a:r>
            <a:r>
              <a:rPr lang="en-US" sz="2200" dirty="0" smtClean="0"/>
              <a:t>fund balance</a:t>
            </a:r>
            <a:r>
              <a:rPr lang="en-US" sz="2200" dirty="0"/>
              <a:t>. Consider the previous example. Assume the petty cash ticket no. 102 for </a:t>
            </a:r>
            <a:r>
              <a:rPr lang="en-US" sz="2200" dirty="0" smtClean="0"/>
              <a:t>delivery was </a:t>
            </a:r>
            <a:r>
              <a:rPr lang="en-US" sz="2200" dirty="0"/>
              <a:t>for $30 instead of $20.</a:t>
            </a:r>
          </a:p>
        </p:txBody>
      </p:sp>
      <p:sp>
        <p:nvSpPr>
          <p:cNvPr id="8" name="Slide Number Placeholder 7"/>
          <p:cNvSpPr>
            <a:spLocks noGrp="1"/>
          </p:cNvSpPr>
          <p:nvPr>
            <p:ph type="sldNum" sz="quarter" idx="12"/>
          </p:nvPr>
        </p:nvSpPr>
        <p:spPr/>
        <p:txBody>
          <a:bodyPr/>
          <a:lstStyle/>
          <a:p>
            <a:pPr>
              <a:defRPr/>
            </a:pPr>
            <a:r>
              <a:rPr lang="en-US" dirty="0" smtClean="0"/>
              <a:t>7-</a:t>
            </a:r>
            <a:fld id="{D6942F44-1FBD-4D67-974C-CF72C941A762}" type="slidenum">
              <a:rPr lang="en-US" smtClean="0"/>
              <a:pPr>
                <a:defRPr/>
              </a:pPr>
              <a:t>35</a:t>
            </a:fld>
            <a:endParaRPr lang="en-US" dirty="0"/>
          </a:p>
        </p:txBody>
      </p:sp>
      <p:pic>
        <p:nvPicPr>
          <p:cNvPr id="4" name="Picture 3"/>
          <p:cNvPicPr>
            <a:picLocks noChangeAspect="1"/>
          </p:cNvPicPr>
          <p:nvPr/>
        </p:nvPicPr>
        <p:blipFill>
          <a:blip r:embed="rId3"/>
          <a:stretch>
            <a:fillRect/>
          </a:stretch>
        </p:blipFill>
        <p:spPr>
          <a:xfrm>
            <a:off x="1600200" y="3305531"/>
            <a:ext cx="5943600" cy="2104669"/>
          </a:xfrm>
          <a:prstGeom prst="rect">
            <a:avLst/>
          </a:prstGeom>
        </p:spPr>
      </p:pic>
    </p:spTree>
    <p:extLst>
      <p:ext uri="{BB962C8B-B14F-4D97-AF65-F5344CB8AC3E}">
        <p14:creationId xmlns:p14="http://schemas.microsoft.com/office/powerpoint/2010/main" val="10271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solidFill>
                  <a:srgbClr val="BE7A00"/>
                </a:solidFill>
              </a:rPr>
              <a:t>Replenishing the Petty Cash Fund</a:t>
            </a:r>
          </a:p>
        </p:txBody>
      </p:sp>
      <p:sp>
        <p:nvSpPr>
          <p:cNvPr id="3" name="Content Placeholder 2"/>
          <p:cNvSpPr>
            <a:spLocks noGrp="1"/>
          </p:cNvSpPr>
          <p:nvPr>
            <p:ph idx="1"/>
          </p:nvPr>
        </p:nvSpPr>
        <p:spPr>
          <a:xfrm>
            <a:off x="457200" y="1600200"/>
            <a:ext cx="8229600" cy="1295400"/>
          </a:xfrm>
        </p:spPr>
        <p:txBody>
          <a:bodyPr rtlCol="0">
            <a:noAutofit/>
          </a:bodyPr>
          <a:lstStyle/>
          <a:p>
            <a:pPr marL="0" indent="0">
              <a:buNone/>
            </a:pPr>
            <a:r>
              <a:rPr lang="en-US" sz="2200" dirty="0"/>
              <a:t>In this case, the cash on hand plus petty cash tickets ($208) is more than the </a:t>
            </a:r>
            <a:r>
              <a:rPr lang="en-US" sz="2200" dirty="0" smtClean="0"/>
              <a:t>fund balance </a:t>
            </a:r>
            <a:r>
              <a:rPr lang="en-US" sz="2200" dirty="0"/>
              <a:t>($200). A cash overage exists. The journal entry to replenish the fund would be:</a:t>
            </a:r>
          </a:p>
        </p:txBody>
      </p:sp>
      <p:sp>
        <p:nvSpPr>
          <p:cNvPr id="8" name="Slide Number Placeholder 7"/>
          <p:cNvSpPr>
            <a:spLocks noGrp="1"/>
          </p:cNvSpPr>
          <p:nvPr>
            <p:ph type="sldNum" sz="quarter" idx="12"/>
          </p:nvPr>
        </p:nvSpPr>
        <p:spPr/>
        <p:txBody>
          <a:bodyPr/>
          <a:lstStyle/>
          <a:p>
            <a:pPr>
              <a:defRPr/>
            </a:pPr>
            <a:r>
              <a:rPr lang="en-US" dirty="0" smtClean="0"/>
              <a:t>7-</a:t>
            </a:r>
            <a:fld id="{D6942F44-1FBD-4D67-974C-CF72C941A762}" type="slidenum">
              <a:rPr lang="en-US" smtClean="0"/>
              <a:pPr>
                <a:defRPr/>
              </a:pPr>
              <a:t>36</a:t>
            </a:fld>
            <a:endParaRPr lang="en-US" dirty="0"/>
          </a:p>
        </p:txBody>
      </p:sp>
      <p:pic>
        <p:nvPicPr>
          <p:cNvPr id="2" name="Picture 1"/>
          <p:cNvPicPr>
            <a:picLocks noChangeAspect="1"/>
          </p:cNvPicPr>
          <p:nvPr/>
        </p:nvPicPr>
        <p:blipFill>
          <a:blip r:embed="rId3"/>
          <a:stretch>
            <a:fillRect/>
          </a:stretch>
        </p:blipFill>
        <p:spPr>
          <a:xfrm>
            <a:off x="457200" y="3215058"/>
            <a:ext cx="8229600" cy="2652342"/>
          </a:xfrm>
          <a:prstGeom prst="rect">
            <a:avLst/>
          </a:prstGeom>
        </p:spPr>
      </p:pic>
    </p:spTree>
    <p:extLst>
      <p:ext uri="{BB962C8B-B14F-4D97-AF65-F5344CB8AC3E}">
        <p14:creationId xmlns:p14="http://schemas.microsoft.com/office/powerpoint/2010/main" val="316172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solidFill>
                  <a:srgbClr val="BE7A00"/>
                </a:solidFill>
              </a:rPr>
              <a:t>Changing the Amount of the Petty Cash Fund</a:t>
            </a:r>
          </a:p>
        </p:txBody>
      </p:sp>
      <p:sp>
        <p:nvSpPr>
          <p:cNvPr id="3" name="Content Placeholder 2"/>
          <p:cNvSpPr>
            <a:spLocks noGrp="1"/>
          </p:cNvSpPr>
          <p:nvPr>
            <p:ph idx="1"/>
          </p:nvPr>
        </p:nvSpPr>
        <p:spPr>
          <a:xfrm>
            <a:off x="457200" y="1600200"/>
            <a:ext cx="8229600" cy="1295400"/>
          </a:xfrm>
        </p:spPr>
        <p:txBody>
          <a:bodyPr rtlCol="0">
            <a:noAutofit/>
          </a:bodyPr>
          <a:lstStyle/>
          <a:p>
            <a:pPr marL="0" indent="0">
              <a:buNone/>
            </a:pPr>
            <a:r>
              <a:rPr lang="en-US" sz="2200" dirty="0"/>
              <a:t>O</a:t>
            </a:r>
            <a:r>
              <a:rPr lang="en-US" sz="2200" dirty="0" smtClean="0"/>
              <a:t>n </a:t>
            </a:r>
            <a:r>
              <a:rPr lang="en-US" sz="2200" dirty="0"/>
              <a:t>September 1, Smart Touch Learning decides to increase the amount of </a:t>
            </a:r>
            <a:r>
              <a:rPr lang="en-US" sz="2200" dirty="0" smtClean="0"/>
              <a:t>the petty </a:t>
            </a:r>
            <a:r>
              <a:rPr lang="en-US" sz="2200" dirty="0"/>
              <a:t>cash fund from $200 to $300. </a:t>
            </a:r>
            <a:endParaRPr lang="en-US" sz="2200" dirty="0" smtClean="0"/>
          </a:p>
          <a:p>
            <a:r>
              <a:rPr lang="en-US" sz="2000" dirty="0" smtClean="0"/>
              <a:t>In </a:t>
            </a:r>
            <a:r>
              <a:rPr lang="en-US" sz="2000" dirty="0"/>
              <a:t>order to increase the fund, Smart Touch </a:t>
            </a:r>
            <a:r>
              <a:rPr lang="en-US" sz="2000" dirty="0" smtClean="0"/>
              <a:t>Learning must </a:t>
            </a:r>
            <a:r>
              <a:rPr lang="en-US" sz="2000" dirty="0"/>
              <a:t>write a check for the additional $100, cash the check, and place the additional </a:t>
            </a:r>
            <a:r>
              <a:rPr lang="en-US" sz="2000" dirty="0" smtClean="0"/>
              <a:t>currency in </a:t>
            </a:r>
            <a:r>
              <a:rPr lang="en-US" sz="2000" dirty="0"/>
              <a:t>the petty cash box.</a:t>
            </a:r>
          </a:p>
        </p:txBody>
      </p:sp>
      <p:sp>
        <p:nvSpPr>
          <p:cNvPr id="8" name="Slide Number Placeholder 7"/>
          <p:cNvSpPr>
            <a:spLocks noGrp="1"/>
          </p:cNvSpPr>
          <p:nvPr>
            <p:ph type="sldNum" sz="quarter" idx="12"/>
          </p:nvPr>
        </p:nvSpPr>
        <p:spPr/>
        <p:txBody>
          <a:bodyPr/>
          <a:lstStyle/>
          <a:p>
            <a:pPr>
              <a:defRPr/>
            </a:pPr>
            <a:r>
              <a:rPr lang="en-US" dirty="0" smtClean="0"/>
              <a:t>7-</a:t>
            </a:r>
            <a:fld id="{D6942F44-1FBD-4D67-974C-CF72C941A762}" type="slidenum">
              <a:rPr lang="en-US" smtClean="0"/>
              <a:pPr>
                <a:defRPr/>
              </a:pPr>
              <a:t>37</a:t>
            </a:fld>
            <a:endParaRPr lang="en-US" dirty="0"/>
          </a:p>
        </p:txBody>
      </p:sp>
      <p:pic>
        <p:nvPicPr>
          <p:cNvPr id="4" name="Picture 3"/>
          <p:cNvPicPr>
            <a:picLocks noChangeAspect="1"/>
          </p:cNvPicPr>
          <p:nvPr/>
        </p:nvPicPr>
        <p:blipFill>
          <a:blip r:embed="rId3"/>
          <a:stretch>
            <a:fillRect/>
          </a:stretch>
        </p:blipFill>
        <p:spPr>
          <a:xfrm>
            <a:off x="457200" y="3847819"/>
            <a:ext cx="8229600" cy="1790981"/>
          </a:xfrm>
          <a:prstGeom prst="rect">
            <a:avLst/>
          </a:prstGeom>
        </p:spPr>
      </p:pic>
    </p:spTree>
    <p:extLst>
      <p:ext uri="{BB962C8B-B14F-4D97-AF65-F5344CB8AC3E}">
        <p14:creationId xmlns:p14="http://schemas.microsoft.com/office/powerpoint/2010/main" val="4234316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b="1" dirty="0" smtClean="0"/>
              <a:t>Learning Objective 5</a:t>
            </a:r>
          </a:p>
        </p:txBody>
      </p:sp>
      <p:sp>
        <p:nvSpPr>
          <p:cNvPr id="3" name="Content Placeholder 2"/>
          <p:cNvSpPr>
            <a:spLocks noGrp="1"/>
          </p:cNvSpPr>
          <p:nvPr>
            <p:ph idx="1"/>
          </p:nvPr>
        </p:nvSpPr>
        <p:spPr>
          <a:xfrm>
            <a:off x="3581400" y="2286000"/>
            <a:ext cx="5105400" cy="3535363"/>
          </a:xfrm>
        </p:spPr>
        <p:txBody>
          <a:bodyPr rtlCol="0">
            <a:noAutofit/>
          </a:bodyPr>
          <a:lstStyle/>
          <a:p>
            <a:pPr marL="0" indent="0" eaLnBrk="1" fontAlgn="auto" hangingPunct="1">
              <a:spcAft>
                <a:spcPts val="0"/>
              </a:spcAft>
              <a:buFont typeface="Arial" pitchFamily="34" charset="0"/>
              <a:buNone/>
              <a:defRPr/>
            </a:pPr>
            <a:r>
              <a:rPr lang="en-US" sz="3200" dirty="0" smtClean="0"/>
              <a:t>Explain and journalize credit card sales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378B2243-103E-41B9-92D3-08293B5A490A}" type="slidenum">
              <a:rPr lang="en-US" smtClean="0"/>
              <a:pPr>
                <a:defRPr/>
              </a:pPr>
              <a:t>38</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0B2"/>
                </a:solidFill>
              </a:rPr>
              <a:t>HOW ARE CREDIT CARD SALES RECORDED?</a:t>
            </a:r>
            <a:endParaRPr lang="en-US" dirty="0">
              <a:solidFill>
                <a:srgbClr val="0090B2"/>
              </a:solidFill>
            </a:endParaRPr>
          </a:p>
        </p:txBody>
      </p:sp>
      <p:sp>
        <p:nvSpPr>
          <p:cNvPr id="3" name="Content Placeholder 2"/>
          <p:cNvSpPr>
            <a:spLocks noGrp="1"/>
          </p:cNvSpPr>
          <p:nvPr>
            <p:ph idx="1"/>
          </p:nvPr>
        </p:nvSpPr>
        <p:spPr/>
        <p:txBody>
          <a:bodyPr>
            <a:normAutofit/>
          </a:bodyPr>
          <a:lstStyle/>
          <a:p>
            <a:pPr marL="0" indent="0">
              <a:buNone/>
            </a:pPr>
            <a:r>
              <a:rPr lang="en-US" sz="2200" b="1" dirty="0" smtClean="0"/>
              <a:t>Net Method</a:t>
            </a:r>
          </a:p>
          <a:p>
            <a:pPr marL="0" indent="0">
              <a:buNone/>
            </a:pPr>
            <a:r>
              <a:rPr lang="en-US" sz="2200" dirty="0" smtClean="0"/>
              <a:t>Smart </a:t>
            </a:r>
            <a:r>
              <a:rPr lang="en-US" sz="2200" dirty="0"/>
              <a:t>Touch Learning sells merchandise inventory (ignore Cost </a:t>
            </a:r>
            <a:r>
              <a:rPr lang="en-US" sz="2200" dirty="0" smtClean="0"/>
              <a:t>of Goods </a:t>
            </a:r>
            <a:r>
              <a:rPr lang="en-US" sz="2200" dirty="0"/>
              <a:t>Sold) to a customer for $3,000 on August 15. The customer pays with a </a:t>
            </a:r>
            <a:r>
              <a:rPr lang="en-US" sz="2200" dirty="0" smtClean="0"/>
              <a:t>third-party credit </a:t>
            </a:r>
            <a:r>
              <a:rPr lang="en-US" sz="2200" dirty="0"/>
              <a:t>card. </a:t>
            </a:r>
            <a:r>
              <a:rPr lang="en-US" sz="2200" dirty="0" smtClean="0"/>
              <a:t>The card processor assesses </a:t>
            </a:r>
            <a:r>
              <a:rPr lang="en-US" sz="2200" dirty="0"/>
              <a:t>a 4% </a:t>
            </a:r>
            <a:r>
              <a:rPr lang="en-US" sz="2200" dirty="0" smtClean="0"/>
              <a:t>fee and deposits the net amount</a:t>
            </a:r>
            <a:r>
              <a:rPr lang="en-US" sz="2200" dirty="0"/>
              <a:t>. Entry on the sale date:</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39</a:t>
            </a:fld>
            <a:endParaRPr lang="en-US" dirty="0"/>
          </a:p>
        </p:txBody>
      </p:sp>
      <p:pic>
        <p:nvPicPr>
          <p:cNvPr id="5" name="Picture 4"/>
          <p:cNvPicPr>
            <a:picLocks noChangeAspect="1"/>
          </p:cNvPicPr>
          <p:nvPr/>
        </p:nvPicPr>
        <p:blipFill>
          <a:blip r:embed="rId3"/>
          <a:stretch>
            <a:fillRect/>
          </a:stretch>
        </p:blipFill>
        <p:spPr>
          <a:xfrm>
            <a:off x="457200" y="3879855"/>
            <a:ext cx="8229600" cy="2216145"/>
          </a:xfrm>
          <a:prstGeom prst="rect">
            <a:avLst/>
          </a:prstGeom>
        </p:spPr>
      </p:pic>
    </p:spTree>
    <p:extLst>
      <p:ext uri="{BB962C8B-B14F-4D97-AF65-F5344CB8AC3E}">
        <p14:creationId xmlns:p14="http://schemas.microsoft.com/office/powerpoint/2010/main" val="83235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600" dirty="0"/>
              <a:t>Chapter </a:t>
            </a:r>
            <a:r>
              <a:rPr lang="en-US" sz="3600" dirty="0">
                <a:solidFill>
                  <a:srgbClr val="3EB211"/>
                </a:solidFill>
              </a:rPr>
              <a:t>7</a:t>
            </a:r>
            <a:r>
              <a:rPr lang="en-US" sz="3600" dirty="0"/>
              <a:t> Learning </a:t>
            </a:r>
            <a:r>
              <a:rPr lang="en-US" sz="3600" dirty="0" smtClean="0"/>
              <a:t>Objectives</a:t>
            </a:r>
          </a:p>
        </p:txBody>
      </p:sp>
      <p:sp>
        <p:nvSpPr>
          <p:cNvPr id="17410" name="Content Placeholder 2"/>
          <p:cNvSpPr>
            <a:spLocks noGrp="1"/>
          </p:cNvSpPr>
          <p:nvPr>
            <p:ph idx="1"/>
          </p:nvPr>
        </p:nvSpPr>
        <p:spPr>
          <a:xfrm>
            <a:off x="3581400" y="1600200"/>
            <a:ext cx="5334000" cy="4525963"/>
          </a:xfrm>
        </p:spPr>
        <p:txBody>
          <a:bodyPr>
            <a:normAutofit/>
          </a:bodyPr>
          <a:lstStyle/>
          <a:p>
            <a:pPr marL="514350" indent="-514350">
              <a:buFont typeface="+mj-lt"/>
              <a:buAutoNum type="arabicPeriod" startAt="7"/>
            </a:pPr>
            <a:r>
              <a:rPr lang="en-US" dirty="0" smtClean="0"/>
              <a:t>Use </a:t>
            </a:r>
            <a:r>
              <a:rPr lang="en-US" dirty="0"/>
              <a:t>the cash ratio to evaluate business </a:t>
            </a:r>
            <a:r>
              <a:rPr lang="en-US" dirty="0" smtClean="0"/>
              <a:t>performance</a:t>
            </a:r>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A6465335-F3C3-49EF-AB6D-C6BF852649C7}" type="slidenum">
              <a:rPr lang="en-US" smtClean="0"/>
              <a:pPr>
                <a:defRPr/>
              </a:pPr>
              <a:t>4</a:t>
            </a:fld>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61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0B2"/>
                </a:solidFill>
              </a:rPr>
              <a:t>HOW ARE CREDIT CARD SALES RECORDED?</a:t>
            </a:r>
            <a:endParaRPr lang="en-US" dirty="0">
              <a:solidFill>
                <a:srgbClr val="0090B2"/>
              </a:solidFill>
            </a:endParaRPr>
          </a:p>
        </p:txBody>
      </p:sp>
      <p:sp>
        <p:nvSpPr>
          <p:cNvPr id="3" name="Content Placeholder 2"/>
          <p:cNvSpPr>
            <a:spLocks noGrp="1"/>
          </p:cNvSpPr>
          <p:nvPr>
            <p:ph idx="1"/>
          </p:nvPr>
        </p:nvSpPr>
        <p:spPr/>
        <p:txBody>
          <a:bodyPr>
            <a:normAutofit/>
          </a:bodyPr>
          <a:lstStyle/>
          <a:p>
            <a:pPr marL="0" indent="0">
              <a:buNone/>
            </a:pPr>
            <a:r>
              <a:rPr lang="en-US" sz="2200" b="1" dirty="0" smtClean="0"/>
              <a:t>Gross Method</a:t>
            </a:r>
          </a:p>
          <a:p>
            <a:pPr marL="0" indent="0">
              <a:buNone/>
            </a:pPr>
            <a:r>
              <a:rPr lang="en-US" sz="2200" dirty="0"/>
              <a:t>Smart Touch Learning sells merchandise inventory (ignore Cost of Goods Sold) to a customer for $3,000 on August 15. The customer pays with a third-party credit card. </a:t>
            </a:r>
            <a:r>
              <a:rPr lang="en-US" sz="2200" dirty="0" smtClean="0"/>
              <a:t>The processor uses the gross method. Entry on the sale date: </a:t>
            </a:r>
            <a:endParaRPr lang="en-US" sz="2200"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40</a:t>
            </a:fld>
            <a:endParaRPr lang="en-US" dirty="0"/>
          </a:p>
        </p:txBody>
      </p:sp>
      <p:pic>
        <p:nvPicPr>
          <p:cNvPr id="6" name="Picture 5"/>
          <p:cNvPicPr>
            <a:picLocks noChangeAspect="1"/>
          </p:cNvPicPr>
          <p:nvPr/>
        </p:nvPicPr>
        <p:blipFill>
          <a:blip r:embed="rId3"/>
          <a:stretch>
            <a:fillRect/>
          </a:stretch>
        </p:blipFill>
        <p:spPr>
          <a:xfrm>
            <a:off x="457200" y="3886200"/>
            <a:ext cx="8229600" cy="1875619"/>
          </a:xfrm>
          <a:prstGeom prst="rect">
            <a:avLst/>
          </a:prstGeom>
        </p:spPr>
      </p:pic>
    </p:spTree>
    <p:extLst>
      <p:ext uri="{BB962C8B-B14F-4D97-AF65-F5344CB8AC3E}">
        <p14:creationId xmlns:p14="http://schemas.microsoft.com/office/powerpoint/2010/main" val="216212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0B2"/>
                </a:solidFill>
              </a:rPr>
              <a:t>HOW ARE CREDIT CARD SALES RECORDED?</a:t>
            </a:r>
            <a:endParaRPr lang="en-US" dirty="0">
              <a:solidFill>
                <a:srgbClr val="0090B2"/>
              </a:solidFill>
            </a:endParaRPr>
          </a:p>
        </p:txBody>
      </p:sp>
      <p:sp>
        <p:nvSpPr>
          <p:cNvPr id="3" name="Content Placeholder 2"/>
          <p:cNvSpPr>
            <a:spLocks noGrp="1"/>
          </p:cNvSpPr>
          <p:nvPr>
            <p:ph idx="1"/>
          </p:nvPr>
        </p:nvSpPr>
        <p:spPr/>
        <p:txBody>
          <a:bodyPr>
            <a:normAutofit/>
          </a:bodyPr>
          <a:lstStyle/>
          <a:p>
            <a:pPr marL="0" indent="0">
              <a:buNone/>
            </a:pPr>
            <a:r>
              <a:rPr lang="en-US" sz="2200" b="1" dirty="0" smtClean="0"/>
              <a:t>Gross Method</a:t>
            </a:r>
          </a:p>
          <a:p>
            <a:pPr marL="0" indent="0">
              <a:buNone/>
            </a:pPr>
            <a:r>
              <a:rPr lang="en-US" sz="2200" dirty="0"/>
              <a:t>At the end of August, the processor would collect </a:t>
            </a:r>
            <a:r>
              <a:rPr lang="en-US" sz="2200" dirty="0" smtClean="0"/>
              <a:t>the 4% fee </a:t>
            </a:r>
            <a:r>
              <a:rPr lang="en-US" sz="2200" dirty="0"/>
              <a:t>assessed for the month.</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41</a:t>
            </a:fld>
            <a:endParaRPr lang="en-US" dirty="0"/>
          </a:p>
        </p:txBody>
      </p:sp>
      <p:pic>
        <p:nvPicPr>
          <p:cNvPr id="5" name="Picture 4"/>
          <p:cNvPicPr>
            <a:picLocks noChangeAspect="1"/>
          </p:cNvPicPr>
          <p:nvPr/>
        </p:nvPicPr>
        <p:blipFill>
          <a:blip r:embed="rId3"/>
          <a:stretch>
            <a:fillRect/>
          </a:stretch>
        </p:blipFill>
        <p:spPr>
          <a:xfrm>
            <a:off x="457200" y="2895600"/>
            <a:ext cx="8229600" cy="1923305"/>
          </a:xfrm>
          <a:prstGeom prst="rect">
            <a:avLst/>
          </a:prstGeom>
        </p:spPr>
      </p:pic>
    </p:spTree>
    <p:extLst>
      <p:ext uri="{BB962C8B-B14F-4D97-AF65-F5344CB8AC3E}">
        <p14:creationId xmlns:p14="http://schemas.microsoft.com/office/powerpoint/2010/main" val="421280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b="1" dirty="0" smtClean="0"/>
              <a:t>Learning Objective 6</a:t>
            </a:r>
          </a:p>
        </p:txBody>
      </p:sp>
      <p:sp>
        <p:nvSpPr>
          <p:cNvPr id="3" name="Content Placeholder 2"/>
          <p:cNvSpPr>
            <a:spLocks noGrp="1"/>
          </p:cNvSpPr>
          <p:nvPr>
            <p:ph idx="1"/>
          </p:nvPr>
        </p:nvSpPr>
        <p:spPr>
          <a:xfrm>
            <a:off x="3581400" y="2286000"/>
            <a:ext cx="5105400" cy="3535363"/>
          </a:xfrm>
        </p:spPr>
        <p:txBody>
          <a:bodyPr rtlCol="0">
            <a:noAutofit/>
          </a:bodyPr>
          <a:lstStyle/>
          <a:p>
            <a:pPr marL="0" indent="0" eaLnBrk="1" fontAlgn="auto" hangingPunct="1">
              <a:spcAft>
                <a:spcPts val="0"/>
              </a:spcAft>
              <a:buFont typeface="Arial" pitchFamily="34" charset="0"/>
              <a:buNone/>
              <a:defRPr/>
            </a:pPr>
            <a:r>
              <a:rPr lang="en-US" sz="3200" dirty="0"/>
              <a:t>Demonstrate the use of a bank account as a control device and prepare a bank reconciliation and related journal </a:t>
            </a:r>
            <a:r>
              <a:rPr lang="en-US" sz="3200" dirty="0" smtClean="0"/>
              <a:t>entries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378B2243-103E-41B9-92D3-08293B5A490A}" type="slidenum">
              <a:rPr lang="en-US" smtClean="0"/>
              <a:pPr>
                <a:defRPr/>
              </a:pPr>
              <a:t>42</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91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dirty="0" smtClean="0">
                <a:solidFill>
                  <a:srgbClr val="0090B2"/>
                </a:solidFill>
              </a:rPr>
              <a:t>HOW CAN THE BANK ACCOUNT BE USED AS A CONTROL DEVICE?</a:t>
            </a:r>
          </a:p>
        </p:txBody>
      </p:sp>
      <p:sp>
        <p:nvSpPr>
          <p:cNvPr id="108546" name="Content Placeholder 2"/>
          <p:cNvSpPr>
            <a:spLocks noGrp="1"/>
          </p:cNvSpPr>
          <p:nvPr>
            <p:ph idx="1"/>
          </p:nvPr>
        </p:nvSpPr>
        <p:spPr>
          <a:xfrm>
            <a:off x="457200" y="1798637"/>
            <a:ext cx="8229600" cy="4525963"/>
          </a:xfrm>
        </p:spPr>
        <p:txBody>
          <a:bodyPr>
            <a:normAutofit/>
          </a:bodyPr>
          <a:lstStyle/>
          <a:p>
            <a:pPr marL="0" indent="0" eaLnBrk="1" hangingPunct="1">
              <a:buNone/>
            </a:pPr>
            <a:r>
              <a:rPr lang="en-US" dirty="0" smtClean="0"/>
              <a:t>Common bank account controls:</a:t>
            </a:r>
          </a:p>
          <a:p>
            <a:r>
              <a:rPr lang="en-US" dirty="0" smtClean="0"/>
              <a:t>A </a:t>
            </a:r>
            <a:r>
              <a:rPr lang="en-US" dirty="0" smtClean="0">
                <a:solidFill>
                  <a:srgbClr val="EA492C"/>
                </a:solidFill>
              </a:rPr>
              <a:t>signature card </a:t>
            </a:r>
            <a:r>
              <a:rPr lang="en-US" dirty="0" smtClean="0"/>
              <a:t>is a </a:t>
            </a:r>
            <a:r>
              <a:rPr lang="en-US" dirty="0"/>
              <a:t>card that shows each </a:t>
            </a:r>
            <a:r>
              <a:rPr lang="en-US" dirty="0" smtClean="0"/>
              <a:t>authorized person’s </a:t>
            </a:r>
            <a:r>
              <a:rPr lang="en-US" dirty="0"/>
              <a:t>signature for a </a:t>
            </a:r>
            <a:r>
              <a:rPr lang="en-US" dirty="0" smtClean="0"/>
              <a:t>bank account.</a:t>
            </a:r>
          </a:p>
          <a:p>
            <a:r>
              <a:rPr lang="en-US" dirty="0" smtClean="0"/>
              <a:t>A </a:t>
            </a:r>
            <a:r>
              <a:rPr lang="en-US" dirty="0" smtClean="0">
                <a:solidFill>
                  <a:srgbClr val="EA492C"/>
                </a:solidFill>
              </a:rPr>
              <a:t>deposit ticket</a:t>
            </a:r>
            <a:r>
              <a:rPr lang="en-US" dirty="0" smtClean="0"/>
              <a:t> is a </a:t>
            </a:r>
            <a:r>
              <a:rPr lang="en-US" dirty="0"/>
              <a:t>bank form that </a:t>
            </a:r>
            <a:r>
              <a:rPr lang="en-US" dirty="0" smtClean="0"/>
              <a:t>is completed by </a:t>
            </a:r>
            <a:r>
              <a:rPr lang="en-US" dirty="0"/>
              <a:t>the customer and shows </a:t>
            </a:r>
            <a:r>
              <a:rPr lang="en-US" dirty="0" smtClean="0"/>
              <a:t>the amount </a:t>
            </a:r>
            <a:r>
              <a:rPr lang="en-US" dirty="0"/>
              <a:t>of each deposit.</a:t>
            </a:r>
            <a:endParaRPr lang="en-US" dirty="0" smtClean="0"/>
          </a:p>
        </p:txBody>
      </p:sp>
      <p:sp>
        <p:nvSpPr>
          <p:cNvPr id="9" name="Slide Number Placeholder 8"/>
          <p:cNvSpPr>
            <a:spLocks noGrp="1"/>
          </p:cNvSpPr>
          <p:nvPr>
            <p:ph type="sldNum" sz="quarter" idx="12"/>
          </p:nvPr>
        </p:nvSpPr>
        <p:spPr/>
        <p:txBody>
          <a:bodyPr/>
          <a:lstStyle/>
          <a:p>
            <a:pPr>
              <a:defRPr/>
            </a:pPr>
            <a:r>
              <a:rPr lang="en-US" dirty="0" smtClean="0"/>
              <a:t>7-</a:t>
            </a:r>
            <a:fld id="{3C747462-37B1-44E2-9B52-C6AC15C53D0C}" type="slidenum">
              <a:rPr lang="en-US" smtClean="0"/>
              <a:pPr>
                <a:defRPr/>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dirty="0" smtClean="0">
                <a:solidFill>
                  <a:srgbClr val="0090B2"/>
                </a:solidFill>
              </a:rPr>
              <a:t>HOW CAN THE BANK ACCOUNT BE USED AS A CONTROL DEVICE?</a:t>
            </a:r>
          </a:p>
        </p:txBody>
      </p:sp>
      <p:sp>
        <p:nvSpPr>
          <p:cNvPr id="108546" name="Content Placeholder 2"/>
          <p:cNvSpPr>
            <a:spLocks noGrp="1"/>
          </p:cNvSpPr>
          <p:nvPr>
            <p:ph idx="1"/>
          </p:nvPr>
        </p:nvSpPr>
        <p:spPr>
          <a:xfrm>
            <a:off x="457200" y="1798637"/>
            <a:ext cx="8229600" cy="4525963"/>
          </a:xfrm>
        </p:spPr>
        <p:txBody>
          <a:bodyPr>
            <a:normAutofit/>
          </a:bodyPr>
          <a:lstStyle/>
          <a:p>
            <a:pPr marL="0" indent="0" eaLnBrk="1" hangingPunct="1">
              <a:buNone/>
            </a:pPr>
            <a:r>
              <a:rPr lang="en-US" dirty="0" smtClean="0"/>
              <a:t>Common bank account controls:</a:t>
            </a:r>
          </a:p>
          <a:p>
            <a:r>
              <a:rPr lang="en-US" sz="2600" dirty="0" smtClean="0"/>
              <a:t>A </a:t>
            </a:r>
            <a:r>
              <a:rPr lang="en-US" sz="2600" dirty="0" smtClean="0">
                <a:solidFill>
                  <a:srgbClr val="EA492C"/>
                </a:solidFill>
              </a:rPr>
              <a:t>check </a:t>
            </a:r>
            <a:r>
              <a:rPr lang="en-US" sz="2600" dirty="0" smtClean="0"/>
              <a:t>is a </a:t>
            </a:r>
            <a:r>
              <a:rPr lang="en-US" sz="2600" dirty="0"/>
              <a:t>document that instructs a </a:t>
            </a:r>
            <a:r>
              <a:rPr lang="en-US" sz="2600" dirty="0" smtClean="0"/>
              <a:t>bank to </a:t>
            </a:r>
            <a:r>
              <a:rPr lang="en-US" sz="2600" dirty="0"/>
              <a:t>pay the designated person </a:t>
            </a:r>
            <a:r>
              <a:rPr lang="en-US" sz="2600" dirty="0" smtClean="0"/>
              <a:t>or business </a:t>
            </a:r>
            <a:r>
              <a:rPr lang="en-US" sz="2600" dirty="0"/>
              <a:t>a specified </a:t>
            </a:r>
            <a:r>
              <a:rPr lang="en-US" sz="2600" dirty="0" smtClean="0"/>
              <a:t>amount of money.</a:t>
            </a:r>
          </a:p>
          <a:p>
            <a:pPr lvl="1"/>
            <a:r>
              <a:rPr lang="en-US" sz="2200" dirty="0" smtClean="0"/>
              <a:t>The </a:t>
            </a:r>
            <a:r>
              <a:rPr lang="en-US" sz="2200" dirty="0" smtClean="0">
                <a:solidFill>
                  <a:srgbClr val="EA492C"/>
                </a:solidFill>
              </a:rPr>
              <a:t>maker</a:t>
            </a:r>
            <a:r>
              <a:rPr lang="en-US" sz="2200" dirty="0" smtClean="0"/>
              <a:t> is the </a:t>
            </a:r>
            <a:r>
              <a:rPr lang="en-US" sz="2200" dirty="0"/>
              <a:t>party who issues the check.</a:t>
            </a:r>
          </a:p>
          <a:p>
            <a:pPr lvl="1"/>
            <a:r>
              <a:rPr lang="en-US" sz="2200" dirty="0" smtClean="0"/>
              <a:t>The </a:t>
            </a:r>
            <a:r>
              <a:rPr lang="en-US" sz="2200" dirty="0" smtClean="0">
                <a:solidFill>
                  <a:srgbClr val="EA492C"/>
                </a:solidFill>
              </a:rPr>
              <a:t>payee</a:t>
            </a:r>
            <a:r>
              <a:rPr lang="en-US" sz="2200" dirty="0" smtClean="0"/>
              <a:t> is the individual </a:t>
            </a:r>
            <a:r>
              <a:rPr lang="en-US" sz="2200" dirty="0"/>
              <a:t>or business to </a:t>
            </a:r>
            <a:r>
              <a:rPr lang="en-US" sz="2200" dirty="0" smtClean="0"/>
              <a:t>whom the </a:t>
            </a:r>
            <a:r>
              <a:rPr lang="en-US" sz="2200" dirty="0"/>
              <a:t>check is paid</a:t>
            </a:r>
            <a:r>
              <a:rPr lang="en-US" sz="2200" dirty="0" smtClean="0"/>
              <a:t>.</a:t>
            </a:r>
          </a:p>
          <a:p>
            <a:pPr lvl="1"/>
            <a:r>
              <a:rPr lang="en-US" sz="2200" dirty="0" smtClean="0"/>
              <a:t>The </a:t>
            </a:r>
            <a:r>
              <a:rPr lang="en-US" sz="2200" dirty="0" smtClean="0">
                <a:solidFill>
                  <a:srgbClr val="EA492C"/>
                </a:solidFill>
              </a:rPr>
              <a:t>routing </a:t>
            </a:r>
            <a:r>
              <a:rPr lang="en-US" sz="2200" dirty="0">
                <a:solidFill>
                  <a:srgbClr val="EA492C"/>
                </a:solidFill>
              </a:rPr>
              <a:t>n</a:t>
            </a:r>
            <a:r>
              <a:rPr lang="en-US" sz="2200" dirty="0" smtClean="0">
                <a:solidFill>
                  <a:srgbClr val="EA492C"/>
                </a:solidFill>
              </a:rPr>
              <a:t>umber </a:t>
            </a:r>
            <a:r>
              <a:rPr lang="en-US" sz="2200" dirty="0" smtClean="0"/>
              <a:t>identifies </a:t>
            </a:r>
            <a:r>
              <a:rPr lang="en-US" sz="2200" dirty="0"/>
              <a:t>the bank upon which </a:t>
            </a:r>
            <a:r>
              <a:rPr lang="en-US" sz="2200" dirty="0" smtClean="0"/>
              <a:t>the payment </a:t>
            </a:r>
            <a:r>
              <a:rPr lang="en-US" sz="2200" dirty="0"/>
              <a:t>is drawn</a:t>
            </a:r>
            <a:r>
              <a:rPr lang="en-US" sz="2200" dirty="0" smtClean="0"/>
              <a:t>.</a:t>
            </a:r>
          </a:p>
          <a:p>
            <a:pPr lvl="1"/>
            <a:r>
              <a:rPr lang="en-US" sz="2200" dirty="0" smtClean="0"/>
              <a:t>The </a:t>
            </a:r>
            <a:r>
              <a:rPr lang="en-US" sz="2200" dirty="0" smtClean="0">
                <a:solidFill>
                  <a:srgbClr val="EA492C"/>
                </a:solidFill>
              </a:rPr>
              <a:t>account number </a:t>
            </a:r>
            <a:r>
              <a:rPr lang="en-US" sz="2200" dirty="0" smtClean="0"/>
              <a:t>identifies </a:t>
            </a:r>
            <a:r>
              <a:rPr lang="en-US" sz="2200" dirty="0"/>
              <a:t>the account upon </a:t>
            </a:r>
            <a:r>
              <a:rPr lang="en-US" sz="2200" dirty="0" smtClean="0"/>
              <a:t>which the </a:t>
            </a:r>
            <a:r>
              <a:rPr lang="en-US" sz="2200" dirty="0"/>
              <a:t>payment is drawn.</a:t>
            </a:r>
            <a:endParaRPr lang="en-US" sz="2200" dirty="0" smtClean="0"/>
          </a:p>
        </p:txBody>
      </p:sp>
      <p:sp>
        <p:nvSpPr>
          <p:cNvPr id="9" name="Slide Number Placeholder 8"/>
          <p:cNvSpPr>
            <a:spLocks noGrp="1"/>
          </p:cNvSpPr>
          <p:nvPr>
            <p:ph type="sldNum" sz="quarter" idx="12"/>
          </p:nvPr>
        </p:nvSpPr>
        <p:spPr/>
        <p:txBody>
          <a:bodyPr/>
          <a:lstStyle/>
          <a:p>
            <a:pPr>
              <a:defRPr/>
            </a:pPr>
            <a:r>
              <a:rPr lang="en-US" dirty="0" smtClean="0"/>
              <a:t>7-</a:t>
            </a:r>
            <a:fld id="{3C747462-37B1-44E2-9B52-C6AC15C53D0C}" type="slidenum">
              <a:rPr lang="en-US" smtClean="0"/>
              <a:pPr>
                <a:defRPr/>
              </a:pPr>
              <a:t>44</a:t>
            </a:fld>
            <a:endParaRPr lang="en-US" dirty="0"/>
          </a:p>
        </p:txBody>
      </p:sp>
    </p:spTree>
    <p:extLst>
      <p:ext uri="{BB962C8B-B14F-4D97-AF65-F5344CB8AC3E}">
        <p14:creationId xmlns:p14="http://schemas.microsoft.com/office/powerpoint/2010/main" val="257226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7-</a:t>
            </a:r>
            <a:fld id="{C8D33DD5-C8C3-4DB4-B41E-67F0B37C0914}" type="slidenum">
              <a:rPr lang="en-US" smtClean="0"/>
              <a:pPr>
                <a:defRPr/>
              </a:pPr>
              <a:t>45</a:t>
            </a:fld>
            <a:endParaRPr lang="en-US" dirty="0"/>
          </a:p>
        </p:txBody>
      </p:sp>
      <p:pic>
        <p:nvPicPr>
          <p:cNvPr id="3" name="Picture 2"/>
          <p:cNvPicPr>
            <a:picLocks noChangeAspect="1"/>
          </p:cNvPicPr>
          <p:nvPr/>
        </p:nvPicPr>
        <p:blipFill>
          <a:blip r:embed="rId3"/>
          <a:stretch>
            <a:fillRect/>
          </a:stretch>
        </p:blipFill>
        <p:spPr>
          <a:xfrm>
            <a:off x="91440" y="231450"/>
            <a:ext cx="8961120" cy="6169350"/>
          </a:xfrm>
          <a:prstGeom prst="rect">
            <a:avLst/>
          </a:prstGeom>
        </p:spPr>
      </p:pic>
    </p:spTree>
    <p:extLst>
      <p:ext uri="{BB962C8B-B14F-4D97-AF65-F5344CB8AC3E}">
        <p14:creationId xmlns:p14="http://schemas.microsoft.com/office/powerpoint/2010/main" val="8282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dirty="0" smtClean="0">
                <a:solidFill>
                  <a:srgbClr val="BE7A00"/>
                </a:solidFill>
              </a:rPr>
              <a:t>Bank Statement</a:t>
            </a:r>
          </a:p>
        </p:txBody>
      </p:sp>
      <p:sp>
        <p:nvSpPr>
          <p:cNvPr id="112642" name="Content Placeholder 2"/>
          <p:cNvSpPr>
            <a:spLocks noGrp="1"/>
          </p:cNvSpPr>
          <p:nvPr>
            <p:ph idx="1"/>
          </p:nvPr>
        </p:nvSpPr>
        <p:spPr/>
        <p:txBody>
          <a:bodyPr>
            <a:normAutofit/>
          </a:bodyPr>
          <a:lstStyle/>
          <a:p>
            <a:pPr eaLnBrk="1" hangingPunct="1"/>
            <a:r>
              <a:rPr lang="en-US" dirty="0" smtClean="0"/>
              <a:t>A </a:t>
            </a:r>
            <a:r>
              <a:rPr lang="en-US" dirty="0" smtClean="0">
                <a:solidFill>
                  <a:srgbClr val="EA492C"/>
                </a:solidFill>
              </a:rPr>
              <a:t>bank statement </a:t>
            </a:r>
            <a:r>
              <a:rPr lang="en-US" dirty="0" smtClean="0"/>
              <a:t>reports the activity in a customer’s account. </a:t>
            </a:r>
          </a:p>
          <a:p>
            <a:pPr lvl="1"/>
            <a:r>
              <a:rPr lang="en-US" dirty="0" smtClean="0"/>
              <a:t>It shows the account’s beginning and ending balances. </a:t>
            </a:r>
          </a:p>
          <a:p>
            <a:pPr lvl="1"/>
            <a:r>
              <a:rPr lang="en-US" dirty="0" smtClean="0"/>
              <a:t>It </a:t>
            </a:r>
            <a:r>
              <a:rPr lang="en-US" dirty="0"/>
              <a:t>lists the month’s </a:t>
            </a:r>
            <a:r>
              <a:rPr lang="en-US" dirty="0" smtClean="0"/>
              <a:t>cash transactions </a:t>
            </a:r>
            <a:r>
              <a:rPr lang="en-US" dirty="0"/>
              <a:t>conducted through </a:t>
            </a:r>
            <a:r>
              <a:rPr lang="en-US" dirty="0" smtClean="0"/>
              <a:t>the bank </a:t>
            </a:r>
            <a:r>
              <a:rPr lang="en-US" dirty="0"/>
              <a:t>account.</a:t>
            </a:r>
            <a:endParaRPr lang="en-US" dirty="0" smtClean="0"/>
          </a:p>
          <a:p>
            <a:r>
              <a:rPr lang="en-US" dirty="0" smtClean="0">
                <a:solidFill>
                  <a:srgbClr val="EA492C"/>
                </a:solidFill>
              </a:rPr>
              <a:t>Canceled checks </a:t>
            </a:r>
            <a:r>
              <a:rPr lang="en-US" dirty="0" smtClean="0"/>
              <a:t>are the physical or scanned copies of the maker’s cashed (paid) checks.</a:t>
            </a:r>
          </a:p>
        </p:txBody>
      </p:sp>
      <p:sp>
        <p:nvSpPr>
          <p:cNvPr id="9" name="Slide Number Placeholder 8"/>
          <p:cNvSpPr>
            <a:spLocks noGrp="1"/>
          </p:cNvSpPr>
          <p:nvPr>
            <p:ph type="sldNum" sz="quarter" idx="12"/>
          </p:nvPr>
        </p:nvSpPr>
        <p:spPr/>
        <p:txBody>
          <a:bodyPr/>
          <a:lstStyle/>
          <a:p>
            <a:pPr>
              <a:defRPr/>
            </a:pPr>
            <a:r>
              <a:rPr lang="en-US" dirty="0" smtClean="0"/>
              <a:t>7-</a:t>
            </a:r>
            <a:fld id="{0C05564B-B7C6-436D-9B4F-EBC1093CF184}" type="slidenum">
              <a:rPr lang="en-US" smtClean="0"/>
              <a:pPr>
                <a:defRPr/>
              </a:pPr>
              <a:t>46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47</a:t>
            </a:fld>
            <a:endParaRPr lang="en-US" dirty="0"/>
          </a:p>
        </p:txBody>
      </p:sp>
      <p:pic>
        <p:nvPicPr>
          <p:cNvPr id="7" name="Picture 6"/>
          <p:cNvPicPr>
            <a:picLocks noChangeAspect="1"/>
          </p:cNvPicPr>
          <p:nvPr/>
        </p:nvPicPr>
        <p:blipFill>
          <a:blip r:embed="rId3"/>
          <a:stretch>
            <a:fillRect/>
          </a:stretch>
        </p:blipFill>
        <p:spPr>
          <a:xfrm>
            <a:off x="750613" y="91440"/>
            <a:ext cx="7642775" cy="6309360"/>
          </a:xfrm>
          <a:prstGeom prst="rect">
            <a:avLst/>
          </a:prstGeom>
        </p:spPr>
      </p:pic>
    </p:spTree>
    <p:extLst>
      <p:ext uri="{BB962C8B-B14F-4D97-AF65-F5344CB8AC3E}">
        <p14:creationId xmlns:p14="http://schemas.microsoft.com/office/powerpoint/2010/main" val="220385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dirty="0">
                <a:solidFill>
                  <a:srgbClr val="BE7A00"/>
                </a:solidFill>
              </a:rPr>
              <a:t>Electronic Funds Transfers</a:t>
            </a:r>
            <a:endParaRPr lang="en-US" dirty="0" smtClean="0">
              <a:solidFill>
                <a:srgbClr val="BE7A00"/>
              </a:solidFill>
            </a:endParaRPr>
          </a:p>
        </p:txBody>
      </p:sp>
      <p:sp>
        <p:nvSpPr>
          <p:cNvPr id="112642" name="Content Placeholder 2"/>
          <p:cNvSpPr>
            <a:spLocks noGrp="1"/>
          </p:cNvSpPr>
          <p:nvPr>
            <p:ph idx="1"/>
          </p:nvPr>
        </p:nvSpPr>
        <p:spPr/>
        <p:txBody>
          <a:bodyPr>
            <a:normAutofit/>
          </a:bodyPr>
          <a:lstStyle/>
          <a:p>
            <a:r>
              <a:rPr lang="en-US" dirty="0">
                <a:solidFill>
                  <a:srgbClr val="EA492C"/>
                </a:solidFill>
              </a:rPr>
              <a:t>Electronic funds transfer (EFT</a:t>
            </a:r>
            <a:r>
              <a:rPr lang="en-US" dirty="0" smtClean="0">
                <a:solidFill>
                  <a:srgbClr val="EA492C"/>
                </a:solidFill>
              </a:rPr>
              <a:t>) </a:t>
            </a:r>
            <a:r>
              <a:rPr lang="en-US" dirty="0" smtClean="0"/>
              <a:t>is a </a:t>
            </a:r>
            <a:r>
              <a:rPr lang="en-US" dirty="0"/>
              <a:t>system that transfers cash </a:t>
            </a:r>
            <a:r>
              <a:rPr lang="en-US" dirty="0" smtClean="0"/>
              <a:t>by electronic </a:t>
            </a:r>
            <a:r>
              <a:rPr lang="en-US" dirty="0"/>
              <a:t>communication </a:t>
            </a:r>
            <a:r>
              <a:rPr lang="en-US" dirty="0" smtClean="0"/>
              <a:t>rather than </a:t>
            </a:r>
            <a:r>
              <a:rPr lang="en-US" dirty="0"/>
              <a:t>by paper documents</a:t>
            </a:r>
            <a:r>
              <a:rPr lang="en-US" dirty="0" smtClean="0"/>
              <a:t>.</a:t>
            </a:r>
          </a:p>
          <a:p>
            <a:pPr lvl="1"/>
            <a:r>
              <a:rPr lang="en-US" dirty="0" smtClean="0"/>
              <a:t>Many bills are paid with EFT</a:t>
            </a:r>
          </a:p>
          <a:p>
            <a:pPr lvl="1"/>
            <a:r>
              <a:rPr lang="en-US" dirty="0" smtClean="0"/>
              <a:t>EFT is less expensive than mailing a check</a:t>
            </a:r>
          </a:p>
          <a:p>
            <a:pPr lvl="1"/>
            <a:r>
              <a:rPr lang="en-US" dirty="0" smtClean="0"/>
              <a:t>Debit card transactions and direct deposits are EFTs</a:t>
            </a:r>
          </a:p>
        </p:txBody>
      </p:sp>
      <p:sp>
        <p:nvSpPr>
          <p:cNvPr id="9" name="Slide Number Placeholder 8"/>
          <p:cNvSpPr>
            <a:spLocks noGrp="1"/>
          </p:cNvSpPr>
          <p:nvPr>
            <p:ph type="sldNum" sz="quarter" idx="12"/>
          </p:nvPr>
        </p:nvSpPr>
        <p:spPr/>
        <p:txBody>
          <a:bodyPr/>
          <a:lstStyle/>
          <a:p>
            <a:pPr>
              <a:defRPr/>
            </a:pPr>
            <a:r>
              <a:rPr lang="en-US" dirty="0" smtClean="0"/>
              <a:t>7-</a:t>
            </a:r>
            <a:fld id="{0C05564B-B7C6-436D-9B4F-EBC1093CF184}" type="slidenum">
              <a:rPr lang="en-US" smtClean="0"/>
              <a:pPr>
                <a:defRPr/>
              </a:pPr>
              <a:t>48</a:t>
            </a:fld>
            <a:endParaRPr lang="en-US" dirty="0"/>
          </a:p>
        </p:txBody>
      </p:sp>
    </p:spTree>
    <p:extLst>
      <p:ext uri="{BB962C8B-B14F-4D97-AF65-F5344CB8AC3E}">
        <p14:creationId xmlns:p14="http://schemas.microsoft.com/office/powerpoint/2010/main" val="1148468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dirty="0" smtClean="0">
                <a:solidFill>
                  <a:srgbClr val="BE7A00"/>
                </a:solidFill>
              </a:rPr>
              <a:t>Bank Reconciliation</a:t>
            </a:r>
          </a:p>
        </p:txBody>
      </p:sp>
      <p:sp>
        <p:nvSpPr>
          <p:cNvPr id="5" name="Slide Number Placeholder 4"/>
          <p:cNvSpPr>
            <a:spLocks noGrp="1"/>
          </p:cNvSpPr>
          <p:nvPr>
            <p:ph type="sldNum" sz="quarter" idx="12"/>
          </p:nvPr>
        </p:nvSpPr>
        <p:spPr/>
        <p:txBody>
          <a:bodyPr/>
          <a:lstStyle/>
          <a:p>
            <a:pPr>
              <a:defRPr/>
            </a:pPr>
            <a:r>
              <a:rPr lang="en-US" dirty="0"/>
              <a:t>7</a:t>
            </a:r>
            <a:r>
              <a:rPr lang="en-US" dirty="0" smtClean="0"/>
              <a:t>-</a:t>
            </a:r>
            <a:fld id="{CA8DDD5D-A4B3-488F-9FBA-A49B39467ED3}" type="slidenum">
              <a:rPr lang="en-US" smtClean="0"/>
              <a:pPr>
                <a:defRPr/>
              </a:pPr>
              <a:t>49</a:t>
            </a:fld>
            <a:endParaRPr lang="en-US" dirty="0"/>
          </a:p>
        </p:txBody>
      </p:sp>
      <p:sp>
        <p:nvSpPr>
          <p:cNvPr id="2" name="Content Placeholder 1"/>
          <p:cNvSpPr>
            <a:spLocks noGrp="1"/>
          </p:cNvSpPr>
          <p:nvPr>
            <p:ph idx="1"/>
          </p:nvPr>
        </p:nvSpPr>
        <p:spPr/>
        <p:txBody>
          <a:bodyPr/>
          <a:lstStyle/>
          <a:p>
            <a:r>
              <a:rPr lang="en-US" dirty="0" smtClean="0"/>
              <a:t>The </a:t>
            </a:r>
            <a:r>
              <a:rPr lang="en-US" dirty="0" smtClean="0">
                <a:solidFill>
                  <a:srgbClr val="EA492C"/>
                </a:solidFill>
              </a:rPr>
              <a:t>bank reconciliation </a:t>
            </a:r>
            <a:r>
              <a:rPr lang="en-US" dirty="0" smtClean="0"/>
              <a:t>compares and explains the differences between cash on the company’s books and the bank’s records. </a:t>
            </a:r>
          </a:p>
          <a:p>
            <a:r>
              <a:rPr lang="en-US" dirty="0" smtClean="0"/>
              <a:t>Differences arise because of a time lag in recording transactions, called </a:t>
            </a:r>
            <a:r>
              <a:rPr lang="en-US" dirty="0" smtClean="0">
                <a:solidFill>
                  <a:srgbClr val="EA492C"/>
                </a:solidFill>
              </a:rPr>
              <a:t>timing differences</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b="1" dirty="0" smtClean="0"/>
              <a:t>Learning Objective 1</a:t>
            </a:r>
          </a:p>
        </p:txBody>
      </p:sp>
      <p:sp>
        <p:nvSpPr>
          <p:cNvPr id="3" name="Content Placeholder 2"/>
          <p:cNvSpPr>
            <a:spLocks noGrp="1"/>
          </p:cNvSpPr>
          <p:nvPr>
            <p:ph idx="1"/>
          </p:nvPr>
        </p:nvSpPr>
        <p:spPr>
          <a:xfrm>
            <a:off x="3657600" y="2286000"/>
            <a:ext cx="5029200" cy="3276600"/>
          </a:xfrm>
        </p:spPr>
        <p:txBody>
          <a:bodyPr rtlCol="0">
            <a:noAutofit/>
          </a:bodyPr>
          <a:lstStyle/>
          <a:p>
            <a:pPr marL="0" indent="0" eaLnBrk="1" fontAlgn="auto" hangingPunct="1">
              <a:spcAft>
                <a:spcPts val="0"/>
              </a:spcAft>
              <a:buFont typeface="Arial" pitchFamily="34" charset="0"/>
              <a:buNone/>
              <a:defRPr/>
            </a:pPr>
            <a:r>
              <a:rPr lang="en-US" sz="3200" dirty="0"/>
              <a:t>Define internal control and describe the components of internal control and control </a:t>
            </a:r>
            <a:r>
              <a:rPr lang="en-US" sz="3200" dirty="0" smtClean="0"/>
              <a:t>procedures</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388C7AEA-2C27-4724-813E-4F5F5669281F}" type="slidenum">
              <a:rPr lang="en-US" smtClean="0"/>
              <a:pPr>
                <a:defRPr/>
              </a:pPr>
              <a:t>5</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dirty="0" smtClean="0">
                <a:solidFill>
                  <a:srgbClr val="3EB211"/>
                </a:solidFill>
              </a:rPr>
              <a:t>Preparing the Bank Side of the Bank Reconciliation</a:t>
            </a:r>
          </a:p>
        </p:txBody>
      </p:sp>
      <p:sp>
        <p:nvSpPr>
          <p:cNvPr id="2" name="Content Placeholder 1"/>
          <p:cNvSpPr>
            <a:spLocks noGrp="1"/>
          </p:cNvSpPr>
          <p:nvPr>
            <p:ph idx="1"/>
          </p:nvPr>
        </p:nvSpPr>
        <p:spPr/>
        <p:txBody>
          <a:bodyPr/>
          <a:lstStyle/>
          <a:p>
            <a:pPr marL="0" indent="0">
              <a:buNone/>
            </a:pPr>
            <a:r>
              <a:rPr lang="en-US" dirty="0" smtClean="0"/>
              <a:t>The bank side of the reconciliation includes:</a:t>
            </a:r>
          </a:p>
          <a:p>
            <a:r>
              <a:rPr lang="en-US" dirty="0" smtClean="0">
                <a:solidFill>
                  <a:srgbClr val="EA492C"/>
                </a:solidFill>
              </a:rPr>
              <a:t>Deposits in transit </a:t>
            </a:r>
            <a:r>
              <a:rPr lang="en-US" dirty="0" smtClean="0"/>
              <a:t>that are recorded </a:t>
            </a:r>
            <a:r>
              <a:rPr lang="en-US" dirty="0"/>
              <a:t>by the </a:t>
            </a:r>
            <a:r>
              <a:rPr lang="en-US" dirty="0" smtClean="0"/>
              <a:t>company but </a:t>
            </a:r>
            <a:r>
              <a:rPr lang="en-US" dirty="0"/>
              <a:t>not yet by its bank.</a:t>
            </a:r>
            <a:endParaRPr lang="en-US" dirty="0" smtClean="0">
              <a:solidFill>
                <a:srgbClr val="3399D1"/>
              </a:solidFill>
            </a:endParaRPr>
          </a:p>
          <a:p>
            <a:r>
              <a:rPr lang="en-US" dirty="0" smtClean="0">
                <a:solidFill>
                  <a:srgbClr val="EA492C"/>
                </a:solidFill>
              </a:rPr>
              <a:t>Outstanding checks </a:t>
            </a:r>
            <a:r>
              <a:rPr lang="en-US" dirty="0" smtClean="0"/>
              <a:t>that are issued </a:t>
            </a:r>
            <a:r>
              <a:rPr lang="en-US" dirty="0"/>
              <a:t>by a company </a:t>
            </a:r>
            <a:r>
              <a:rPr lang="en-US" dirty="0" smtClean="0"/>
              <a:t>and recorded </a:t>
            </a:r>
            <a:r>
              <a:rPr lang="en-US" dirty="0"/>
              <a:t>on its books but not </a:t>
            </a:r>
            <a:r>
              <a:rPr lang="en-US" dirty="0" smtClean="0"/>
              <a:t>yet paid </a:t>
            </a:r>
            <a:r>
              <a:rPr lang="en-US" dirty="0"/>
              <a:t>by its bank.</a:t>
            </a:r>
            <a:endParaRPr lang="en-US" dirty="0" smtClean="0">
              <a:solidFill>
                <a:srgbClr val="3399D1"/>
              </a:solidFill>
            </a:endParaRPr>
          </a:p>
          <a:p>
            <a:r>
              <a:rPr lang="en-US" dirty="0"/>
              <a:t>Bank errors that either </a:t>
            </a:r>
            <a:r>
              <a:rPr lang="en-US" dirty="0" smtClean="0"/>
              <a:t>incorrectly increase </a:t>
            </a:r>
            <a:r>
              <a:rPr lang="en-US" dirty="0"/>
              <a:t>or decrease the bank </a:t>
            </a:r>
            <a:r>
              <a:rPr lang="en-US" dirty="0" smtClean="0"/>
              <a:t>balance.</a:t>
            </a:r>
            <a:endParaRPr lang="en-US" dirty="0"/>
          </a:p>
        </p:txBody>
      </p:sp>
      <p:sp>
        <p:nvSpPr>
          <p:cNvPr id="6" name="Slide Number Placeholder 5"/>
          <p:cNvSpPr>
            <a:spLocks noGrp="1"/>
          </p:cNvSpPr>
          <p:nvPr>
            <p:ph type="sldNum" sz="quarter" idx="12"/>
          </p:nvPr>
        </p:nvSpPr>
        <p:spPr/>
        <p:txBody>
          <a:bodyPr/>
          <a:lstStyle/>
          <a:p>
            <a:pPr>
              <a:defRPr/>
            </a:pPr>
            <a:r>
              <a:rPr lang="en-US" dirty="0" smtClean="0"/>
              <a:t>7-</a:t>
            </a:r>
            <a:fld id="{AEB9EFB0-FC1E-40BF-9284-FBE1C9518892}" type="slidenum">
              <a:rPr lang="en-US" smtClean="0"/>
              <a:pPr>
                <a:defRPr/>
              </a:pPr>
              <a:t>50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dirty="0" smtClean="0">
                <a:solidFill>
                  <a:srgbClr val="3EB211"/>
                </a:solidFill>
              </a:rPr>
              <a:t>Preparing the Book Side of the Bank Reconciliation</a:t>
            </a:r>
          </a:p>
        </p:txBody>
      </p:sp>
      <p:sp>
        <p:nvSpPr>
          <p:cNvPr id="2" name="Content Placeholder 1"/>
          <p:cNvSpPr>
            <a:spLocks noGrp="1"/>
          </p:cNvSpPr>
          <p:nvPr>
            <p:ph idx="1"/>
          </p:nvPr>
        </p:nvSpPr>
        <p:spPr>
          <a:xfrm>
            <a:off x="457200" y="1600200"/>
            <a:ext cx="8229600" cy="4876800"/>
          </a:xfrm>
        </p:spPr>
        <p:txBody>
          <a:bodyPr>
            <a:normAutofit fontScale="85000" lnSpcReduction="20000"/>
          </a:bodyPr>
          <a:lstStyle/>
          <a:p>
            <a:pPr marL="0" indent="0">
              <a:buNone/>
            </a:pPr>
            <a:r>
              <a:rPr lang="en-US" dirty="0" smtClean="0"/>
              <a:t>The book side of the reconciliation includes:</a:t>
            </a:r>
          </a:p>
          <a:p>
            <a:r>
              <a:rPr lang="en-US" sz="2600" dirty="0" smtClean="0">
                <a:solidFill>
                  <a:srgbClr val="EA492C"/>
                </a:solidFill>
              </a:rPr>
              <a:t>Credit memorandums </a:t>
            </a:r>
            <a:r>
              <a:rPr lang="en-US" sz="2600" dirty="0" smtClean="0"/>
              <a:t>(bank collections) are </a:t>
            </a:r>
            <a:r>
              <a:rPr lang="en-US" sz="2600" dirty="0"/>
              <a:t>cash receipts the bank has received and </a:t>
            </a:r>
            <a:r>
              <a:rPr lang="en-US" sz="2600" dirty="0" smtClean="0"/>
              <a:t>recorded but the company </a:t>
            </a:r>
            <a:r>
              <a:rPr lang="en-US" sz="2600" dirty="0"/>
              <a:t>has not recorded </a:t>
            </a:r>
            <a:r>
              <a:rPr lang="en-US" sz="2600" dirty="0" smtClean="0"/>
              <a:t>on </a:t>
            </a:r>
            <a:r>
              <a:rPr lang="en-US" sz="2600" dirty="0"/>
              <a:t>its </a:t>
            </a:r>
            <a:r>
              <a:rPr lang="en-US" sz="2600" dirty="0" smtClean="0"/>
              <a:t>books.</a:t>
            </a:r>
          </a:p>
          <a:p>
            <a:r>
              <a:rPr lang="en-US" sz="2600" dirty="0"/>
              <a:t>Electronic Funds </a:t>
            </a:r>
            <a:r>
              <a:rPr lang="en-US" sz="2600" dirty="0" smtClean="0"/>
              <a:t>Transfers</a:t>
            </a:r>
          </a:p>
          <a:p>
            <a:r>
              <a:rPr lang="en-US" sz="2600" dirty="0" smtClean="0"/>
              <a:t>Service charge, often referred to as a </a:t>
            </a:r>
            <a:r>
              <a:rPr lang="en-US" sz="2600" dirty="0" smtClean="0">
                <a:solidFill>
                  <a:srgbClr val="EA492C"/>
                </a:solidFill>
              </a:rPr>
              <a:t>debit memorandum</a:t>
            </a:r>
          </a:p>
          <a:p>
            <a:r>
              <a:rPr lang="en-US" sz="2600" dirty="0"/>
              <a:t>Interest Revenue on a Checking </a:t>
            </a:r>
            <a:r>
              <a:rPr lang="en-US" sz="2600" dirty="0" smtClean="0"/>
              <a:t>Account</a:t>
            </a:r>
          </a:p>
          <a:p>
            <a:r>
              <a:rPr lang="en-US" sz="2600" dirty="0">
                <a:solidFill>
                  <a:srgbClr val="EA492C"/>
                </a:solidFill>
              </a:rPr>
              <a:t>Nonsufficient funds (NSF) checks </a:t>
            </a:r>
            <a:r>
              <a:rPr lang="en-US" sz="2600" dirty="0" smtClean="0"/>
              <a:t>are received </a:t>
            </a:r>
            <a:r>
              <a:rPr lang="en-US" sz="2600" dirty="0"/>
              <a:t>from customers for payment of services rendered or merchandise sold </a:t>
            </a:r>
            <a:r>
              <a:rPr lang="en-US" sz="2600" dirty="0" smtClean="0"/>
              <a:t>that have </a:t>
            </a:r>
            <a:r>
              <a:rPr lang="en-US" sz="2600" dirty="0"/>
              <a:t>turned out to be worthless</a:t>
            </a:r>
            <a:r>
              <a:rPr lang="en-US" sz="2600" dirty="0" smtClean="0"/>
              <a:t>.</a:t>
            </a:r>
          </a:p>
          <a:p>
            <a:r>
              <a:rPr lang="en-US" sz="2600" dirty="0" smtClean="0"/>
              <a:t>Book errors </a:t>
            </a:r>
            <a:r>
              <a:rPr lang="en-US" sz="2600" dirty="0"/>
              <a:t>that </a:t>
            </a:r>
            <a:r>
              <a:rPr lang="en-US" sz="2600" dirty="0" smtClean="0"/>
              <a:t>either incorrectly </a:t>
            </a:r>
            <a:r>
              <a:rPr lang="en-US" sz="2600" dirty="0"/>
              <a:t>increase or decrease the cash balance in the company’s general </a:t>
            </a:r>
            <a:r>
              <a:rPr lang="en-US" sz="2600" dirty="0" smtClean="0"/>
              <a:t>ledger.</a:t>
            </a:r>
          </a:p>
        </p:txBody>
      </p:sp>
      <p:sp>
        <p:nvSpPr>
          <p:cNvPr id="6" name="Slide Number Placeholder 5"/>
          <p:cNvSpPr>
            <a:spLocks noGrp="1"/>
          </p:cNvSpPr>
          <p:nvPr>
            <p:ph type="sldNum" sz="quarter" idx="12"/>
          </p:nvPr>
        </p:nvSpPr>
        <p:spPr/>
        <p:txBody>
          <a:bodyPr/>
          <a:lstStyle/>
          <a:p>
            <a:pPr>
              <a:defRPr/>
            </a:pPr>
            <a:r>
              <a:rPr lang="en-US" dirty="0" smtClean="0"/>
              <a:t>7-</a:t>
            </a:r>
            <a:fld id="{AEB9EFB0-FC1E-40BF-9284-FBE1C9518892}" type="slidenum">
              <a:rPr lang="en-US" smtClean="0"/>
              <a:pPr>
                <a:defRPr/>
              </a:pPr>
              <a:t>51</a:t>
            </a:fld>
            <a:endParaRPr lang="en-US" dirty="0"/>
          </a:p>
        </p:txBody>
      </p:sp>
    </p:spTree>
    <p:extLst>
      <p:ext uri="{BB962C8B-B14F-4D97-AF65-F5344CB8AC3E}">
        <p14:creationId xmlns:p14="http://schemas.microsoft.com/office/powerpoint/2010/main" val="117371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Exhibit </a:t>
            </a:r>
            <a:r>
              <a:rPr lang="en-US" dirty="0" smtClean="0">
                <a:solidFill>
                  <a:srgbClr val="EA492C"/>
                </a:solidFill>
              </a:rPr>
              <a:t>7-7</a:t>
            </a:r>
            <a:r>
              <a:rPr lang="en-US" dirty="0" smtClean="0"/>
              <a:t> Bank Reconciliation</a:t>
            </a:r>
            <a:endParaRPr lang="en-US" dirty="0"/>
          </a:p>
        </p:txBody>
      </p:sp>
      <p:sp>
        <p:nvSpPr>
          <p:cNvPr id="7" name="Content Placeholder 6"/>
          <p:cNvSpPr>
            <a:spLocks noGrp="1"/>
          </p:cNvSpPr>
          <p:nvPr>
            <p:ph idx="1"/>
          </p:nvPr>
        </p:nvSpPr>
        <p:spPr>
          <a:xfrm>
            <a:off x="457200" y="1874837"/>
            <a:ext cx="8229600" cy="4525963"/>
          </a:xfrm>
        </p:spPr>
        <p:txBody>
          <a:bodyPr>
            <a:normAutofit/>
          </a:bodyPr>
          <a:lstStyle/>
          <a:p>
            <a:pPr marL="0" indent="0">
              <a:buNone/>
            </a:pPr>
            <a:r>
              <a:rPr lang="en-US" sz="2600" dirty="0" smtClean="0"/>
              <a:t>Reconciliation Items:</a:t>
            </a:r>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r>
              <a:rPr lang="en-US" sz="2000" i="1" dirty="0" smtClean="0"/>
              <a:t>Exhibit is continued on the next slide.</a:t>
            </a:r>
            <a:endParaRPr lang="en-US" sz="2000" i="1" dirty="0"/>
          </a:p>
        </p:txBody>
      </p:sp>
      <p:sp>
        <p:nvSpPr>
          <p:cNvPr id="2" name="Slide Number Placeholder 1"/>
          <p:cNvSpPr>
            <a:spLocks noGrp="1"/>
          </p:cNvSpPr>
          <p:nvPr>
            <p:ph type="sldNum" sz="quarter" idx="12"/>
          </p:nvPr>
        </p:nvSpPr>
        <p:spPr/>
        <p:txBody>
          <a:bodyPr/>
          <a:lstStyle/>
          <a:p>
            <a:pPr>
              <a:defRPr/>
            </a:pPr>
            <a:r>
              <a:rPr lang="en-US" dirty="0" smtClean="0"/>
              <a:t>7-</a:t>
            </a:r>
            <a:fld id="{C8D33DD5-C8C3-4DB4-B41E-67F0B37C0914}" type="slidenum">
              <a:rPr lang="en-US" smtClean="0"/>
              <a:pPr>
                <a:defRPr/>
              </a:pPr>
              <a:t>52</a:t>
            </a:fld>
            <a:endParaRPr lang="en-US" dirty="0"/>
          </a:p>
        </p:txBody>
      </p:sp>
      <p:pic>
        <p:nvPicPr>
          <p:cNvPr id="3" name="Picture 2"/>
          <p:cNvPicPr>
            <a:picLocks noChangeAspect="1"/>
          </p:cNvPicPr>
          <p:nvPr/>
        </p:nvPicPr>
        <p:blipFill rotWithShape="1">
          <a:blip r:embed="rId3"/>
          <a:srcRect t="3951" b="72344"/>
          <a:stretch/>
        </p:blipFill>
        <p:spPr>
          <a:xfrm>
            <a:off x="126701" y="2514600"/>
            <a:ext cx="8890599" cy="2011680"/>
          </a:xfrm>
          <a:prstGeom prst="rect">
            <a:avLst/>
          </a:prstGeom>
        </p:spPr>
      </p:pic>
    </p:spTree>
    <p:extLst>
      <p:ext uri="{BB962C8B-B14F-4D97-AF65-F5344CB8AC3E}">
        <p14:creationId xmlns:p14="http://schemas.microsoft.com/office/powerpoint/2010/main" val="66361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Exhibit </a:t>
            </a:r>
            <a:r>
              <a:rPr lang="en-US" sz="2800" dirty="0" smtClean="0">
                <a:solidFill>
                  <a:srgbClr val="EA492C"/>
                </a:solidFill>
              </a:rPr>
              <a:t>7-7</a:t>
            </a:r>
            <a:r>
              <a:rPr lang="en-US" sz="2800" dirty="0" smtClean="0"/>
              <a:t> Bank Reconciliation (continued)</a:t>
            </a:r>
            <a:endParaRPr lang="en-US" sz="2800" dirty="0"/>
          </a:p>
        </p:txBody>
      </p:sp>
      <p:sp>
        <p:nvSpPr>
          <p:cNvPr id="7" name="Content Placeholder 6"/>
          <p:cNvSpPr>
            <a:spLocks noGrp="1"/>
          </p:cNvSpPr>
          <p:nvPr>
            <p:ph idx="1"/>
          </p:nvPr>
        </p:nvSpPr>
        <p:spPr>
          <a:xfrm>
            <a:off x="457200" y="1600200"/>
            <a:ext cx="8229600" cy="4953000"/>
          </a:xfrm>
        </p:spPr>
        <p:txBody>
          <a:bodyPr>
            <a:normAutofit lnSpcReduction="10000"/>
          </a:bodyPr>
          <a:lstStyle/>
          <a:p>
            <a:pPr marL="0" indent="0">
              <a:buNone/>
            </a:pPr>
            <a:r>
              <a:rPr lang="en-US" sz="2400" dirty="0" smtClean="0"/>
              <a:t>Bank Reconciliation:</a:t>
            </a:r>
          </a:p>
          <a:p>
            <a:pPr marL="0" indent="0">
              <a:buNone/>
            </a:pPr>
            <a:endParaRPr lang="en-US" sz="24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smtClean="0"/>
          </a:p>
          <a:p>
            <a:pPr marL="0" indent="0">
              <a:buNone/>
            </a:pPr>
            <a:endParaRPr lang="en-US" sz="1400" i="1" dirty="0" smtClean="0"/>
          </a:p>
          <a:p>
            <a:pPr marL="0" indent="0">
              <a:buNone/>
            </a:pPr>
            <a:r>
              <a:rPr lang="en-US" sz="1800" i="1" dirty="0" smtClean="0"/>
              <a:t>Exhibit is continued on the next slide.</a:t>
            </a:r>
            <a:endParaRPr lang="en-US" sz="1800" i="1" dirty="0"/>
          </a:p>
        </p:txBody>
      </p:sp>
      <p:sp>
        <p:nvSpPr>
          <p:cNvPr id="2" name="Slide Number Placeholder 1"/>
          <p:cNvSpPr>
            <a:spLocks noGrp="1"/>
          </p:cNvSpPr>
          <p:nvPr>
            <p:ph type="sldNum" sz="quarter" idx="12"/>
          </p:nvPr>
        </p:nvSpPr>
        <p:spPr/>
        <p:txBody>
          <a:bodyPr/>
          <a:lstStyle/>
          <a:p>
            <a:pPr>
              <a:defRPr/>
            </a:pPr>
            <a:r>
              <a:rPr lang="en-US" dirty="0" smtClean="0"/>
              <a:t>7-</a:t>
            </a:r>
            <a:fld id="{C8D33DD5-C8C3-4DB4-B41E-67F0B37C0914}" type="slidenum">
              <a:rPr lang="en-US" smtClean="0"/>
              <a:pPr>
                <a:defRPr/>
              </a:pPr>
              <a:t>53</a:t>
            </a:fld>
            <a:endParaRPr lang="en-US" dirty="0"/>
          </a:p>
        </p:txBody>
      </p:sp>
      <p:pic>
        <p:nvPicPr>
          <p:cNvPr id="6" name="Picture 5"/>
          <p:cNvPicPr>
            <a:picLocks noChangeAspect="1"/>
          </p:cNvPicPr>
          <p:nvPr/>
        </p:nvPicPr>
        <p:blipFill rotWithShape="1">
          <a:blip r:embed="rId3"/>
          <a:srcRect t="28506" b="21739"/>
          <a:stretch/>
        </p:blipFill>
        <p:spPr>
          <a:xfrm>
            <a:off x="457200" y="2057400"/>
            <a:ext cx="8229600" cy="3908354"/>
          </a:xfrm>
          <a:prstGeom prst="rect">
            <a:avLst/>
          </a:prstGeom>
        </p:spPr>
      </p:pic>
    </p:spTree>
    <p:extLst>
      <p:ext uri="{BB962C8B-B14F-4D97-AF65-F5344CB8AC3E}">
        <p14:creationId xmlns:p14="http://schemas.microsoft.com/office/powerpoint/2010/main" val="1835710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Exhibit </a:t>
            </a:r>
            <a:r>
              <a:rPr lang="en-US" sz="2800" dirty="0" smtClean="0">
                <a:solidFill>
                  <a:srgbClr val="EA492C"/>
                </a:solidFill>
              </a:rPr>
              <a:t>7-7</a:t>
            </a:r>
            <a:r>
              <a:rPr lang="en-US" sz="2800" dirty="0" smtClean="0"/>
              <a:t> Bank Reconciliation (continued)</a:t>
            </a:r>
            <a:endParaRPr lang="en-US" sz="2800" dirty="0"/>
          </a:p>
        </p:txBody>
      </p:sp>
      <p:sp>
        <p:nvSpPr>
          <p:cNvPr id="7" name="Content Placeholder 6"/>
          <p:cNvSpPr>
            <a:spLocks noGrp="1"/>
          </p:cNvSpPr>
          <p:nvPr>
            <p:ph idx="1"/>
          </p:nvPr>
        </p:nvSpPr>
        <p:spPr>
          <a:xfrm>
            <a:off x="457200" y="1828800"/>
            <a:ext cx="8229600" cy="4343400"/>
          </a:xfrm>
        </p:spPr>
        <p:txBody>
          <a:bodyPr>
            <a:normAutofit/>
          </a:bodyPr>
          <a:lstStyle/>
          <a:p>
            <a:pPr marL="0" indent="0">
              <a:buNone/>
            </a:pPr>
            <a:r>
              <a:rPr lang="en-US" sz="2400" dirty="0" smtClean="0"/>
              <a:t>Bank Reconciliation:</a:t>
            </a:r>
          </a:p>
          <a:p>
            <a:pPr marL="0" indent="0">
              <a:buNone/>
            </a:pPr>
            <a:endParaRPr lang="en-US" sz="24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smtClean="0"/>
          </a:p>
          <a:p>
            <a:pPr marL="0" indent="0">
              <a:buNone/>
            </a:pPr>
            <a:endParaRPr lang="en-US" sz="1400" i="1" dirty="0" smtClean="0"/>
          </a:p>
        </p:txBody>
      </p:sp>
      <p:sp>
        <p:nvSpPr>
          <p:cNvPr id="2" name="Slide Number Placeholder 1"/>
          <p:cNvSpPr>
            <a:spLocks noGrp="1"/>
          </p:cNvSpPr>
          <p:nvPr>
            <p:ph type="sldNum" sz="quarter" idx="12"/>
          </p:nvPr>
        </p:nvSpPr>
        <p:spPr/>
        <p:txBody>
          <a:bodyPr/>
          <a:lstStyle/>
          <a:p>
            <a:pPr>
              <a:defRPr/>
            </a:pPr>
            <a:r>
              <a:rPr lang="en-US" dirty="0" smtClean="0"/>
              <a:t>7-</a:t>
            </a:r>
            <a:fld id="{C8D33DD5-C8C3-4DB4-B41E-67F0B37C0914}" type="slidenum">
              <a:rPr lang="en-US" smtClean="0"/>
              <a:pPr>
                <a:defRPr/>
              </a:pPr>
              <a:t>54</a:t>
            </a:fld>
            <a:endParaRPr lang="en-US" dirty="0"/>
          </a:p>
        </p:txBody>
      </p:sp>
      <p:pic>
        <p:nvPicPr>
          <p:cNvPr id="8" name="Picture 7"/>
          <p:cNvPicPr>
            <a:picLocks noChangeAspect="1"/>
          </p:cNvPicPr>
          <p:nvPr/>
        </p:nvPicPr>
        <p:blipFill rotWithShape="1">
          <a:blip r:embed="rId3"/>
          <a:srcRect t="79469"/>
          <a:stretch/>
        </p:blipFill>
        <p:spPr>
          <a:xfrm>
            <a:off x="228600" y="2488605"/>
            <a:ext cx="8686800" cy="1702395"/>
          </a:xfrm>
          <a:prstGeom prst="rect">
            <a:avLst/>
          </a:prstGeom>
        </p:spPr>
      </p:pic>
    </p:spTree>
    <p:extLst>
      <p:ext uri="{BB962C8B-B14F-4D97-AF65-F5344CB8AC3E}">
        <p14:creationId xmlns:p14="http://schemas.microsoft.com/office/powerpoint/2010/main" val="56424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EB211"/>
                </a:solidFill>
              </a:rPr>
              <a:t>Bank Side of the Reconciliation</a:t>
            </a:r>
          </a:p>
        </p:txBody>
      </p:sp>
      <p:sp>
        <p:nvSpPr>
          <p:cNvPr id="3" name="Content Placeholder 2"/>
          <p:cNvSpPr>
            <a:spLocks noGrp="1"/>
          </p:cNvSpPr>
          <p:nvPr>
            <p:ph idx="1"/>
          </p:nvPr>
        </p:nvSpPr>
        <p:spPr>
          <a:xfrm>
            <a:off x="457200" y="1524000"/>
            <a:ext cx="8229600" cy="4756150"/>
          </a:xfrm>
        </p:spPr>
        <p:txBody>
          <a:bodyPr>
            <a:noAutofit/>
          </a:bodyPr>
          <a:lstStyle/>
          <a:p>
            <a:pPr marL="0" indent="0">
              <a:spcBef>
                <a:spcPts val="600"/>
              </a:spcBef>
              <a:buNone/>
            </a:pPr>
            <a:r>
              <a:rPr lang="en-US" sz="2400" dirty="0" smtClean="0"/>
              <a:t>The beginning balance taken </a:t>
            </a:r>
            <a:r>
              <a:rPr lang="en-US" sz="2400" dirty="0"/>
              <a:t>from the bank </a:t>
            </a:r>
            <a:r>
              <a:rPr lang="en-US" sz="2400" dirty="0" smtClean="0"/>
              <a:t>statement is $</a:t>
            </a:r>
            <a:r>
              <a:rPr lang="en-US" sz="2400" dirty="0"/>
              <a:t>12,720. </a:t>
            </a:r>
            <a:endParaRPr lang="en-US" sz="2400" dirty="0" smtClean="0"/>
          </a:p>
          <a:p>
            <a:pPr marL="0" indent="0">
              <a:spcBef>
                <a:spcPts val="600"/>
              </a:spcBef>
              <a:buNone/>
            </a:pPr>
            <a:r>
              <a:rPr lang="en-US" sz="2400" dirty="0" smtClean="0"/>
              <a:t>Additions and subtractions: </a:t>
            </a:r>
          </a:p>
          <a:p>
            <a:pPr>
              <a:spcBef>
                <a:spcPts val="600"/>
              </a:spcBef>
            </a:pPr>
            <a:r>
              <a:rPr lang="en-US" sz="2200" b="1" dirty="0" smtClean="0"/>
              <a:t>Deposit </a:t>
            </a:r>
            <a:r>
              <a:rPr lang="en-US" sz="2200" b="1" dirty="0"/>
              <a:t>in transit. </a:t>
            </a:r>
            <a:r>
              <a:rPr lang="en-US" sz="2200" dirty="0" smtClean="0"/>
              <a:t>The </a:t>
            </a:r>
            <a:r>
              <a:rPr lang="en-US" sz="2200" dirty="0"/>
              <a:t>deposit made </a:t>
            </a:r>
            <a:r>
              <a:rPr lang="en-US" sz="2200" dirty="0" smtClean="0"/>
              <a:t>on April </a:t>
            </a:r>
            <a:r>
              <a:rPr lang="en-US" sz="2200" dirty="0"/>
              <a:t>30 for $9,000 has not </a:t>
            </a:r>
            <a:r>
              <a:rPr lang="en-US" sz="2200" dirty="0" smtClean="0"/>
              <a:t>yet been recorded </a:t>
            </a:r>
            <a:r>
              <a:rPr lang="en-US" sz="2200" dirty="0"/>
              <a:t>by the </a:t>
            </a:r>
            <a:r>
              <a:rPr lang="en-US" sz="2200" dirty="0" smtClean="0"/>
              <a:t>bank (must add </a:t>
            </a:r>
            <a:r>
              <a:rPr lang="en-US" sz="2200" dirty="0"/>
              <a:t>to </a:t>
            </a:r>
            <a:r>
              <a:rPr lang="en-US" sz="2200" dirty="0" smtClean="0"/>
              <a:t>the bank balance).</a:t>
            </a:r>
            <a:endParaRPr lang="en-US" sz="2200" dirty="0"/>
          </a:p>
          <a:p>
            <a:pPr>
              <a:spcBef>
                <a:spcPts val="600"/>
              </a:spcBef>
            </a:pPr>
            <a:r>
              <a:rPr lang="en-US" sz="2200" b="1" dirty="0" smtClean="0"/>
              <a:t>Outstanding </a:t>
            </a:r>
            <a:r>
              <a:rPr lang="en-US" sz="2200" b="1" dirty="0"/>
              <a:t>check. </a:t>
            </a:r>
            <a:r>
              <a:rPr lang="en-US" sz="2200" dirty="0" smtClean="0"/>
              <a:t>Check </a:t>
            </a:r>
            <a:r>
              <a:rPr lang="en-US" sz="2200" dirty="0"/>
              <a:t>number 204 for $2,000 </a:t>
            </a:r>
            <a:r>
              <a:rPr lang="en-US" sz="2200" dirty="0" smtClean="0"/>
              <a:t>is outstanding (must subtract </a:t>
            </a:r>
            <a:r>
              <a:rPr lang="en-US" sz="2200" dirty="0"/>
              <a:t>from the bank </a:t>
            </a:r>
            <a:r>
              <a:rPr lang="en-US" sz="2200" dirty="0" smtClean="0"/>
              <a:t>balance).</a:t>
            </a:r>
          </a:p>
          <a:p>
            <a:pPr marL="0" indent="0">
              <a:spcBef>
                <a:spcPts val="600"/>
              </a:spcBef>
              <a:buNone/>
            </a:pPr>
            <a:r>
              <a:rPr lang="en-US" sz="2400" dirty="0"/>
              <a:t>After all items affecting the bank side have been identified, the adjusted bank </a:t>
            </a:r>
            <a:r>
              <a:rPr lang="en-US" sz="2400" dirty="0" smtClean="0"/>
              <a:t>balance is </a:t>
            </a:r>
            <a:r>
              <a:rPr lang="en-US" sz="2400" dirty="0"/>
              <a:t>determined.</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55</a:t>
            </a:fld>
            <a:endParaRPr lang="en-US" dirty="0"/>
          </a:p>
        </p:txBody>
      </p:sp>
    </p:spTree>
    <p:extLst>
      <p:ext uri="{BB962C8B-B14F-4D97-AF65-F5344CB8AC3E}">
        <p14:creationId xmlns:p14="http://schemas.microsoft.com/office/powerpoint/2010/main" val="177636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solidFill>
                  <a:srgbClr val="3EB211"/>
                </a:solidFill>
              </a:rPr>
              <a:t>Book Side of the Reconciliation</a:t>
            </a:r>
          </a:p>
        </p:txBody>
      </p:sp>
      <p:sp>
        <p:nvSpPr>
          <p:cNvPr id="3" name="Content Placeholder 2"/>
          <p:cNvSpPr>
            <a:spLocks noGrp="1"/>
          </p:cNvSpPr>
          <p:nvPr>
            <p:ph idx="1"/>
          </p:nvPr>
        </p:nvSpPr>
        <p:spPr>
          <a:xfrm>
            <a:off x="457200" y="1600200"/>
            <a:ext cx="8229600" cy="4756150"/>
          </a:xfrm>
        </p:spPr>
        <p:txBody>
          <a:bodyPr>
            <a:normAutofit/>
          </a:bodyPr>
          <a:lstStyle/>
          <a:p>
            <a:pPr marL="0" indent="0">
              <a:spcBef>
                <a:spcPts val="600"/>
              </a:spcBef>
              <a:buNone/>
            </a:pPr>
            <a:r>
              <a:rPr lang="en-US" sz="2400" dirty="0" smtClean="0"/>
              <a:t>The beginning cash balance taken </a:t>
            </a:r>
            <a:r>
              <a:rPr lang="en-US" sz="2400" dirty="0"/>
              <a:t>from the </a:t>
            </a:r>
            <a:r>
              <a:rPr lang="en-US" sz="2400" dirty="0" smtClean="0"/>
              <a:t>general ledger is $20,850. </a:t>
            </a:r>
          </a:p>
          <a:p>
            <a:pPr marL="0" indent="0">
              <a:spcBef>
                <a:spcPts val="600"/>
              </a:spcBef>
              <a:buNone/>
            </a:pPr>
            <a:r>
              <a:rPr lang="en-US" sz="2400" dirty="0" smtClean="0"/>
              <a:t>Additions and subtractions: </a:t>
            </a:r>
          </a:p>
          <a:p>
            <a:pPr>
              <a:spcBef>
                <a:spcPts val="600"/>
              </a:spcBef>
            </a:pPr>
            <a:r>
              <a:rPr lang="en-US" sz="2200" b="1" dirty="0"/>
              <a:t>Electronic funds transfer (EFT). </a:t>
            </a:r>
            <a:r>
              <a:rPr lang="en-US" sz="2200" dirty="0" smtClean="0"/>
              <a:t>An EFT </a:t>
            </a:r>
            <a:r>
              <a:rPr lang="en-US" sz="2200" dirty="0"/>
              <a:t>receipt from a customer in the amount of $</a:t>
            </a:r>
            <a:r>
              <a:rPr lang="en-US" sz="2200" dirty="0" smtClean="0"/>
              <a:t>100 not recorded in </a:t>
            </a:r>
            <a:r>
              <a:rPr lang="en-US" sz="2200" dirty="0"/>
              <a:t>the Cash </a:t>
            </a:r>
            <a:r>
              <a:rPr lang="en-US" sz="2200" dirty="0" smtClean="0"/>
              <a:t>account (must add to the book balance).</a:t>
            </a:r>
          </a:p>
          <a:p>
            <a:r>
              <a:rPr lang="en-US" sz="2200" b="1" dirty="0"/>
              <a:t>Interest revenue. </a:t>
            </a:r>
            <a:r>
              <a:rPr lang="en-US" sz="2200" dirty="0" smtClean="0"/>
              <a:t>A </a:t>
            </a:r>
            <a:r>
              <a:rPr lang="en-US" sz="2200" dirty="0"/>
              <a:t>$30 deposit on the bank </a:t>
            </a:r>
            <a:r>
              <a:rPr lang="en-US" sz="2200" dirty="0" smtClean="0"/>
              <a:t>statement for </a:t>
            </a:r>
            <a:r>
              <a:rPr lang="en-US" sz="2200" dirty="0"/>
              <a:t>interest earned </a:t>
            </a:r>
            <a:r>
              <a:rPr lang="en-US" sz="2200" dirty="0" smtClean="0"/>
              <a:t>not recorded </a:t>
            </a:r>
            <a:r>
              <a:rPr lang="en-US" sz="2200" dirty="0"/>
              <a:t>in the Cash </a:t>
            </a:r>
            <a:r>
              <a:rPr lang="en-US" sz="2200" dirty="0" smtClean="0"/>
              <a:t>account (must add </a:t>
            </a:r>
            <a:r>
              <a:rPr lang="en-US" sz="2200" dirty="0"/>
              <a:t>to the book </a:t>
            </a:r>
            <a:r>
              <a:rPr lang="en-US" sz="2200" dirty="0" smtClean="0"/>
              <a:t>balance).</a:t>
            </a:r>
          </a:p>
          <a:p>
            <a:r>
              <a:rPr lang="en-US" sz="2200" b="1" dirty="0"/>
              <a:t>Service charge. </a:t>
            </a:r>
            <a:r>
              <a:rPr lang="en-US" sz="2200" dirty="0"/>
              <a:t>A $20 service charge on the bank statement not recorded in the company’s Cash account </a:t>
            </a:r>
            <a:r>
              <a:rPr lang="en-US" sz="2200" dirty="0" smtClean="0"/>
              <a:t>(must subtract </a:t>
            </a:r>
            <a:r>
              <a:rPr lang="en-US" sz="2200" dirty="0"/>
              <a:t>from the book balance</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56</a:t>
            </a:fld>
            <a:endParaRPr lang="en-US" dirty="0"/>
          </a:p>
        </p:txBody>
      </p:sp>
    </p:spTree>
    <p:extLst>
      <p:ext uri="{BB962C8B-B14F-4D97-AF65-F5344CB8AC3E}">
        <p14:creationId xmlns:p14="http://schemas.microsoft.com/office/powerpoint/2010/main" val="239186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pPr>
            <a:r>
              <a:rPr lang="en-US" dirty="0">
                <a:solidFill>
                  <a:srgbClr val="3EB211"/>
                </a:solidFill>
              </a:rPr>
              <a:t>Book Side of the Reconciliation </a:t>
            </a:r>
          </a:p>
        </p:txBody>
      </p:sp>
      <p:sp>
        <p:nvSpPr>
          <p:cNvPr id="3" name="Content Placeholder 2"/>
          <p:cNvSpPr>
            <a:spLocks noGrp="1"/>
          </p:cNvSpPr>
          <p:nvPr>
            <p:ph idx="1"/>
          </p:nvPr>
        </p:nvSpPr>
        <p:spPr>
          <a:xfrm>
            <a:off x="457200" y="1600200"/>
            <a:ext cx="8229600" cy="4756150"/>
          </a:xfrm>
        </p:spPr>
        <p:txBody>
          <a:bodyPr>
            <a:normAutofit/>
          </a:bodyPr>
          <a:lstStyle/>
          <a:p>
            <a:pPr marL="0" indent="0">
              <a:spcBef>
                <a:spcPts val="600"/>
              </a:spcBef>
              <a:buNone/>
            </a:pPr>
            <a:r>
              <a:rPr lang="en-US" sz="2400" dirty="0" smtClean="0"/>
              <a:t>Additions and subtractions (continued): </a:t>
            </a:r>
          </a:p>
          <a:p>
            <a:r>
              <a:rPr lang="en-US" sz="2200" b="1" dirty="0" smtClean="0"/>
              <a:t>Electronic </a:t>
            </a:r>
            <a:r>
              <a:rPr lang="en-US" sz="2200" b="1" dirty="0"/>
              <a:t>funds transfer (EFT). </a:t>
            </a:r>
            <a:r>
              <a:rPr lang="en-US" sz="2200" dirty="0" smtClean="0"/>
              <a:t>An </a:t>
            </a:r>
            <a:r>
              <a:rPr lang="en-US" sz="2200" dirty="0"/>
              <a:t>EFT payment to Water Works for $</a:t>
            </a:r>
            <a:r>
              <a:rPr lang="en-US" sz="2200" dirty="0" smtClean="0"/>
              <a:t>40 not recorded </a:t>
            </a:r>
            <a:r>
              <a:rPr lang="en-US" sz="2200" dirty="0"/>
              <a:t>in the company’s Cash </a:t>
            </a:r>
            <a:r>
              <a:rPr lang="en-US" sz="2200" dirty="0" smtClean="0"/>
              <a:t>account (must subtract from </a:t>
            </a:r>
            <a:r>
              <a:rPr lang="en-US" sz="2200" dirty="0"/>
              <a:t>the book </a:t>
            </a:r>
            <a:r>
              <a:rPr lang="en-US" sz="2200" dirty="0" smtClean="0"/>
              <a:t>balance).</a:t>
            </a:r>
          </a:p>
          <a:p>
            <a:r>
              <a:rPr lang="en-US" sz="2200" b="1" dirty="0"/>
              <a:t>Nonsufficient funds (NSF) check. </a:t>
            </a:r>
            <a:r>
              <a:rPr lang="en-US" sz="2200" dirty="0" smtClean="0"/>
              <a:t>An NSF check from </a:t>
            </a:r>
            <a:r>
              <a:rPr lang="en-US" sz="2200" dirty="0"/>
              <a:t>a customer on the bank </a:t>
            </a:r>
            <a:r>
              <a:rPr lang="en-US" sz="2200" dirty="0" smtClean="0"/>
              <a:t>statement (must subtract </a:t>
            </a:r>
            <a:r>
              <a:rPr lang="en-US" sz="2200" dirty="0"/>
              <a:t>from the book balance).</a:t>
            </a:r>
          </a:p>
          <a:p>
            <a:pPr marL="0" indent="0">
              <a:buNone/>
            </a:pPr>
            <a:r>
              <a:rPr lang="en-US" sz="2400" dirty="0"/>
              <a:t>After recording all of the items that affect the book balance, Smart Touch </a:t>
            </a:r>
            <a:r>
              <a:rPr lang="en-US" sz="2400" dirty="0" smtClean="0"/>
              <a:t>Learning determines </a:t>
            </a:r>
            <a:r>
              <a:rPr lang="en-US" sz="2400" dirty="0"/>
              <a:t>the adjusted book balance and verifies that it equals the adjusted bank balance.</a:t>
            </a:r>
            <a:endParaRPr lang="en-US" sz="2200" dirty="0" smtClean="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57</a:t>
            </a:fld>
            <a:endParaRPr lang="en-US" dirty="0"/>
          </a:p>
        </p:txBody>
      </p:sp>
    </p:spTree>
    <p:extLst>
      <p:ext uri="{BB962C8B-B14F-4D97-AF65-F5344CB8AC3E}">
        <p14:creationId xmlns:p14="http://schemas.microsoft.com/office/powerpoint/2010/main" val="3465364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910" y="2080419"/>
            <a:ext cx="2612890" cy="2697162"/>
          </a:xfrm>
        </p:spPr>
        <p:txBody>
          <a:bodyPr/>
          <a:lstStyle/>
          <a:p>
            <a:r>
              <a:rPr lang="en-US" sz="2600" dirty="0">
                <a:solidFill>
                  <a:srgbClr val="BE7A00"/>
                </a:solidFill>
              </a:rPr>
              <a:t>Journalizing Transactions from the Bank Reconciliation</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58</a:t>
            </a:fld>
            <a:endParaRPr lang="en-US" dirty="0"/>
          </a:p>
        </p:txBody>
      </p:sp>
      <p:pic>
        <p:nvPicPr>
          <p:cNvPr id="5" name="Picture 4"/>
          <p:cNvPicPr>
            <a:picLocks noChangeAspect="1"/>
          </p:cNvPicPr>
          <p:nvPr/>
        </p:nvPicPr>
        <p:blipFill>
          <a:blip r:embed="rId3"/>
          <a:stretch>
            <a:fillRect/>
          </a:stretch>
        </p:blipFill>
        <p:spPr>
          <a:xfrm>
            <a:off x="152400" y="321310"/>
            <a:ext cx="6302511" cy="6035040"/>
          </a:xfrm>
          <a:prstGeom prst="rect">
            <a:avLst/>
          </a:prstGeom>
        </p:spPr>
      </p:pic>
    </p:spTree>
    <p:extLst>
      <p:ext uri="{BB962C8B-B14F-4D97-AF65-F5344CB8AC3E}">
        <p14:creationId xmlns:p14="http://schemas.microsoft.com/office/powerpoint/2010/main" val="811835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Journalizing Transactions from the Bank Reconciliation</a:t>
            </a:r>
            <a:endParaRPr lang="en-US" dirty="0"/>
          </a:p>
        </p:txBody>
      </p:sp>
      <p:sp>
        <p:nvSpPr>
          <p:cNvPr id="3" name="Content Placeholder 2"/>
          <p:cNvSpPr>
            <a:spLocks noGrp="1"/>
          </p:cNvSpPr>
          <p:nvPr>
            <p:ph idx="1"/>
          </p:nvPr>
        </p:nvSpPr>
        <p:spPr>
          <a:xfrm>
            <a:off x="457200" y="1600200"/>
            <a:ext cx="8229600" cy="4756150"/>
          </a:xfrm>
        </p:spPr>
        <p:txBody>
          <a:bodyPr>
            <a:normAutofit fontScale="92500"/>
          </a:bodyPr>
          <a:lstStyle/>
          <a:p>
            <a:pPr marL="0" indent="0">
              <a:buNone/>
            </a:pPr>
            <a:r>
              <a:rPr lang="en-US" sz="2400" dirty="0"/>
              <a:t>The </a:t>
            </a:r>
            <a:r>
              <a:rPr lang="en-US" sz="2400" dirty="0" smtClean="0"/>
              <a:t>journal </a:t>
            </a:r>
            <a:r>
              <a:rPr lang="en-US" sz="2400" dirty="0"/>
              <a:t>entries are posted to the Cash </a:t>
            </a:r>
            <a:r>
              <a:rPr lang="en-US" sz="2400" dirty="0" smtClean="0"/>
              <a:t>T-account: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sz="2400" dirty="0" smtClean="0"/>
          </a:p>
          <a:p>
            <a:pPr marL="0" indent="0">
              <a:buNone/>
            </a:pPr>
            <a:r>
              <a:rPr lang="en-US" sz="2400" dirty="0" smtClean="0"/>
              <a:t>The </a:t>
            </a:r>
            <a:r>
              <a:rPr lang="en-US" sz="2400" dirty="0"/>
              <a:t>ending balance in the Cash T-account equals the adjusted book </a:t>
            </a:r>
            <a:r>
              <a:rPr lang="en-US" sz="2400" dirty="0" smtClean="0"/>
              <a:t>balance and </a:t>
            </a:r>
            <a:r>
              <a:rPr lang="en-US" sz="2400" dirty="0"/>
              <a:t>the adjusted bank balance on the bank </a:t>
            </a:r>
            <a:r>
              <a:rPr lang="en-US" sz="2400" dirty="0" smtClean="0"/>
              <a:t>reconciliation.</a:t>
            </a:r>
            <a:endParaRPr lang="en-US" sz="2400"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59</a:t>
            </a:fld>
            <a:endParaRPr lang="en-US" dirty="0"/>
          </a:p>
        </p:txBody>
      </p:sp>
      <p:pic>
        <p:nvPicPr>
          <p:cNvPr id="5" name="Picture 4"/>
          <p:cNvPicPr>
            <a:picLocks noChangeAspect="1"/>
          </p:cNvPicPr>
          <p:nvPr/>
        </p:nvPicPr>
        <p:blipFill>
          <a:blip r:embed="rId3"/>
          <a:stretch>
            <a:fillRect/>
          </a:stretch>
        </p:blipFill>
        <p:spPr>
          <a:xfrm>
            <a:off x="2590800" y="2057400"/>
            <a:ext cx="3962400" cy="3033532"/>
          </a:xfrm>
          <a:prstGeom prst="rect">
            <a:avLst/>
          </a:prstGeom>
        </p:spPr>
      </p:pic>
    </p:spTree>
    <p:extLst>
      <p:ext uri="{BB962C8B-B14F-4D97-AF65-F5344CB8AC3E}">
        <p14:creationId xmlns:p14="http://schemas.microsoft.com/office/powerpoint/2010/main" val="364138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000" dirty="0" smtClean="0">
                <a:solidFill>
                  <a:srgbClr val="0090B2"/>
                </a:solidFill>
              </a:rPr>
              <a:t>WHAT IS INTERNAL CONTROL, AND HOW CAN IT BE USED TO PROTECT A COMPANY’S ASSETS?</a:t>
            </a:r>
          </a:p>
        </p:txBody>
      </p:sp>
      <p:sp>
        <p:nvSpPr>
          <p:cNvPr id="2" name="Content Placeholder 1"/>
          <p:cNvSpPr>
            <a:spLocks noGrp="1"/>
          </p:cNvSpPr>
          <p:nvPr>
            <p:ph idx="1"/>
          </p:nvPr>
        </p:nvSpPr>
        <p:spPr>
          <a:xfrm>
            <a:off x="457200" y="1981200"/>
            <a:ext cx="8229600" cy="4144963"/>
          </a:xfrm>
        </p:spPr>
        <p:txBody>
          <a:bodyPr>
            <a:noAutofit/>
          </a:bodyPr>
          <a:lstStyle/>
          <a:p>
            <a:r>
              <a:rPr lang="en-US" dirty="0" smtClean="0">
                <a:solidFill>
                  <a:schemeClr val="tx1"/>
                </a:solidFill>
              </a:rPr>
              <a:t>A key responsibility of a business manager is to control operations. </a:t>
            </a:r>
          </a:p>
          <a:p>
            <a:r>
              <a:rPr lang="en-US" dirty="0" smtClean="0">
                <a:solidFill>
                  <a:srgbClr val="EA492C"/>
                </a:solidFill>
              </a:rPr>
              <a:t>Internal control </a:t>
            </a:r>
            <a:r>
              <a:rPr lang="en-US" dirty="0" smtClean="0"/>
              <a:t>is </a:t>
            </a:r>
            <a:r>
              <a:rPr lang="en-US" dirty="0"/>
              <a:t>the organizational plan and all the related measures adopted by an entity to safeguard assets, encourage employees to follow company policies, promote operational </a:t>
            </a:r>
            <a:r>
              <a:rPr lang="en-US" dirty="0" smtClean="0"/>
              <a:t>efficiency, </a:t>
            </a:r>
            <a:r>
              <a:rPr lang="en-US" dirty="0"/>
              <a:t>and ensure accurate and reliable accounting records</a:t>
            </a:r>
            <a:r>
              <a:rPr lang="en-US" dirty="0" smtClean="0"/>
              <a:t>.</a:t>
            </a:r>
            <a:endParaRPr lang="en-US" dirty="0"/>
          </a:p>
        </p:txBody>
      </p:sp>
      <p:sp>
        <p:nvSpPr>
          <p:cNvPr id="9" name="Slide Number Placeholder 8"/>
          <p:cNvSpPr>
            <a:spLocks noGrp="1"/>
          </p:cNvSpPr>
          <p:nvPr>
            <p:ph type="sldNum" sz="quarter" idx="12"/>
          </p:nvPr>
        </p:nvSpPr>
        <p:spPr/>
        <p:txBody>
          <a:bodyPr/>
          <a:lstStyle/>
          <a:p>
            <a:pPr>
              <a:defRPr/>
            </a:pPr>
            <a:r>
              <a:rPr lang="en-US" dirty="0" smtClean="0"/>
              <a:t>7-</a:t>
            </a:r>
            <a:fld id="{EAFA0883-635C-46E5-9392-6E77412C5ACD}" type="slidenum">
              <a:rPr lang="en-US" smtClean="0"/>
              <a:pPr>
                <a:defRPr/>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b="1" dirty="0" smtClean="0"/>
              <a:t>Learning Objective 7</a:t>
            </a:r>
          </a:p>
        </p:txBody>
      </p:sp>
      <p:sp>
        <p:nvSpPr>
          <p:cNvPr id="3" name="Content Placeholder 2"/>
          <p:cNvSpPr>
            <a:spLocks noGrp="1"/>
          </p:cNvSpPr>
          <p:nvPr>
            <p:ph idx="1"/>
          </p:nvPr>
        </p:nvSpPr>
        <p:spPr>
          <a:xfrm>
            <a:off x="3733800" y="2286000"/>
            <a:ext cx="5105400" cy="3535363"/>
          </a:xfrm>
        </p:spPr>
        <p:txBody>
          <a:bodyPr rtlCol="0">
            <a:noAutofit/>
          </a:bodyPr>
          <a:lstStyle/>
          <a:p>
            <a:pPr marL="0" indent="0" eaLnBrk="1" fontAlgn="auto" hangingPunct="1">
              <a:spcAft>
                <a:spcPts val="0"/>
              </a:spcAft>
              <a:buFont typeface="Arial" pitchFamily="34" charset="0"/>
              <a:buNone/>
              <a:defRPr/>
            </a:pPr>
            <a:r>
              <a:rPr lang="en-US" sz="3200" dirty="0"/>
              <a:t>Use the cash ratio to evaluate business </a:t>
            </a:r>
            <a:r>
              <a:rPr lang="en-US" sz="3200" dirty="0" smtClean="0"/>
              <a:t>performance</a:t>
            </a:r>
            <a:endParaRPr lang="en-US" sz="3200" dirty="0"/>
          </a:p>
        </p:txBody>
      </p:sp>
      <p:sp>
        <p:nvSpPr>
          <p:cNvPr id="6" name="Slide Number Placeholder 5"/>
          <p:cNvSpPr>
            <a:spLocks noGrp="1"/>
          </p:cNvSpPr>
          <p:nvPr>
            <p:ph type="sldNum" sz="quarter" idx="12"/>
          </p:nvPr>
        </p:nvSpPr>
        <p:spPr/>
        <p:txBody>
          <a:bodyPr/>
          <a:lstStyle/>
          <a:p>
            <a:pPr>
              <a:defRPr/>
            </a:pPr>
            <a:r>
              <a:rPr lang="en-US" dirty="0" smtClean="0"/>
              <a:t>7-</a:t>
            </a:r>
            <a:fld id="{EE3567F4-6191-42E6-8F47-C978E0CE3AA1}" type="slidenum">
              <a:rPr lang="en-US" smtClean="0"/>
              <a:pPr>
                <a:defRPr/>
              </a:pPr>
              <a:t>60</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2590800"/>
            <a:ext cx="3062531" cy="23404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90B2"/>
                </a:solidFill>
              </a:rPr>
              <a:t>HOW CAN THE CASH RATIO BE USED TO EVALUATE BUSINESS PERFORMANCE?</a:t>
            </a:r>
            <a:endParaRPr lang="en-US" sz="3000" dirty="0">
              <a:solidFill>
                <a:srgbClr val="0090B2"/>
              </a:solidFill>
            </a:endParaRPr>
          </a:p>
        </p:txBody>
      </p:sp>
      <p:sp>
        <p:nvSpPr>
          <p:cNvPr id="3" name="Content Placeholder 2"/>
          <p:cNvSpPr>
            <a:spLocks noGrp="1"/>
          </p:cNvSpPr>
          <p:nvPr>
            <p:ph idx="1"/>
          </p:nvPr>
        </p:nvSpPr>
        <p:spPr/>
        <p:txBody>
          <a:bodyPr/>
          <a:lstStyle/>
          <a:p>
            <a:r>
              <a:rPr lang="en-US" dirty="0" smtClean="0"/>
              <a:t>The </a:t>
            </a:r>
            <a:r>
              <a:rPr lang="en-US" dirty="0" smtClean="0">
                <a:solidFill>
                  <a:srgbClr val="EA492C"/>
                </a:solidFill>
              </a:rPr>
              <a:t>cash ratio </a:t>
            </a:r>
            <a:r>
              <a:rPr lang="en-US" dirty="0" smtClean="0"/>
              <a:t>helps determine a company’s ability to meet its short-term obligations. </a:t>
            </a:r>
          </a:p>
          <a:p>
            <a:pPr marL="0" indent="0">
              <a:buNone/>
            </a:pPr>
            <a:endParaRPr lang="en-US" dirty="0"/>
          </a:p>
          <a:p>
            <a:pPr marL="0" indent="0">
              <a:buNone/>
            </a:pPr>
            <a:endParaRPr lang="en-US" dirty="0" smtClean="0"/>
          </a:p>
          <a:p>
            <a:pPr marL="0" indent="0">
              <a:buNone/>
            </a:pPr>
            <a:endParaRPr lang="en-US" dirty="0" smtClean="0"/>
          </a:p>
          <a:p>
            <a:r>
              <a:rPr lang="en-US" dirty="0" smtClean="0">
                <a:solidFill>
                  <a:srgbClr val="EA492C"/>
                </a:solidFill>
              </a:rPr>
              <a:t>Cash equivalents </a:t>
            </a:r>
            <a:r>
              <a:rPr lang="en-US" dirty="0" smtClean="0"/>
              <a:t>are highly liquid investments that can converted into cash in three months or less.</a:t>
            </a:r>
            <a:endParaRPr lang="en-US" dirty="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61</a:t>
            </a:fld>
            <a:endParaRPr lang="en-US" dirty="0"/>
          </a:p>
        </p:txBody>
      </p:sp>
      <p:pic>
        <p:nvPicPr>
          <p:cNvPr id="5" name="Picture 3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3095535"/>
            <a:ext cx="8229600" cy="9425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2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90B2"/>
                </a:solidFill>
              </a:rPr>
              <a:t>HOW CAN THE CASH RATIO BE USED TO EVALUATE BUSINESS PERFORMANCE?</a:t>
            </a:r>
            <a:endParaRPr lang="en-US" sz="3000" dirty="0">
              <a:solidFill>
                <a:srgbClr val="0090B2"/>
              </a:solidFill>
            </a:endParaRPr>
          </a:p>
        </p:txBody>
      </p:sp>
      <p:sp>
        <p:nvSpPr>
          <p:cNvPr id="3" name="Content Placeholder 2"/>
          <p:cNvSpPr>
            <a:spLocks noGrp="1"/>
          </p:cNvSpPr>
          <p:nvPr>
            <p:ph idx="1"/>
          </p:nvPr>
        </p:nvSpPr>
        <p:spPr/>
        <p:txBody>
          <a:bodyPr/>
          <a:lstStyle/>
          <a:p>
            <a:pPr marL="0" indent="0">
              <a:buNone/>
            </a:pPr>
            <a:r>
              <a:rPr lang="en-US" sz="2200" dirty="0"/>
              <a:t>Kohl’s cash and cash equivalents and total current liabilities </a:t>
            </a:r>
            <a:r>
              <a:rPr lang="en-US" sz="2200" dirty="0" smtClean="0"/>
              <a:t>from its balance sheet:</a:t>
            </a:r>
          </a:p>
          <a:p>
            <a:pPr marL="0" indent="0">
              <a:buNone/>
            </a:pPr>
            <a:endParaRPr lang="en-US" sz="2200" dirty="0"/>
          </a:p>
          <a:p>
            <a:pPr marL="0" indent="0">
              <a:buNone/>
            </a:pPr>
            <a:endParaRPr lang="en-US" sz="2200" dirty="0" smtClean="0"/>
          </a:p>
          <a:p>
            <a:pPr marL="0" indent="0">
              <a:buNone/>
            </a:pPr>
            <a:endParaRPr lang="en-US" sz="2200" dirty="0"/>
          </a:p>
          <a:p>
            <a:pPr marL="0" indent="0">
              <a:buNone/>
            </a:pPr>
            <a:endParaRPr lang="en-US" sz="1400" dirty="0" smtClean="0"/>
          </a:p>
          <a:p>
            <a:pPr marL="0" indent="0">
              <a:buNone/>
            </a:pPr>
            <a:r>
              <a:rPr lang="en-US" sz="2200" dirty="0" smtClean="0"/>
              <a:t>Cash ratio as of January 30, 2015:</a:t>
            </a:r>
          </a:p>
          <a:p>
            <a:pPr marL="0" indent="0">
              <a:buNone/>
            </a:pPr>
            <a:endParaRPr lang="en-US" sz="2200" dirty="0"/>
          </a:p>
          <a:p>
            <a:pPr marL="0" indent="0">
              <a:buNone/>
            </a:pPr>
            <a:endParaRPr lang="en-US" sz="2200" dirty="0" smtClean="0"/>
          </a:p>
          <a:p>
            <a:pPr marL="0" indent="0">
              <a:buNone/>
            </a:pPr>
            <a:r>
              <a:rPr lang="en-US" sz="2200" dirty="0" smtClean="0"/>
              <a:t>Cash </a:t>
            </a:r>
            <a:r>
              <a:rPr lang="en-US" sz="2200" dirty="0"/>
              <a:t>ratio as of January 30, </a:t>
            </a:r>
            <a:r>
              <a:rPr lang="en-US" sz="2200" dirty="0" smtClean="0"/>
              <a:t>2016:</a:t>
            </a:r>
            <a:endParaRPr lang="en-US" sz="2200" dirty="0"/>
          </a:p>
          <a:p>
            <a:pPr marL="0" indent="0">
              <a:buNone/>
            </a:pPr>
            <a:endParaRPr lang="en-US" sz="2200"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62</a:t>
            </a:fld>
            <a:endParaRPr lang="en-US" dirty="0"/>
          </a:p>
        </p:txBody>
      </p:sp>
      <p:pic>
        <p:nvPicPr>
          <p:cNvPr id="6" name="Picture 5"/>
          <p:cNvPicPr>
            <a:picLocks noChangeAspect="1"/>
          </p:cNvPicPr>
          <p:nvPr/>
        </p:nvPicPr>
        <p:blipFill>
          <a:blip r:embed="rId3"/>
          <a:stretch>
            <a:fillRect/>
          </a:stretch>
        </p:blipFill>
        <p:spPr>
          <a:xfrm>
            <a:off x="1143000" y="2356305"/>
            <a:ext cx="6858000" cy="1301295"/>
          </a:xfrm>
          <a:prstGeom prst="rect">
            <a:avLst/>
          </a:prstGeom>
        </p:spPr>
      </p:pic>
      <p:pic>
        <p:nvPicPr>
          <p:cNvPr id="7" name="Picture 6"/>
          <p:cNvPicPr>
            <a:picLocks noChangeAspect="1"/>
          </p:cNvPicPr>
          <p:nvPr/>
        </p:nvPicPr>
        <p:blipFill>
          <a:blip r:embed="rId4"/>
          <a:stretch>
            <a:fillRect/>
          </a:stretch>
        </p:blipFill>
        <p:spPr>
          <a:xfrm>
            <a:off x="2743200" y="5486400"/>
            <a:ext cx="3657600" cy="589225"/>
          </a:xfrm>
          <a:prstGeom prst="rect">
            <a:avLst/>
          </a:prstGeom>
        </p:spPr>
      </p:pic>
      <p:pic>
        <p:nvPicPr>
          <p:cNvPr id="8" name="Picture 7"/>
          <p:cNvPicPr>
            <a:picLocks noChangeAspect="1"/>
          </p:cNvPicPr>
          <p:nvPr/>
        </p:nvPicPr>
        <p:blipFill>
          <a:blip r:embed="rId5"/>
          <a:stretch>
            <a:fillRect/>
          </a:stretch>
        </p:blipFill>
        <p:spPr>
          <a:xfrm>
            <a:off x="2743200" y="4267200"/>
            <a:ext cx="3657600" cy="533062"/>
          </a:xfrm>
          <a:prstGeom prst="rect">
            <a:avLst/>
          </a:prstGeom>
        </p:spPr>
      </p:pic>
    </p:spTree>
    <p:extLst>
      <p:ext uri="{BB962C8B-B14F-4D97-AF65-F5344CB8AC3E}">
        <p14:creationId xmlns:p14="http://schemas.microsoft.com/office/powerpoint/2010/main" val="246034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t>7-</a:t>
            </a:r>
            <a:fld id="{727F51B5-DC84-46DD-9788-B3410769ACAC}" type="slidenum">
              <a:rPr lang="en-US" smtClean="0"/>
              <a:pPr>
                <a:defRPr/>
              </a:pPr>
              <a:t>63</a:t>
            </a:fld>
            <a:endParaRPr lang="en-US" dirty="0"/>
          </a:p>
        </p:txBody>
      </p:sp>
      <p:pic>
        <p:nvPicPr>
          <p:cNvPr id="147458" name="Picture 2"/>
          <p:cNvPicPr>
            <a:picLocks noChangeAspect="1" noChangeArrowheads="1"/>
          </p:cNvPicPr>
          <p:nvPr/>
        </p:nvPicPr>
        <p:blipFill>
          <a:blip r:embed="rId3"/>
          <a:srcRect/>
          <a:stretch>
            <a:fillRect/>
          </a:stretch>
        </p:blipFill>
        <p:spPr bwMode="auto">
          <a:xfrm>
            <a:off x="838200" y="2133600"/>
            <a:ext cx="742315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000" dirty="0" smtClean="0">
                <a:solidFill>
                  <a:srgbClr val="0090B2"/>
                </a:solidFill>
              </a:rPr>
              <a:t>WHAT IS INTERNAL CONTROL, AND HOW CAN IT BE USED TO PROTECT A COMPANY’S ASSETS?</a:t>
            </a:r>
          </a:p>
        </p:txBody>
      </p:sp>
      <p:sp>
        <p:nvSpPr>
          <p:cNvPr id="2" name="Content Placeholder 1"/>
          <p:cNvSpPr>
            <a:spLocks noGrp="1"/>
          </p:cNvSpPr>
          <p:nvPr>
            <p:ph idx="1"/>
          </p:nvPr>
        </p:nvSpPr>
        <p:spPr>
          <a:xfrm>
            <a:off x="457200" y="1981200"/>
            <a:ext cx="8229600" cy="4144963"/>
          </a:xfrm>
        </p:spPr>
        <p:txBody>
          <a:bodyPr/>
          <a:lstStyle/>
          <a:p>
            <a:pPr marL="0" indent="0">
              <a:buNone/>
              <a:defRPr/>
            </a:pPr>
            <a:r>
              <a:rPr lang="en-US" dirty="0" smtClean="0"/>
              <a:t>Internal control is the plan and measures designed to:</a:t>
            </a:r>
          </a:p>
          <a:p>
            <a:pPr marL="971550" lvl="1" indent="-514350">
              <a:buFont typeface="+mj-lt"/>
              <a:buAutoNum type="arabicPeriod"/>
              <a:defRPr/>
            </a:pPr>
            <a:r>
              <a:rPr lang="en-US" sz="2600" dirty="0" smtClean="0"/>
              <a:t>Safeguard assets</a:t>
            </a:r>
            <a:endParaRPr lang="en-US" sz="2600" dirty="0"/>
          </a:p>
          <a:p>
            <a:pPr marL="971550" lvl="1" indent="-514350">
              <a:buFont typeface="+mj-lt"/>
              <a:buAutoNum type="arabicPeriod"/>
              <a:defRPr/>
            </a:pPr>
            <a:r>
              <a:rPr lang="en-US" sz="2600" dirty="0" smtClean="0"/>
              <a:t>Encourage </a:t>
            </a:r>
            <a:r>
              <a:rPr lang="en-US" sz="2600" dirty="0"/>
              <a:t>employees to follow company </a:t>
            </a:r>
            <a:r>
              <a:rPr lang="en-US" sz="2600" dirty="0" smtClean="0"/>
              <a:t>policies</a:t>
            </a:r>
          </a:p>
          <a:p>
            <a:pPr marL="971550" lvl="1" indent="-514350">
              <a:buFont typeface="+mj-lt"/>
              <a:buAutoNum type="arabicPeriod"/>
              <a:defRPr/>
            </a:pPr>
            <a:r>
              <a:rPr lang="en-US" sz="2600" dirty="0" smtClean="0"/>
              <a:t>Promote </a:t>
            </a:r>
            <a:r>
              <a:rPr lang="en-US" sz="2600" dirty="0"/>
              <a:t>operational </a:t>
            </a:r>
            <a:r>
              <a:rPr lang="en-US" sz="2600" dirty="0" smtClean="0"/>
              <a:t>efficiency</a:t>
            </a:r>
            <a:endParaRPr lang="en-US" sz="2600" dirty="0"/>
          </a:p>
          <a:p>
            <a:pPr marL="971550" lvl="1" indent="-514350">
              <a:buFont typeface="+mj-lt"/>
              <a:buAutoNum type="arabicPeriod"/>
              <a:defRPr/>
            </a:pPr>
            <a:r>
              <a:rPr lang="en-US" sz="2600" dirty="0" smtClean="0"/>
              <a:t>Ensure </a:t>
            </a:r>
            <a:r>
              <a:rPr lang="en-US" sz="2600" dirty="0"/>
              <a:t>accurate, reliable accounting </a:t>
            </a:r>
            <a:r>
              <a:rPr lang="en-US" sz="2600" dirty="0" smtClean="0"/>
              <a:t>records</a:t>
            </a:r>
            <a:endParaRPr lang="en-US" sz="2600" dirty="0"/>
          </a:p>
        </p:txBody>
      </p:sp>
      <p:sp>
        <p:nvSpPr>
          <p:cNvPr id="9" name="Slide Number Placeholder 8"/>
          <p:cNvSpPr>
            <a:spLocks noGrp="1"/>
          </p:cNvSpPr>
          <p:nvPr>
            <p:ph type="sldNum" sz="quarter" idx="12"/>
          </p:nvPr>
        </p:nvSpPr>
        <p:spPr/>
        <p:txBody>
          <a:bodyPr/>
          <a:lstStyle/>
          <a:p>
            <a:pPr>
              <a:defRPr/>
            </a:pPr>
            <a:r>
              <a:rPr lang="en-US" dirty="0" smtClean="0"/>
              <a:t>7-</a:t>
            </a:r>
            <a:fld id="{EAFA0883-635C-46E5-9392-6E77412C5ACD}" type="slidenum">
              <a:rPr lang="en-US" smtClean="0"/>
              <a:pPr>
                <a:defRPr/>
              </a:pPr>
              <a:t>7</a:t>
            </a:fld>
            <a:endParaRPr lang="en-US" dirty="0"/>
          </a:p>
        </p:txBody>
      </p:sp>
    </p:spTree>
    <p:extLst>
      <p:ext uri="{BB962C8B-B14F-4D97-AF65-F5344CB8AC3E}">
        <p14:creationId xmlns:p14="http://schemas.microsoft.com/office/powerpoint/2010/main" val="138012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7A00"/>
                </a:solidFill>
              </a:rPr>
              <a:t>Internal Control and the </a:t>
            </a:r>
            <a:br>
              <a:rPr lang="en-US" dirty="0" smtClean="0">
                <a:solidFill>
                  <a:srgbClr val="BE7A00"/>
                </a:solidFill>
              </a:rPr>
            </a:br>
            <a:r>
              <a:rPr lang="en-US" dirty="0" smtClean="0">
                <a:solidFill>
                  <a:srgbClr val="BE7A00"/>
                </a:solidFill>
              </a:rPr>
              <a:t>Sarbanes-Oxley Act </a:t>
            </a:r>
            <a:endParaRPr lang="en-US" dirty="0">
              <a:solidFill>
                <a:srgbClr val="BE7A00"/>
              </a:solidFill>
            </a:endParaRPr>
          </a:p>
        </p:txBody>
      </p:sp>
      <p:sp>
        <p:nvSpPr>
          <p:cNvPr id="3" name="Content Placeholder 2"/>
          <p:cNvSpPr>
            <a:spLocks noGrp="1"/>
          </p:cNvSpPr>
          <p:nvPr>
            <p:ph idx="1"/>
          </p:nvPr>
        </p:nvSpPr>
        <p:spPr>
          <a:xfrm>
            <a:off x="422189" y="1752600"/>
            <a:ext cx="8229600" cy="4373563"/>
          </a:xfrm>
        </p:spPr>
        <p:txBody>
          <a:bodyPr>
            <a:normAutofit fontScale="92500" lnSpcReduction="10000"/>
          </a:bodyPr>
          <a:lstStyle/>
          <a:p>
            <a:r>
              <a:rPr lang="en-US" dirty="0"/>
              <a:t>The </a:t>
            </a:r>
            <a:r>
              <a:rPr lang="en-US" dirty="0">
                <a:solidFill>
                  <a:srgbClr val="EA492C"/>
                </a:solidFill>
              </a:rPr>
              <a:t>Committee of </a:t>
            </a:r>
            <a:r>
              <a:rPr lang="en-US" dirty="0" smtClean="0">
                <a:solidFill>
                  <a:srgbClr val="EA492C"/>
                </a:solidFill>
              </a:rPr>
              <a:t>Sponsoring Organizations </a:t>
            </a:r>
            <a:r>
              <a:rPr lang="en-US" dirty="0">
                <a:solidFill>
                  <a:srgbClr val="EA492C"/>
                </a:solidFill>
              </a:rPr>
              <a:t>(</a:t>
            </a:r>
            <a:r>
              <a:rPr lang="en-US" dirty="0" smtClean="0">
                <a:solidFill>
                  <a:srgbClr val="EA492C"/>
                </a:solidFill>
              </a:rPr>
              <a:t>COSO) </a:t>
            </a:r>
            <a:r>
              <a:rPr lang="en-US" dirty="0" smtClean="0"/>
              <a:t>provides </a:t>
            </a:r>
            <a:r>
              <a:rPr lang="en-US" dirty="0"/>
              <a:t>thought leadership related to </a:t>
            </a:r>
            <a:r>
              <a:rPr lang="en-US" dirty="0" smtClean="0"/>
              <a:t>enterprise risk </a:t>
            </a:r>
            <a:r>
              <a:rPr lang="en-US" dirty="0"/>
              <a:t>management, internal control, and fraud deterrence. </a:t>
            </a:r>
            <a:endParaRPr lang="en-US" dirty="0" smtClean="0"/>
          </a:p>
          <a:p>
            <a:pPr lvl="1"/>
            <a:r>
              <a:rPr lang="en-US" dirty="0" smtClean="0"/>
              <a:t>COSO’s </a:t>
            </a:r>
            <a:r>
              <a:rPr lang="en-US" dirty="0"/>
              <a:t>mission is to </a:t>
            </a:r>
            <a:r>
              <a:rPr lang="en-US" dirty="0" smtClean="0"/>
              <a:t>develop frameworks </a:t>
            </a:r>
            <a:r>
              <a:rPr lang="en-US" dirty="0"/>
              <a:t>and guidance to help companies improve their internal controls and </a:t>
            </a:r>
            <a:r>
              <a:rPr lang="en-US" dirty="0" smtClean="0"/>
              <a:t>reduce fraud </a:t>
            </a:r>
            <a:r>
              <a:rPr lang="en-US" dirty="0"/>
              <a:t>in organizations</a:t>
            </a:r>
            <a:r>
              <a:rPr lang="en-US" dirty="0" smtClean="0"/>
              <a:t>.</a:t>
            </a:r>
          </a:p>
          <a:p>
            <a:r>
              <a:rPr lang="en-US" dirty="0">
                <a:solidFill>
                  <a:srgbClr val="EA492C"/>
                </a:solidFill>
              </a:rPr>
              <a:t>Public </a:t>
            </a:r>
            <a:r>
              <a:rPr lang="en-US" dirty="0" smtClean="0">
                <a:solidFill>
                  <a:srgbClr val="EA492C"/>
                </a:solidFill>
              </a:rPr>
              <a:t>companies</a:t>
            </a:r>
            <a:r>
              <a:rPr lang="en-US" dirty="0" smtClean="0"/>
              <a:t> - companies </a:t>
            </a:r>
            <a:r>
              <a:rPr lang="en-US" dirty="0"/>
              <a:t>that </a:t>
            </a:r>
            <a:r>
              <a:rPr lang="en-US" dirty="0" smtClean="0"/>
              <a:t>sell </a:t>
            </a:r>
            <a:r>
              <a:rPr lang="en-US" dirty="0"/>
              <a:t>stock to the general </a:t>
            </a:r>
            <a:r>
              <a:rPr lang="en-US" dirty="0" smtClean="0"/>
              <a:t>public - are </a:t>
            </a:r>
            <a:r>
              <a:rPr lang="en-US" dirty="0"/>
              <a:t>required by the </a:t>
            </a:r>
            <a:r>
              <a:rPr lang="en-US" dirty="0" smtClean="0"/>
              <a:t>U.S</a:t>
            </a:r>
            <a:r>
              <a:rPr lang="en-US" dirty="0"/>
              <a:t>. Congress to maintain a system of internal controls.</a:t>
            </a:r>
            <a:endParaRPr lang="en-US" dirty="0" smtClean="0"/>
          </a:p>
        </p:txBody>
      </p:sp>
      <p:sp>
        <p:nvSpPr>
          <p:cNvPr id="4" name="Slide Number Placeholder 3"/>
          <p:cNvSpPr>
            <a:spLocks noGrp="1"/>
          </p:cNvSpPr>
          <p:nvPr>
            <p:ph type="sldNum" sz="quarter" idx="12"/>
          </p:nvPr>
        </p:nvSpPr>
        <p:spPr/>
        <p:txBody>
          <a:bodyPr/>
          <a:lstStyle/>
          <a:p>
            <a:pPr>
              <a:defRPr/>
            </a:pPr>
            <a:r>
              <a:rPr lang="en-US" dirty="0"/>
              <a:t>7</a:t>
            </a:r>
            <a:r>
              <a:rPr lang="en-US" dirty="0" smtClean="0"/>
              <a:t>-</a:t>
            </a:r>
            <a:fld id="{F1F6F828-748A-48E6-99DC-791C0B833C2A}" type="slidenum">
              <a:rPr lang="en-US" smtClean="0"/>
              <a:pPr>
                <a:defRPr/>
              </a:pPr>
              <a:t>8</a:t>
            </a:fld>
            <a:endParaRPr lang="en-US" dirty="0"/>
          </a:p>
        </p:txBody>
      </p:sp>
    </p:spTree>
    <p:extLst>
      <p:ext uri="{BB962C8B-B14F-4D97-AF65-F5344CB8AC3E}">
        <p14:creationId xmlns:p14="http://schemas.microsoft.com/office/powerpoint/2010/main" val="24356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7A00"/>
                </a:solidFill>
              </a:rPr>
              <a:t>Internal Control and the </a:t>
            </a:r>
            <a:br>
              <a:rPr lang="en-US" dirty="0" smtClean="0">
                <a:solidFill>
                  <a:srgbClr val="BE7A00"/>
                </a:solidFill>
              </a:rPr>
            </a:br>
            <a:r>
              <a:rPr lang="en-US" dirty="0" smtClean="0">
                <a:solidFill>
                  <a:srgbClr val="BE7A00"/>
                </a:solidFill>
              </a:rPr>
              <a:t>Sarbanes-Oxley Act </a:t>
            </a:r>
            <a:endParaRPr lang="en-US" dirty="0">
              <a:solidFill>
                <a:srgbClr val="BE7A00"/>
              </a:solidFill>
            </a:endParaRPr>
          </a:p>
        </p:txBody>
      </p:sp>
      <p:sp>
        <p:nvSpPr>
          <p:cNvPr id="3" name="Content Placeholder 2"/>
          <p:cNvSpPr>
            <a:spLocks noGrp="1"/>
          </p:cNvSpPr>
          <p:nvPr>
            <p:ph idx="1"/>
          </p:nvPr>
        </p:nvSpPr>
        <p:spPr>
          <a:xfrm>
            <a:off x="422189" y="1752600"/>
            <a:ext cx="8229600" cy="4373563"/>
          </a:xfrm>
        </p:spPr>
        <p:txBody>
          <a:bodyPr>
            <a:normAutofit/>
          </a:bodyPr>
          <a:lstStyle/>
          <a:p>
            <a:r>
              <a:rPr lang="en-US" dirty="0"/>
              <a:t>Congress passed the Sarbanes-Oxley Act (SOX) to address public concern about various accounting scandals. </a:t>
            </a:r>
            <a:endParaRPr lang="en-US" dirty="0" smtClean="0"/>
          </a:p>
          <a:p>
            <a:r>
              <a:rPr lang="en-US" dirty="0" smtClean="0"/>
              <a:t>The </a:t>
            </a:r>
            <a:r>
              <a:rPr lang="en-US" dirty="0" smtClean="0">
                <a:solidFill>
                  <a:srgbClr val="EA492C"/>
                </a:solidFill>
              </a:rPr>
              <a:t>Sarbanes-Oxley Act (SOX) </a:t>
            </a:r>
            <a:r>
              <a:rPr lang="en-US" dirty="0" smtClean="0"/>
              <a:t>requires companies to review internal control and take responsibility for the accuracy and completeness of their financial reports. </a:t>
            </a:r>
          </a:p>
        </p:txBody>
      </p:sp>
      <p:sp>
        <p:nvSpPr>
          <p:cNvPr id="4" name="Slide Number Placeholder 3"/>
          <p:cNvSpPr>
            <a:spLocks noGrp="1"/>
          </p:cNvSpPr>
          <p:nvPr>
            <p:ph type="sldNum" sz="quarter" idx="12"/>
          </p:nvPr>
        </p:nvSpPr>
        <p:spPr/>
        <p:txBody>
          <a:bodyPr/>
          <a:lstStyle/>
          <a:p>
            <a:pPr>
              <a:defRPr/>
            </a:pPr>
            <a:r>
              <a:rPr lang="en-US" dirty="0" smtClean="0"/>
              <a:t>7-</a:t>
            </a:r>
            <a:fld id="{F1F6F828-748A-48E6-99DC-791C0B833C2A}" type="slidenum">
              <a:rPr lang="en-US" smtClean="0"/>
              <a:pPr>
                <a:defRPr/>
              </a:pPr>
              <a:t>9</a:t>
            </a:fld>
            <a:endParaRPr lang="en-US" dirty="0"/>
          </a:p>
        </p:txBody>
      </p:sp>
    </p:spTree>
    <p:extLst>
      <p:ext uri="{BB962C8B-B14F-4D97-AF65-F5344CB8AC3E}">
        <p14:creationId xmlns:p14="http://schemas.microsoft.com/office/powerpoint/2010/main" val="93127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3522</TotalTime>
  <Words>7178</Words>
  <Application>Microsoft Office PowerPoint</Application>
  <PresentationFormat>On-screen Show (4:3)</PresentationFormat>
  <Paragraphs>534</Paragraphs>
  <Slides>63</Slides>
  <Notes>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ＭＳ Ｐゴシック</vt:lpstr>
      <vt:lpstr>Arial</vt:lpstr>
      <vt:lpstr>Calibri</vt:lpstr>
      <vt:lpstr>Times New Roman</vt:lpstr>
      <vt:lpstr>Verdana</vt:lpstr>
      <vt:lpstr>Office Theme</vt:lpstr>
      <vt:lpstr>1_Office Theme</vt:lpstr>
      <vt:lpstr>Chapter 7  Internal Control and Cash</vt:lpstr>
      <vt:lpstr>Chapter 7 Learning Objectives</vt:lpstr>
      <vt:lpstr>Chapter 7 Learning Objectives</vt:lpstr>
      <vt:lpstr>Chapter 7 Learning Objectives</vt:lpstr>
      <vt:lpstr>Learning Objective 1</vt:lpstr>
      <vt:lpstr>WHAT IS INTERNAL CONTROL, AND HOW CAN IT BE USED TO PROTECT A COMPANY’S ASSETS?</vt:lpstr>
      <vt:lpstr>WHAT IS INTERNAL CONTROL, AND HOW CAN IT BE USED TO PROTECT A COMPANY’S ASSETS?</vt:lpstr>
      <vt:lpstr>Internal Control and the  Sarbanes-Oxley Act </vt:lpstr>
      <vt:lpstr>Internal Control and the  Sarbanes-Oxley Act </vt:lpstr>
      <vt:lpstr>Internal Control and the  Sarbanes-Oxley Act </vt:lpstr>
      <vt:lpstr>Internal Control and the  Sarbanes-Oxley Act </vt:lpstr>
      <vt:lpstr>The Components of Internal Control</vt:lpstr>
      <vt:lpstr>Internal Control Procedures</vt:lpstr>
      <vt:lpstr>Internal Control Procedures</vt:lpstr>
      <vt:lpstr>Internal Control Procedures</vt:lpstr>
      <vt:lpstr>The Limitations of Internal Control—Costs and Benefits</vt:lpstr>
      <vt:lpstr>Learning Objective 2</vt:lpstr>
      <vt:lpstr>WHAT ARE THE INTERNAL CONTROL PROCEDURES WITH RESPECT TO CASH RECEIPTS?</vt:lpstr>
      <vt:lpstr>Cash Receipts by Mail</vt:lpstr>
      <vt:lpstr>Cash Receipts by Mail</vt:lpstr>
      <vt:lpstr>Cash Receipts by Mail</vt:lpstr>
      <vt:lpstr>Cash Receipts by Mail</vt:lpstr>
      <vt:lpstr>Learning Objective 3</vt:lpstr>
      <vt:lpstr>WHAT ARE THE INTERNAL CONTROL PROCEDURES WITH RESPECT TO CASH PAYMENTS?</vt:lpstr>
      <vt:lpstr>Controls Over Payment by Check</vt:lpstr>
      <vt:lpstr>Controls Over Payment by Check</vt:lpstr>
      <vt:lpstr>Streamlined Procedures </vt:lpstr>
      <vt:lpstr>Learning Objective 4</vt:lpstr>
      <vt:lpstr>HOW CAN A PETTY CASH FUND BE USED FOR INTERNAL CONTROL PURPOSES?</vt:lpstr>
      <vt:lpstr>Setting Up the Petty Cash Fund</vt:lpstr>
      <vt:lpstr>Setting Up the Petty Cash Fund</vt:lpstr>
      <vt:lpstr>Replenishing the Petty Cash Fund</vt:lpstr>
      <vt:lpstr>Replenishing the Petty Cash Fund</vt:lpstr>
      <vt:lpstr>Replenishing the Petty Cash Fund</vt:lpstr>
      <vt:lpstr>Replenishing the Petty Cash Fund</vt:lpstr>
      <vt:lpstr>Replenishing the Petty Cash Fund</vt:lpstr>
      <vt:lpstr>Changing the Amount of the Petty Cash Fund</vt:lpstr>
      <vt:lpstr>Learning Objective 5</vt:lpstr>
      <vt:lpstr>HOW ARE CREDIT CARD SALES RECORDED?</vt:lpstr>
      <vt:lpstr>HOW ARE CREDIT CARD SALES RECORDED?</vt:lpstr>
      <vt:lpstr>HOW ARE CREDIT CARD SALES RECORDED?</vt:lpstr>
      <vt:lpstr>Learning Objective 6</vt:lpstr>
      <vt:lpstr>HOW CAN THE BANK ACCOUNT BE USED AS A CONTROL DEVICE?</vt:lpstr>
      <vt:lpstr>HOW CAN THE BANK ACCOUNT BE USED AS A CONTROL DEVICE?</vt:lpstr>
      <vt:lpstr>PowerPoint Presentation</vt:lpstr>
      <vt:lpstr>Bank Statement</vt:lpstr>
      <vt:lpstr>PowerPoint Presentation</vt:lpstr>
      <vt:lpstr>Electronic Funds Transfers</vt:lpstr>
      <vt:lpstr>Bank Reconciliation</vt:lpstr>
      <vt:lpstr>Preparing the Bank Side of the Bank Reconciliation</vt:lpstr>
      <vt:lpstr>Preparing the Book Side of the Bank Reconciliation</vt:lpstr>
      <vt:lpstr>Exhibit 7-7 Bank Reconciliation</vt:lpstr>
      <vt:lpstr>Exhibit 7-7 Bank Reconciliation (continued)</vt:lpstr>
      <vt:lpstr>Exhibit 7-7 Bank Reconciliation (continued)</vt:lpstr>
      <vt:lpstr>Bank Side of the Reconciliation</vt:lpstr>
      <vt:lpstr>Book Side of the Reconciliation</vt:lpstr>
      <vt:lpstr>Book Side of the Reconciliation </vt:lpstr>
      <vt:lpstr>Journalizing Transactions from the Bank Reconciliation</vt:lpstr>
      <vt:lpstr>Journalizing Transactions from the Bank Reconciliation</vt:lpstr>
      <vt:lpstr>Learning Objective 7</vt:lpstr>
      <vt:lpstr>HOW CAN THE CASH RATIO BE USED TO EVALUATE BUSINESS PERFORMANCE?</vt:lpstr>
      <vt:lpstr>HOW CAN THE CASH RATIO BE USED TO EVALUATE BUSINESS PERFORMANCE?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the Business Environment</dc:title>
  <dc:creator>Rand</dc:creator>
  <cp:lastModifiedBy>Alisa G Brink</cp:lastModifiedBy>
  <cp:revision>367</cp:revision>
  <dcterms:created xsi:type="dcterms:W3CDTF">2012-09-19T01:39:45Z</dcterms:created>
  <dcterms:modified xsi:type="dcterms:W3CDTF">2017-04-14T15:18:54Z</dcterms:modified>
</cp:coreProperties>
</file>