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27"/>
  </p:notesMasterIdLst>
  <p:handoutMasterIdLst>
    <p:handoutMasterId r:id="rId28"/>
  </p:handoutMasterIdLst>
  <p:sldIdLst>
    <p:sldId id="1754" r:id="rId3"/>
    <p:sldId id="1718" r:id="rId4"/>
    <p:sldId id="1770" r:id="rId5"/>
    <p:sldId id="1755" r:id="rId6"/>
    <p:sldId id="1771" r:id="rId7"/>
    <p:sldId id="1772" r:id="rId8"/>
    <p:sldId id="1773" r:id="rId9"/>
    <p:sldId id="1774" r:id="rId10"/>
    <p:sldId id="1775" r:id="rId11"/>
    <p:sldId id="1776" r:id="rId12"/>
    <p:sldId id="1088" r:id="rId13"/>
    <p:sldId id="1777" r:id="rId14"/>
    <p:sldId id="1778" r:id="rId15"/>
    <p:sldId id="1779" r:id="rId16"/>
    <p:sldId id="1780" r:id="rId17"/>
    <p:sldId id="1781" r:id="rId18"/>
    <p:sldId id="1782" r:id="rId19"/>
    <p:sldId id="1783" r:id="rId20"/>
    <p:sldId id="1784" r:id="rId21"/>
    <p:sldId id="1785" r:id="rId22"/>
    <p:sldId id="1769" r:id="rId23"/>
    <p:sldId id="1786" r:id="rId24"/>
    <p:sldId id="1787" r:id="rId25"/>
    <p:sldId id="170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4" orient="horz" pos="384">
          <p15:clr>
            <a:srgbClr val="A4A3A4"/>
          </p15:clr>
        </p15:guide>
        <p15:guide id="5" orient="horz" pos="144">
          <p15:clr>
            <a:srgbClr val="A4A3A4"/>
          </p15:clr>
        </p15:guide>
        <p15:guide id="7" orient="horz" pos="624">
          <p15:clr>
            <a:srgbClr val="A4A3A4"/>
          </p15:clr>
        </p15:guide>
        <p15:guide id="9" pos="288">
          <p15:clr>
            <a:srgbClr val="A4A3A4"/>
          </p15:clr>
        </p15:guide>
        <p15:guide id="10" pos="5472">
          <p15:clr>
            <a:srgbClr val="A4A3A4"/>
          </p15:clr>
        </p15:guide>
        <p15:guide id="11" orient="horz" pos="3984" userDrawn="1">
          <p15:clr>
            <a:srgbClr val="A4A3A4"/>
          </p15:clr>
        </p15:guide>
        <p15:guide id="1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cmAuthor id="2" name="Thamizharasan Dhanaseelan" initials="TD"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4" autoAdjust="0"/>
    <p:restoredTop sz="85965" autoAdjust="0"/>
  </p:normalViewPr>
  <p:slideViewPr>
    <p:cSldViewPr>
      <p:cViewPr varScale="1">
        <p:scale>
          <a:sx n="90" d="100"/>
          <a:sy n="90" d="100"/>
        </p:scale>
        <p:origin x="1770" y="78"/>
      </p:cViewPr>
      <p:guideLst>
        <p:guide pos="2880"/>
        <p:guide orient="horz" pos="384"/>
        <p:guide orient="horz" pos="144"/>
        <p:guide orient="horz" pos="624"/>
        <p:guide pos="288"/>
        <p:guide pos="5472"/>
        <p:guide orient="horz" pos="3984"/>
        <p:guide orient="horz" pos="2160"/>
      </p:guideLst>
    </p:cSldViewPr>
  </p:slideViewPr>
  <p:outlineViewPr>
    <p:cViewPr>
      <p:scale>
        <a:sx n="25" d="100"/>
        <a:sy n="25" d="100"/>
      </p:scale>
      <p:origin x="0" y="-402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3/27/2020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3/27/2020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dirty="0"/>
              <a:t>The COBIT framework has evolved over the years and each time there are major changes to the framework; the framework is numbered to its current version. The current version of COBIT for IT controls is COBIT 2019.</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The benefit of a standard framework for IT controls is that it allows:</a:t>
            </a:r>
          </a:p>
          <a:p>
            <a:pPr marL="228600" lvl="0" indent="-228600" algn="l" rtl="0">
              <a:lnSpc>
                <a:spcPct val="100000"/>
              </a:lnSpc>
              <a:spcBef>
                <a:spcPts val="0"/>
              </a:spcBef>
              <a:spcAft>
                <a:spcPts val="0"/>
              </a:spcAft>
              <a:buClr>
                <a:schemeClr val="dk1"/>
              </a:buClr>
              <a:buSzPts val="1200"/>
              <a:buFont typeface="Arial"/>
              <a:buAutoNum type="arabicPeriod"/>
            </a:pPr>
            <a:r>
              <a:rPr lang="en-IN" dirty="0"/>
              <a:t>Management to benchmark their environments and compare it to other organizations</a:t>
            </a:r>
          </a:p>
          <a:p>
            <a:pPr marL="228600" lvl="0" indent="-228600" algn="l" rtl="0">
              <a:lnSpc>
                <a:spcPct val="100000"/>
              </a:lnSpc>
              <a:spcBef>
                <a:spcPts val="0"/>
              </a:spcBef>
              <a:spcAft>
                <a:spcPts val="0"/>
              </a:spcAft>
              <a:buClr>
                <a:schemeClr val="dk1"/>
              </a:buClr>
              <a:buSzPts val="1200"/>
              <a:buFont typeface="Arial"/>
              <a:buAutoNum type="arabicPeriod"/>
            </a:pPr>
            <a:r>
              <a:rPr lang="en-IN" dirty="0"/>
              <a:t>Because the framework is comprehensive, it provides assurances that IT security and controls exist </a:t>
            </a:r>
          </a:p>
          <a:p>
            <a:pPr marL="228600" lvl="0" indent="-228600" algn="l" rtl="0">
              <a:lnSpc>
                <a:spcPct val="100000"/>
              </a:lnSpc>
              <a:spcBef>
                <a:spcPts val="0"/>
              </a:spcBef>
              <a:spcAft>
                <a:spcPts val="0"/>
              </a:spcAft>
              <a:buClr>
                <a:schemeClr val="dk1"/>
              </a:buClr>
              <a:buSzPts val="1200"/>
              <a:buFont typeface="Arial"/>
              <a:buAutoNum type="arabicPeriod"/>
            </a:pPr>
            <a:r>
              <a:rPr lang="en-IN" dirty="0"/>
              <a:t>Auditors to substantiate their internal control opinions</a:t>
            </a:r>
          </a:p>
          <a:p>
            <a:pPr marL="0" lvl="0" indent="0" algn="l" rtl="0">
              <a:lnSpc>
                <a:spcPct val="100000"/>
              </a:lnSpc>
              <a:spcBef>
                <a:spcPts val="0"/>
              </a:spcBef>
              <a:spcAft>
                <a:spcPts val="0"/>
              </a:spcAft>
              <a:buClr>
                <a:schemeClr val="dk1"/>
              </a:buClr>
              <a:buSzPts val="1200"/>
              <a:buFont typeface="Arial"/>
              <a:buNone/>
            </a:pPr>
            <a:endParaRPr lang="en-IN" dirty="0"/>
          </a:p>
          <a:p>
            <a:pPr marL="0" lvl="0" indent="0" algn="l" rtl="0">
              <a:lnSpc>
                <a:spcPct val="100000"/>
              </a:lnSpc>
              <a:spcBef>
                <a:spcPts val="0"/>
              </a:spcBef>
              <a:spcAft>
                <a:spcPts val="0"/>
              </a:spcAft>
              <a:buClr>
                <a:schemeClr val="dk1"/>
              </a:buClr>
              <a:buSzPts val="1200"/>
              <a:buFont typeface="Arial"/>
              <a:buNone/>
            </a:pPr>
            <a:r>
              <a:rPr lang="en-IN" dirty="0"/>
              <a:t>The framework is based on the five principles:</a:t>
            </a:r>
          </a:p>
          <a:p>
            <a:pPr marL="228600" lvl="0" indent="-228600" algn="l" rtl="0">
              <a:lnSpc>
                <a:spcPct val="100000"/>
              </a:lnSpc>
              <a:spcBef>
                <a:spcPts val="0"/>
              </a:spcBef>
              <a:spcAft>
                <a:spcPts val="0"/>
              </a:spcAft>
              <a:buClr>
                <a:schemeClr val="dk1"/>
              </a:buClr>
              <a:buSzPts val="1200"/>
              <a:buFont typeface="Arial"/>
              <a:buAutoNum type="arabicPeriod"/>
            </a:pPr>
            <a:r>
              <a:rPr lang="en-IN" dirty="0"/>
              <a:t>Meeting stakeholders’ needs means that enterprises exist to create value to their shareholders. Thus, the governance objective is value creation.</a:t>
            </a:r>
          </a:p>
          <a:p>
            <a:pPr marL="228600" lvl="0" indent="-228600" algn="l" rtl="0">
              <a:lnSpc>
                <a:spcPct val="100000"/>
              </a:lnSpc>
              <a:spcBef>
                <a:spcPts val="0"/>
              </a:spcBef>
              <a:spcAft>
                <a:spcPts val="0"/>
              </a:spcAft>
              <a:buClr>
                <a:schemeClr val="dk1"/>
              </a:buClr>
              <a:buSzPts val="1200"/>
              <a:buFont typeface="Arial"/>
              <a:buAutoNum type="arabicPeriod"/>
            </a:pPr>
            <a:r>
              <a:rPr lang="en-IN" dirty="0"/>
              <a:t>Covering the enterprise from end-to-end means that COBIT 2019 addresses governance and management of information and information-related technologies throughout the enterprise. This means that it is not focused solely on the IT function as information technology runs throughout the enterprise.</a:t>
            </a:r>
          </a:p>
          <a:p>
            <a:pPr marL="228600" lvl="0" indent="-228600" algn="l" rtl="0">
              <a:lnSpc>
                <a:spcPct val="100000"/>
              </a:lnSpc>
              <a:spcBef>
                <a:spcPts val="0"/>
              </a:spcBef>
              <a:spcAft>
                <a:spcPts val="0"/>
              </a:spcAft>
              <a:buClr>
                <a:schemeClr val="dk1"/>
              </a:buClr>
              <a:buSzPts val="1200"/>
              <a:buFont typeface="Arial"/>
              <a:buAutoNum type="arabicPeriod"/>
            </a:pPr>
            <a:r>
              <a:rPr lang="en-IN" dirty="0"/>
              <a:t>Applying a single, integrated framework means that COBIT 2019 can align with other governance frameworks such as COSO and COSO-ERM.</a:t>
            </a:r>
          </a:p>
          <a:p>
            <a:pPr marL="228600" lvl="0" indent="-228600" algn="l" rtl="0">
              <a:lnSpc>
                <a:spcPct val="100000"/>
              </a:lnSpc>
              <a:spcBef>
                <a:spcPts val="0"/>
              </a:spcBef>
              <a:spcAft>
                <a:spcPts val="0"/>
              </a:spcAft>
              <a:buClr>
                <a:schemeClr val="dk1"/>
              </a:buClr>
              <a:buSzPts val="1200"/>
              <a:buFont typeface="Arial"/>
              <a:buAutoNum type="arabicPeriod"/>
            </a:pPr>
            <a:r>
              <a:rPr lang="en-IN" dirty="0"/>
              <a:t>Enabling a holistic approach includes the following enablers:</a:t>
            </a:r>
          </a:p>
          <a:p>
            <a:pPr marL="685800" lvl="1" indent="-228600" algn="l" rtl="0">
              <a:lnSpc>
                <a:spcPct val="100000"/>
              </a:lnSpc>
              <a:spcBef>
                <a:spcPts val="0"/>
              </a:spcBef>
              <a:spcAft>
                <a:spcPts val="0"/>
              </a:spcAft>
              <a:buClr>
                <a:schemeClr val="dk1"/>
              </a:buClr>
              <a:buSzPts val="1200"/>
              <a:buFont typeface="Arial"/>
              <a:buAutoNum type="arabicPeriod"/>
            </a:pPr>
            <a:r>
              <a:rPr lang="en-IN" dirty="0"/>
              <a:t>Processes—a set of activities to achieve an overall IT-related goal</a:t>
            </a:r>
          </a:p>
          <a:p>
            <a:pPr marL="685800" lvl="1" indent="-228600" algn="l" rtl="0">
              <a:lnSpc>
                <a:spcPct val="100000"/>
              </a:lnSpc>
              <a:spcBef>
                <a:spcPts val="0"/>
              </a:spcBef>
              <a:spcAft>
                <a:spcPts val="0"/>
              </a:spcAft>
              <a:buClr>
                <a:schemeClr val="dk1"/>
              </a:buClr>
              <a:buSzPts val="1200"/>
              <a:buFont typeface="Arial"/>
              <a:buAutoNum type="arabicPeriod"/>
            </a:pPr>
            <a:r>
              <a:rPr lang="en-IN" dirty="0"/>
              <a:t>Organizational structures—key decision-making entity</a:t>
            </a:r>
          </a:p>
          <a:p>
            <a:pPr marL="685800" lvl="1" indent="-228600" algn="l" rtl="0">
              <a:lnSpc>
                <a:spcPct val="100000"/>
              </a:lnSpc>
              <a:spcBef>
                <a:spcPts val="0"/>
              </a:spcBef>
              <a:spcAft>
                <a:spcPts val="0"/>
              </a:spcAft>
              <a:buClr>
                <a:schemeClr val="dk1"/>
              </a:buClr>
              <a:buSzPts val="1200"/>
              <a:buFont typeface="Arial"/>
              <a:buAutoNum type="arabicPeriod"/>
            </a:pPr>
            <a:r>
              <a:rPr lang="en-IN" dirty="0"/>
              <a:t>Culture, ethics, and </a:t>
            </a:r>
            <a:r>
              <a:rPr lang="en-IN" dirty="0" err="1"/>
              <a:t>behavior</a:t>
            </a:r>
            <a:r>
              <a:rPr lang="en-IN" dirty="0"/>
              <a:t> of individuals and the organization</a:t>
            </a:r>
          </a:p>
          <a:p>
            <a:pPr marL="685800" lvl="1" indent="-228600" algn="l" rtl="0">
              <a:lnSpc>
                <a:spcPct val="100000"/>
              </a:lnSpc>
              <a:spcBef>
                <a:spcPts val="0"/>
              </a:spcBef>
              <a:spcAft>
                <a:spcPts val="0"/>
              </a:spcAft>
              <a:buClr>
                <a:schemeClr val="dk1"/>
              </a:buClr>
              <a:buSzPts val="1200"/>
              <a:buFont typeface="Arial"/>
              <a:buAutoNum type="arabicPeriod"/>
            </a:pPr>
            <a:r>
              <a:rPr lang="en-IN" dirty="0"/>
              <a:t>Principles and policies guide the day-to-day management</a:t>
            </a:r>
          </a:p>
          <a:p>
            <a:pPr marL="685800" lvl="1" indent="-228600" algn="l" rtl="0">
              <a:lnSpc>
                <a:spcPct val="100000"/>
              </a:lnSpc>
              <a:spcBef>
                <a:spcPts val="0"/>
              </a:spcBef>
              <a:spcAft>
                <a:spcPts val="0"/>
              </a:spcAft>
              <a:buClr>
                <a:schemeClr val="dk1"/>
              </a:buClr>
              <a:buSzPts val="1200"/>
              <a:buFont typeface="Arial"/>
              <a:buAutoNum type="arabicPeriod"/>
            </a:pPr>
            <a:r>
              <a:rPr lang="en-IN" dirty="0"/>
              <a:t>Information</a:t>
            </a:r>
          </a:p>
          <a:p>
            <a:pPr marL="685800" lvl="1" indent="-228600" algn="l" rtl="0">
              <a:lnSpc>
                <a:spcPct val="100000"/>
              </a:lnSpc>
              <a:spcBef>
                <a:spcPts val="0"/>
              </a:spcBef>
              <a:spcAft>
                <a:spcPts val="0"/>
              </a:spcAft>
              <a:buClr>
                <a:schemeClr val="dk1"/>
              </a:buClr>
              <a:buSzPts val="1200"/>
              <a:buFont typeface="Arial"/>
              <a:buAutoNum type="arabicPeriod"/>
            </a:pPr>
            <a:r>
              <a:rPr lang="en-IN" dirty="0"/>
              <a:t>Infrastructure, technology, and applications</a:t>
            </a:r>
          </a:p>
          <a:p>
            <a:pPr marL="685800" lvl="1" indent="-228600" algn="l" rtl="0">
              <a:lnSpc>
                <a:spcPct val="100000"/>
              </a:lnSpc>
              <a:spcBef>
                <a:spcPts val="0"/>
              </a:spcBef>
              <a:spcAft>
                <a:spcPts val="0"/>
              </a:spcAft>
              <a:buClr>
                <a:schemeClr val="dk1"/>
              </a:buClr>
              <a:buSzPts val="1200"/>
              <a:buFont typeface="Arial"/>
              <a:buAutoNum type="arabicPeriod"/>
            </a:pPr>
            <a:r>
              <a:rPr lang="en-IN" dirty="0"/>
              <a:t>People, skills, and competencies</a:t>
            </a:r>
          </a:p>
          <a:p>
            <a:pPr marL="0" lvl="0" indent="0" algn="l" rtl="0">
              <a:lnSpc>
                <a:spcPct val="100000"/>
              </a:lnSpc>
              <a:spcBef>
                <a:spcPts val="0"/>
              </a:spcBef>
              <a:spcAft>
                <a:spcPts val="0"/>
              </a:spcAft>
              <a:buClr>
                <a:schemeClr val="dk1"/>
              </a:buClr>
              <a:buSzPts val="1200"/>
              <a:buFont typeface="Arial"/>
              <a:buNone/>
            </a:pPr>
            <a:r>
              <a:rPr lang="en-IN" dirty="0"/>
              <a:t>5. Separating governance from management</a:t>
            </a:r>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08706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dirty="0"/>
              <a:t>COBIT 2019 is a framework that identifies five governance processes using the Evaluate Direct Monitor (EDM), which are:</a:t>
            </a:r>
          </a:p>
          <a:p>
            <a:pPr marL="0" lvl="0" indent="0" algn="l" rtl="0">
              <a:lnSpc>
                <a:spcPct val="100000"/>
              </a:lnSpc>
              <a:spcBef>
                <a:spcPts val="0"/>
              </a:spcBef>
              <a:spcAft>
                <a:spcPts val="0"/>
              </a:spcAft>
              <a:buSzPts val="1400"/>
              <a:buNone/>
            </a:pPr>
            <a:r>
              <a:rPr lang="en-IN" dirty="0"/>
              <a:t>1. Ensured governance framework setting and maintenance</a:t>
            </a:r>
          </a:p>
          <a:p>
            <a:pPr marL="0" lvl="0" indent="0" algn="l" rtl="0">
              <a:lnSpc>
                <a:spcPct val="100000"/>
              </a:lnSpc>
              <a:spcBef>
                <a:spcPts val="0"/>
              </a:spcBef>
              <a:spcAft>
                <a:spcPts val="0"/>
              </a:spcAft>
              <a:buSzPts val="1400"/>
              <a:buNone/>
            </a:pPr>
            <a:r>
              <a:rPr lang="en-IN" dirty="0"/>
              <a:t>2. Ensured benefits delivery</a:t>
            </a:r>
          </a:p>
          <a:p>
            <a:pPr marL="0" lvl="0" indent="0" algn="l" rtl="0">
              <a:lnSpc>
                <a:spcPct val="100000"/>
              </a:lnSpc>
              <a:spcBef>
                <a:spcPts val="0"/>
              </a:spcBef>
              <a:spcAft>
                <a:spcPts val="0"/>
              </a:spcAft>
              <a:buSzPts val="1400"/>
              <a:buNone/>
            </a:pPr>
            <a:r>
              <a:rPr lang="en-IN" dirty="0"/>
              <a:t>3. Ensured risk optimization</a:t>
            </a:r>
          </a:p>
          <a:p>
            <a:pPr marL="0" lvl="0" indent="0" algn="l" rtl="0">
              <a:lnSpc>
                <a:spcPct val="100000"/>
              </a:lnSpc>
              <a:spcBef>
                <a:spcPts val="0"/>
              </a:spcBef>
              <a:spcAft>
                <a:spcPts val="0"/>
              </a:spcAft>
              <a:buSzPts val="1400"/>
              <a:buNone/>
            </a:pPr>
            <a:r>
              <a:rPr lang="en-IN" dirty="0"/>
              <a:t>4. Ensured resource optimization</a:t>
            </a:r>
          </a:p>
          <a:p>
            <a:pPr marL="0" lvl="0" indent="0" algn="l" rtl="0">
              <a:lnSpc>
                <a:spcPct val="100000"/>
              </a:lnSpc>
              <a:spcBef>
                <a:spcPts val="0"/>
              </a:spcBef>
              <a:spcAft>
                <a:spcPts val="0"/>
              </a:spcAft>
              <a:buSzPts val="1400"/>
              <a:buNone/>
            </a:pPr>
            <a:r>
              <a:rPr lang="en-IN" dirty="0"/>
              <a:t>5. Ensured stakeholder transparency</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There are 35 management processes that are organized under the following four domains:</a:t>
            </a:r>
          </a:p>
          <a:p>
            <a:pPr marL="228600" lvl="0" indent="-228600" algn="l" rtl="0">
              <a:lnSpc>
                <a:spcPct val="100000"/>
              </a:lnSpc>
              <a:spcBef>
                <a:spcPts val="0"/>
              </a:spcBef>
              <a:spcAft>
                <a:spcPts val="0"/>
              </a:spcAft>
              <a:buClr>
                <a:schemeClr val="dk1"/>
              </a:buClr>
              <a:buSzPts val="1200"/>
              <a:buFont typeface="Arial"/>
              <a:buAutoNum type="arabicPeriod"/>
            </a:pPr>
            <a:r>
              <a:rPr lang="en-IN" dirty="0"/>
              <a:t>Align, plan, and organize</a:t>
            </a:r>
          </a:p>
          <a:p>
            <a:pPr marL="228600" lvl="0" indent="-228600" algn="l" rtl="0">
              <a:lnSpc>
                <a:spcPct val="100000"/>
              </a:lnSpc>
              <a:spcBef>
                <a:spcPts val="0"/>
              </a:spcBef>
              <a:spcAft>
                <a:spcPts val="0"/>
              </a:spcAft>
              <a:buClr>
                <a:schemeClr val="dk1"/>
              </a:buClr>
              <a:buSzPts val="1200"/>
              <a:buFont typeface="Arial"/>
              <a:buAutoNum type="arabicPeriod"/>
            </a:pPr>
            <a:r>
              <a:rPr lang="en-IN" dirty="0"/>
              <a:t>Build, acquire, and implement</a:t>
            </a:r>
          </a:p>
          <a:p>
            <a:pPr marL="228600" lvl="0" indent="-228600" algn="l" rtl="0">
              <a:lnSpc>
                <a:spcPct val="100000"/>
              </a:lnSpc>
              <a:spcBef>
                <a:spcPts val="0"/>
              </a:spcBef>
              <a:spcAft>
                <a:spcPts val="0"/>
              </a:spcAft>
              <a:buClr>
                <a:schemeClr val="dk1"/>
              </a:buClr>
              <a:buSzPts val="1200"/>
              <a:buFont typeface="Arial"/>
              <a:buAutoNum type="arabicPeriod"/>
            </a:pPr>
            <a:r>
              <a:rPr lang="en-IN" dirty="0"/>
              <a:t>Deliver, service, and support</a:t>
            </a:r>
          </a:p>
          <a:p>
            <a:pPr marL="228600" lvl="0" indent="-228600" algn="l" rtl="0">
              <a:lnSpc>
                <a:spcPct val="100000"/>
              </a:lnSpc>
              <a:spcBef>
                <a:spcPts val="0"/>
              </a:spcBef>
              <a:spcAft>
                <a:spcPts val="0"/>
              </a:spcAft>
              <a:buClr>
                <a:schemeClr val="dk1"/>
              </a:buClr>
              <a:buSzPts val="1200"/>
              <a:buFont typeface="Arial"/>
              <a:buAutoNum type="arabicPeriod"/>
            </a:pPr>
            <a:r>
              <a:rPr lang="en-IN" dirty="0"/>
              <a:t>Monitor, evaluate, and assess</a:t>
            </a:r>
          </a:p>
          <a:p>
            <a:pPr marL="0" lvl="0" indent="0" algn="l" rtl="0">
              <a:lnSpc>
                <a:spcPct val="100000"/>
              </a:lnSpc>
              <a:spcBef>
                <a:spcPts val="0"/>
              </a:spcBef>
              <a:spcAft>
                <a:spcPts val="0"/>
              </a:spcAft>
              <a:buClr>
                <a:schemeClr val="dk1"/>
              </a:buClr>
              <a:buSzPts val="1200"/>
              <a:buFont typeface="Arial"/>
              <a:buNone/>
            </a:pPr>
            <a:endParaRPr lang="en-IN" dirty="0"/>
          </a:p>
          <a:p>
            <a:pPr marL="0" lvl="0" indent="0" algn="l" rtl="0">
              <a:lnSpc>
                <a:spcPct val="100000"/>
              </a:lnSpc>
              <a:spcBef>
                <a:spcPts val="0"/>
              </a:spcBef>
              <a:spcAft>
                <a:spcPts val="0"/>
              </a:spcAft>
              <a:buClr>
                <a:schemeClr val="dk1"/>
              </a:buClr>
              <a:buSzPts val="1200"/>
              <a:buFont typeface="Arial"/>
              <a:buNone/>
            </a:pPr>
            <a:r>
              <a:rPr lang="en-IN" dirty="0"/>
              <a:t>Long Description:</a:t>
            </a:r>
          </a:p>
          <a:p>
            <a:pPr marL="0" lvl="0" indent="0" algn="l" rtl="0">
              <a:lnSpc>
                <a:spcPct val="100000"/>
              </a:lnSpc>
              <a:spcBef>
                <a:spcPts val="0"/>
              </a:spcBef>
              <a:spcAft>
                <a:spcPts val="0"/>
              </a:spcAft>
              <a:buClr>
                <a:schemeClr val="dk1"/>
              </a:buClr>
              <a:buSzPts val="1200"/>
              <a:buFont typeface="Arial"/>
              <a:buNone/>
            </a:pPr>
            <a:r>
              <a:rPr lang="en-IN" dirty="0"/>
              <a:t>The “Governance objectives” are listed as follows”</a:t>
            </a:r>
          </a:p>
          <a:p>
            <a:pPr marL="0" lvl="0" indent="0" algn="l" rtl="0">
              <a:lnSpc>
                <a:spcPct val="100000"/>
              </a:lnSpc>
              <a:spcBef>
                <a:spcPts val="0"/>
              </a:spcBef>
              <a:spcAft>
                <a:spcPts val="0"/>
              </a:spcAft>
              <a:buClr>
                <a:schemeClr val="dk1"/>
              </a:buClr>
              <a:buSzPts val="1200"/>
              <a:buFont typeface="Arial"/>
              <a:buNone/>
            </a:pPr>
            <a:endParaRPr lang="en-IN" dirty="0"/>
          </a:p>
          <a:p>
            <a:pPr marL="0" lvl="0" indent="0" algn="l" rtl="0">
              <a:lnSpc>
                <a:spcPct val="100000"/>
              </a:lnSpc>
              <a:spcBef>
                <a:spcPts val="0"/>
              </a:spcBef>
              <a:spcAft>
                <a:spcPts val="0"/>
              </a:spcAft>
              <a:buClr>
                <a:schemeClr val="dk1"/>
              </a:buClr>
              <a:buSzPts val="1200"/>
              <a:buFont typeface="Arial"/>
              <a:buNone/>
            </a:pPr>
            <a:r>
              <a:rPr lang="en-IN" dirty="0"/>
              <a:t>• E D M: Evaluate, Direct, and Monitor</a:t>
            </a:r>
          </a:p>
          <a:p>
            <a:pPr marL="0" lvl="0" indent="0" algn="l" rtl="0">
              <a:lnSpc>
                <a:spcPct val="100000"/>
              </a:lnSpc>
              <a:spcBef>
                <a:spcPts val="0"/>
              </a:spcBef>
              <a:spcAft>
                <a:spcPts val="0"/>
              </a:spcAft>
              <a:buClr>
                <a:schemeClr val="dk1"/>
              </a:buClr>
              <a:buSzPts val="1200"/>
              <a:buFont typeface="Arial"/>
              <a:buNone/>
            </a:pPr>
            <a:r>
              <a:rPr lang="en-IN" dirty="0"/>
              <a:t>• Evaluate strategic options, direct the chosen options, and monitor strategy achievement.</a:t>
            </a:r>
          </a:p>
          <a:p>
            <a:pPr marL="0" lvl="0" indent="0" algn="l" rtl="0">
              <a:lnSpc>
                <a:spcPct val="100000"/>
              </a:lnSpc>
              <a:spcBef>
                <a:spcPts val="0"/>
              </a:spcBef>
              <a:spcAft>
                <a:spcPts val="0"/>
              </a:spcAft>
              <a:buClr>
                <a:schemeClr val="dk1"/>
              </a:buClr>
              <a:buSzPts val="1200"/>
              <a:buFont typeface="Arial"/>
              <a:buNone/>
            </a:pPr>
            <a:endParaRPr lang="en-IN" dirty="0"/>
          </a:p>
          <a:p>
            <a:pPr marL="0" lvl="0" indent="0" algn="l" rtl="0">
              <a:lnSpc>
                <a:spcPct val="100000"/>
              </a:lnSpc>
              <a:spcBef>
                <a:spcPts val="0"/>
              </a:spcBef>
              <a:spcAft>
                <a:spcPts val="0"/>
              </a:spcAft>
              <a:buClr>
                <a:schemeClr val="dk1"/>
              </a:buClr>
              <a:buSzPts val="1200"/>
              <a:buFont typeface="Arial"/>
              <a:buNone/>
            </a:pPr>
            <a:r>
              <a:rPr lang="en-IN" dirty="0"/>
              <a:t>The “Management objectives” are listed as follows”</a:t>
            </a:r>
          </a:p>
          <a:p>
            <a:pPr marL="0" lvl="0" indent="0" algn="l" rtl="0">
              <a:lnSpc>
                <a:spcPct val="100000"/>
              </a:lnSpc>
              <a:spcBef>
                <a:spcPts val="0"/>
              </a:spcBef>
              <a:spcAft>
                <a:spcPts val="0"/>
              </a:spcAft>
              <a:buClr>
                <a:schemeClr val="dk1"/>
              </a:buClr>
              <a:buSzPts val="1200"/>
              <a:buFont typeface="Arial"/>
              <a:buNone/>
            </a:pPr>
            <a:endParaRPr lang="en-IN" dirty="0"/>
          </a:p>
          <a:p>
            <a:pPr marL="0" lvl="0" indent="0" algn="l" rtl="0">
              <a:lnSpc>
                <a:spcPct val="100000"/>
              </a:lnSpc>
              <a:spcBef>
                <a:spcPts val="0"/>
              </a:spcBef>
              <a:spcAft>
                <a:spcPts val="0"/>
              </a:spcAft>
              <a:buClr>
                <a:schemeClr val="dk1"/>
              </a:buClr>
              <a:buSzPts val="1200"/>
              <a:buFont typeface="Arial"/>
              <a:buNone/>
            </a:pPr>
            <a:r>
              <a:rPr lang="en-IN" dirty="0"/>
              <a:t>• A P O: Align, Plan, and Organize</a:t>
            </a:r>
          </a:p>
          <a:p>
            <a:pPr marL="0" lvl="0" indent="0" algn="l" rtl="0">
              <a:lnSpc>
                <a:spcPct val="100000"/>
              </a:lnSpc>
              <a:spcBef>
                <a:spcPts val="0"/>
              </a:spcBef>
              <a:spcAft>
                <a:spcPts val="0"/>
              </a:spcAft>
              <a:buClr>
                <a:schemeClr val="dk1"/>
              </a:buClr>
              <a:buSzPts val="1200"/>
              <a:buFont typeface="Arial"/>
              <a:buNone/>
            </a:pPr>
            <a:r>
              <a:rPr lang="en-IN" dirty="0"/>
              <a:t>• Organization, strategy, and supporting activities for I and T.</a:t>
            </a:r>
          </a:p>
          <a:p>
            <a:pPr marL="0" lvl="0" indent="0" algn="l" rtl="0">
              <a:lnSpc>
                <a:spcPct val="100000"/>
              </a:lnSpc>
              <a:spcBef>
                <a:spcPts val="0"/>
              </a:spcBef>
              <a:spcAft>
                <a:spcPts val="0"/>
              </a:spcAft>
              <a:buClr>
                <a:schemeClr val="dk1"/>
              </a:buClr>
              <a:buSzPts val="1200"/>
              <a:buFont typeface="Arial"/>
              <a:buNone/>
            </a:pPr>
            <a:r>
              <a:rPr lang="en-IN" dirty="0"/>
              <a:t>• B A I: Build, Acquire, and Implement</a:t>
            </a:r>
          </a:p>
          <a:p>
            <a:pPr marL="0" lvl="0" indent="0" algn="l" rtl="0">
              <a:lnSpc>
                <a:spcPct val="100000"/>
              </a:lnSpc>
              <a:spcBef>
                <a:spcPts val="0"/>
              </a:spcBef>
              <a:spcAft>
                <a:spcPts val="0"/>
              </a:spcAft>
              <a:buClr>
                <a:schemeClr val="dk1"/>
              </a:buClr>
              <a:buSzPts val="1200"/>
              <a:buFont typeface="Arial"/>
              <a:buNone/>
            </a:pPr>
            <a:r>
              <a:rPr lang="en-IN" dirty="0"/>
              <a:t>• Definition, acquisition, and implementation of I and T solutions</a:t>
            </a:r>
          </a:p>
          <a:p>
            <a:pPr marL="0" lvl="0" indent="0" algn="l" rtl="0">
              <a:lnSpc>
                <a:spcPct val="100000"/>
              </a:lnSpc>
              <a:spcBef>
                <a:spcPts val="0"/>
              </a:spcBef>
              <a:spcAft>
                <a:spcPts val="0"/>
              </a:spcAft>
              <a:buClr>
                <a:schemeClr val="dk1"/>
              </a:buClr>
              <a:buSzPts val="1200"/>
              <a:buFont typeface="Arial"/>
              <a:buNone/>
            </a:pPr>
            <a:r>
              <a:rPr lang="en-IN" dirty="0"/>
              <a:t>• D S S: Deliver, Service, and Support</a:t>
            </a:r>
          </a:p>
          <a:p>
            <a:pPr marL="0" lvl="0" indent="0" algn="l" rtl="0">
              <a:lnSpc>
                <a:spcPct val="100000"/>
              </a:lnSpc>
              <a:spcBef>
                <a:spcPts val="0"/>
              </a:spcBef>
              <a:spcAft>
                <a:spcPts val="0"/>
              </a:spcAft>
              <a:buClr>
                <a:schemeClr val="dk1"/>
              </a:buClr>
              <a:buSzPts val="1200"/>
              <a:buFont typeface="Arial"/>
              <a:buNone/>
            </a:pPr>
            <a:r>
              <a:rPr lang="en-IN" dirty="0"/>
              <a:t>• Operational delivery and support of I and T services</a:t>
            </a:r>
          </a:p>
          <a:p>
            <a:pPr marL="0" lvl="0" indent="0" algn="l" rtl="0">
              <a:lnSpc>
                <a:spcPct val="100000"/>
              </a:lnSpc>
              <a:spcBef>
                <a:spcPts val="0"/>
              </a:spcBef>
              <a:spcAft>
                <a:spcPts val="0"/>
              </a:spcAft>
              <a:buClr>
                <a:schemeClr val="dk1"/>
              </a:buClr>
              <a:buSzPts val="1200"/>
              <a:buFont typeface="Arial"/>
              <a:buNone/>
            </a:pPr>
            <a:r>
              <a:rPr lang="en-IN" dirty="0"/>
              <a:t>• M E A: Monitor, Evaluate, and Assess</a:t>
            </a:r>
          </a:p>
          <a:p>
            <a:pPr marL="0" lvl="0" indent="0" algn="l" rtl="0">
              <a:lnSpc>
                <a:spcPct val="100000"/>
              </a:lnSpc>
              <a:spcBef>
                <a:spcPts val="0"/>
              </a:spcBef>
              <a:spcAft>
                <a:spcPts val="0"/>
              </a:spcAft>
              <a:buClr>
                <a:schemeClr val="dk1"/>
              </a:buClr>
              <a:buSzPts val="1200"/>
              <a:buFont typeface="Arial"/>
              <a:buNone/>
            </a:pPr>
            <a:r>
              <a:rPr lang="en-IN" dirty="0"/>
              <a:t>• Performance and conformance monitoring of I and T.</a:t>
            </a:r>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54166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218802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dirty="0"/>
              <a:t>The internal environment establishes the foundation for all other components of the internal control model. </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Assessing the internal environment involves observance of the organizational </a:t>
            </a:r>
            <a:r>
              <a:rPr lang="en-IN" dirty="0" err="1"/>
              <a:t>behavior</a:t>
            </a:r>
            <a:r>
              <a:rPr lang="en-IN" dirty="0"/>
              <a:t> of management actions and evaluation of policies and procedures. For example, is there a written code of conduct that explicitly describes honest and dishonest </a:t>
            </a:r>
            <a:r>
              <a:rPr lang="en-IN" dirty="0" err="1"/>
              <a:t>behaviors</a:t>
            </a:r>
            <a:r>
              <a:rPr lang="en-IN" dirty="0"/>
              <a:t>? Does the company exhibit good hiring practices to by evaluating qualified applicants and conducting thorough background checks?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334087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dirty="0"/>
              <a:t>Risk assessment is perhaps the most difficult step for organizations because once they identify what can go wrong, organizations need to think about the probability that it actually will happen and estimate costs. This truly can be a daunting task with a lot of uncertainty!</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Many organizations will look at this task from a qualitative and quantitative perspective, provided that they have enough data. From a qualitative perspective, management can simply assign high, medium, or low risk based upon their collective discussion. After assessing all the risks identified in this manner, a heat map can be generated to determine which risks have high (usually a red </a:t>
            </a:r>
            <a:r>
              <a:rPr lang="en-IN" dirty="0" err="1"/>
              <a:t>color</a:t>
            </a:r>
            <a:r>
              <a:rPr lang="en-IN" dirty="0"/>
              <a:t>), medium (orange </a:t>
            </a:r>
            <a:r>
              <a:rPr lang="en-IN" dirty="0" err="1"/>
              <a:t>color</a:t>
            </a:r>
            <a:r>
              <a:rPr lang="en-IN" dirty="0"/>
              <a:t>), or low (yellow </a:t>
            </a:r>
            <a:r>
              <a:rPr lang="en-IN" dirty="0" err="1"/>
              <a:t>color</a:t>
            </a:r>
            <a:r>
              <a:rPr lang="en-IN" dirty="0"/>
              <a:t>).</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Quantitative analysis can examine probabilistic techniques to model the cashflow or earnings based upon the risk identified.</a:t>
            </a:r>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100428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dirty="0"/>
              <a:t>Management can respond to risk in four ways:</a:t>
            </a:r>
          </a:p>
          <a:p>
            <a:pPr marL="228600" lvl="0" indent="-228600" algn="l" rtl="0">
              <a:lnSpc>
                <a:spcPct val="100000"/>
              </a:lnSpc>
              <a:spcBef>
                <a:spcPts val="0"/>
              </a:spcBef>
              <a:spcAft>
                <a:spcPts val="0"/>
              </a:spcAft>
              <a:buClr>
                <a:schemeClr val="dk1"/>
              </a:buClr>
              <a:buSzPts val="1200"/>
              <a:buFont typeface="Arial"/>
              <a:buAutoNum type="arabicPeriod"/>
            </a:pPr>
            <a:r>
              <a:rPr lang="en-IN" dirty="0"/>
              <a:t>Reduce the amount of risk by implementing internal controls</a:t>
            </a:r>
          </a:p>
          <a:p>
            <a:pPr marL="228600" lvl="0" indent="-228600" algn="l" rtl="0">
              <a:lnSpc>
                <a:spcPct val="100000"/>
              </a:lnSpc>
              <a:spcBef>
                <a:spcPts val="0"/>
              </a:spcBef>
              <a:spcAft>
                <a:spcPts val="0"/>
              </a:spcAft>
              <a:buClr>
                <a:schemeClr val="dk1"/>
              </a:buClr>
              <a:buSzPts val="1200"/>
              <a:buFont typeface="Arial"/>
              <a:buAutoNum type="arabicPeriod"/>
            </a:pPr>
            <a:r>
              <a:rPr lang="en-IN" dirty="0"/>
              <a:t>Do nothing and accept the likelihood and impact of the risk</a:t>
            </a:r>
          </a:p>
          <a:p>
            <a:pPr marL="228600" lvl="0" indent="-228600" algn="l" rtl="0">
              <a:lnSpc>
                <a:spcPct val="100000"/>
              </a:lnSpc>
              <a:spcBef>
                <a:spcPts val="0"/>
              </a:spcBef>
              <a:spcAft>
                <a:spcPts val="0"/>
              </a:spcAft>
              <a:buClr>
                <a:schemeClr val="dk1"/>
              </a:buClr>
              <a:buSzPts val="1200"/>
              <a:buFont typeface="Arial"/>
              <a:buAutoNum type="arabicPeriod"/>
            </a:pPr>
            <a:r>
              <a:rPr lang="en-IN" dirty="0"/>
              <a:t>Share the risk by buying insurance, doing a joint venture, or hedging transactions </a:t>
            </a:r>
          </a:p>
          <a:p>
            <a:pPr marL="228600" lvl="0" indent="-228600" algn="l" rtl="0">
              <a:lnSpc>
                <a:spcPct val="100000"/>
              </a:lnSpc>
              <a:spcBef>
                <a:spcPts val="0"/>
              </a:spcBef>
              <a:spcAft>
                <a:spcPts val="0"/>
              </a:spcAft>
              <a:buClr>
                <a:schemeClr val="dk1"/>
              </a:buClr>
              <a:buSzPts val="1200"/>
              <a:buFont typeface="Arial"/>
              <a:buAutoNum type="arabicPeriod"/>
            </a:pPr>
            <a:r>
              <a:rPr lang="en-IN" dirty="0"/>
              <a:t>Avoid the risk entirely and sell off a division or not manufacture that product 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1857687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99717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dirty="0"/>
              <a:t>Good internal control requires that no single employee of a company have too much responsibility over transactions and business processes. Segregation of duties prevents an employee from committing and concealing fraud. The three functions that need to be segregated are:</a:t>
            </a:r>
          </a:p>
          <a:p>
            <a:pPr marL="0" lvl="0" indent="0" algn="l" rtl="0">
              <a:lnSpc>
                <a:spcPct val="100000"/>
              </a:lnSpc>
              <a:spcBef>
                <a:spcPts val="0"/>
              </a:spcBef>
              <a:spcAft>
                <a:spcPts val="0"/>
              </a:spcAft>
              <a:buSzPts val="1400"/>
              <a:buNone/>
            </a:pPr>
            <a:r>
              <a:rPr lang="en-IN" dirty="0"/>
              <a:t>Custodial function which handles cash and assets (inventory, fixed assets)</a:t>
            </a:r>
          </a:p>
          <a:p>
            <a:pPr marL="0" lvl="0" indent="0" algn="l" rtl="0">
              <a:lnSpc>
                <a:spcPct val="100000"/>
              </a:lnSpc>
              <a:spcBef>
                <a:spcPts val="0"/>
              </a:spcBef>
              <a:spcAft>
                <a:spcPts val="0"/>
              </a:spcAft>
              <a:buSzPts val="1400"/>
              <a:buNone/>
            </a:pPr>
            <a:r>
              <a:rPr lang="en-IN" dirty="0"/>
              <a:t>Recording function which involves preparing source documents, entering data into the system, maintaining journals or data files, and performing reconciliations of accounts</a:t>
            </a:r>
          </a:p>
          <a:p>
            <a:pPr marL="0" lvl="0" indent="0" algn="l" rtl="0">
              <a:lnSpc>
                <a:spcPct val="100000"/>
              </a:lnSpc>
              <a:spcBef>
                <a:spcPts val="0"/>
              </a:spcBef>
              <a:spcAft>
                <a:spcPts val="0"/>
              </a:spcAft>
              <a:buSzPts val="1400"/>
              <a:buNone/>
            </a:pPr>
            <a:r>
              <a:rPr lang="en-IN" dirty="0"/>
              <a:t>Authorizing function which involves approving transactions and decisions</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Long Description:</a:t>
            </a:r>
          </a:p>
          <a:p>
            <a:pPr marL="0" lvl="0" indent="0" algn="l" rtl="0">
              <a:lnSpc>
                <a:spcPct val="100000"/>
              </a:lnSpc>
              <a:spcBef>
                <a:spcPts val="0"/>
              </a:spcBef>
              <a:spcAft>
                <a:spcPts val="0"/>
              </a:spcAft>
              <a:buSzPts val="1400"/>
              <a:buNone/>
            </a:pPr>
            <a:r>
              <a:rPr lang="en-IN" dirty="0"/>
              <a:t>The diagram shows the process of segregation of duties involving the following:</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 Prevents employees from falsifying records in order to conceal theft of assets entrusted to them</a:t>
            </a:r>
          </a:p>
          <a:p>
            <a:pPr marL="0" lvl="0" indent="0" algn="l" rtl="0">
              <a:lnSpc>
                <a:spcPct val="100000"/>
              </a:lnSpc>
              <a:spcBef>
                <a:spcPts val="0"/>
              </a:spcBef>
              <a:spcAft>
                <a:spcPts val="0"/>
              </a:spcAft>
              <a:buSzPts val="1400"/>
              <a:buNone/>
            </a:pPr>
            <a:r>
              <a:rPr lang="en-IN" dirty="0"/>
              <a:t>• Prevents authorization of a fictitious or inaccurate transaction as a means of concealing asset thefts</a:t>
            </a:r>
          </a:p>
          <a:p>
            <a:pPr marL="0" lvl="0" indent="0" algn="l" rtl="0">
              <a:lnSpc>
                <a:spcPct val="100000"/>
              </a:lnSpc>
              <a:spcBef>
                <a:spcPts val="0"/>
              </a:spcBef>
              <a:spcAft>
                <a:spcPts val="0"/>
              </a:spcAft>
              <a:buSzPts val="1400"/>
              <a:buNone/>
            </a:pPr>
            <a:r>
              <a:rPr lang="en-IN" dirty="0"/>
              <a:t>• Prevents an employee from falsifying records to cover up an inaccurate or false transaction that was inappropriately authorized</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The segregation of duties appears is as follows:</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 CUSTODIAL FUNCTIONS</a:t>
            </a:r>
          </a:p>
          <a:p>
            <a:pPr marL="0" lvl="0" indent="0" algn="l" rtl="0">
              <a:lnSpc>
                <a:spcPct val="100000"/>
              </a:lnSpc>
              <a:spcBef>
                <a:spcPts val="0"/>
              </a:spcBef>
              <a:spcAft>
                <a:spcPts val="0"/>
              </a:spcAft>
              <a:buSzPts val="1400"/>
              <a:buNone/>
            </a:pPr>
            <a:r>
              <a:rPr lang="en-IN" dirty="0"/>
              <a:t>• Handling cash</a:t>
            </a:r>
          </a:p>
          <a:p>
            <a:pPr marL="0" lvl="0" indent="0" algn="l" rtl="0">
              <a:lnSpc>
                <a:spcPct val="100000"/>
              </a:lnSpc>
              <a:spcBef>
                <a:spcPts val="0"/>
              </a:spcBef>
              <a:spcAft>
                <a:spcPts val="0"/>
              </a:spcAft>
              <a:buSzPts val="1400"/>
              <a:buNone/>
            </a:pPr>
            <a:r>
              <a:rPr lang="en-IN" dirty="0"/>
              <a:t>• Handling inventories, tools, or fixed assets</a:t>
            </a:r>
          </a:p>
          <a:p>
            <a:pPr marL="0" lvl="0" indent="0" algn="l" rtl="0">
              <a:lnSpc>
                <a:spcPct val="100000"/>
              </a:lnSpc>
              <a:spcBef>
                <a:spcPts val="0"/>
              </a:spcBef>
              <a:spcAft>
                <a:spcPts val="0"/>
              </a:spcAft>
              <a:buSzPts val="1400"/>
              <a:buNone/>
            </a:pPr>
            <a:r>
              <a:rPr lang="en-IN" dirty="0"/>
              <a:t>• Writing checks</a:t>
            </a:r>
          </a:p>
          <a:p>
            <a:pPr marL="0" lvl="0" indent="0" algn="l" rtl="0">
              <a:lnSpc>
                <a:spcPct val="100000"/>
              </a:lnSpc>
              <a:spcBef>
                <a:spcPts val="0"/>
              </a:spcBef>
              <a:spcAft>
                <a:spcPts val="0"/>
              </a:spcAft>
              <a:buSzPts val="1400"/>
              <a:buNone/>
            </a:pPr>
            <a:r>
              <a:rPr lang="en-IN" dirty="0"/>
              <a:t>• Receiving checks in the mail</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 RECORDING FUNCTIONS</a:t>
            </a:r>
          </a:p>
          <a:p>
            <a:pPr marL="0" lvl="0" indent="0" algn="l" rtl="0">
              <a:lnSpc>
                <a:spcPct val="100000"/>
              </a:lnSpc>
              <a:spcBef>
                <a:spcPts val="0"/>
              </a:spcBef>
              <a:spcAft>
                <a:spcPts val="0"/>
              </a:spcAft>
              <a:buSzPts val="1400"/>
              <a:buNone/>
            </a:pPr>
            <a:r>
              <a:rPr lang="en-IN" dirty="0"/>
              <a:t>• Preparing source documents or entering data online</a:t>
            </a:r>
          </a:p>
          <a:p>
            <a:pPr marL="0" lvl="0" indent="0" algn="l" rtl="0">
              <a:lnSpc>
                <a:spcPct val="100000"/>
              </a:lnSpc>
              <a:spcBef>
                <a:spcPts val="0"/>
              </a:spcBef>
              <a:spcAft>
                <a:spcPts val="0"/>
              </a:spcAft>
              <a:buSzPts val="1400"/>
              <a:buNone/>
            </a:pPr>
            <a:r>
              <a:rPr lang="en-IN" dirty="0"/>
              <a:t>• Maintaining journals, ledgers, files, databases</a:t>
            </a:r>
          </a:p>
          <a:p>
            <a:pPr marL="0" lvl="0" indent="0" algn="l" rtl="0">
              <a:lnSpc>
                <a:spcPct val="100000"/>
              </a:lnSpc>
              <a:spcBef>
                <a:spcPts val="0"/>
              </a:spcBef>
              <a:spcAft>
                <a:spcPts val="0"/>
              </a:spcAft>
              <a:buSzPts val="1400"/>
              <a:buNone/>
            </a:pPr>
            <a:r>
              <a:rPr lang="en-IN" dirty="0"/>
              <a:t>• Preparing reconciliations</a:t>
            </a:r>
          </a:p>
          <a:p>
            <a:pPr marL="0" lvl="0" indent="0" algn="l" rtl="0">
              <a:lnSpc>
                <a:spcPct val="100000"/>
              </a:lnSpc>
              <a:spcBef>
                <a:spcPts val="0"/>
              </a:spcBef>
              <a:spcAft>
                <a:spcPts val="0"/>
              </a:spcAft>
              <a:buSzPts val="1400"/>
              <a:buNone/>
            </a:pPr>
            <a:r>
              <a:rPr lang="en-IN" dirty="0"/>
              <a:t>• Preparing performance reports</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 AUTHORIZATION FUNCTIONS</a:t>
            </a:r>
          </a:p>
          <a:p>
            <a:pPr marL="0" lvl="0" indent="0" algn="l" rtl="0">
              <a:lnSpc>
                <a:spcPct val="100000"/>
              </a:lnSpc>
              <a:spcBef>
                <a:spcPts val="0"/>
              </a:spcBef>
              <a:spcAft>
                <a:spcPts val="0"/>
              </a:spcAft>
              <a:buSzPts val="1400"/>
              <a:buNone/>
            </a:pPr>
            <a:r>
              <a:rPr lang="en-IN" dirty="0"/>
              <a:t>• Authorization of transactions or decisions</a:t>
            </a:r>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4132990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Long Description: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diagram shows “Authorization” connected to six elements “Data Entry,” “Programming,” “Operations,” “Data Storage,” and “Users” by arrows. These elements are together connected to “Monitoring” which further connects itself to “Authorization.”</a:t>
            </a:r>
            <a:endParaRPr lang="en-US" b="0"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066406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1733410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468421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2443811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396885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2113419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3796737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1890788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2756706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Many organizations have real risks by not adequately protecting their data. Although they may see the threat of the risk, many organizations underestimate the impact and the likelihood that a threat will occur.</a:t>
            </a:r>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1274455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805103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Good internal controls are necessary for an organization to achieve its goals.</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71750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dirty="0"/>
              <a:t>In addition to the functions of internal controls, controls are segregated into two categories:</a:t>
            </a:r>
          </a:p>
          <a:p>
            <a:pPr marL="228600" lvl="0" indent="-228600" algn="l" rtl="0">
              <a:lnSpc>
                <a:spcPct val="100000"/>
              </a:lnSpc>
              <a:spcBef>
                <a:spcPts val="0"/>
              </a:spcBef>
              <a:spcAft>
                <a:spcPts val="0"/>
              </a:spcAft>
              <a:buClr>
                <a:schemeClr val="dk1"/>
              </a:buClr>
              <a:buSzPts val="1200"/>
              <a:buFont typeface="Arial"/>
              <a:buAutoNum type="arabicPeriod"/>
            </a:pPr>
            <a:r>
              <a:rPr lang="en-IN" dirty="0"/>
              <a:t>General controls which ensure that organization’s control environment is stable and well managed.</a:t>
            </a:r>
          </a:p>
          <a:p>
            <a:pPr marL="228600" lvl="0" indent="-228600" algn="l" rtl="0">
              <a:lnSpc>
                <a:spcPct val="100000"/>
              </a:lnSpc>
              <a:spcBef>
                <a:spcPts val="0"/>
              </a:spcBef>
              <a:spcAft>
                <a:spcPts val="0"/>
              </a:spcAft>
              <a:buClr>
                <a:schemeClr val="dk1"/>
              </a:buClr>
              <a:buSzPts val="1200"/>
              <a:buFont typeface="Arial"/>
              <a:buAutoNum type="arabicPeriod"/>
            </a:pPr>
            <a:r>
              <a:rPr lang="en-IN" dirty="0"/>
              <a:t>Application controls that prevent, detect, and correct transaction errors and fraud in application programs. These controls are concerned with the accuracy, completeness, validity, and authorization of the data captured, entered, processed, stored, transmitted to other systems, and reported.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2381685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400"/>
              <a:buNone/>
            </a:pPr>
            <a:r>
              <a:rPr lang="en-IN" dirty="0"/>
              <a:t>Both these legislative acts rely on good internal control systems; without good internal controls, the entire capital markets would be questionable of its value. It’s important to point out to students their role in society as an accountant and why internal controls are so important as investors from Wall Street to Main Street place reliance on the financial statements.</a:t>
            </a:r>
          </a:p>
          <a:p>
            <a:pPr marL="0" lvl="0" indent="0" algn="l" rtl="0">
              <a:lnSpc>
                <a:spcPct val="100000"/>
              </a:lnSpc>
              <a:spcBef>
                <a:spcPts val="0"/>
              </a:spcBef>
              <a:spcAft>
                <a:spcPts val="0"/>
              </a:spcAft>
              <a:buSzPts val="1400"/>
              <a:buNone/>
            </a:pPr>
            <a:endParaRPr lang="en-IN" dirty="0"/>
          </a:p>
          <a:p>
            <a:pPr marL="0" lvl="0" indent="0" algn="l" rtl="0">
              <a:lnSpc>
                <a:spcPct val="100000"/>
              </a:lnSpc>
              <a:spcBef>
                <a:spcPts val="0"/>
              </a:spcBef>
              <a:spcAft>
                <a:spcPts val="0"/>
              </a:spcAft>
              <a:buSzPts val="1400"/>
              <a:buNone/>
            </a:pPr>
            <a:r>
              <a:rPr lang="en-IN" dirty="0"/>
              <a:t>The passage of SOX changed the way accountants operate; specifically:</a:t>
            </a:r>
          </a:p>
          <a:p>
            <a:pPr marL="228600" lvl="0" indent="-228600" algn="l" rtl="0">
              <a:lnSpc>
                <a:spcPct val="100000"/>
              </a:lnSpc>
              <a:spcBef>
                <a:spcPts val="0"/>
              </a:spcBef>
              <a:spcAft>
                <a:spcPts val="0"/>
              </a:spcAft>
              <a:buClr>
                <a:schemeClr val="dk1"/>
              </a:buClr>
              <a:buSzPts val="1200"/>
              <a:buFont typeface="Arial"/>
              <a:buAutoNum type="arabicPeriod"/>
            </a:pPr>
            <a:r>
              <a:rPr lang="en-IN" dirty="0"/>
              <a:t>PCAOB, which enforces auditing, quality control, ethics, independence, and other auditing standards.</a:t>
            </a:r>
          </a:p>
          <a:p>
            <a:pPr marL="228600" lvl="0" indent="-228600" algn="l" rtl="0">
              <a:lnSpc>
                <a:spcPct val="100000"/>
              </a:lnSpc>
              <a:spcBef>
                <a:spcPts val="0"/>
              </a:spcBef>
              <a:spcAft>
                <a:spcPts val="0"/>
              </a:spcAft>
              <a:buClr>
                <a:schemeClr val="dk1"/>
              </a:buClr>
              <a:buSzPts val="1200"/>
              <a:buFont typeface="Arial"/>
              <a:buAutoNum type="arabicPeriod"/>
            </a:pPr>
            <a:r>
              <a:rPr lang="en-IN" dirty="0"/>
              <a:t>New rules for auditors: must report specific information to the company’s audit committee; prohibits auditors from performing </a:t>
            </a:r>
            <a:r>
              <a:rPr lang="en-IN" dirty="0" err="1"/>
              <a:t>nonaudit</a:t>
            </a:r>
            <a:r>
              <a:rPr lang="en-IN" dirty="0"/>
              <a:t> services; audit firms cannot provide services if top management was employed by the auditing firm and worked on the company’s audit in the preceding 12 months.</a:t>
            </a:r>
          </a:p>
          <a:p>
            <a:pPr marL="228600" lvl="0" indent="-228600" algn="l" rtl="0">
              <a:lnSpc>
                <a:spcPct val="100000"/>
              </a:lnSpc>
              <a:spcBef>
                <a:spcPts val="0"/>
              </a:spcBef>
              <a:spcAft>
                <a:spcPts val="0"/>
              </a:spcAft>
              <a:buClr>
                <a:schemeClr val="dk1"/>
              </a:buClr>
              <a:buSzPts val="1200"/>
              <a:buFont typeface="Arial"/>
              <a:buAutoNum type="arabicPeriod"/>
            </a:pPr>
            <a:r>
              <a:rPr lang="en-IN" dirty="0"/>
              <a:t>New rules for audit committees.</a:t>
            </a:r>
          </a:p>
          <a:p>
            <a:pPr marL="228600" lvl="0" indent="-228600" algn="l" rtl="0">
              <a:lnSpc>
                <a:spcPct val="100000"/>
              </a:lnSpc>
              <a:spcBef>
                <a:spcPts val="0"/>
              </a:spcBef>
              <a:spcAft>
                <a:spcPts val="0"/>
              </a:spcAft>
              <a:buClr>
                <a:schemeClr val="dk1"/>
              </a:buClr>
              <a:buSzPts val="1200"/>
              <a:buFont typeface="Arial"/>
              <a:buAutoNum type="arabicPeriod"/>
            </a:pPr>
            <a:r>
              <a:rPr lang="en-IN" dirty="0"/>
              <a:t>New rules for management.</a:t>
            </a:r>
          </a:p>
          <a:p>
            <a:pPr marL="228600" lvl="0" indent="-228600" algn="l" rtl="0">
              <a:lnSpc>
                <a:spcPct val="100000"/>
              </a:lnSpc>
              <a:spcBef>
                <a:spcPts val="0"/>
              </a:spcBef>
              <a:spcAft>
                <a:spcPts val="0"/>
              </a:spcAft>
              <a:buClr>
                <a:schemeClr val="dk1"/>
              </a:buClr>
              <a:buSzPts val="1200"/>
              <a:buFont typeface="Arial"/>
              <a:buAutoNum type="arabicPeriod"/>
            </a:pPr>
            <a:r>
              <a:rPr lang="en-IN" dirty="0"/>
              <a:t>New internal control 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180327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3044916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3046453"/>
            <a:ext cx="7772400" cy="553998"/>
          </a:xfrm>
        </p:spPr>
        <p:txBody>
          <a:bodyPr anchor="b">
            <a:sp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276999"/>
          </a:xfrm>
        </p:spPr>
        <p:txBody>
          <a:bodyPr>
            <a:sp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TextBox 8"/>
          <p:cNvSpPr txBox="1"/>
          <p:nvPr userDrawn="1"/>
        </p:nvSpPr>
        <p:spPr>
          <a:xfrm>
            <a:off x="1533525" y="6374626"/>
            <a:ext cx="7162800" cy="276999"/>
          </a:xfrm>
          <a:prstGeom prst="rect">
            <a:avLst/>
          </a:prstGeom>
          <a:noFill/>
        </p:spPr>
        <p:txBody>
          <a:bodyPr wrap="square" rtlCol="0">
            <a:spAutoFit/>
          </a:bodyPr>
          <a:lstStyle/>
          <a:p>
            <a:pPr marL="0" indent="0" algn="r">
              <a:buNone/>
            </a:pPr>
            <a:r>
              <a:rPr lang="en-IN"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2021, 2018, 2015 </a:t>
            </a:r>
            <a:r>
              <a:rPr lang="en-IN"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3/27/2020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9" name="Footer Placeholder 4"/>
          <p:cNvSpPr>
            <a:spLocks noGrp="1"/>
          </p:cNvSpPr>
          <p:nvPr>
            <p:ph type="ftr" sz="quarter" idx="3"/>
          </p:nvPr>
        </p:nvSpPr>
        <p:spPr>
          <a:xfrm>
            <a:off x="2819401" y="6424902"/>
            <a:ext cx="5857188" cy="231802"/>
          </a:xfrm>
          <a:prstGeom prst="rect">
            <a:avLst/>
          </a:prstGeom>
        </p:spPr>
        <p:txBody>
          <a:bodyPr vert="horz" lIns="0" tIns="0" rIns="0" bIns="0" rtlCol="0" anchor="b">
            <a:noAutofit/>
          </a:bodyPr>
          <a:lstStyle>
            <a:lvl1pPr marL="0" indent="0" algn="r">
              <a:buNone/>
              <a:defRPr sz="1200">
                <a:solidFill>
                  <a:schemeClr val="tx1"/>
                </a:solidFill>
              </a:defRPr>
            </a:lvl1pPr>
          </a:lstStyle>
          <a:p>
            <a:r>
              <a:rPr lang="en-IN"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2021, 2018, 2015 </a:t>
            </a:r>
            <a:r>
              <a:rPr lang="en-IN"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a:xfrm>
            <a:off x="489408" y="0"/>
            <a:ext cx="8229600" cy="533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4" name="Text Placeholder 3"/>
          <p:cNvSpPr>
            <a:spLocks noGrp="1"/>
          </p:cNvSpPr>
          <p:nvPr>
            <p:ph type="body" sz="quarter" idx="13"/>
          </p:nvPr>
        </p:nvSpPr>
        <p:spPr>
          <a:xfrm>
            <a:off x="533400" y="685800"/>
            <a:ext cx="80772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3" name="Text Placeholder 12"/>
          <p:cNvSpPr>
            <a:spLocks noGrp="1"/>
          </p:cNvSpPr>
          <p:nvPr>
            <p:ph type="body" sz="quarter" idx="14"/>
          </p:nvPr>
        </p:nvSpPr>
        <p:spPr>
          <a:xfrm>
            <a:off x="609600" y="1295400"/>
            <a:ext cx="7924800" cy="45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5" name="Text Placeholder 14"/>
          <p:cNvSpPr>
            <a:spLocks noGrp="1"/>
          </p:cNvSpPr>
          <p:nvPr>
            <p:ph type="body" sz="quarter" idx="15"/>
          </p:nvPr>
        </p:nvSpPr>
        <p:spPr>
          <a:xfrm>
            <a:off x="685800" y="1828800"/>
            <a:ext cx="7848600" cy="4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7" name="Text Placeholder 16"/>
          <p:cNvSpPr>
            <a:spLocks noGrp="1"/>
          </p:cNvSpPr>
          <p:nvPr>
            <p:ph type="body" sz="quarter" idx="16"/>
          </p:nvPr>
        </p:nvSpPr>
        <p:spPr>
          <a:xfrm>
            <a:off x="762000" y="2514600"/>
            <a:ext cx="7924800" cy="30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9" name="Picture Placeholder 18"/>
          <p:cNvSpPr>
            <a:spLocks noGrp="1"/>
          </p:cNvSpPr>
          <p:nvPr>
            <p:ph type="pic" sz="quarter" idx="17"/>
          </p:nvPr>
        </p:nvSpPr>
        <p:spPr>
          <a:xfrm>
            <a:off x="838200" y="3352800"/>
            <a:ext cx="7848600" cy="685800"/>
          </a:xfrm>
        </p:spPr>
        <p:txBody>
          <a:bodyPr/>
          <a:lstStyle/>
          <a:p>
            <a:endParaRPr lang="en-IN" dirty="0"/>
          </a:p>
        </p:txBody>
      </p:sp>
    </p:spTree>
    <p:extLst>
      <p:ext uri="{BB962C8B-B14F-4D97-AF65-F5344CB8AC3E}">
        <p14:creationId xmlns:p14="http://schemas.microsoft.com/office/powerpoint/2010/main" val="112858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4" name="Date Placeholder 3"/>
          <p:cNvSpPr>
            <a:spLocks noGrp="1"/>
          </p:cNvSpPr>
          <p:nvPr>
            <p:ph type="dt" sz="half" idx="11"/>
          </p:nvPr>
        </p:nvSpPr>
        <p:spPr/>
        <p:txBody>
          <a:bodyPr/>
          <a:lstStyle/>
          <a:p>
            <a:fld id="{A9DF6EFB-3F44-496C-A842-1E0B3D3B975A}" type="datetimeFigureOut">
              <a:rPr lang="en-US" smtClean="0"/>
              <a:pPr/>
              <a:t>3/27/2020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655843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1"/>
          </p:nvPr>
        </p:nvSpPr>
        <p:spPr/>
        <p:txBody>
          <a:bodyPr/>
          <a:lstStyle/>
          <a:p>
            <a:fld id="{A9DF6EFB-3F44-496C-A842-1E0B3D3B975A}" type="datetimeFigureOut">
              <a:rPr lang="en-US" smtClean="0"/>
              <a:pPr/>
              <a:t>3/27/2020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8187741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3/27/2020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48189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410175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78795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99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025896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Footer Placeholder 4"/>
          <p:cNvSpPr txBox="1">
            <a:spLocks/>
          </p:cNvSpPr>
          <p:nvPr userDrawn="1"/>
        </p:nvSpPr>
        <p:spPr>
          <a:xfrm>
            <a:off x="3810000" y="6425684"/>
            <a:ext cx="4866589" cy="184666"/>
          </a:xfrm>
          <a:prstGeom prst="rect">
            <a:avLst/>
          </a:prstGeom>
        </p:spPr>
        <p:txBody>
          <a:bodyPr vert="horz" lIns="0" tIns="0" rIns="0" bIns="0" rtlCol="0" anchor="b">
            <a:noAutofit/>
          </a:bodyPr>
          <a:lstStyle>
            <a:defPPr>
              <a:defRPr lang="en-US"/>
            </a:defPPr>
            <a:lvl1pPr marL="0" indent="0" algn="r" defTabSz="914400" rtl="0" eaLnBrk="1" latinLnBrk="0" hangingPunct="1">
              <a:buNone/>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latin typeface="Verdana" panose="020B0604030504040204" pitchFamily="34" charset="0"/>
              <a:ea typeface="Verdana" panose="020B0604030504040204" pitchFamily="34" charset="0"/>
              <a:cs typeface="Verdana" panose="020B0604030504040204" pitchFamily="34" charset="0"/>
            </a:endParaRPr>
          </a:p>
        </p:txBody>
      </p:sp>
      <p:sp>
        <p:nvSpPr>
          <p:cNvPr id="5" name="Content Placeholder 4"/>
          <p:cNvSpPr>
            <a:spLocks noGrp="1"/>
          </p:cNvSpPr>
          <p:nvPr>
            <p:ph sz="quarter" idx="15"/>
          </p:nvPr>
        </p:nvSpPr>
        <p:spPr>
          <a:xfrm>
            <a:off x="609600" y="3048000"/>
            <a:ext cx="7696200" cy="121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30515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3/27/2020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5157198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
        <p:nvSpPr>
          <p:cNvPr id="12" name="Picture Placeholder 11"/>
          <p:cNvSpPr>
            <a:spLocks noGrp="1"/>
          </p:cNvSpPr>
          <p:nvPr>
            <p:ph type="pic" sz="quarter" idx="13"/>
          </p:nvPr>
        </p:nvSpPr>
        <p:spPr>
          <a:xfrm>
            <a:off x="533400" y="2514600"/>
            <a:ext cx="8153400" cy="1066800"/>
          </a:xfrm>
        </p:spPr>
        <p:txBody>
          <a:bodyPr/>
          <a:lstStyle/>
          <a:p>
            <a:endParaRPr lang="en-IN"/>
          </a:p>
        </p:txBody>
      </p:sp>
      <p:sp>
        <p:nvSpPr>
          <p:cNvPr id="14" name="Text Placeholder 13"/>
          <p:cNvSpPr>
            <a:spLocks noGrp="1"/>
          </p:cNvSpPr>
          <p:nvPr>
            <p:ph type="body" sz="quarter" idx="14"/>
          </p:nvPr>
        </p:nvSpPr>
        <p:spPr>
          <a:xfrm>
            <a:off x="1066800" y="3810000"/>
            <a:ext cx="6858000" cy="1371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6" name="Content Placeholder 15"/>
          <p:cNvSpPr>
            <a:spLocks noGrp="1"/>
          </p:cNvSpPr>
          <p:nvPr>
            <p:ph sz="quarter" idx="15"/>
          </p:nvPr>
        </p:nvSpPr>
        <p:spPr>
          <a:xfrm>
            <a:off x="1143000" y="5257800"/>
            <a:ext cx="4648200" cy="609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3857853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3/27/2020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1" name="Picture 10"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938744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98_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118871" marR="0" lvl="0" indent="-93471" algn="l" rtl="0">
              <a:spcBef>
                <a:spcPts val="1500"/>
              </a:spcBef>
              <a:buClr>
                <a:srgbClr val="007FA3"/>
              </a:buClr>
              <a:buSzPct val="25000"/>
              <a:buFont typeface="Arial"/>
              <a:buChar char="•"/>
              <a:defRPr sz="1600" b="0" i="0" u="none" strike="noStrike" cap="none">
                <a:solidFill>
                  <a:schemeClr val="dk1"/>
                </a:solidFill>
                <a:latin typeface="Arial(Body)"/>
                <a:ea typeface="Arial(Body)"/>
                <a:cs typeface="Arial"/>
                <a:sym typeface="Arial"/>
              </a:defRPr>
            </a:lvl1pPr>
            <a:lvl2pPr marL="569913" marR="0" lvl="1" indent="-188912"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1" name="Shape 5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Body)"/>
                <a:ea typeface="Arial(Body)"/>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lang="en-IN" dirty="0"/>
          </a:p>
        </p:txBody>
      </p:sp>
      <p:sp>
        <p:nvSpPr>
          <p:cNvPr id="52" name="Shape 5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latin typeface="Arial(Body)"/>
              </a:defRPr>
            </a:lvl1pPr>
          </a:lstStyle>
          <a:p>
            <a:pPr algn="r">
              <a:buSzPct val="25000"/>
            </a:pPr>
            <a:fld id="{00000000-1234-1234-1234-123412341234}" type="slidenum">
              <a:rPr lang="en-US" sz="900" smtClean="0">
                <a:solidFill>
                  <a:schemeClr val="lt1"/>
                </a:solidFill>
              </a:rPr>
              <a:pPr algn="r">
                <a:buSzPct val="25000"/>
              </a:pPr>
              <a:t>‹#›</a:t>
            </a:fld>
            <a:endParaRPr lang="en-US" sz="900" dirty="0">
              <a:solidFill>
                <a:schemeClr val="lt1"/>
              </a:solidFill>
            </a:endParaRPr>
          </a:p>
        </p:txBody>
      </p:sp>
      <p:sp>
        <p:nvSpPr>
          <p:cNvPr id="7" name="Footer Placeholder 4"/>
          <p:cNvSpPr>
            <a:spLocks noGrp="1"/>
          </p:cNvSpPr>
          <p:nvPr>
            <p:ph type="ftr" sz="quarter" idx="3"/>
          </p:nvPr>
        </p:nvSpPr>
        <p:spPr>
          <a:xfrm>
            <a:off x="2819401" y="6424902"/>
            <a:ext cx="5857188" cy="204498"/>
          </a:xfrm>
          <a:prstGeom prst="rect">
            <a:avLst/>
          </a:prstGeom>
        </p:spPr>
        <p:txBody>
          <a:bodyPr vert="horz" lIns="0" tIns="0" rIns="0" bIns="0" rtlCol="0" anchor="b">
            <a:noAutofit/>
          </a:bodyPr>
          <a:lstStyle>
            <a:lvl1pPr marL="0" indent="0" algn="r">
              <a:buNone/>
              <a:defRPr sz="1200">
                <a:solidFill>
                  <a:schemeClr val="tx1"/>
                </a:solidFill>
              </a:defRPr>
            </a:lvl1pPr>
          </a:lstStyle>
          <a:p>
            <a:r>
              <a:rPr lang="en-IN"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2021, 2018, 2015 </a:t>
            </a:r>
            <a:r>
              <a:rPr lang="en-IN"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21705162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p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3/27/2020</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Picture Placeholder 3">
            <a:extLst>
              <a:ext uri="{FF2B5EF4-FFF2-40B4-BE49-F238E27FC236}">
                <a16:creationId xmlns:a16="http://schemas.microsoft.com/office/drawing/2014/main" id="{49B1A741-EFA1-4984-B2F6-EC6B322134D1}"/>
              </a:ext>
            </a:extLst>
          </p:cNvPr>
          <p:cNvSpPr>
            <a:spLocks noGrp="1"/>
          </p:cNvSpPr>
          <p:nvPr>
            <p:ph type="pic" sz="quarter" idx="13"/>
          </p:nvPr>
        </p:nvSpPr>
        <p:spPr>
          <a:xfrm>
            <a:off x="457200" y="3276600"/>
            <a:ext cx="8229600" cy="1447800"/>
          </a:xfrm>
        </p:spPr>
        <p:txBody>
          <a:bodyPr/>
          <a:lstStyle/>
          <a:p>
            <a:endParaRPr lang="en-IN"/>
          </a:p>
        </p:txBody>
      </p:sp>
    </p:spTree>
    <p:extLst>
      <p:ext uri="{BB962C8B-B14F-4D97-AF65-F5344CB8AC3E}">
        <p14:creationId xmlns:p14="http://schemas.microsoft.com/office/powerpoint/2010/main" val="3355755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Tree>
    <p:extLst>
      <p:ext uri="{BB962C8B-B14F-4D97-AF65-F5344CB8AC3E}">
        <p14:creationId xmlns:p14="http://schemas.microsoft.com/office/powerpoint/2010/main" val="288587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p:txBody>
          <a:bodyPr>
            <a:spAutoFit/>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spAutoFit/>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5" name="Picture Placeholder 4"/>
          <p:cNvSpPr>
            <a:spLocks noGrp="1"/>
          </p:cNvSpPr>
          <p:nvPr>
            <p:ph type="pic" sz="quarter" idx="14"/>
          </p:nvPr>
        </p:nvSpPr>
        <p:spPr>
          <a:xfrm>
            <a:off x="457200" y="5181600"/>
            <a:ext cx="8229600" cy="1066800"/>
          </a:xfrm>
        </p:spPr>
        <p:txBody>
          <a:bodyPr/>
          <a:lstStyle/>
          <a:p>
            <a:endParaRPr lang="en-IN"/>
          </a:p>
        </p:txBody>
      </p:sp>
    </p:spTree>
    <p:extLst>
      <p:ext uri="{BB962C8B-B14F-4D97-AF65-F5344CB8AC3E}">
        <p14:creationId xmlns:p14="http://schemas.microsoft.com/office/powerpoint/2010/main" val="230213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077231"/>
            <a:ext cx="7772400" cy="523220"/>
          </a:xfrm>
        </p:spPr>
        <p:txBody>
          <a:bodyPr anchor="b">
            <a:sp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9DF6EFB-3F44-496C-A842-1E0B3D3B975A}" type="datetimeFigureOut">
              <a:rPr lang="en-US" smtClean="0"/>
              <a:t>3/27/2020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8654"/>
            <a:ext cx="8229600" cy="553998"/>
          </a:xfrm>
          <a:prstGeom prst="rect">
            <a:avLst/>
          </a:prstGeom>
        </p:spPr>
        <p:txBody>
          <a:bodyPr vert="horz" lIns="0" tIns="0" rIns="0" bIns="0" rtlCol="0" anchor="b">
            <a:spAutoFit/>
          </a:bodyPr>
          <a:lstStyle/>
          <a:p>
            <a:r>
              <a:rPr lang="en-US" dirty="0"/>
              <a:t>Click to edit Master title style</a:t>
            </a:r>
          </a:p>
        </p:txBody>
      </p:sp>
      <p:sp>
        <p:nvSpPr>
          <p:cNvPr id="3" name="Text Placeholder 2"/>
          <p:cNvSpPr>
            <a:spLocks noGrp="1"/>
          </p:cNvSpPr>
          <p:nvPr>
            <p:ph type="body" idx="1"/>
          </p:nvPr>
        </p:nvSpPr>
        <p:spPr>
          <a:xfrm>
            <a:off x="457200" y="1600200"/>
            <a:ext cx="8229600" cy="267765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3/27/2020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 Placeholder 4"/>
          <p:cNvSpPr txBox="1">
            <a:spLocks/>
          </p:cNvSpPr>
          <p:nvPr userDrawn="1"/>
        </p:nvSpPr>
        <p:spPr>
          <a:xfrm>
            <a:off x="2743200" y="6451395"/>
            <a:ext cx="5933357" cy="201755"/>
          </a:xfrm>
          <a:prstGeom prst="rect">
            <a:avLst/>
          </a:prstGeom>
        </p:spPr>
        <p:txBody>
          <a:bodyPr vert="horz" wrap="square"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Font typeface="Arial" panose="020B0604020202020204" pitchFamily="34" charset="0"/>
              <a:buNone/>
            </a:pPr>
            <a:r>
              <a:rPr lang="en-IN"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2021, 2018, 2015 </a:t>
            </a:r>
            <a:r>
              <a:rPr lang="en-IN"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2" r:id="rId5"/>
    <p:sldLayoutId id="2147483661" r:id="rId6"/>
    <p:sldLayoutId id="2147483663" r:id="rId7"/>
    <p:sldLayoutId id="2147483651" r:id="rId8"/>
    <p:sldLayoutId id="2147483654" r:id="rId9"/>
    <p:sldLayoutId id="2147483655" r:id="rId10"/>
    <p:sldLayoutId id="2147483696" r:id="rId11"/>
  </p:sldLayoutIdLst>
  <p:txStyles>
    <p:titleStyle>
      <a:lvl1pPr algn="l" defTabSz="914400" rtl="0" eaLnBrk="1" latinLnBrk="0" hangingPunct="1">
        <a:lnSpc>
          <a:spcPct val="100000"/>
        </a:lnSpc>
        <a:spcBef>
          <a:spcPct val="0"/>
        </a:spcBef>
        <a:buNone/>
        <a:defRPr sz="36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3/27/2020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10" name="Picture 9" descr="Pearson Logo"/>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 Placeholder 4"/>
          <p:cNvSpPr txBox="1">
            <a:spLocks/>
          </p:cNvSpPr>
          <p:nvPr userDrawn="1"/>
        </p:nvSpPr>
        <p:spPr>
          <a:xfrm>
            <a:off x="2743200" y="6451395"/>
            <a:ext cx="5933357" cy="201755"/>
          </a:xfrm>
          <a:prstGeom prst="rect">
            <a:avLst/>
          </a:prstGeom>
        </p:spPr>
        <p:txBody>
          <a:bodyPr vert="horz" wrap="square" lIns="0" tIns="0" rIns="0" bIns="0" rtlCol="0">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r">
              <a:buFont typeface="Arial" panose="020B0604020202020204" pitchFamily="34" charset="0"/>
              <a:buNone/>
            </a:pPr>
            <a:r>
              <a:rPr lang="en-IN" sz="1200">
                <a:latin typeface="Verdana" panose="020B0604030504040204" pitchFamily="34" charset="0"/>
                <a:ea typeface="Verdana" panose="020B0604030504040204" pitchFamily="34" charset="0"/>
                <a:cs typeface="Verdana" panose="020B0604030504040204" pitchFamily="34" charset="0"/>
              </a:rPr>
              <a:t>Copyright © </a:t>
            </a:r>
            <a:r>
              <a:rPr lang="en-US" sz="1200">
                <a:latin typeface="Verdana" panose="020B0604030504040204" pitchFamily="34" charset="0"/>
                <a:ea typeface="Verdana" panose="020B0604030504040204" pitchFamily="34" charset="0"/>
                <a:cs typeface="Verdana" panose="020B0604030504040204" pitchFamily="34" charset="0"/>
              </a:rPr>
              <a:t>2021, 2018, 2015 </a:t>
            </a:r>
            <a:r>
              <a:rPr lang="en-IN" sz="120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IN"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4764469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97" r:id="rId13"/>
    <p:sldLayoutId id="2147483698" r:id="rId14"/>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5826" y="71556"/>
            <a:ext cx="8229600" cy="651327"/>
          </a:xfrm>
        </p:spPr>
        <p:txBody>
          <a:bodyPr>
            <a:noAutofit/>
          </a:bodyPr>
          <a:lstStyle/>
          <a:p>
            <a:r>
              <a:rPr lang="en-US" dirty="0"/>
              <a:t>Accounting Information Systems</a:t>
            </a:r>
            <a:endParaRPr lang="en-IN" sz="3600" dirty="0">
              <a:latin typeface="+mj-lt"/>
            </a:endParaRPr>
          </a:p>
        </p:txBody>
      </p:sp>
      <p:sp>
        <p:nvSpPr>
          <p:cNvPr id="3" name="Text Placeholder 2"/>
          <p:cNvSpPr>
            <a:spLocks noGrp="1"/>
          </p:cNvSpPr>
          <p:nvPr>
            <p:ph type="body" sz="quarter" idx="4294967295"/>
          </p:nvPr>
        </p:nvSpPr>
        <p:spPr>
          <a:xfrm>
            <a:off x="457200" y="809148"/>
            <a:ext cx="8229600" cy="367577"/>
          </a:xfrm>
        </p:spPr>
        <p:txBody>
          <a:bodyPr>
            <a:noAutofit/>
          </a:bodyPr>
          <a:lstStyle/>
          <a:p>
            <a:pPr marL="0" indent="0">
              <a:buNone/>
            </a:pPr>
            <a:r>
              <a:rPr lang="en-US" sz="2000" dirty="0">
                <a:solidFill>
                  <a:srgbClr val="007FA3"/>
                </a:solidFill>
              </a:rPr>
              <a:t>Fifteenth Edition</a:t>
            </a:r>
          </a:p>
        </p:txBody>
      </p:sp>
      <p:sp>
        <p:nvSpPr>
          <p:cNvPr id="10" name="Text Placeholder 1">
            <a:extLst>
              <a:ext uri="{FF2B5EF4-FFF2-40B4-BE49-F238E27FC236}">
                <a16:creationId xmlns:a16="http://schemas.microsoft.com/office/drawing/2014/main" id="{B90BF7CC-C13E-4975-9A72-17609AD86A49}"/>
              </a:ext>
            </a:extLst>
          </p:cNvPr>
          <p:cNvSpPr>
            <a:spLocks noGrp="1"/>
          </p:cNvSpPr>
          <p:nvPr>
            <p:ph type="body" sz="quarter" idx="4294967295"/>
          </p:nvPr>
        </p:nvSpPr>
        <p:spPr>
          <a:xfrm>
            <a:off x="4580626" y="2851033"/>
            <a:ext cx="4114800" cy="577967"/>
          </a:xfrm>
        </p:spPr>
        <p:txBody>
          <a:bodyPr wrap="square">
            <a:noAutofit/>
          </a:bodyPr>
          <a:lstStyle/>
          <a:p>
            <a:pPr marL="0" indent="0">
              <a:buNone/>
            </a:pPr>
            <a:r>
              <a:rPr lang="en-IN" altLang="en-US" sz="3200" dirty="0">
                <a:solidFill>
                  <a:schemeClr val="tx1"/>
                </a:solidFill>
                <a:ea typeface="Verdana" panose="020B0604030504040204" pitchFamily="34" charset="0"/>
                <a:cs typeface="Verdana" panose="020B0604030504040204" pitchFamily="34" charset="0"/>
              </a:rPr>
              <a:t>Chapter </a:t>
            </a:r>
            <a:r>
              <a:rPr lang="en-IN" altLang="en-US" sz="3200" dirty="0">
                <a:ea typeface="Verdana" panose="020B0604030504040204" pitchFamily="34" charset="0"/>
                <a:cs typeface="Verdana" panose="020B0604030504040204" pitchFamily="34" charset="0"/>
              </a:rPr>
              <a:t>10</a:t>
            </a:r>
            <a:endParaRPr lang="en-IN" altLang="en-US" sz="3200" dirty="0">
              <a:solidFill>
                <a:schemeClr val="tx1"/>
              </a:solidFill>
              <a:ea typeface="Verdana" panose="020B0604030504040204" pitchFamily="34" charset="0"/>
              <a:cs typeface="Verdana" panose="020B0604030504040204" pitchFamily="34" charset="0"/>
            </a:endParaRPr>
          </a:p>
        </p:txBody>
      </p:sp>
      <p:sp>
        <p:nvSpPr>
          <p:cNvPr id="4" name="Text Placeholder 3"/>
          <p:cNvSpPr>
            <a:spLocks noGrp="1"/>
          </p:cNvSpPr>
          <p:nvPr>
            <p:ph type="body" sz="quarter" idx="4294967295"/>
          </p:nvPr>
        </p:nvSpPr>
        <p:spPr>
          <a:xfrm>
            <a:off x="4557622" y="3550733"/>
            <a:ext cx="2757578" cy="792667"/>
          </a:xfrm>
        </p:spPr>
        <p:txBody>
          <a:bodyPr vert="horz" wrap="square" lIns="0" tIns="0" rIns="0" bIns="0" rtlCol="0" anchor="ctr">
            <a:noAutofit/>
          </a:bodyPr>
          <a:lstStyle/>
          <a:p>
            <a:pPr marL="0" lvl="0" indent="0">
              <a:spcBef>
                <a:spcPts val="0"/>
              </a:spcBef>
              <a:buSzPts val="2200"/>
              <a:buNone/>
            </a:pPr>
            <a:r>
              <a:rPr lang="en-IN" sz="2000" dirty="0"/>
              <a:t>Control and Accounting Information Systems</a:t>
            </a:r>
          </a:p>
        </p:txBody>
      </p:sp>
      <p:pic>
        <p:nvPicPr>
          <p:cNvPr id="11" name="Picture Placeholder 10" descr="Front Cover: Accounting Information Systems, Fifteenth Edition by Romney, Steinbart, Summers and Wood">
            <a:extLst>
              <a:ext uri="{FF2B5EF4-FFF2-40B4-BE49-F238E27FC236}">
                <a16:creationId xmlns:a16="http://schemas.microsoft.com/office/drawing/2014/main" id="{75EDBB4A-8F32-4D3D-9723-E244A442C3AF}"/>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tretch/>
        </p:blipFill>
        <p:spPr>
          <a:xfrm>
            <a:off x="470266" y="1384300"/>
            <a:ext cx="3875088" cy="4940300"/>
          </a:xfrm>
          <a:prstGeom prst="rect">
            <a:avLst/>
          </a:prstGeom>
        </p:spPr>
      </p:pic>
      <p:sp>
        <p:nvSpPr>
          <p:cNvPr id="5" name="Text Placeholder 4"/>
          <p:cNvSpPr>
            <a:spLocks noGrp="1"/>
          </p:cNvSpPr>
          <p:nvPr>
            <p:ph type="body" sz="quarter" idx="4294967295"/>
          </p:nvPr>
        </p:nvSpPr>
        <p:spPr>
          <a:xfrm>
            <a:off x="2752725" y="6451600"/>
            <a:ext cx="5934075" cy="201613"/>
          </a:xfrm>
        </p:spPr>
        <p:txBody>
          <a:bodyPr vert="horz" wrap="square" lIns="0" tIns="0" rIns="0" bIns="0" rtlCol="0">
            <a:noAutofit/>
          </a:bodyPr>
          <a:lstStyle/>
          <a:p>
            <a:pPr marL="0" indent="0" algn="r">
              <a:buNone/>
            </a:pPr>
            <a:r>
              <a:rPr lang="en-IN"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a:latin typeface="Verdana" panose="020B0604030504040204" pitchFamily="34" charset="0"/>
                <a:ea typeface="Verdana" panose="020B0604030504040204" pitchFamily="34" charset="0"/>
                <a:cs typeface="Verdana" panose="020B0604030504040204" pitchFamily="34" charset="0"/>
              </a:rPr>
              <a:t>2021, 2018, 2015 </a:t>
            </a:r>
            <a:r>
              <a:rPr lang="en-IN"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p>
        </p:txBody>
      </p:sp>
    </p:spTree>
    <p:extLst>
      <p:ext uri="{BB962C8B-B14F-4D97-AF65-F5344CB8AC3E}">
        <p14:creationId xmlns:p14="http://schemas.microsoft.com/office/powerpoint/2010/main" val="94706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52400"/>
            <a:ext cx="8229600" cy="609600"/>
          </a:xfrm>
        </p:spPr>
        <p:txBody>
          <a:bodyPr anchor="ctr">
            <a:noAutofit/>
          </a:bodyPr>
          <a:lstStyle/>
          <a:p>
            <a:r>
              <a:rPr lang="nn-NO" sz="3600" spc="-450" dirty="0">
                <a:latin typeface="+mj-lt"/>
              </a:rPr>
              <a:t>C O B I </a:t>
            </a:r>
            <a:r>
              <a:rPr lang="nn-NO" sz="3600" dirty="0">
                <a:latin typeface="+mj-lt"/>
              </a:rPr>
              <a:t>T Framework</a:t>
            </a:r>
            <a:endParaRPr lang="en-IN" sz="3600" dirty="0">
              <a:latin typeface="+mj-lt"/>
            </a:endParaRPr>
          </a:p>
        </p:txBody>
      </p:sp>
      <p:sp>
        <p:nvSpPr>
          <p:cNvPr id="2" name="Content Placeholder 1"/>
          <p:cNvSpPr>
            <a:spLocks noGrp="1"/>
          </p:cNvSpPr>
          <p:nvPr>
            <p:ph idx="13"/>
          </p:nvPr>
        </p:nvSpPr>
        <p:spPr>
          <a:xfrm>
            <a:off x="465826" y="1005014"/>
            <a:ext cx="8229600" cy="3795585"/>
          </a:xfrm>
        </p:spPr>
        <p:txBody>
          <a:bodyPr>
            <a:noAutofit/>
          </a:bodyPr>
          <a:lstStyle/>
          <a:p>
            <a:pPr lvl="0">
              <a:spcBef>
                <a:spcPts val="0"/>
              </a:spcBef>
              <a:buSzPts val="2400"/>
            </a:pPr>
            <a:r>
              <a:rPr lang="en-IN" sz="2400" dirty="0"/>
              <a:t>Current framework version is </a:t>
            </a:r>
            <a:r>
              <a:rPr lang="en-IN" sz="2400" spc="-350" dirty="0"/>
              <a:t>C O B I </a:t>
            </a:r>
            <a:r>
              <a:rPr lang="en-IN" sz="2400" dirty="0"/>
              <a:t>T 2019</a:t>
            </a:r>
          </a:p>
          <a:p>
            <a:pPr lvl="0">
              <a:buSzPts val="2400"/>
            </a:pPr>
            <a:r>
              <a:rPr lang="en-IN" sz="2400" dirty="0"/>
              <a:t>Based on the following principles:</a:t>
            </a:r>
          </a:p>
          <a:p>
            <a:pPr lvl="1">
              <a:spcBef>
                <a:spcPts val="1500"/>
              </a:spcBef>
              <a:buSzPct val="100000"/>
            </a:pPr>
            <a:r>
              <a:rPr lang="en-IN" sz="2400" dirty="0"/>
              <a:t>Meeting stakeholder needs</a:t>
            </a:r>
          </a:p>
          <a:p>
            <a:pPr lvl="1">
              <a:spcBef>
                <a:spcPts val="1500"/>
              </a:spcBef>
              <a:buSzPct val="100000"/>
            </a:pPr>
            <a:r>
              <a:rPr lang="en-IN" sz="2400" dirty="0"/>
              <a:t>Covering the enterprise end-to-end</a:t>
            </a:r>
          </a:p>
          <a:p>
            <a:pPr lvl="1">
              <a:spcBef>
                <a:spcPts val="1500"/>
              </a:spcBef>
              <a:buSzPct val="100000"/>
            </a:pPr>
            <a:r>
              <a:rPr lang="en-IN" sz="2400" dirty="0"/>
              <a:t>Applying a single, integrated framework</a:t>
            </a:r>
          </a:p>
          <a:p>
            <a:pPr lvl="1">
              <a:spcBef>
                <a:spcPts val="1500"/>
              </a:spcBef>
              <a:buSzPct val="100000"/>
            </a:pPr>
            <a:r>
              <a:rPr lang="en-IN" sz="2400" dirty="0"/>
              <a:t>Enabling a holistic approach</a:t>
            </a:r>
          </a:p>
          <a:p>
            <a:pPr lvl="1">
              <a:spcBef>
                <a:spcPts val="1500"/>
              </a:spcBef>
              <a:buSzPct val="100000"/>
            </a:pPr>
            <a:r>
              <a:rPr lang="en-IN" sz="2400" dirty="0"/>
              <a:t>Separating governance from management</a:t>
            </a:r>
          </a:p>
        </p:txBody>
      </p:sp>
    </p:spTree>
    <p:extLst>
      <p:ext uri="{BB962C8B-B14F-4D97-AF65-F5344CB8AC3E}">
        <p14:creationId xmlns:p14="http://schemas.microsoft.com/office/powerpoint/2010/main" val="2532991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171450"/>
            <a:ext cx="8229600" cy="1097280"/>
          </a:xfrm>
        </p:spPr>
        <p:txBody>
          <a:bodyPr>
            <a:noAutofit/>
          </a:bodyPr>
          <a:lstStyle/>
          <a:p>
            <a:r>
              <a:rPr lang="en-IN" sz="3600" dirty="0">
                <a:latin typeface="+mj-lt"/>
              </a:rPr>
              <a:t>Figure 10.1 </a:t>
            </a:r>
            <a:r>
              <a:rPr lang="en-IN" sz="3600" spc="-450" dirty="0">
                <a:latin typeface="+mj-lt"/>
              </a:rPr>
              <a:t>C O B I </a:t>
            </a:r>
            <a:r>
              <a:rPr lang="en-IN" sz="3600" dirty="0">
                <a:latin typeface="+mj-lt"/>
              </a:rPr>
              <a:t>T 2019 Governance and Management Objectives</a:t>
            </a:r>
          </a:p>
        </p:txBody>
      </p:sp>
      <p:pic>
        <p:nvPicPr>
          <p:cNvPr id="9" name="Picture Placeholder 8" descr="A diagram shows and describes the governance objectives and management objectives.&#10;Long description is available in notes, press F6">
            <a:extLst>
              <a:ext uri="{FF2B5EF4-FFF2-40B4-BE49-F238E27FC236}">
                <a16:creationId xmlns:a16="http://schemas.microsoft.com/office/drawing/2014/main" id="{5B286C15-8247-4259-80EA-48FB4814FD1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463814" y="2187766"/>
            <a:ext cx="8210060" cy="2538303"/>
          </a:xfrm>
          <a:prstGeom prst="rect">
            <a:avLst/>
          </a:prstGeom>
        </p:spPr>
      </p:pic>
      <p:sp>
        <p:nvSpPr>
          <p:cNvPr id="2" name="Content Placeholder 1"/>
          <p:cNvSpPr>
            <a:spLocks noGrp="1"/>
          </p:cNvSpPr>
          <p:nvPr>
            <p:ph idx="1"/>
          </p:nvPr>
        </p:nvSpPr>
        <p:spPr>
          <a:xfrm>
            <a:off x="457200" y="6019801"/>
            <a:ext cx="8229600" cy="304799"/>
          </a:xfrm>
        </p:spPr>
        <p:txBody>
          <a:bodyPr/>
          <a:lstStyle/>
          <a:p>
            <a:pPr marL="0" indent="0">
              <a:buNone/>
            </a:pPr>
            <a:r>
              <a:rPr lang="en-IN" dirty="0"/>
              <a:t>COBIT® 2019. © 2019 ISACA® All rights reserved. Used by permission of ISACA.</a:t>
            </a:r>
          </a:p>
        </p:txBody>
      </p:sp>
    </p:spTree>
    <p:extLst>
      <p:ext uri="{BB962C8B-B14F-4D97-AF65-F5344CB8AC3E}">
        <p14:creationId xmlns:p14="http://schemas.microsoft.com/office/powerpoint/2010/main" val="1044660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57587"/>
            <a:ext cx="8229600" cy="1107996"/>
          </a:xfrm>
        </p:spPr>
        <p:txBody>
          <a:bodyPr anchor="ctr">
            <a:noAutofit/>
          </a:bodyPr>
          <a:lstStyle/>
          <a:p>
            <a:r>
              <a:rPr lang="en-US" sz="3600" dirty="0">
                <a:latin typeface="+mj-lt"/>
              </a:rPr>
              <a:t>Components of the </a:t>
            </a:r>
            <a:r>
              <a:rPr lang="en-US" sz="3600" spc="-450" dirty="0">
                <a:latin typeface="+mj-lt"/>
              </a:rPr>
              <a:t>C O S </a:t>
            </a:r>
            <a:r>
              <a:rPr lang="en-US" sz="3600" dirty="0">
                <a:latin typeface="+mj-lt"/>
              </a:rPr>
              <a:t>O Internal Control – Integrated Framework</a:t>
            </a:r>
            <a:endParaRPr lang="en-IN" sz="3600" dirty="0">
              <a:latin typeface="+mj-lt"/>
            </a:endParaRPr>
          </a:p>
        </p:txBody>
      </p:sp>
      <p:sp>
        <p:nvSpPr>
          <p:cNvPr id="2" name="Content Placeholder 1"/>
          <p:cNvSpPr>
            <a:spLocks noGrp="1"/>
          </p:cNvSpPr>
          <p:nvPr>
            <p:ph idx="13"/>
          </p:nvPr>
        </p:nvSpPr>
        <p:spPr>
          <a:xfrm>
            <a:off x="465826" y="1447800"/>
            <a:ext cx="8229600" cy="3547125"/>
          </a:xfrm>
        </p:spPr>
        <p:txBody>
          <a:bodyPr>
            <a:noAutofit/>
          </a:bodyPr>
          <a:lstStyle/>
          <a:p>
            <a:pPr lvl="0">
              <a:spcBef>
                <a:spcPts val="0"/>
              </a:spcBef>
              <a:buSzPts val="2400"/>
            </a:pPr>
            <a:r>
              <a:rPr lang="en-IN" sz="2400" dirty="0"/>
              <a:t>There are five components of the </a:t>
            </a:r>
            <a:r>
              <a:rPr lang="en-IN" sz="2400" spc="-350" dirty="0"/>
              <a:t>C O S </a:t>
            </a:r>
            <a:r>
              <a:rPr lang="en-IN" sz="2400" dirty="0"/>
              <a:t>O Internal Control – Integrated Framework</a:t>
            </a:r>
          </a:p>
          <a:p>
            <a:pPr lvl="1">
              <a:spcBef>
                <a:spcPts val="1500"/>
              </a:spcBef>
              <a:buSzPct val="100000"/>
            </a:pPr>
            <a:r>
              <a:rPr lang="en-IN" sz="2400" dirty="0"/>
              <a:t>Control environment</a:t>
            </a:r>
          </a:p>
          <a:p>
            <a:pPr lvl="1">
              <a:spcBef>
                <a:spcPts val="1500"/>
              </a:spcBef>
              <a:buSzPct val="100000"/>
            </a:pPr>
            <a:r>
              <a:rPr lang="en-IN" sz="2400" dirty="0"/>
              <a:t>Risk assessment</a:t>
            </a:r>
          </a:p>
          <a:p>
            <a:pPr lvl="1">
              <a:spcBef>
                <a:spcPts val="1500"/>
              </a:spcBef>
              <a:buSzPct val="100000"/>
            </a:pPr>
            <a:r>
              <a:rPr lang="en-IN" sz="2400" dirty="0"/>
              <a:t>Control activities</a:t>
            </a:r>
          </a:p>
          <a:p>
            <a:pPr lvl="1">
              <a:spcBef>
                <a:spcPts val="1500"/>
              </a:spcBef>
              <a:buSzPct val="100000"/>
            </a:pPr>
            <a:r>
              <a:rPr lang="en-IN" sz="2400" dirty="0"/>
              <a:t>Information and communication</a:t>
            </a:r>
          </a:p>
          <a:p>
            <a:pPr lvl="1">
              <a:spcBef>
                <a:spcPts val="1500"/>
              </a:spcBef>
              <a:buSzPct val="100000"/>
            </a:pPr>
            <a:r>
              <a:rPr lang="en-IN" sz="2400" dirty="0"/>
              <a:t>Monitoring</a:t>
            </a:r>
          </a:p>
        </p:txBody>
      </p:sp>
    </p:spTree>
    <p:extLst>
      <p:ext uri="{BB962C8B-B14F-4D97-AF65-F5344CB8AC3E}">
        <p14:creationId xmlns:p14="http://schemas.microsoft.com/office/powerpoint/2010/main" val="597922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52400"/>
            <a:ext cx="8229600" cy="553998"/>
          </a:xfrm>
        </p:spPr>
        <p:txBody>
          <a:bodyPr anchor="ctr">
            <a:noAutofit/>
          </a:bodyPr>
          <a:lstStyle/>
          <a:p>
            <a:r>
              <a:rPr lang="en-US" sz="3600" dirty="0">
                <a:latin typeface="+mj-lt"/>
              </a:rPr>
              <a:t>The Control Environment</a:t>
            </a:r>
            <a:endParaRPr lang="en-IN" sz="3600" dirty="0">
              <a:latin typeface="+mj-lt"/>
            </a:endParaRPr>
          </a:p>
        </p:txBody>
      </p:sp>
      <p:sp>
        <p:nvSpPr>
          <p:cNvPr id="2" name="Content Placeholder 1"/>
          <p:cNvSpPr>
            <a:spLocks noGrp="1"/>
          </p:cNvSpPr>
          <p:nvPr>
            <p:ph idx="13"/>
          </p:nvPr>
        </p:nvSpPr>
        <p:spPr>
          <a:xfrm>
            <a:off x="465826" y="1000539"/>
            <a:ext cx="8229600" cy="3354765"/>
          </a:xfrm>
        </p:spPr>
        <p:txBody>
          <a:bodyPr>
            <a:noAutofit/>
          </a:bodyPr>
          <a:lstStyle/>
          <a:p>
            <a:pPr lvl="0">
              <a:spcBef>
                <a:spcPts val="0"/>
              </a:spcBef>
              <a:buSzPts val="2400"/>
            </a:pPr>
            <a:r>
              <a:rPr lang="en-IN" sz="2400" dirty="0"/>
              <a:t>Management’s philosophy, operating style, and risk appetite</a:t>
            </a:r>
          </a:p>
          <a:p>
            <a:pPr lvl="0">
              <a:spcBef>
                <a:spcPts val="1200"/>
              </a:spcBef>
              <a:buSzPts val="2400"/>
            </a:pPr>
            <a:r>
              <a:rPr lang="en-IN" sz="2400" dirty="0"/>
              <a:t>Commitment to integrity, ethical values, and competence</a:t>
            </a:r>
          </a:p>
          <a:p>
            <a:pPr lvl="0">
              <a:spcBef>
                <a:spcPts val="1200"/>
              </a:spcBef>
              <a:buSzPts val="2400"/>
            </a:pPr>
            <a:r>
              <a:rPr lang="en-IN" sz="2400" dirty="0"/>
              <a:t>Internal control oversight by Board of Directors</a:t>
            </a:r>
          </a:p>
          <a:p>
            <a:pPr lvl="0">
              <a:spcBef>
                <a:spcPts val="1200"/>
              </a:spcBef>
              <a:buSzPts val="2400"/>
            </a:pPr>
            <a:r>
              <a:rPr lang="en-IN" sz="2400" dirty="0"/>
              <a:t>Organizing structure</a:t>
            </a:r>
          </a:p>
          <a:p>
            <a:pPr lvl="0">
              <a:spcBef>
                <a:spcPts val="1200"/>
              </a:spcBef>
              <a:buSzPts val="2400"/>
            </a:pPr>
            <a:r>
              <a:rPr lang="en-IN" sz="2400" dirty="0"/>
              <a:t>Methods of assigning authority and responsibility</a:t>
            </a:r>
          </a:p>
          <a:p>
            <a:pPr lvl="0">
              <a:spcBef>
                <a:spcPts val="1200"/>
              </a:spcBef>
              <a:buSzPts val="2400"/>
            </a:pPr>
            <a:r>
              <a:rPr lang="en-IN" sz="2400" dirty="0"/>
              <a:t>Human resource standards</a:t>
            </a:r>
          </a:p>
        </p:txBody>
      </p:sp>
    </p:spTree>
    <p:extLst>
      <p:ext uri="{BB962C8B-B14F-4D97-AF65-F5344CB8AC3E}">
        <p14:creationId xmlns:p14="http://schemas.microsoft.com/office/powerpoint/2010/main" val="3223146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45911" y="163139"/>
            <a:ext cx="8252178" cy="553998"/>
          </a:xfrm>
        </p:spPr>
        <p:txBody>
          <a:bodyPr anchor="ctr">
            <a:noAutofit/>
          </a:bodyPr>
          <a:lstStyle/>
          <a:p>
            <a:r>
              <a:rPr lang="en-US" sz="3600" dirty="0">
                <a:latin typeface="+mj-lt"/>
              </a:rPr>
              <a:t>Risk Assessment</a:t>
            </a:r>
            <a:endParaRPr lang="en-IN" sz="3600" dirty="0">
              <a:latin typeface="+mj-lt"/>
            </a:endParaRPr>
          </a:p>
        </p:txBody>
      </p:sp>
      <p:sp>
        <p:nvSpPr>
          <p:cNvPr id="3" name="Content Placeholder 2"/>
          <p:cNvSpPr>
            <a:spLocks noGrp="1"/>
          </p:cNvSpPr>
          <p:nvPr>
            <p:ph idx="13"/>
          </p:nvPr>
        </p:nvSpPr>
        <p:spPr>
          <a:xfrm>
            <a:off x="468489" y="942233"/>
            <a:ext cx="8229600" cy="406789"/>
          </a:xfrm>
        </p:spPr>
        <p:txBody>
          <a:bodyPr/>
          <a:lstStyle/>
          <a:p>
            <a:pPr marL="0" indent="0">
              <a:buNone/>
            </a:pPr>
            <a:r>
              <a:rPr lang="en-IN" sz="2400" dirty="0"/>
              <a:t>Risk is assessed from two perspectives:</a:t>
            </a:r>
          </a:p>
        </p:txBody>
      </p:sp>
      <p:sp>
        <p:nvSpPr>
          <p:cNvPr id="2" name="Content Placeholder 1"/>
          <p:cNvSpPr>
            <a:spLocks noGrp="1"/>
          </p:cNvSpPr>
          <p:nvPr>
            <p:ph idx="1"/>
          </p:nvPr>
        </p:nvSpPr>
        <p:spPr>
          <a:xfrm>
            <a:off x="457200" y="1447800"/>
            <a:ext cx="8229600" cy="1828800"/>
          </a:xfrm>
        </p:spPr>
        <p:txBody>
          <a:bodyPr>
            <a:noAutofit/>
          </a:bodyPr>
          <a:lstStyle/>
          <a:p>
            <a:pPr lvl="0">
              <a:spcBef>
                <a:spcPts val="600"/>
              </a:spcBef>
              <a:buSzPts val="2400"/>
            </a:pPr>
            <a:r>
              <a:rPr lang="en-IN" sz="2400" dirty="0"/>
              <a:t>Likelihood</a:t>
            </a:r>
          </a:p>
          <a:p>
            <a:pPr lvl="1">
              <a:buSzPct val="100000"/>
            </a:pPr>
            <a:r>
              <a:rPr lang="en-IN" sz="2400" dirty="0"/>
              <a:t>Probability that the event will occur</a:t>
            </a:r>
          </a:p>
          <a:p>
            <a:pPr lvl="0">
              <a:spcBef>
                <a:spcPts val="600"/>
              </a:spcBef>
              <a:buSzPts val="2400"/>
            </a:pPr>
            <a:r>
              <a:rPr lang="en-IN" sz="2400" dirty="0"/>
              <a:t>Impact</a:t>
            </a:r>
          </a:p>
          <a:p>
            <a:pPr lvl="1">
              <a:buSzPct val="100000"/>
            </a:pPr>
            <a:r>
              <a:rPr lang="en-IN" sz="2400" dirty="0"/>
              <a:t>Estimate potential loss if event occurs</a:t>
            </a:r>
          </a:p>
        </p:txBody>
      </p:sp>
      <p:sp>
        <p:nvSpPr>
          <p:cNvPr id="7" name="Content Placeholder 6"/>
          <p:cNvSpPr>
            <a:spLocks noGrp="1"/>
          </p:cNvSpPr>
          <p:nvPr>
            <p:ph sz="quarter" idx="15"/>
          </p:nvPr>
        </p:nvSpPr>
        <p:spPr>
          <a:xfrm>
            <a:off x="471243" y="3363817"/>
            <a:ext cx="8226846" cy="408542"/>
          </a:xfrm>
        </p:spPr>
        <p:txBody>
          <a:bodyPr/>
          <a:lstStyle/>
          <a:p>
            <a:pPr marL="0" indent="0">
              <a:buNone/>
            </a:pPr>
            <a:r>
              <a:rPr lang="en-IN" sz="2400" dirty="0"/>
              <a:t>Types of risk</a:t>
            </a:r>
          </a:p>
        </p:txBody>
      </p:sp>
      <p:sp>
        <p:nvSpPr>
          <p:cNvPr id="6" name="Content Placeholder 5"/>
          <p:cNvSpPr>
            <a:spLocks noGrp="1"/>
          </p:cNvSpPr>
          <p:nvPr>
            <p:ph idx="14"/>
          </p:nvPr>
        </p:nvSpPr>
        <p:spPr>
          <a:xfrm>
            <a:off x="469136" y="3886200"/>
            <a:ext cx="8229600" cy="1782763"/>
          </a:xfrm>
        </p:spPr>
        <p:txBody>
          <a:bodyPr/>
          <a:lstStyle/>
          <a:p>
            <a:pPr lvl="0">
              <a:spcBef>
                <a:spcPts val="600"/>
              </a:spcBef>
              <a:buSzPts val="2400"/>
            </a:pPr>
            <a:r>
              <a:rPr lang="en-IN" sz="2400" dirty="0"/>
              <a:t>Inherent</a:t>
            </a:r>
          </a:p>
          <a:p>
            <a:pPr lvl="1">
              <a:buSzPct val="100000"/>
            </a:pPr>
            <a:r>
              <a:rPr lang="en-IN" sz="2400" dirty="0"/>
              <a:t>Risk that exists before plans are made to control it</a:t>
            </a:r>
          </a:p>
          <a:p>
            <a:pPr lvl="0">
              <a:spcBef>
                <a:spcPts val="600"/>
              </a:spcBef>
              <a:buSzPts val="2400"/>
            </a:pPr>
            <a:r>
              <a:rPr lang="en-IN" sz="2400" dirty="0"/>
              <a:t>Residual</a:t>
            </a:r>
          </a:p>
          <a:p>
            <a:pPr lvl="1">
              <a:buSzPct val="100000"/>
            </a:pPr>
            <a:r>
              <a:rPr lang="en-IN" sz="2400" dirty="0"/>
              <a:t>Risk that is left over after you control it</a:t>
            </a:r>
          </a:p>
        </p:txBody>
      </p:sp>
    </p:spTree>
    <p:extLst>
      <p:ext uri="{BB962C8B-B14F-4D97-AF65-F5344CB8AC3E}">
        <p14:creationId xmlns:p14="http://schemas.microsoft.com/office/powerpoint/2010/main" val="3434764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52400"/>
            <a:ext cx="8229600" cy="553998"/>
          </a:xfrm>
        </p:spPr>
        <p:txBody>
          <a:bodyPr anchor="ctr">
            <a:noAutofit/>
          </a:bodyPr>
          <a:lstStyle/>
          <a:p>
            <a:r>
              <a:rPr lang="en-US" sz="3600" dirty="0">
                <a:latin typeface="+mj-lt"/>
              </a:rPr>
              <a:t>Risk Response</a:t>
            </a:r>
            <a:endParaRPr lang="en-IN" sz="3600" dirty="0">
              <a:latin typeface="+mj-lt"/>
            </a:endParaRPr>
          </a:p>
        </p:txBody>
      </p:sp>
      <p:sp>
        <p:nvSpPr>
          <p:cNvPr id="2" name="Content Placeholder 1"/>
          <p:cNvSpPr>
            <a:spLocks noGrp="1"/>
          </p:cNvSpPr>
          <p:nvPr>
            <p:ph idx="13"/>
          </p:nvPr>
        </p:nvSpPr>
        <p:spPr>
          <a:xfrm>
            <a:off x="465826" y="1000539"/>
            <a:ext cx="8229600" cy="3852337"/>
          </a:xfrm>
        </p:spPr>
        <p:txBody>
          <a:bodyPr>
            <a:noAutofit/>
          </a:bodyPr>
          <a:lstStyle/>
          <a:p>
            <a:pPr>
              <a:spcBef>
                <a:spcPts val="0"/>
              </a:spcBef>
              <a:buSzPts val="2400"/>
            </a:pPr>
            <a:r>
              <a:rPr lang="en-IN" sz="2400" dirty="0"/>
              <a:t>Reduce</a:t>
            </a:r>
          </a:p>
          <a:p>
            <a:pPr lvl="1">
              <a:spcBef>
                <a:spcPts val="1000"/>
              </a:spcBef>
              <a:buSzPct val="100000"/>
            </a:pPr>
            <a:r>
              <a:rPr lang="en-IN" sz="2400" dirty="0"/>
              <a:t>Implement effective internal control</a:t>
            </a:r>
          </a:p>
          <a:p>
            <a:pPr>
              <a:spcBef>
                <a:spcPts val="1000"/>
              </a:spcBef>
              <a:buSzPts val="2400"/>
            </a:pPr>
            <a:r>
              <a:rPr lang="en-IN" sz="2400" dirty="0"/>
              <a:t>Accept</a:t>
            </a:r>
          </a:p>
          <a:p>
            <a:pPr lvl="1">
              <a:spcBef>
                <a:spcPts val="1000"/>
              </a:spcBef>
              <a:buSzPct val="100000"/>
            </a:pPr>
            <a:r>
              <a:rPr lang="en-IN" sz="2400" dirty="0"/>
              <a:t>Do nothing, accept likelihood, and impact of risk</a:t>
            </a:r>
          </a:p>
          <a:p>
            <a:pPr>
              <a:spcBef>
                <a:spcPts val="1000"/>
              </a:spcBef>
              <a:buSzPts val="2400"/>
            </a:pPr>
            <a:r>
              <a:rPr lang="en-IN" sz="2400" dirty="0"/>
              <a:t>Share</a:t>
            </a:r>
          </a:p>
          <a:p>
            <a:pPr lvl="1">
              <a:spcBef>
                <a:spcPts val="1000"/>
              </a:spcBef>
              <a:buSzPct val="100000"/>
            </a:pPr>
            <a:r>
              <a:rPr lang="en-IN" sz="2400" dirty="0"/>
              <a:t>Buy insurance, outsource, or hedge</a:t>
            </a:r>
          </a:p>
          <a:p>
            <a:pPr>
              <a:spcBef>
                <a:spcPts val="1000"/>
              </a:spcBef>
              <a:buSzPts val="2400"/>
            </a:pPr>
            <a:r>
              <a:rPr lang="en-IN" sz="2400" dirty="0"/>
              <a:t>Avoid</a:t>
            </a:r>
          </a:p>
          <a:p>
            <a:pPr lvl="1">
              <a:spcBef>
                <a:spcPts val="1000"/>
              </a:spcBef>
              <a:buSzPct val="100000"/>
            </a:pPr>
            <a:r>
              <a:rPr lang="en-IN" sz="2400" dirty="0"/>
              <a:t>Do not engage in the activity</a:t>
            </a:r>
          </a:p>
        </p:txBody>
      </p:sp>
    </p:spTree>
    <p:extLst>
      <p:ext uri="{BB962C8B-B14F-4D97-AF65-F5344CB8AC3E}">
        <p14:creationId xmlns:p14="http://schemas.microsoft.com/office/powerpoint/2010/main" val="1105442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52400"/>
            <a:ext cx="8229600" cy="553998"/>
          </a:xfrm>
        </p:spPr>
        <p:txBody>
          <a:bodyPr anchor="ctr">
            <a:noAutofit/>
          </a:bodyPr>
          <a:lstStyle/>
          <a:p>
            <a:r>
              <a:rPr lang="en-US" sz="3600" dirty="0">
                <a:latin typeface="+mj-lt"/>
              </a:rPr>
              <a:t>Control Activities</a:t>
            </a:r>
            <a:endParaRPr lang="en-IN" sz="3600" dirty="0">
              <a:latin typeface="+mj-lt"/>
            </a:endParaRPr>
          </a:p>
        </p:txBody>
      </p:sp>
      <p:sp>
        <p:nvSpPr>
          <p:cNvPr id="2" name="Content Placeholder 1"/>
          <p:cNvSpPr>
            <a:spLocks noGrp="1"/>
          </p:cNvSpPr>
          <p:nvPr>
            <p:ph idx="13"/>
          </p:nvPr>
        </p:nvSpPr>
        <p:spPr>
          <a:xfrm>
            <a:off x="465826" y="1000539"/>
            <a:ext cx="8229600" cy="3508653"/>
          </a:xfrm>
        </p:spPr>
        <p:txBody>
          <a:bodyPr>
            <a:noAutofit/>
          </a:bodyPr>
          <a:lstStyle/>
          <a:p>
            <a:pPr lvl="0">
              <a:spcBef>
                <a:spcPts val="0"/>
              </a:spcBef>
              <a:buSzPts val="2400"/>
            </a:pPr>
            <a:r>
              <a:rPr lang="en-IN" sz="2400" dirty="0"/>
              <a:t>Proper authorization of transactions and activities</a:t>
            </a:r>
          </a:p>
          <a:p>
            <a:pPr lvl="0">
              <a:spcBef>
                <a:spcPts val="1200"/>
              </a:spcBef>
              <a:buSzPts val="2400"/>
            </a:pPr>
            <a:r>
              <a:rPr lang="en-IN" sz="2400" dirty="0"/>
              <a:t>Segregation of duties</a:t>
            </a:r>
          </a:p>
          <a:p>
            <a:pPr lvl="0">
              <a:spcBef>
                <a:spcPts val="1200"/>
              </a:spcBef>
              <a:buSzPts val="2400"/>
            </a:pPr>
            <a:r>
              <a:rPr lang="en-IN" sz="2400" dirty="0"/>
              <a:t>Project development and acquisition controls</a:t>
            </a:r>
          </a:p>
          <a:p>
            <a:pPr lvl="0">
              <a:spcBef>
                <a:spcPts val="1200"/>
              </a:spcBef>
              <a:buSzPts val="2400"/>
            </a:pPr>
            <a:r>
              <a:rPr lang="en-IN" sz="2400" dirty="0"/>
              <a:t>Change management controls</a:t>
            </a:r>
          </a:p>
          <a:p>
            <a:pPr lvl="0">
              <a:spcBef>
                <a:spcPts val="1200"/>
              </a:spcBef>
              <a:buSzPts val="2400"/>
            </a:pPr>
            <a:r>
              <a:rPr lang="en-IN" sz="2400" dirty="0"/>
              <a:t>Design and use of documents and records</a:t>
            </a:r>
          </a:p>
          <a:p>
            <a:pPr lvl="0">
              <a:spcBef>
                <a:spcPts val="1200"/>
              </a:spcBef>
              <a:buSzPts val="2400"/>
            </a:pPr>
            <a:r>
              <a:rPr lang="en-IN" sz="2400" dirty="0"/>
              <a:t>Safeguarding assets, records, and data</a:t>
            </a:r>
          </a:p>
          <a:p>
            <a:pPr lvl="0">
              <a:spcBef>
                <a:spcPts val="1200"/>
              </a:spcBef>
              <a:buSzPts val="2400"/>
            </a:pPr>
            <a:r>
              <a:rPr lang="en-IN" sz="2400" dirty="0"/>
              <a:t>Independent checks on performance</a:t>
            </a:r>
          </a:p>
        </p:txBody>
      </p:sp>
    </p:spTree>
    <p:extLst>
      <p:ext uri="{BB962C8B-B14F-4D97-AF65-F5344CB8AC3E}">
        <p14:creationId xmlns:p14="http://schemas.microsoft.com/office/powerpoint/2010/main" val="17705359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8217" y="152400"/>
            <a:ext cx="8229600" cy="553998"/>
          </a:xfrm>
        </p:spPr>
        <p:txBody>
          <a:bodyPr>
            <a:noAutofit/>
          </a:bodyPr>
          <a:lstStyle/>
          <a:p>
            <a:r>
              <a:rPr lang="en-IN" sz="3600" dirty="0">
                <a:latin typeface="+mj-lt"/>
              </a:rPr>
              <a:t>Figure 10.4 Separation of Duties</a:t>
            </a:r>
          </a:p>
        </p:txBody>
      </p:sp>
      <p:pic>
        <p:nvPicPr>
          <p:cNvPr id="6" name="Picture Placeholder 4" descr="A diagram shows the steps involved in the separation of accounting functions: custodial functions, authorization functions, and recording functions.&#10;Long description is available in notes, press F6">
            <a:extLst>
              <a:ext uri="{FF2B5EF4-FFF2-40B4-BE49-F238E27FC236}">
                <a16:creationId xmlns:a16="http://schemas.microsoft.com/office/drawing/2014/main" id="{085E8E05-C90D-4E2B-A27C-A61097ADE0D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518383" y="885807"/>
            <a:ext cx="8127113" cy="5383445"/>
          </a:xfrm>
          <a:prstGeom prst="rect">
            <a:avLst/>
          </a:prstGeom>
        </p:spPr>
      </p:pic>
    </p:spTree>
    <p:extLst>
      <p:ext uri="{BB962C8B-B14F-4D97-AF65-F5344CB8AC3E}">
        <p14:creationId xmlns:p14="http://schemas.microsoft.com/office/powerpoint/2010/main" val="1351958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8217" y="245852"/>
            <a:ext cx="8229600" cy="461590"/>
          </a:xfrm>
        </p:spPr>
        <p:txBody>
          <a:bodyPr>
            <a:noAutofit/>
          </a:bodyPr>
          <a:lstStyle/>
          <a:p>
            <a:r>
              <a:rPr lang="en-IN" sz="3200" dirty="0">
                <a:latin typeface="+mj-lt"/>
              </a:rPr>
              <a:t>Figure 10.5 Segregation of System Duties</a:t>
            </a:r>
          </a:p>
        </p:txBody>
      </p:sp>
      <p:pic>
        <p:nvPicPr>
          <p:cNvPr id="7" name="Picture Placeholder 5" descr="A diagram illustrates the different steps involved in the segregation of duties.&#10;Long description is available in notes, press F6&#10;">
            <a:extLst>
              <a:ext uri="{FF2B5EF4-FFF2-40B4-BE49-F238E27FC236}">
                <a16:creationId xmlns:a16="http://schemas.microsoft.com/office/drawing/2014/main" id="{6BE1665E-5581-4554-B0A5-279B66997117}"/>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a:off x="1010702" y="988864"/>
            <a:ext cx="7125645" cy="5300017"/>
          </a:xfrm>
          <a:prstGeom prst="rect">
            <a:avLst/>
          </a:prstGeom>
        </p:spPr>
      </p:pic>
    </p:spTree>
    <p:extLst>
      <p:ext uri="{BB962C8B-B14F-4D97-AF65-F5344CB8AC3E}">
        <p14:creationId xmlns:p14="http://schemas.microsoft.com/office/powerpoint/2010/main" val="905503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52400"/>
            <a:ext cx="8229600" cy="553998"/>
          </a:xfrm>
        </p:spPr>
        <p:txBody>
          <a:bodyPr anchor="ctr">
            <a:noAutofit/>
          </a:bodyPr>
          <a:lstStyle/>
          <a:p>
            <a:r>
              <a:rPr lang="en-US" sz="3600" dirty="0">
                <a:latin typeface="+mj-lt"/>
              </a:rPr>
              <a:t>Information and Communication</a:t>
            </a:r>
            <a:endParaRPr lang="en-IN" sz="3600" dirty="0">
              <a:latin typeface="+mj-lt"/>
            </a:endParaRPr>
          </a:p>
        </p:txBody>
      </p:sp>
      <p:sp>
        <p:nvSpPr>
          <p:cNvPr id="2" name="Content Placeholder 1"/>
          <p:cNvSpPr>
            <a:spLocks noGrp="1"/>
          </p:cNvSpPr>
          <p:nvPr>
            <p:ph idx="13"/>
          </p:nvPr>
        </p:nvSpPr>
        <p:spPr>
          <a:xfrm>
            <a:off x="465826" y="1000539"/>
            <a:ext cx="8229600" cy="3785652"/>
          </a:xfrm>
        </p:spPr>
        <p:txBody>
          <a:bodyPr>
            <a:noAutofit/>
          </a:bodyPr>
          <a:lstStyle/>
          <a:p>
            <a:pPr>
              <a:spcBef>
                <a:spcPts val="0"/>
              </a:spcBef>
              <a:buSzPts val="2400"/>
            </a:pPr>
            <a:r>
              <a:rPr lang="en-IN" sz="2400" dirty="0"/>
              <a:t>There are three principles that apply to the information and communication process:</a:t>
            </a:r>
          </a:p>
          <a:p>
            <a:pPr lvl="1">
              <a:spcBef>
                <a:spcPts val="1200"/>
              </a:spcBef>
              <a:buSzPct val="100000"/>
            </a:pPr>
            <a:r>
              <a:rPr lang="en-IN" sz="2400" dirty="0"/>
              <a:t>Obtain or generate relevant, high-quality information to support internal control.</a:t>
            </a:r>
          </a:p>
          <a:p>
            <a:pPr lvl="1">
              <a:spcBef>
                <a:spcPts val="1200"/>
              </a:spcBef>
              <a:buSzPct val="100000"/>
            </a:pPr>
            <a:r>
              <a:rPr lang="en-IN" sz="2400" dirty="0"/>
              <a:t>Internally communicate the information, including objectives and responsibilities, necessary to support the other components of internal control.</a:t>
            </a:r>
          </a:p>
          <a:p>
            <a:pPr lvl="1">
              <a:spcBef>
                <a:spcPts val="1200"/>
              </a:spcBef>
              <a:buSzPct val="100000"/>
            </a:pPr>
            <a:r>
              <a:rPr lang="en-IN" sz="2400" dirty="0"/>
              <a:t>Communicate relevant internal control matters to external parties.</a:t>
            </a:r>
          </a:p>
        </p:txBody>
      </p:sp>
    </p:spTree>
    <p:extLst>
      <p:ext uri="{BB962C8B-B14F-4D97-AF65-F5344CB8AC3E}">
        <p14:creationId xmlns:p14="http://schemas.microsoft.com/office/powerpoint/2010/main" val="1129985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27703"/>
            <a:ext cx="8229600" cy="618079"/>
          </a:xfrm>
        </p:spPr>
        <p:txBody>
          <a:bodyPr anchor="ctr">
            <a:noAutofit/>
          </a:bodyPr>
          <a:lstStyle/>
          <a:p>
            <a:r>
              <a:rPr lang="en-IN" sz="3600" dirty="0">
                <a:latin typeface="+mj-lt"/>
              </a:rPr>
              <a:t>Learning Objectives </a:t>
            </a:r>
            <a:r>
              <a:rPr lang="en-IN" sz="2800" dirty="0">
                <a:latin typeface="+mj-lt"/>
              </a:rPr>
              <a:t>(1 of 2)</a:t>
            </a:r>
            <a:endParaRPr lang="en-IN" sz="3600" dirty="0">
              <a:latin typeface="+mj-lt"/>
            </a:endParaRPr>
          </a:p>
        </p:txBody>
      </p:sp>
      <p:sp>
        <p:nvSpPr>
          <p:cNvPr id="2" name="Content Placeholder 1"/>
          <p:cNvSpPr>
            <a:spLocks noGrp="1"/>
          </p:cNvSpPr>
          <p:nvPr>
            <p:ph idx="13"/>
          </p:nvPr>
        </p:nvSpPr>
        <p:spPr>
          <a:xfrm>
            <a:off x="465826" y="999226"/>
            <a:ext cx="8229600" cy="3901068"/>
          </a:xfrm>
        </p:spPr>
        <p:txBody>
          <a:bodyPr>
            <a:noAutofit/>
          </a:bodyPr>
          <a:lstStyle/>
          <a:p>
            <a:pPr lvl="0">
              <a:spcBef>
                <a:spcPts val="0"/>
              </a:spcBef>
              <a:buSzPts val="2400"/>
            </a:pPr>
            <a:r>
              <a:rPr lang="en-IN" sz="2400" dirty="0"/>
              <a:t>Explain basic control concepts and why computer control and security are important.</a:t>
            </a:r>
          </a:p>
          <a:p>
            <a:pPr lvl="0">
              <a:buSzPts val="2400"/>
            </a:pPr>
            <a:r>
              <a:rPr lang="en-IN" sz="2400" dirty="0"/>
              <a:t>Compare and contrast the </a:t>
            </a:r>
            <a:r>
              <a:rPr lang="en-IN" sz="2400" spc="-350" dirty="0"/>
              <a:t>C O B I </a:t>
            </a:r>
            <a:r>
              <a:rPr lang="en-IN" sz="2400" dirty="0"/>
              <a:t>T, </a:t>
            </a:r>
            <a:r>
              <a:rPr lang="en-IN" sz="2400" spc="-350" dirty="0"/>
              <a:t>C O S </a:t>
            </a:r>
            <a:r>
              <a:rPr lang="en-IN" sz="2400" dirty="0"/>
              <a:t>O, and </a:t>
            </a:r>
            <a:r>
              <a:rPr lang="en-IN" sz="2400" kern="0" spc="-350" dirty="0"/>
              <a:t>E R </a:t>
            </a:r>
            <a:r>
              <a:rPr lang="en-IN" sz="2400" dirty="0"/>
              <a:t>M control frameworks.</a:t>
            </a:r>
          </a:p>
          <a:p>
            <a:pPr lvl="0">
              <a:buSzPts val="2400"/>
            </a:pPr>
            <a:r>
              <a:rPr lang="en-IN" sz="2400" dirty="0"/>
              <a:t>Describe the major elements in the control environment of a company.</a:t>
            </a:r>
          </a:p>
        </p:txBody>
      </p:sp>
    </p:spTree>
    <p:extLst>
      <p:ext uri="{BB962C8B-B14F-4D97-AF65-F5344CB8AC3E}">
        <p14:creationId xmlns:p14="http://schemas.microsoft.com/office/powerpoint/2010/main" val="25605828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52400"/>
            <a:ext cx="8229600" cy="553998"/>
          </a:xfrm>
        </p:spPr>
        <p:txBody>
          <a:bodyPr anchor="ctr">
            <a:noAutofit/>
          </a:bodyPr>
          <a:lstStyle/>
          <a:p>
            <a:r>
              <a:rPr lang="en-US" sz="3600" dirty="0">
                <a:latin typeface="+mj-lt"/>
              </a:rPr>
              <a:t>Monitoring</a:t>
            </a:r>
            <a:endParaRPr lang="en-IN" sz="3600" dirty="0">
              <a:latin typeface="+mj-lt"/>
            </a:endParaRPr>
          </a:p>
        </p:txBody>
      </p:sp>
      <p:sp>
        <p:nvSpPr>
          <p:cNvPr id="2" name="Content Placeholder 1"/>
          <p:cNvSpPr>
            <a:spLocks noGrp="1"/>
          </p:cNvSpPr>
          <p:nvPr>
            <p:ph idx="13"/>
          </p:nvPr>
        </p:nvSpPr>
        <p:spPr>
          <a:xfrm>
            <a:off x="465826" y="1000539"/>
            <a:ext cx="8229600" cy="4639732"/>
          </a:xfrm>
        </p:spPr>
        <p:txBody>
          <a:bodyPr>
            <a:noAutofit/>
          </a:bodyPr>
          <a:lstStyle/>
          <a:p>
            <a:pPr lvl="0">
              <a:spcBef>
                <a:spcPts val="0"/>
              </a:spcBef>
              <a:buSzPts val="2400"/>
            </a:pPr>
            <a:r>
              <a:rPr lang="en-US" sz="2400" dirty="0"/>
              <a:t>Perform internal control evaluations (e.g., internal audit)</a:t>
            </a:r>
          </a:p>
          <a:p>
            <a:pPr lvl="0">
              <a:spcBef>
                <a:spcPts val="500"/>
              </a:spcBef>
              <a:buSzPts val="2400"/>
            </a:pPr>
            <a:r>
              <a:rPr lang="en-US" sz="2400" dirty="0"/>
              <a:t>Implement effective supervision</a:t>
            </a:r>
          </a:p>
          <a:p>
            <a:pPr lvl="0">
              <a:spcBef>
                <a:spcPts val="500"/>
              </a:spcBef>
              <a:buSzPts val="2400"/>
            </a:pPr>
            <a:r>
              <a:rPr lang="en-US" sz="2400" dirty="0"/>
              <a:t>Use responsibility accounting systems (e.g., budgets)</a:t>
            </a:r>
          </a:p>
          <a:p>
            <a:pPr lvl="0">
              <a:spcBef>
                <a:spcPts val="500"/>
              </a:spcBef>
              <a:buSzPts val="2400"/>
            </a:pPr>
            <a:r>
              <a:rPr lang="en-US" sz="2400" dirty="0"/>
              <a:t>Monitor system activities</a:t>
            </a:r>
          </a:p>
          <a:p>
            <a:pPr lvl="0">
              <a:spcBef>
                <a:spcPts val="500"/>
              </a:spcBef>
              <a:buSzPts val="2400"/>
            </a:pPr>
            <a:r>
              <a:rPr lang="en-US" sz="2400" dirty="0"/>
              <a:t>Track purchased software and mobile devices</a:t>
            </a:r>
          </a:p>
          <a:p>
            <a:pPr lvl="0">
              <a:spcBef>
                <a:spcPts val="500"/>
              </a:spcBef>
              <a:buSzPts val="2400"/>
            </a:pPr>
            <a:r>
              <a:rPr lang="en-US" sz="2400" dirty="0"/>
              <a:t>Conduct periodic audits (e.g., external, internal, network security)</a:t>
            </a:r>
          </a:p>
          <a:p>
            <a:pPr lvl="0">
              <a:spcBef>
                <a:spcPts val="500"/>
              </a:spcBef>
              <a:buSzPts val="2400"/>
            </a:pPr>
            <a:r>
              <a:rPr lang="en-US" sz="2400" dirty="0"/>
              <a:t>Employ computer security officer</a:t>
            </a:r>
          </a:p>
          <a:p>
            <a:pPr lvl="0">
              <a:spcBef>
                <a:spcPts val="500"/>
              </a:spcBef>
              <a:buSzPts val="2400"/>
            </a:pPr>
            <a:r>
              <a:rPr lang="en-US" sz="2400" dirty="0"/>
              <a:t>Engage forensic specialists</a:t>
            </a:r>
          </a:p>
          <a:p>
            <a:pPr lvl="0">
              <a:spcBef>
                <a:spcPts val="500"/>
              </a:spcBef>
              <a:buSzPts val="2400"/>
            </a:pPr>
            <a:r>
              <a:rPr lang="en-US" sz="2400" dirty="0"/>
              <a:t>Install fraud detection software</a:t>
            </a:r>
          </a:p>
          <a:p>
            <a:pPr lvl="0">
              <a:spcBef>
                <a:spcPts val="500"/>
              </a:spcBef>
              <a:buSzPts val="2400"/>
            </a:pPr>
            <a:r>
              <a:rPr lang="en-US" sz="2400" dirty="0"/>
              <a:t>Implement fraud hotline</a:t>
            </a:r>
          </a:p>
        </p:txBody>
      </p:sp>
    </p:spTree>
    <p:extLst>
      <p:ext uri="{BB962C8B-B14F-4D97-AF65-F5344CB8AC3E}">
        <p14:creationId xmlns:p14="http://schemas.microsoft.com/office/powerpoint/2010/main" val="25674620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8086" y="187462"/>
            <a:ext cx="8229600" cy="523220"/>
          </a:xfrm>
        </p:spPr>
        <p:txBody>
          <a:bodyPr>
            <a:noAutofit/>
          </a:bodyPr>
          <a:lstStyle/>
          <a:p>
            <a:r>
              <a:rPr lang="en-IN" dirty="0">
                <a:latin typeface="+mj-lt"/>
              </a:rPr>
              <a:t>Key Terms </a:t>
            </a:r>
            <a:r>
              <a:rPr lang="en-IN" sz="2800" dirty="0">
                <a:latin typeface="+mj-lt"/>
              </a:rPr>
              <a:t>(1 of 3)</a:t>
            </a:r>
            <a:endParaRPr lang="en-IN" dirty="0">
              <a:latin typeface="+mj-lt"/>
            </a:endParaRPr>
          </a:p>
        </p:txBody>
      </p:sp>
      <p:sp>
        <p:nvSpPr>
          <p:cNvPr id="2" name="Content Placeholder 1"/>
          <p:cNvSpPr>
            <a:spLocks noGrp="1"/>
          </p:cNvSpPr>
          <p:nvPr>
            <p:ph idx="1"/>
          </p:nvPr>
        </p:nvSpPr>
        <p:spPr>
          <a:xfrm>
            <a:off x="468922" y="1000648"/>
            <a:ext cx="3962400" cy="4832092"/>
          </a:xfrm>
        </p:spPr>
        <p:txBody>
          <a:bodyPr>
            <a:spAutoFit/>
          </a:bodyPr>
          <a:lstStyle/>
          <a:p>
            <a:pPr lvl="0">
              <a:spcBef>
                <a:spcPts val="0"/>
              </a:spcBef>
              <a:buSzPct val="100000"/>
            </a:pPr>
            <a:r>
              <a:rPr lang="en-US" sz="1800" dirty="0"/>
              <a:t>Threat</a:t>
            </a:r>
          </a:p>
          <a:p>
            <a:pPr lvl="0">
              <a:spcBef>
                <a:spcPts val="800"/>
              </a:spcBef>
              <a:buSzPct val="100000"/>
            </a:pPr>
            <a:r>
              <a:rPr lang="en-US" sz="1800" dirty="0"/>
              <a:t>Exposure/impact</a:t>
            </a:r>
          </a:p>
          <a:p>
            <a:pPr lvl="0">
              <a:spcBef>
                <a:spcPts val="800"/>
              </a:spcBef>
              <a:buSzPct val="100000"/>
            </a:pPr>
            <a:r>
              <a:rPr lang="en-US" sz="1800" dirty="0"/>
              <a:t>Likelihood/risk</a:t>
            </a:r>
          </a:p>
          <a:p>
            <a:pPr lvl="0">
              <a:spcBef>
                <a:spcPts val="800"/>
              </a:spcBef>
              <a:buSzPct val="100000"/>
            </a:pPr>
            <a:r>
              <a:rPr lang="en-US" sz="1800" dirty="0"/>
              <a:t>Internal controls</a:t>
            </a:r>
          </a:p>
          <a:p>
            <a:pPr lvl="0">
              <a:spcBef>
                <a:spcPts val="800"/>
              </a:spcBef>
              <a:buSzPct val="100000"/>
            </a:pPr>
            <a:r>
              <a:rPr lang="en-US" sz="1800" dirty="0"/>
              <a:t>Preventive controls</a:t>
            </a:r>
          </a:p>
          <a:p>
            <a:pPr lvl="0">
              <a:spcBef>
                <a:spcPts val="800"/>
              </a:spcBef>
              <a:buSzPct val="100000"/>
            </a:pPr>
            <a:r>
              <a:rPr lang="en-US" sz="1800" dirty="0"/>
              <a:t>Detective controls</a:t>
            </a:r>
          </a:p>
          <a:p>
            <a:pPr lvl="0">
              <a:spcBef>
                <a:spcPts val="800"/>
              </a:spcBef>
              <a:buSzPct val="100000"/>
            </a:pPr>
            <a:r>
              <a:rPr lang="en-US" sz="1800" dirty="0"/>
              <a:t>Corrective controls</a:t>
            </a:r>
          </a:p>
          <a:p>
            <a:pPr lvl="0">
              <a:spcBef>
                <a:spcPts val="800"/>
              </a:spcBef>
              <a:buSzPct val="100000"/>
            </a:pPr>
            <a:r>
              <a:rPr lang="en-US" sz="1800" dirty="0"/>
              <a:t>General controls</a:t>
            </a:r>
          </a:p>
          <a:p>
            <a:pPr lvl="0">
              <a:spcBef>
                <a:spcPts val="800"/>
              </a:spcBef>
              <a:buSzPct val="100000"/>
            </a:pPr>
            <a:r>
              <a:rPr lang="en-US" sz="1800" dirty="0"/>
              <a:t>Application controls</a:t>
            </a:r>
          </a:p>
          <a:p>
            <a:pPr lvl="0">
              <a:spcBef>
                <a:spcPts val="800"/>
              </a:spcBef>
              <a:buSzPct val="100000"/>
            </a:pPr>
            <a:r>
              <a:rPr lang="en-US" sz="1800" dirty="0"/>
              <a:t>Belief system</a:t>
            </a:r>
          </a:p>
          <a:p>
            <a:pPr lvl="0">
              <a:spcBef>
                <a:spcPts val="800"/>
              </a:spcBef>
              <a:buSzPct val="100000"/>
            </a:pPr>
            <a:r>
              <a:rPr lang="en-US" sz="1800" dirty="0"/>
              <a:t>Boundary system</a:t>
            </a:r>
          </a:p>
          <a:p>
            <a:pPr lvl="0">
              <a:spcBef>
                <a:spcPts val="800"/>
              </a:spcBef>
              <a:buSzPct val="100000"/>
            </a:pPr>
            <a:r>
              <a:rPr lang="en-US" sz="1800" dirty="0"/>
              <a:t>Diagnostic control system</a:t>
            </a:r>
          </a:p>
          <a:p>
            <a:pPr lvl="0">
              <a:spcBef>
                <a:spcPts val="800"/>
              </a:spcBef>
              <a:buSzPct val="100000"/>
            </a:pPr>
            <a:r>
              <a:rPr lang="en-US" sz="1800" dirty="0"/>
              <a:t>Interactive control system</a:t>
            </a:r>
          </a:p>
        </p:txBody>
      </p:sp>
      <p:sp>
        <p:nvSpPr>
          <p:cNvPr id="3" name="Content Placeholder 2"/>
          <p:cNvSpPr>
            <a:spLocks noGrp="1"/>
          </p:cNvSpPr>
          <p:nvPr>
            <p:ph idx="13"/>
          </p:nvPr>
        </p:nvSpPr>
        <p:spPr>
          <a:xfrm>
            <a:off x="4582048" y="1003914"/>
            <a:ext cx="4104752" cy="5103961"/>
          </a:xfrm>
        </p:spPr>
        <p:txBody>
          <a:bodyPr>
            <a:noAutofit/>
          </a:bodyPr>
          <a:lstStyle/>
          <a:p>
            <a:pPr lvl="0">
              <a:spcBef>
                <a:spcPts val="0"/>
              </a:spcBef>
              <a:buSzPct val="100000"/>
            </a:pPr>
            <a:r>
              <a:rPr lang="en-IN" sz="1800" dirty="0"/>
              <a:t>Foreign Corrupt Practices Act (</a:t>
            </a:r>
            <a:r>
              <a:rPr lang="en-IN" sz="1800" spc="-250" dirty="0"/>
              <a:t>F C P </a:t>
            </a:r>
            <a:r>
              <a:rPr lang="en-IN" sz="1800" dirty="0"/>
              <a:t>A)</a:t>
            </a:r>
          </a:p>
          <a:p>
            <a:pPr lvl="0">
              <a:spcBef>
                <a:spcPts val="800"/>
              </a:spcBef>
              <a:buSzPct val="100000"/>
            </a:pPr>
            <a:r>
              <a:rPr lang="en-IN" sz="1800" dirty="0"/>
              <a:t>Sarbanes-Oxley Act (</a:t>
            </a:r>
            <a:r>
              <a:rPr lang="en-IN" sz="1800" spc="-250" dirty="0"/>
              <a:t>S O </a:t>
            </a:r>
            <a:r>
              <a:rPr lang="en-IN" sz="1800" dirty="0"/>
              <a:t>X)</a:t>
            </a:r>
          </a:p>
          <a:p>
            <a:pPr lvl="0">
              <a:spcBef>
                <a:spcPts val="800"/>
              </a:spcBef>
              <a:buSzPct val="100000"/>
            </a:pPr>
            <a:r>
              <a:rPr lang="en-IN" sz="1800" dirty="0"/>
              <a:t>Public Company Accounting Oversight Board (</a:t>
            </a:r>
            <a:r>
              <a:rPr lang="en-IN" sz="1800" spc="-250" dirty="0"/>
              <a:t>P C A O </a:t>
            </a:r>
            <a:r>
              <a:rPr lang="en-IN" sz="1800" dirty="0"/>
              <a:t>B)</a:t>
            </a:r>
          </a:p>
          <a:p>
            <a:pPr lvl="0">
              <a:spcBef>
                <a:spcPts val="800"/>
              </a:spcBef>
              <a:buSzPct val="100000"/>
            </a:pPr>
            <a:r>
              <a:rPr lang="en-IN" sz="1800" dirty="0"/>
              <a:t>Control Objectives for Information and Related Technology (</a:t>
            </a:r>
            <a:r>
              <a:rPr lang="en-IN" sz="1800" spc="-250" dirty="0"/>
              <a:t>C O B I </a:t>
            </a:r>
            <a:r>
              <a:rPr lang="en-IN" sz="1800" dirty="0"/>
              <a:t>T)</a:t>
            </a:r>
          </a:p>
          <a:p>
            <a:pPr lvl="0">
              <a:spcBef>
                <a:spcPts val="800"/>
              </a:spcBef>
              <a:buSzPct val="100000"/>
            </a:pPr>
            <a:r>
              <a:rPr lang="en-IN" sz="1800" dirty="0"/>
              <a:t>Committee of Sponsoring Organizations (</a:t>
            </a:r>
            <a:r>
              <a:rPr lang="en-IN" sz="1800" spc="-250" dirty="0"/>
              <a:t>C O S </a:t>
            </a:r>
            <a:r>
              <a:rPr lang="en-IN" sz="1800" dirty="0"/>
              <a:t>O)</a:t>
            </a:r>
          </a:p>
          <a:p>
            <a:pPr lvl="0">
              <a:spcBef>
                <a:spcPts val="800"/>
              </a:spcBef>
              <a:buSzPct val="100000"/>
            </a:pPr>
            <a:r>
              <a:rPr lang="en-IN" sz="1800" dirty="0"/>
              <a:t>Internal Control–Integrated Framework (</a:t>
            </a:r>
            <a:r>
              <a:rPr lang="en-IN" sz="1800" spc="-250" dirty="0"/>
              <a:t>I </a:t>
            </a:r>
            <a:r>
              <a:rPr lang="en-IN" sz="1800" dirty="0"/>
              <a:t>C)</a:t>
            </a:r>
          </a:p>
          <a:p>
            <a:pPr lvl="0">
              <a:spcBef>
                <a:spcPts val="800"/>
              </a:spcBef>
              <a:buSzPct val="100000"/>
            </a:pPr>
            <a:r>
              <a:rPr lang="en-IN" sz="1800" dirty="0"/>
              <a:t>Control environment</a:t>
            </a:r>
          </a:p>
          <a:p>
            <a:pPr lvl="0">
              <a:spcBef>
                <a:spcPts val="800"/>
              </a:spcBef>
              <a:buSzPct val="100000"/>
            </a:pPr>
            <a:r>
              <a:rPr lang="en-IN" sz="1800" dirty="0"/>
              <a:t>Risk appetite</a:t>
            </a:r>
          </a:p>
          <a:p>
            <a:pPr lvl="0">
              <a:spcBef>
                <a:spcPts val="600"/>
              </a:spcBef>
              <a:buSzPct val="100000"/>
            </a:pPr>
            <a:r>
              <a:rPr lang="en-IN" sz="1800" dirty="0"/>
              <a:t>Audit committee</a:t>
            </a:r>
          </a:p>
          <a:p>
            <a:pPr lvl="0">
              <a:spcBef>
                <a:spcPts val="600"/>
              </a:spcBef>
              <a:buSzPct val="100000"/>
            </a:pPr>
            <a:r>
              <a:rPr lang="en-IN" sz="1800" dirty="0"/>
              <a:t>Policy and procedures manual</a:t>
            </a:r>
          </a:p>
          <a:p>
            <a:pPr lvl="0">
              <a:spcBef>
                <a:spcPts val="600"/>
              </a:spcBef>
              <a:buSzPct val="100000"/>
            </a:pPr>
            <a:r>
              <a:rPr lang="en-IN" sz="1800" dirty="0"/>
              <a:t>Background check</a:t>
            </a:r>
          </a:p>
        </p:txBody>
      </p:sp>
    </p:spTree>
    <p:extLst>
      <p:ext uri="{BB962C8B-B14F-4D97-AF65-F5344CB8AC3E}">
        <p14:creationId xmlns:p14="http://schemas.microsoft.com/office/powerpoint/2010/main" val="35582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8086" y="187462"/>
            <a:ext cx="8229600" cy="523220"/>
          </a:xfrm>
        </p:spPr>
        <p:txBody>
          <a:bodyPr>
            <a:noAutofit/>
          </a:bodyPr>
          <a:lstStyle/>
          <a:p>
            <a:r>
              <a:rPr lang="en-IN" dirty="0">
                <a:latin typeface="+mj-lt"/>
              </a:rPr>
              <a:t>Key Terms </a:t>
            </a:r>
            <a:r>
              <a:rPr lang="en-IN" sz="2800" dirty="0">
                <a:latin typeface="+mj-lt"/>
              </a:rPr>
              <a:t>(2 of 3)</a:t>
            </a:r>
            <a:endParaRPr lang="en-IN" dirty="0">
              <a:latin typeface="+mj-lt"/>
            </a:endParaRPr>
          </a:p>
        </p:txBody>
      </p:sp>
      <p:sp>
        <p:nvSpPr>
          <p:cNvPr id="2" name="Content Placeholder 1"/>
          <p:cNvSpPr>
            <a:spLocks noGrp="1"/>
          </p:cNvSpPr>
          <p:nvPr>
            <p:ph idx="1"/>
          </p:nvPr>
        </p:nvSpPr>
        <p:spPr>
          <a:xfrm>
            <a:off x="468922" y="1000648"/>
            <a:ext cx="3962400" cy="4832092"/>
          </a:xfrm>
        </p:spPr>
        <p:txBody>
          <a:bodyPr>
            <a:spAutoFit/>
          </a:bodyPr>
          <a:lstStyle/>
          <a:p>
            <a:pPr lvl="0">
              <a:spcBef>
                <a:spcPts val="600"/>
              </a:spcBef>
              <a:buSzPct val="100000"/>
            </a:pPr>
            <a:r>
              <a:rPr lang="en-IN" sz="1800" dirty="0"/>
              <a:t>Inherent risk</a:t>
            </a:r>
          </a:p>
          <a:p>
            <a:pPr lvl="0">
              <a:spcBef>
                <a:spcPts val="600"/>
              </a:spcBef>
              <a:buSzPct val="100000"/>
            </a:pPr>
            <a:r>
              <a:rPr lang="en-IN" sz="1800" dirty="0"/>
              <a:t>Residual risk</a:t>
            </a:r>
          </a:p>
          <a:p>
            <a:pPr lvl="0">
              <a:spcBef>
                <a:spcPts val="600"/>
              </a:spcBef>
              <a:buSzPct val="100000"/>
            </a:pPr>
            <a:r>
              <a:rPr lang="en-IN" sz="1800" dirty="0"/>
              <a:t>Expected loss</a:t>
            </a:r>
          </a:p>
          <a:p>
            <a:pPr lvl="0">
              <a:spcBef>
                <a:spcPts val="600"/>
              </a:spcBef>
              <a:buSzPct val="100000"/>
            </a:pPr>
            <a:r>
              <a:rPr lang="en-IN" sz="1800" dirty="0"/>
              <a:t>Control activities</a:t>
            </a:r>
          </a:p>
          <a:p>
            <a:pPr lvl="0">
              <a:spcBef>
                <a:spcPts val="600"/>
              </a:spcBef>
              <a:buSzPct val="100000"/>
            </a:pPr>
            <a:r>
              <a:rPr lang="en-IN" sz="1800" dirty="0"/>
              <a:t>Authorization</a:t>
            </a:r>
          </a:p>
          <a:p>
            <a:pPr lvl="0">
              <a:spcBef>
                <a:spcPts val="600"/>
              </a:spcBef>
              <a:buSzPct val="100000"/>
            </a:pPr>
            <a:r>
              <a:rPr lang="en-IN" sz="1800" dirty="0"/>
              <a:t>Digital signature</a:t>
            </a:r>
          </a:p>
          <a:p>
            <a:pPr lvl="0">
              <a:spcBef>
                <a:spcPts val="600"/>
              </a:spcBef>
              <a:buSzPct val="100000"/>
            </a:pPr>
            <a:r>
              <a:rPr lang="en-IN" sz="1800" dirty="0"/>
              <a:t>Specific authorization</a:t>
            </a:r>
          </a:p>
          <a:p>
            <a:pPr lvl="0">
              <a:spcBef>
                <a:spcPts val="600"/>
              </a:spcBef>
              <a:buSzPct val="100000"/>
            </a:pPr>
            <a:r>
              <a:rPr lang="en-IN" sz="1800" dirty="0"/>
              <a:t>General authorization</a:t>
            </a:r>
          </a:p>
          <a:p>
            <a:pPr lvl="0">
              <a:spcBef>
                <a:spcPts val="600"/>
              </a:spcBef>
              <a:buSzPct val="100000"/>
            </a:pPr>
            <a:r>
              <a:rPr lang="en-IN" sz="1800" dirty="0"/>
              <a:t>Segregation of accounting duties</a:t>
            </a:r>
          </a:p>
          <a:p>
            <a:pPr lvl="0">
              <a:spcBef>
                <a:spcPts val="600"/>
              </a:spcBef>
              <a:buSzPct val="100000"/>
            </a:pPr>
            <a:r>
              <a:rPr lang="en-IN" sz="1800" dirty="0"/>
              <a:t>Collusion</a:t>
            </a:r>
          </a:p>
          <a:p>
            <a:pPr lvl="0">
              <a:spcBef>
                <a:spcPts val="600"/>
              </a:spcBef>
              <a:buSzPct val="100000"/>
            </a:pPr>
            <a:r>
              <a:rPr lang="en-IN" sz="1800" dirty="0"/>
              <a:t>Segregation of systems duties</a:t>
            </a:r>
          </a:p>
          <a:p>
            <a:pPr lvl="0">
              <a:spcBef>
                <a:spcPts val="600"/>
              </a:spcBef>
              <a:buSzPct val="100000"/>
            </a:pPr>
            <a:r>
              <a:rPr lang="en-IN" sz="1800" dirty="0"/>
              <a:t>Systems analysts</a:t>
            </a:r>
          </a:p>
          <a:p>
            <a:pPr lvl="0">
              <a:spcBef>
                <a:spcPts val="600"/>
              </a:spcBef>
              <a:buSzPct val="100000"/>
            </a:pPr>
            <a:r>
              <a:rPr lang="en-IN" sz="1800" dirty="0"/>
              <a:t>Programmers</a:t>
            </a:r>
          </a:p>
          <a:p>
            <a:pPr lvl="0">
              <a:spcBef>
                <a:spcPts val="600"/>
              </a:spcBef>
              <a:buSzPct val="100000"/>
            </a:pPr>
            <a:r>
              <a:rPr lang="en-IN" sz="1800" dirty="0"/>
              <a:t>Computer operators</a:t>
            </a:r>
          </a:p>
        </p:txBody>
      </p:sp>
      <p:sp>
        <p:nvSpPr>
          <p:cNvPr id="3" name="Content Placeholder 2"/>
          <p:cNvSpPr>
            <a:spLocks noGrp="1"/>
          </p:cNvSpPr>
          <p:nvPr>
            <p:ph idx="13"/>
          </p:nvPr>
        </p:nvSpPr>
        <p:spPr>
          <a:xfrm>
            <a:off x="4582048" y="1003914"/>
            <a:ext cx="4104752" cy="4878259"/>
          </a:xfrm>
        </p:spPr>
        <p:txBody>
          <a:bodyPr>
            <a:noAutofit/>
          </a:bodyPr>
          <a:lstStyle/>
          <a:p>
            <a:pPr lvl="0">
              <a:spcBef>
                <a:spcPts val="600"/>
              </a:spcBef>
              <a:buSzPct val="100000"/>
            </a:pPr>
            <a:r>
              <a:rPr lang="en-IN" sz="1800" dirty="0"/>
              <a:t>Users</a:t>
            </a:r>
          </a:p>
          <a:p>
            <a:pPr lvl="0">
              <a:spcBef>
                <a:spcPts val="600"/>
              </a:spcBef>
              <a:buSzPct val="100000"/>
            </a:pPr>
            <a:r>
              <a:rPr lang="en-IN" sz="1800" dirty="0"/>
              <a:t>Systems administrators</a:t>
            </a:r>
          </a:p>
          <a:p>
            <a:pPr lvl="0">
              <a:spcBef>
                <a:spcPts val="600"/>
              </a:spcBef>
              <a:buSzPct val="100000"/>
            </a:pPr>
            <a:r>
              <a:rPr lang="en-IN" sz="1800" dirty="0"/>
              <a:t>Network managers</a:t>
            </a:r>
          </a:p>
          <a:p>
            <a:pPr lvl="0">
              <a:spcBef>
                <a:spcPts val="600"/>
              </a:spcBef>
              <a:buSzPct val="100000"/>
            </a:pPr>
            <a:r>
              <a:rPr lang="en-IN" sz="1800" dirty="0"/>
              <a:t>Security management</a:t>
            </a:r>
          </a:p>
          <a:p>
            <a:pPr lvl="0">
              <a:spcBef>
                <a:spcPts val="600"/>
              </a:spcBef>
              <a:buSzPct val="100000"/>
            </a:pPr>
            <a:r>
              <a:rPr lang="en-IN" sz="1800" dirty="0"/>
              <a:t>Change management</a:t>
            </a:r>
          </a:p>
          <a:p>
            <a:pPr lvl="0">
              <a:spcBef>
                <a:spcPts val="600"/>
              </a:spcBef>
              <a:buSzPct val="100000"/>
            </a:pPr>
            <a:r>
              <a:rPr lang="en-IN" sz="1800" dirty="0"/>
              <a:t>Data control</a:t>
            </a:r>
          </a:p>
          <a:p>
            <a:pPr lvl="0">
              <a:spcBef>
                <a:spcPts val="600"/>
              </a:spcBef>
              <a:buSzPct val="100000"/>
            </a:pPr>
            <a:r>
              <a:rPr lang="en-IN" sz="1800" dirty="0"/>
              <a:t>Steering committee</a:t>
            </a:r>
          </a:p>
          <a:p>
            <a:pPr lvl="0">
              <a:spcBef>
                <a:spcPts val="600"/>
              </a:spcBef>
              <a:buSzPct val="100000"/>
            </a:pPr>
            <a:r>
              <a:rPr lang="en-IN" sz="1800" dirty="0"/>
              <a:t>Strategic master plan</a:t>
            </a:r>
          </a:p>
          <a:p>
            <a:pPr lvl="0">
              <a:spcBef>
                <a:spcPts val="600"/>
              </a:spcBef>
              <a:buSzPct val="100000"/>
            </a:pPr>
            <a:r>
              <a:rPr lang="en-IN" sz="1800" dirty="0"/>
              <a:t>Project development plan</a:t>
            </a:r>
          </a:p>
          <a:p>
            <a:pPr lvl="0">
              <a:spcBef>
                <a:spcPts val="600"/>
              </a:spcBef>
              <a:buSzPct val="100000"/>
            </a:pPr>
            <a:r>
              <a:rPr lang="en-IN" sz="1800" dirty="0"/>
              <a:t>Project milestones</a:t>
            </a:r>
          </a:p>
          <a:p>
            <a:pPr lvl="0">
              <a:spcBef>
                <a:spcPts val="600"/>
              </a:spcBef>
              <a:buSzPct val="100000"/>
            </a:pPr>
            <a:r>
              <a:rPr lang="en-IN" sz="1800" dirty="0"/>
              <a:t>Data processing schedule</a:t>
            </a:r>
          </a:p>
          <a:p>
            <a:pPr lvl="0">
              <a:spcBef>
                <a:spcPts val="600"/>
              </a:spcBef>
              <a:buSzPct val="100000"/>
            </a:pPr>
            <a:r>
              <a:rPr lang="en-IN" sz="1800" dirty="0"/>
              <a:t>System performance measurements</a:t>
            </a:r>
          </a:p>
          <a:p>
            <a:pPr lvl="0">
              <a:spcBef>
                <a:spcPts val="600"/>
              </a:spcBef>
              <a:buSzPct val="100000"/>
            </a:pPr>
            <a:r>
              <a:rPr lang="en-IN" sz="1800" dirty="0"/>
              <a:t>Throughput</a:t>
            </a:r>
          </a:p>
          <a:p>
            <a:pPr lvl="0">
              <a:spcBef>
                <a:spcPts val="600"/>
              </a:spcBef>
              <a:buSzPct val="100000"/>
            </a:pPr>
            <a:r>
              <a:rPr lang="en-IN" sz="1800" dirty="0"/>
              <a:t>Utilization</a:t>
            </a:r>
          </a:p>
        </p:txBody>
      </p:sp>
    </p:spTree>
    <p:extLst>
      <p:ext uri="{BB962C8B-B14F-4D97-AF65-F5344CB8AC3E}">
        <p14:creationId xmlns:p14="http://schemas.microsoft.com/office/powerpoint/2010/main" val="269224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8086" y="187462"/>
            <a:ext cx="8229600" cy="523220"/>
          </a:xfrm>
        </p:spPr>
        <p:txBody>
          <a:bodyPr>
            <a:noAutofit/>
          </a:bodyPr>
          <a:lstStyle/>
          <a:p>
            <a:r>
              <a:rPr lang="en-IN" dirty="0">
                <a:latin typeface="+mj-lt"/>
              </a:rPr>
              <a:t>Key Terms </a:t>
            </a:r>
            <a:r>
              <a:rPr lang="en-IN" sz="2800" dirty="0">
                <a:latin typeface="+mj-lt"/>
              </a:rPr>
              <a:t>(3 of 3)</a:t>
            </a:r>
            <a:endParaRPr lang="en-IN" dirty="0">
              <a:latin typeface="+mj-lt"/>
            </a:endParaRPr>
          </a:p>
        </p:txBody>
      </p:sp>
      <p:sp>
        <p:nvSpPr>
          <p:cNvPr id="2" name="Content Placeholder 1"/>
          <p:cNvSpPr>
            <a:spLocks noGrp="1"/>
          </p:cNvSpPr>
          <p:nvPr>
            <p:ph idx="1"/>
          </p:nvPr>
        </p:nvSpPr>
        <p:spPr>
          <a:xfrm>
            <a:off x="468922" y="1000648"/>
            <a:ext cx="8217878" cy="4832092"/>
          </a:xfrm>
        </p:spPr>
        <p:txBody>
          <a:bodyPr wrap="square">
            <a:spAutoFit/>
          </a:bodyPr>
          <a:lstStyle/>
          <a:p>
            <a:pPr lvl="0">
              <a:spcBef>
                <a:spcPts val="600"/>
              </a:spcBef>
              <a:buSzPct val="100000"/>
            </a:pPr>
            <a:r>
              <a:rPr lang="en-US" sz="2400" dirty="0"/>
              <a:t>Response time</a:t>
            </a:r>
          </a:p>
          <a:p>
            <a:pPr lvl="0">
              <a:spcBef>
                <a:spcPts val="600"/>
              </a:spcBef>
              <a:buSzPct val="100000"/>
            </a:pPr>
            <a:r>
              <a:rPr lang="en-US" sz="2400" dirty="0"/>
              <a:t>Postimplementation review</a:t>
            </a:r>
          </a:p>
          <a:p>
            <a:pPr lvl="0">
              <a:spcBef>
                <a:spcPts val="600"/>
              </a:spcBef>
              <a:buSzPct val="100000"/>
            </a:pPr>
            <a:r>
              <a:rPr lang="en-US" sz="2400" dirty="0"/>
              <a:t>Systems integrator</a:t>
            </a:r>
          </a:p>
          <a:p>
            <a:pPr lvl="0">
              <a:spcBef>
                <a:spcPts val="600"/>
              </a:spcBef>
              <a:buSzPct val="100000"/>
            </a:pPr>
            <a:r>
              <a:rPr lang="en-US" sz="2400" dirty="0"/>
              <a:t>Analytical review</a:t>
            </a:r>
          </a:p>
          <a:p>
            <a:pPr lvl="0">
              <a:spcBef>
                <a:spcPts val="600"/>
              </a:spcBef>
              <a:buSzPct val="100000"/>
            </a:pPr>
            <a:r>
              <a:rPr lang="en-US" sz="2400" dirty="0"/>
              <a:t>Audit trail</a:t>
            </a:r>
          </a:p>
          <a:p>
            <a:pPr lvl="0">
              <a:spcBef>
                <a:spcPts val="600"/>
              </a:spcBef>
              <a:buSzPct val="100000"/>
            </a:pPr>
            <a:r>
              <a:rPr lang="en-US" sz="2400" dirty="0"/>
              <a:t>Computer security officer (</a:t>
            </a:r>
            <a:r>
              <a:rPr lang="en-US" sz="2400" spc="-300" dirty="0"/>
              <a:t>C S </a:t>
            </a:r>
            <a:r>
              <a:rPr lang="en-US" sz="2400" dirty="0"/>
              <a:t>O)</a:t>
            </a:r>
          </a:p>
          <a:p>
            <a:pPr lvl="0">
              <a:spcBef>
                <a:spcPts val="600"/>
              </a:spcBef>
              <a:buSzPct val="100000"/>
            </a:pPr>
            <a:r>
              <a:rPr lang="en-US" sz="2400" dirty="0"/>
              <a:t>Chief compliance officer (</a:t>
            </a:r>
            <a:r>
              <a:rPr lang="en-US" sz="2400" spc="-300" dirty="0"/>
              <a:t>C </a:t>
            </a:r>
            <a:r>
              <a:rPr lang="en-US" sz="2400" spc="-300" dirty="0" err="1"/>
              <a:t>C</a:t>
            </a:r>
            <a:r>
              <a:rPr lang="en-US" sz="2400" spc="-300" dirty="0"/>
              <a:t> </a:t>
            </a:r>
            <a:r>
              <a:rPr lang="en-US" sz="2400" dirty="0"/>
              <a:t>O)</a:t>
            </a:r>
          </a:p>
          <a:p>
            <a:pPr lvl="0">
              <a:spcBef>
                <a:spcPts val="600"/>
              </a:spcBef>
              <a:buSzPct val="100000"/>
            </a:pPr>
            <a:r>
              <a:rPr lang="en-US" sz="2400" dirty="0"/>
              <a:t>Forensic investigators</a:t>
            </a:r>
          </a:p>
          <a:p>
            <a:pPr lvl="0">
              <a:spcBef>
                <a:spcPts val="600"/>
              </a:spcBef>
              <a:buSzPct val="100000"/>
            </a:pPr>
            <a:r>
              <a:rPr lang="en-US" sz="2400" dirty="0"/>
              <a:t>Computer forensics specialists</a:t>
            </a:r>
          </a:p>
          <a:p>
            <a:pPr lvl="0">
              <a:spcBef>
                <a:spcPts val="600"/>
              </a:spcBef>
              <a:buSzPct val="100000"/>
            </a:pPr>
            <a:r>
              <a:rPr lang="en-US" sz="2400" dirty="0"/>
              <a:t>Neural networks</a:t>
            </a:r>
          </a:p>
          <a:p>
            <a:pPr lvl="0">
              <a:spcBef>
                <a:spcPts val="600"/>
              </a:spcBef>
              <a:buSzPct val="100000"/>
            </a:pPr>
            <a:r>
              <a:rPr lang="en-US" sz="2400" dirty="0"/>
              <a:t>Fraud hotline</a:t>
            </a:r>
          </a:p>
        </p:txBody>
      </p:sp>
    </p:spTree>
    <p:extLst>
      <p:ext uri="{BB962C8B-B14F-4D97-AF65-F5344CB8AC3E}">
        <p14:creationId xmlns:p14="http://schemas.microsoft.com/office/powerpoint/2010/main" val="312771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732"/>
            <a:ext cx="8229600" cy="553998"/>
          </a:xfrm>
        </p:spPr>
        <p:txBody>
          <a:bodyPr wrap="square">
            <a:spAutoFit/>
          </a:bodyPr>
          <a:lstStyle/>
          <a:p>
            <a:r>
              <a:rPr lang="en-US" sz="3600" dirty="0">
                <a:latin typeface="+mj-lt"/>
              </a:rPr>
              <a:t>Copyright</a:t>
            </a:r>
            <a:endParaRPr lang="en-US" sz="3600" b="0" dirty="0">
              <a:latin typeface="+mj-lt"/>
            </a:endParaRPr>
          </a:p>
        </p:txBody>
      </p:sp>
      <p:pic>
        <p:nvPicPr>
          <p:cNvPr id="10" name="Picture Placeholder 9" descr="Warning">
            <a:extLst>
              <a:ext uri="{FF2B5EF4-FFF2-40B4-BE49-F238E27FC236}">
                <a16:creationId xmlns:a16="http://schemas.microsoft.com/office/drawing/2014/main" id="{916ED080-4A7D-4795-B4C6-665358BE6EAE}"/>
              </a:ext>
            </a:extLst>
          </p:cNvPr>
          <p:cNvPicPr>
            <a:picLocks noGrp="1" noChangeAspect="1"/>
          </p:cNvPicPr>
          <p:nvPr>
            <p:ph type="pic" sz="quarter" idx="14"/>
          </p:nvPr>
        </p:nvPicPr>
        <p:blipFill>
          <a:blip r:embed="rId3">
            <a:extLst>
              <a:ext uri="{96DAC541-7B7A-43D3-8B79-37D633B846F1}">
                <asvg:svgBlip xmlns:asvg="http://schemas.microsoft.com/office/drawing/2016/SVG/main" r:embed="rId4"/>
              </a:ext>
            </a:extLst>
          </a:blip>
          <a:stretch>
            <a:fillRect/>
          </a:stretch>
        </p:blipFill>
        <p:spPr>
          <a:xfrm>
            <a:off x="557060" y="2286000"/>
            <a:ext cx="1347940" cy="1347940"/>
          </a:xfrm>
          <a:prstGeom prst="rect">
            <a:avLst/>
          </a:prstGeom>
        </p:spPr>
      </p:pic>
      <p:sp>
        <p:nvSpPr>
          <p:cNvPr id="3" name="Content Placeholder 2">
            <a:extLst>
              <a:ext uri="{FF2B5EF4-FFF2-40B4-BE49-F238E27FC236}">
                <a16:creationId xmlns:a16="http://schemas.microsoft.com/office/drawing/2014/main" id="{DF9C7A11-9888-4F7B-B711-91904077BD8C}"/>
              </a:ext>
            </a:extLst>
          </p:cNvPr>
          <p:cNvSpPr>
            <a:spLocks noGrp="1"/>
          </p:cNvSpPr>
          <p:nvPr>
            <p:ph idx="1"/>
          </p:nvPr>
        </p:nvSpPr>
        <p:spPr>
          <a:xfrm>
            <a:off x="2277035" y="1609165"/>
            <a:ext cx="6400800" cy="3262432"/>
          </a:xfrm>
          <a:ln w="28575">
            <a:solidFill>
              <a:schemeClr val="tx1"/>
            </a:solidFill>
          </a:ln>
        </p:spPr>
        <p:txBody>
          <a:bodyPr lIns="274320" tIns="274320" rIns="274320" bIns="274320"/>
          <a:lstStyle/>
          <a:p>
            <a:pPr marL="0" indent="0">
              <a:buNone/>
            </a:pPr>
            <a:r>
              <a:rPr lang="en-US"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651771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27703"/>
            <a:ext cx="8229600" cy="618079"/>
          </a:xfrm>
        </p:spPr>
        <p:txBody>
          <a:bodyPr anchor="ctr">
            <a:noAutofit/>
          </a:bodyPr>
          <a:lstStyle/>
          <a:p>
            <a:r>
              <a:rPr lang="en-IN" sz="3600" dirty="0">
                <a:latin typeface="+mj-lt"/>
              </a:rPr>
              <a:t>Learning Objectives </a:t>
            </a:r>
            <a:r>
              <a:rPr lang="en-IN" sz="2800" dirty="0">
                <a:latin typeface="+mj-lt"/>
              </a:rPr>
              <a:t>(2 of 2)</a:t>
            </a:r>
            <a:endParaRPr lang="en-IN" sz="3600" dirty="0">
              <a:latin typeface="+mj-lt"/>
            </a:endParaRPr>
          </a:p>
        </p:txBody>
      </p:sp>
      <p:sp>
        <p:nvSpPr>
          <p:cNvPr id="2" name="Content Placeholder 1"/>
          <p:cNvSpPr>
            <a:spLocks noGrp="1"/>
          </p:cNvSpPr>
          <p:nvPr>
            <p:ph idx="13"/>
          </p:nvPr>
        </p:nvSpPr>
        <p:spPr>
          <a:xfrm>
            <a:off x="465826" y="999226"/>
            <a:ext cx="8229600" cy="2231380"/>
          </a:xfrm>
        </p:spPr>
        <p:txBody>
          <a:bodyPr>
            <a:noAutofit/>
          </a:bodyPr>
          <a:lstStyle/>
          <a:p>
            <a:pPr lvl="0">
              <a:spcBef>
                <a:spcPts val="0"/>
              </a:spcBef>
              <a:buSzPts val="2400"/>
            </a:pPr>
            <a:r>
              <a:rPr lang="en-IN" sz="2400" dirty="0"/>
              <a:t>Explain how to assess and respond to risk using the Enterprise Risk Management (</a:t>
            </a:r>
            <a:r>
              <a:rPr lang="en-IN" sz="2400" kern="0" spc="-350" dirty="0"/>
              <a:t>E R </a:t>
            </a:r>
            <a:r>
              <a:rPr lang="en-IN" sz="2400" dirty="0"/>
              <a:t>M) model.</a:t>
            </a:r>
          </a:p>
          <a:p>
            <a:pPr lvl="0">
              <a:buSzPts val="2400"/>
            </a:pPr>
            <a:r>
              <a:rPr lang="en-IN" sz="2400" dirty="0"/>
              <a:t>Describe control activities commonly used in companies.</a:t>
            </a:r>
          </a:p>
          <a:p>
            <a:pPr lvl="0">
              <a:buSzPts val="2400"/>
            </a:pPr>
            <a:r>
              <a:rPr lang="en-IN" sz="2400" dirty="0"/>
              <a:t>Describe how to communicate information and monitor control processes in organizations.</a:t>
            </a:r>
          </a:p>
        </p:txBody>
      </p:sp>
    </p:spTree>
    <p:extLst>
      <p:ext uri="{BB962C8B-B14F-4D97-AF65-F5344CB8AC3E}">
        <p14:creationId xmlns:p14="http://schemas.microsoft.com/office/powerpoint/2010/main" val="1641810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15346"/>
            <a:ext cx="8229600" cy="618079"/>
          </a:xfrm>
        </p:spPr>
        <p:txBody>
          <a:bodyPr anchor="ctr">
            <a:noAutofit/>
          </a:bodyPr>
          <a:lstStyle/>
          <a:p>
            <a:r>
              <a:rPr lang="en-IN" sz="3600" dirty="0">
                <a:latin typeface="+mj-lt"/>
              </a:rPr>
              <a:t>Why Is Control Needed?</a:t>
            </a:r>
          </a:p>
        </p:txBody>
      </p:sp>
      <p:sp>
        <p:nvSpPr>
          <p:cNvPr id="2" name="Content Placeholder 1"/>
          <p:cNvSpPr>
            <a:spLocks noGrp="1"/>
          </p:cNvSpPr>
          <p:nvPr>
            <p:ph idx="13"/>
          </p:nvPr>
        </p:nvSpPr>
        <p:spPr>
          <a:xfrm>
            <a:off x="465826" y="999226"/>
            <a:ext cx="8229600" cy="3554819"/>
          </a:xfrm>
        </p:spPr>
        <p:txBody>
          <a:bodyPr>
            <a:noAutofit/>
          </a:bodyPr>
          <a:lstStyle/>
          <a:p>
            <a:pPr lvl="0">
              <a:spcBef>
                <a:spcPts val="0"/>
              </a:spcBef>
              <a:buSzPts val="2400"/>
            </a:pPr>
            <a:r>
              <a:rPr lang="en-IN" sz="2400" dirty="0"/>
              <a:t>Any potential adverse occurrence or unwanted event that could be injurious to either the accounting information system or the organization is referred to as a </a:t>
            </a:r>
            <a:r>
              <a:rPr lang="en-IN" sz="2400" b="1" dirty="0"/>
              <a:t>threat</a:t>
            </a:r>
            <a:r>
              <a:rPr lang="en-IN" sz="2400" dirty="0"/>
              <a:t> or an</a:t>
            </a:r>
            <a:r>
              <a:rPr lang="en-IN" sz="2400" i="1" dirty="0"/>
              <a:t> </a:t>
            </a:r>
            <a:r>
              <a:rPr lang="en-IN" sz="2400" dirty="0"/>
              <a:t>event.</a:t>
            </a:r>
          </a:p>
          <a:p>
            <a:pPr lvl="0">
              <a:spcBef>
                <a:spcPts val="900"/>
              </a:spcBef>
              <a:buSzPts val="2400"/>
            </a:pPr>
            <a:r>
              <a:rPr lang="en-IN" sz="2400" dirty="0"/>
              <a:t>The potential dollar loss should a particular threat become a reality is referred to as the </a:t>
            </a:r>
            <a:r>
              <a:rPr lang="en-IN" sz="2400" b="1" dirty="0"/>
              <a:t>exposure</a:t>
            </a:r>
            <a:r>
              <a:rPr lang="en-IN" sz="2400" dirty="0"/>
              <a:t> or </a:t>
            </a:r>
            <a:r>
              <a:rPr lang="en-IN" sz="2400" b="1" dirty="0"/>
              <a:t>impact</a:t>
            </a:r>
            <a:r>
              <a:rPr lang="en-IN" sz="2400" dirty="0"/>
              <a:t> of the threat.</a:t>
            </a:r>
          </a:p>
          <a:p>
            <a:pPr lvl="0">
              <a:spcBef>
                <a:spcPts val="900"/>
              </a:spcBef>
              <a:buSzPts val="2400"/>
            </a:pPr>
            <a:r>
              <a:rPr lang="en-IN" sz="2400" dirty="0"/>
              <a:t>The probability that the threat will happen is the </a:t>
            </a:r>
            <a:r>
              <a:rPr lang="en-IN" sz="2400" b="1" dirty="0"/>
              <a:t>likelihood </a:t>
            </a:r>
            <a:r>
              <a:rPr lang="en-IN" sz="2400" dirty="0"/>
              <a:t>associated with the threat.</a:t>
            </a:r>
          </a:p>
        </p:txBody>
      </p:sp>
    </p:spTree>
    <p:extLst>
      <p:ext uri="{BB962C8B-B14F-4D97-AF65-F5344CB8AC3E}">
        <p14:creationId xmlns:p14="http://schemas.microsoft.com/office/powerpoint/2010/main" val="686403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15346"/>
            <a:ext cx="8229600" cy="618079"/>
          </a:xfrm>
        </p:spPr>
        <p:txBody>
          <a:bodyPr anchor="ctr">
            <a:noAutofit/>
          </a:bodyPr>
          <a:lstStyle/>
          <a:p>
            <a:r>
              <a:rPr lang="en-IN" sz="3600" dirty="0">
                <a:latin typeface="+mj-lt"/>
              </a:rPr>
              <a:t>A Primary Objective of an </a:t>
            </a:r>
            <a:r>
              <a:rPr lang="en-IN" sz="3600" spc="-450" dirty="0">
                <a:latin typeface="+mj-lt"/>
              </a:rPr>
              <a:t>A I </a:t>
            </a:r>
            <a:r>
              <a:rPr lang="en-IN" sz="3600" dirty="0">
                <a:latin typeface="+mj-lt"/>
              </a:rPr>
              <a:t>S</a:t>
            </a:r>
          </a:p>
        </p:txBody>
      </p:sp>
      <p:sp>
        <p:nvSpPr>
          <p:cNvPr id="2" name="Content Placeholder 1"/>
          <p:cNvSpPr>
            <a:spLocks noGrp="1"/>
          </p:cNvSpPr>
          <p:nvPr>
            <p:ph idx="13"/>
          </p:nvPr>
        </p:nvSpPr>
        <p:spPr>
          <a:xfrm>
            <a:off x="465826" y="999226"/>
            <a:ext cx="8229600" cy="2816156"/>
          </a:xfrm>
        </p:spPr>
        <p:txBody>
          <a:bodyPr>
            <a:noAutofit/>
          </a:bodyPr>
          <a:lstStyle/>
          <a:p>
            <a:pPr marL="339725" lvl="0" indent="-255588">
              <a:spcBef>
                <a:spcPts val="600"/>
              </a:spcBef>
              <a:buSzPts val="2400"/>
            </a:pPr>
            <a:r>
              <a:rPr lang="en-IN" sz="2400" dirty="0"/>
              <a:t>Is to control the organization so the organization can achieve its objectives</a:t>
            </a:r>
          </a:p>
          <a:p>
            <a:pPr marL="339725" lvl="0" indent="-255588">
              <a:spcBef>
                <a:spcPts val="600"/>
              </a:spcBef>
              <a:buSzPts val="2400"/>
            </a:pPr>
            <a:r>
              <a:rPr lang="en-IN" sz="2400" dirty="0"/>
              <a:t>Management expects accountants to:</a:t>
            </a:r>
          </a:p>
          <a:p>
            <a:pPr marL="826643" lvl="1" indent="-255588">
              <a:buSzPts val="2400"/>
            </a:pPr>
            <a:r>
              <a:rPr lang="en-IN" sz="2400" dirty="0"/>
              <a:t>Take a proactive approach to eliminating system threats.</a:t>
            </a:r>
          </a:p>
          <a:p>
            <a:pPr marL="826643" lvl="1" indent="-255588">
              <a:buSzPts val="2400"/>
            </a:pPr>
            <a:r>
              <a:rPr lang="en-IN" sz="2400" dirty="0"/>
              <a:t>Detect, correct, and recover from threats when they occur.</a:t>
            </a:r>
          </a:p>
        </p:txBody>
      </p:sp>
    </p:spTree>
    <p:extLst>
      <p:ext uri="{BB962C8B-B14F-4D97-AF65-F5344CB8AC3E}">
        <p14:creationId xmlns:p14="http://schemas.microsoft.com/office/powerpoint/2010/main" val="158861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15346"/>
            <a:ext cx="8229600" cy="618079"/>
          </a:xfrm>
        </p:spPr>
        <p:txBody>
          <a:bodyPr anchor="ctr">
            <a:noAutofit/>
          </a:bodyPr>
          <a:lstStyle/>
          <a:p>
            <a:r>
              <a:rPr lang="en-IN" sz="3600" dirty="0">
                <a:latin typeface="+mj-lt"/>
              </a:rPr>
              <a:t>Internal Controls</a:t>
            </a:r>
          </a:p>
        </p:txBody>
      </p:sp>
      <p:sp>
        <p:nvSpPr>
          <p:cNvPr id="2" name="Content Placeholder 1"/>
          <p:cNvSpPr>
            <a:spLocks noGrp="1"/>
          </p:cNvSpPr>
          <p:nvPr>
            <p:ph idx="13"/>
          </p:nvPr>
        </p:nvSpPr>
        <p:spPr>
          <a:xfrm>
            <a:off x="465826" y="999226"/>
            <a:ext cx="8229600" cy="4770537"/>
          </a:xfrm>
        </p:spPr>
        <p:txBody>
          <a:bodyPr>
            <a:noAutofit/>
          </a:bodyPr>
          <a:lstStyle/>
          <a:p>
            <a:pPr>
              <a:spcBef>
                <a:spcPts val="0"/>
              </a:spcBef>
              <a:buSzPts val="2400"/>
            </a:pPr>
            <a:r>
              <a:rPr lang="en-IN" sz="2400" dirty="0"/>
              <a:t>Processes implemented to provide assurance that the following objectives are achieved:</a:t>
            </a:r>
          </a:p>
          <a:p>
            <a:pPr lvl="1">
              <a:spcBef>
                <a:spcPts val="1200"/>
              </a:spcBef>
              <a:buSzPct val="100000"/>
            </a:pPr>
            <a:r>
              <a:rPr lang="en-IN" sz="2400" dirty="0"/>
              <a:t>Safeguard assets</a:t>
            </a:r>
          </a:p>
          <a:p>
            <a:pPr lvl="1">
              <a:spcBef>
                <a:spcPts val="1200"/>
              </a:spcBef>
              <a:buSzPct val="100000"/>
            </a:pPr>
            <a:r>
              <a:rPr lang="en-IN" sz="2400" dirty="0"/>
              <a:t>Maintain sufficient records</a:t>
            </a:r>
          </a:p>
          <a:p>
            <a:pPr lvl="1">
              <a:spcBef>
                <a:spcPts val="1200"/>
              </a:spcBef>
              <a:buSzPct val="100000"/>
            </a:pPr>
            <a:r>
              <a:rPr lang="en-IN" sz="2400" dirty="0"/>
              <a:t>Provide accurate and reliable information</a:t>
            </a:r>
          </a:p>
          <a:p>
            <a:pPr lvl="1">
              <a:spcBef>
                <a:spcPts val="1200"/>
              </a:spcBef>
              <a:buSzPct val="100000"/>
            </a:pPr>
            <a:r>
              <a:rPr lang="en-IN" sz="2400" dirty="0"/>
              <a:t>Prepare financial reports according to established criteria</a:t>
            </a:r>
          </a:p>
          <a:p>
            <a:pPr lvl="1">
              <a:spcBef>
                <a:spcPts val="1200"/>
              </a:spcBef>
              <a:buSzPct val="100000"/>
            </a:pPr>
            <a:r>
              <a:rPr lang="en-IN" sz="2400" dirty="0"/>
              <a:t>Promote and improve operational efficiency</a:t>
            </a:r>
          </a:p>
          <a:p>
            <a:pPr lvl="1">
              <a:spcBef>
                <a:spcPts val="1200"/>
              </a:spcBef>
              <a:buSzPct val="100000"/>
            </a:pPr>
            <a:r>
              <a:rPr lang="en-IN" sz="2400" dirty="0"/>
              <a:t>Encourage adherence with management policies</a:t>
            </a:r>
          </a:p>
          <a:p>
            <a:pPr lvl="1">
              <a:spcBef>
                <a:spcPts val="1200"/>
              </a:spcBef>
              <a:buSzPct val="100000"/>
            </a:pPr>
            <a:r>
              <a:rPr lang="en-IN" sz="2400" dirty="0"/>
              <a:t>Comply with laws and regulations</a:t>
            </a:r>
          </a:p>
        </p:txBody>
      </p:sp>
    </p:spTree>
    <p:extLst>
      <p:ext uri="{BB962C8B-B14F-4D97-AF65-F5344CB8AC3E}">
        <p14:creationId xmlns:p14="http://schemas.microsoft.com/office/powerpoint/2010/main" val="4154893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15346"/>
            <a:ext cx="8229600" cy="618079"/>
          </a:xfrm>
        </p:spPr>
        <p:txBody>
          <a:bodyPr anchor="ctr">
            <a:noAutofit/>
          </a:bodyPr>
          <a:lstStyle/>
          <a:p>
            <a:r>
              <a:rPr lang="en-IN" sz="3600" dirty="0">
                <a:latin typeface="+mj-lt"/>
              </a:rPr>
              <a:t>Functions of Internal Controls</a:t>
            </a:r>
          </a:p>
        </p:txBody>
      </p:sp>
      <p:sp>
        <p:nvSpPr>
          <p:cNvPr id="2" name="Content Placeholder 1"/>
          <p:cNvSpPr>
            <a:spLocks noGrp="1"/>
          </p:cNvSpPr>
          <p:nvPr>
            <p:ph idx="13"/>
          </p:nvPr>
        </p:nvSpPr>
        <p:spPr>
          <a:xfrm>
            <a:off x="465826" y="999226"/>
            <a:ext cx="8229600" cy="3547125"/>
          </a:xfrm>
        </p:spPr>
        <p:txBody>
          <a:bodyPr>
            <a:noAutofit/>
          </a:bodyPr>
          <a:lstStyle/>
          <a:p>
            <a:pPr>
              <a:spcBef>
                <a:spcPts val="0"/>
              </a:spcBef>
              <a:buSzPts val="2400"/>
            </a:pPr>
            <a:r>
              <a:rPr lang="en-IN" sz="2400" dirty="0"/>
              <a:t>Preventive controls</a:t>
            </a:r>
          </a:p>
          <a:p>
            <a:pPr lvl="1">
              <a:spcBef>
                <a:spcPts val="1500"/>
              </a:spcBef>
              <a:buSzPct val="100000"/>
            </a:pPr>
            <a:r>
              <a:rPr lang="en-IN" sz="2400" dirty="0"/>
              <a:t>Deter problems from occurring</a:t>
            </a:r>
          </a:p>
          <a:p>
            <a:pPr>
              <a:buSzPts val="2400"/>
            </a:pPr>
            <a:r>
              <a:rPr lang="en-IN" sz="2400" dirty="0"/>
              <a:t>Detective controls</a:t>
            </a:r>
          </a:p>
          <a:p>
            <a:pPr lvl="1">
              <a:spcBef>
                <a:spcPts val="1500"/>
              </a:spcBef>
              <a:buSzPct val="100000"/>
            </a:pPr>
            <a:r>
              <a:rPr lang="en-IN" sz="2400" dirty="0"/>
              <a:t>Discover problems that are not prevented</a:t>
            </a:r>
          </a:p>
          <a:p>
            <a:pPr>
              <a:buSzPts val="2400"/>
            </a:pPr>
            <a:r>
              <a:rPr lang="en-IN" sz="2400" dirty="0"/>
              <a:t>Corrective controls</a:t>
            </a:r>
          </a:p>
          <a:p>
            <a:pPr lvl="1">
              <a:spcBef>
                <a:spcPts val="1500"/>
              </a:spcBef>
              <a:buSzPct val="100000"/>
            </a:pPr>
            <a:r>
              <a:rPr lang="en-IN" sz="2400" dirty="0"/>
              <a:t>Identify and correct problems; correct and recover from the problems</a:t>
            </a:r>
          </a:p>
        </p:txBody>
      </p:sp>
    </p:spTree>
    <p:extLst>
      <p:ext uri="{BB962C8B-B14F-4D97-AF65-F5344CB8AC3E}">
        <p14:creationId xmlns:p14="http://schemas.microsoft.com/office/powerpoint/2010/main" val="457539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50333"/>
            <a:ext cx="8229600" cy="1107996"/>
          </a:xfrm>
        </p:spPr>
        <p:txBody>
          <a:bodyPr anchor="ctr">
            <a:noAutofit/>
          </a:bodyPr>
          <a:lstStyle/>
          <a:p>
            <a:r>
              <a:rPr lang="en-IN" sz="3600" dirty="0">
                <a:latin typeface="+mj-lt"/>
              </a:rPr>
              <a:t>Foreign Corrupt Practices (</a:t>
            </a:r>
            <a:r>
              <a:rPr lang="en-IN" sz="3600" spc="-450" dirty="0">
                <a:latin typeface="+mj-lt"/>
              </a:rPr>
              <a:t>F C P </a:t>
            </a:r>
            <a:r>
              <a:rPr lang="en-IN" sz="3600" dirty="0">
                <a:latin typeface="+mj-lt"/>
              </a:rPr>
              <a:t>A) and Sarbanes–Oxley Acts (</a:t>
            </a:r>
            <a:r>
              <a:rPr lang="en-IN" sz="3600" spc="-450" dirty="0">
                <a:latin typeface="+mj-lt"/>
              </a:rPr>
              <a:t>S O </a:t>
            </a:r>
            <a:r>
              <a:rPr lang="en-IN" sz="3600" dirty="0">
                <a:latin typeface="+mj-lt"/>
              </a:rPr>
              <a:t>X)</a:t>
            </a:r>
          </a:p>
        </p:txBody>
      </p:sp>
      <p:sp>
        <p:nvSpPr>
          <p:cNvPr id="2" name="Content Placeholder 1"/>
          <p:cNvSpPr>
            <a:spLocks noGrp="1"/>
          </p:cNvSpPr>
          <p:nvPr>
            <p:ph idx="13"/>
          </p:nvPr>
        </p:nvSpPr>
        <p:spPr>
          <a:xfrm>
            <a:off x="465826" y="1482813"/>
            <a:ext cx="8229600" cy="4678204"/>
          </a:xfrm>
        </p:spPr>
        <p:txBody>
          <a:bodyPr>
            <a:noAutofit/>
          </a:bodyPr>
          <a:lstStyle/>
          <a:p>
            <a:pPr>
              <a:spcBef>
                <a:spcPts val="0"/>
              </a:spcBef>
              <a:buSzPts val="2400"/>
            </a:pPr>
            <a:r>
              <a:rPr lang="en-IN" sz="2200" spc="-350" dirty="0"/>
              <a:t>F C P </a:t>
            </a:r>
            <a:r>
              <a:rPr lang="en-IN" sz="2200" dirty="0"/>
              <a:t>A is legislation passed (1977) </a:t>
            </a:r>
          </a:p>
          <a:p>
            <a:pPr lvl="1">
              <a:buSzPct val="100000"/>
            </a:pPr>
            <a:r>
              <a:rPr lang="en-IN" sz="2200" dirty="0"/>
              <a:t>To prevent companies from bribing foreign officials to obtain business</a:t>
            </a:r>
          </a:p>
          <a:p>
            <a:pPr lvl="1">
              <a:buSzPct val="100000"/>
            </a:pPr>
            <a:r>
              <a:rPr lang="en-IN" sz="2200" dirty="0"/>
              <a:t>Requires all publicly owned corporations to maintain a system of internal accounting controls</a:t>
            </a:r>
          </a:p>
          <a:p>
            <a:pPr>
              <a:spcBef>
                <a:spcPts val="600"/>
              </a:spcBef>
              <a:buSzPts val="2400"/>
            </a:pPr>
            <a:r>
              <a:rPr lang="en-IN" sz="2200" spc="-350" dirty="0"/>
              <a:t>S O </a:t>
            </a:r>
            <a:r>
              <a:rPr lang="en-IN" sz="2200" dirty="0"/>
              <a:t>X is legislation passed (2002) that applies to publicly held companies and their auditors to </a:t>
            </a:r>
          </a:p>
          <a:p>
            <a:pPr lvl="1">
              <a:buSzPct val="100000"/>
            </a:pPr>
            <a:r>
              <a:rPr lang="en-IN" sz="2200" dirty="0"/>
              <a:t>Prevent financial statement fraud</a:t>
            </a:r>
          </a:p>
          <a:p>
            <a:pPr lvl="1">
              <a:buSzPct val="100000"/>
            </a:pPr>
            <a:r>
              <a:rPr lang="en-IN" sz="2200" dirty="0"/>
              <a:t>Make financial reports transparent</a:t>
            </a:r>
          </a:p>
          <a:p>
            <a:pPr lvl="1">
              <a:buSzPct val="100000"/>
            </a:pPr>
            <a:r>
              <a:rPr lang="en-IN" sz="2200" dirty="0"/>
              <a:t>Protect investors</a:t>
            </a:r>
          </a:p>
          <a:p>
            <a:pPr lvl="1">
              <a:buSzPct val="100000"/>
            </a:pPr>
            <a:r>
              <a:rPr lang="en-IN" sz="2200" dirty="0"/>
              <a:t>Strengthen internal controls</a:t>
            </a:r>
          </a:p>
          <a:p>
            <a:pPr lvl="1">
              <a:buSzPct val="100000"/>
            </a:pPr>
            <a:r>
              <a:rPr lang="en-IN" sz="2200" dirty="0"/>
              <a:t>Punish executives who perpetrate fraud</a:t>
            </a:r>
          </a:p>
        </p:txBody>
      </p:sp>
    </p:spTree>
    <p:extLst>
      <p:ext uri="{BB962C8B-B14F-4D97-AF65-F5344CB8AC3E}">
        <p14:creationId xmlns:p14="http://schemas.microsoft.com/office/powerpoint/2010/main" val="3597948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5826" y="152400"/>
            <a:ext cx="8229600" cy="553998"/>
          </a:xfrm>
        </p:spPr>
        <p:txBody>
          <a:bodyPr anchor="ctr">
            <a:noAutofit/>
          </a:bodyPr>
          <a:lstStyle/>
          <a:p>
            <a:r>
              <a:rPr lang="en-IN" sz="3600" dirty="0">
                <a:latin typeface="+mj-lt"/>
              </a:rPr>
              <a:t>Control Frameworks</a:t>
            </a:r>
          </a:p>
        </p:txBody>
      </p:sp>
      <p:sp>
        <p:nvSpPr>
          <p:cNvPr id="2" name="Content Placeholder 1"/>
          <p:cNvSpPr>
            <a:spLocks noGrp="1"/>
          </p:cNvSpPr>
          <p:nvPr>
            <p:ph idx="13"/>
          </p:nvPr>
        </p:nvSpPr>
        <p:spPr>
          <a:xfrm>
            <a:off x="465826" y="1005015"/>
            <a:ext cx="8229600" cy="3724096"/>
          </a:xfrm>
        </p:spPr>
        <p:txBody>
          <a:bodyPr>
            <a:noAutofit/>
          </a:bodyPr>
          <a:lstStyle/>
          <a:p>
            <a:pPr lvl="0">
              <a:spcBef>
                <a:spcPts val="0"/>
              </a:spcBef>
              <a:buSzPts val="2400"/>
            </a:pPr>
            <a:r>
              <a:rPr lang="en-IN" sz="2400" spc="-350" dirty="0"/>
              <a:t>C O B I </a:t>
            </a:r>
            <a:r>
              <a:rPr lang="en-IN" sz="2400" dirty="0"/>
              <a:t>T</a:t>
            </a:r>
          </a:p>
          <a:p>
            <a:pPr lvl="1">
              <a:spcBef>
                <a:spcPts val="1200"/>
              </a:spcBef>
              <a:buSzPct val="100000"/>
            </a:pPr>
            <a:r>
              <a:rPr lang="en-IN" sz="2400" dirty="0"/>
              <a:t>Framework for IT control </a:t>
            </a:r>
          </a:p>
          <a:p>
            <a:pPr lvl="0">
              <a:spcBef>
                <a:spcPts val="1200"/>
              </a:spcBef>
              <a:buSzPts val="2400"/>
            </a:pPr>
            <a:r>
              <a:rPr lang="en-IN" sz="2400" kern="0" spc="-350" dirty="0"/>
              <a:t>C O S </a:t>
            </a:r>
            <a:r>
              <a:rPr lang="en-IN" sz="2400" dirty="0"/>
              <a:t>O</a:t>
            </a:r>
          </a:p>
          <a:p>
            <a:pPr lvl="1">
              <a:spcBef>
                <a:spcPts val="1200"/>
              </a:spcBef>
              <a:buSzPct val="100000"/>
            </a:pPr>
            <a:r>
              <a:rPr lang="en-IN" sz="2400" dirty="0"/>
              <a:t>Framework for enterprise internal controls (control-based approach)</a:t>
            </a:r>
          </a:p>
          <a:p>
            <a:pPr lvl="0">
              <a:spcBef>
                <a:spcPts val="1200"/>
              </a:spcBef>
              <a:buSzPts val="2400"/>
            </a:pPr>
            <a:r>
              <a:rPr lang="en-IN" sz="2400" spc="-350" dirty="0"/>
              <a:t>C O S </a:t>
            </a:r>
            <a:r>
              <a:rPr lang="en-IN" sz="2400" dirty="0"/>
              <a:t>O-</a:t>
            </a:r>
            <a:r>
              <a:rPr lang="en-IN" sz="2400" kern="0" spc="-350" dirty="0"/>
              <a:t>E R </a:t>
            </a:r>
            <a:r>
              <a:rPr lang="en-IN" sz="2400" dirty="0"/>
              <a:t>M</a:t>
            </a:r>
          </a:p>
          <a:p>
            <a:pPr lvl="1">
              <a:spcBef>
                <a:spcPts val="1200"/>
              </a:spcBef>
              <a:buSzPct val="100000"/>
            </a:pPr>
            <a:r>
              <a:rPr lang="en-IN" sz="2400" dirty="0"/>
              <a:t>Expands </a:t>
            </a:r>
            <a:r>
              <a:rPr lang="en-IN" sz="2400" spc="-350" dirty="0"/>
              <a:t>C O S </a:t>
            </a:r>
            <a:r>
              <a:rPr lang="en-IN" sz="2400" dirty="0"/>
              <a:t>O framework taking a risk-based approach</a:t>
            </a:r>
          </a:p>
        </p:txBody>
      </p:sp>
    </p:spTree>
    <p:extLst>
      <p:ext uri="{BB962C8B-B14F-4D97-AF65-F5344CB8AC3E}">
        <p14:creationId xmlns:p14="http://schemas.microsoft.com/office/powerpoint/2010/main" val="1385861518"/>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25148</TotalTime>
  <Words>2563</Words>
  <Application>Microsoft Office PowerPoint</Application>
  <PresentationFormat>On-screen Show (4:3)</PresentationFormat>
  <Paragraphs>326</Paragraphs>
  <Slides>24</Slides>
  <Notes>24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24</vt:i4>
      </vt:variant>
    </vt:vector>
  </HeadingPairs>
  <TitlesOfParts>
    <vt:vector size="32" baseType="lpstr">
      <vt:lpstr>Arial</vt:lpstr>
      <vt:lpstr>Arial(Body)</vt:lpstr>
      <vt:lpstr>Noto Sans Symbols</vt:lpstr>
      <vt:lpstr>Times New Roman</vt:lpstr>
      <vt:lpstr>Verdana</vt:lpstr>
      <vt:lpstr>Wingdings</vt:lpstr>
      <vt:lpstr>508 Lecture</vt:lpstr>
      <vt:lpstr>1_508 Lecture</vt:lpstr>
      <vt:lpstr>Accounting Information Systems</vt:lpstr>
      <vt:lpstr>Learning Objectives (1 of 2)</vt:lpstr>
      <vt:lpstr>Learning Objectives (2 of 2)</vt:lpstr>
      <vt:lpstr>Why Is Control Needed?</vt:lpstr>
      <vt:lpstr>A Primary Objective of an A I S</vt:lpstr>
      <vt:lpstr>Internal Controls</vt:lpstr>
      <vt:lpstr>Functions of Internal Controls</vt:lpstr>
      <vt:lpstr>Foreign Corrupt Practices (F C P A) and Sarbanes–Oxley Acts (S O X)</vt:lpstr>
      <vt:lpstr>Control Frameworks</vt:lpstr>
      <vt:lpstr>C O B I T Framework</vt:lpstr>
      <vt:lpstr>Figure 10.1 C O B I T 2019 Governance and Management Objectives</vt:lpstr>
      <vt:lpstr>Components of the C O S O Internal Control – Integrated Framework</vt:lpstr>
      <vt:lpstr>The Control Environment</vt:lpstr>
      <vt:lpstr>Risk Assessment</vt:lpstr>
      <vt:lpstr>Risk Response</vt:lpstr>
      <vt:lpstr>Control Activities</vt:lpstr>
      <vt:lpstr>Figure 10.4 Separation of Duties</vt:lpstr>
      <vt:lpstr>Figure 10.5 Segregation of System Duties</vt:lpstr>
      <vt:lpstr>Information and Communication</vt:lpstr>
      <vt:lpstr>Monitoring</vt:lpstr>
      <vt:lpstr>Key Terms (1 of 3)</vt:lpstr>
      <vt:lpstr>Key Terms (2 of 3)</vt:lpstr>
      <vt:lpstr>Key Terms (3 of 3)</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 Information Systems, Fifteenth Edition, Chapter 10, Control and Accounting Information Systems</dc:title>
  <dc:subject/>
  <dc:creator>Romney</dc:creator>
  <cp:keywords>Automotive</cp:keywords>
  <cp:lastModifiedBy>Fernandes, Claudia</cp:lastModifiedBy>
  <cp:revision>5025</cp:revision>
  <dcterms:created xsi:type="dcterms:W3CDTF">2014-07-14T20:04:21Z</dcterms:created>
  <dcterms:modified xsi:type="dcterms:W3CDTF">2020-03-27T15:56:32Z</dcterms:modified>
</cp:coreProperties>
</file>