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62" r:id="rId4"/>
    <p:sldId id="264" r:id="rId5"/>
    <p:sldId id="266" r:id="rId6"/>
    <p:sldId id="268" r:id="rId7"/>
    <p:sldId id="270" r:id="rId8"/>
    <p:sldId id="272" r:id="rId9"/>
    <p:sldId id="274" r:id="rId10"/>
    <p:sldId id="275" r:id="rId11"/>
    <p:sldId id="277" r:id="rId12"/>
    <p:sldId id="279" r:id="rId13"/>
    <p:sldId id="280" r:id="rId14"/>
    <p:sldId id="287" r:id="rId15"/>
    <p:sldId id="288" r:id="rId16"/>
    <p:sldId id="289" r:id="rId17"/>
    <p:sldId id="286" r:id="rId18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40" autoAdjust="0"/>
    <p:restoredTop sz="72545" autoAdjust="0"/>
  </p:normalViewPr>
  <p:slideViewPr>
    <p:cSldViewPr>
      <p:cViewPr varScale="1">
        <p:scale>
          <a:sx n="50" d="100"/>
          <a:sy n="50" d="100"/>
        </p:scale>
        <p:origin x="181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CD9A7-F0E8-4AD4-A40F-EE3A6C625D6F}" type="datetimeFigureOut">
              <a:rPr lang="en-US" smtClean="0"/>
              <a:t>25-May-20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2E6F6B-03FB-4F6E-A47A-02FE33A04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1315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6D31D-BE21-4BC9-AC04-80D2F2D151B7}" type="datetimeFigureOut">
              <a:rPr lang="en-US" smtClean="0"/>
              <a:t>25-May-20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675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7F675B-82FD-446A-B6B8-8DAC93EFE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27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F675B-82FD-446A-B6B8-8DAC93EFE48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6896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F675B-82FD-446A-B6B8-8DAC93EFE48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2747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F675B-82FD-446A-B6B8-8DAC93EFE48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3679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In another alteration to the Draft document, individual regional constituencies are abolished 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A free media and freedom of speech, expression, movement and association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The safeguarding of the environment</a:t>
            </a:r>
          </a:p>
          <a:p>
            <a:pPr algn="just">
              <a:buFont typeface="Wingdings" pitchFamily="2" charset="2"/>
              <a:buChar char="q"/>
            </a:pPr>
            <a:r>
              <a:rPr lang="en-US" sz="1200" dirty="0" smtClean="0"/>
              <a:t>A code of conduct for public office holders</a:t>
            </a:r>
          </a:p>
          <a:p>
            <a:pPr algn="just">
              <a:buFont typeface="Wingdings" pitchFamily="2" charset="2"/>
              <a:buChar char="q"/>
            </a:pPr>
            <a:r>
              <a:rPr lang="en-US" sz="1200" dirty="0" smtClean="0"/>
              <a:t>A provision requiring public office holders such as civil servants, members of the disciplined forces and trade unionists to resign before contesting a seat in Parliament.  </a:t>
            </a:r>
          </a:p>
          <a:p>
            <a:pPr algn="just">
              <a:buNone/>
            </a:pPr>
            <a:r>
              <a:rPr lang="en-US" sz="1200" dirty="0" smtClean="0"/>
              <a:t>*submissions were also sought and 1,093 written submissions were received. </a:t>
            </a:r>
          </a:p>
          <a:p>
            <a:pPr algn="just">
              <a:buFont typeface="Wingdings" pitchFamily="2" charset="2"/>
              <a:buChar char="q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F675B-82FD-446A-B6B8-8DAC93EFE48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0494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Wingdings" pitchFamily="2" charset="2"/>
              <a:buNone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F675B-82FD-446A-B6B8-8DAC93EFE48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4091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F675B-82FD-446A-B6B8-8DAC93EFE48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974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F675B-82FD-446A-B6B8-8DAC93EFE48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3162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F675B-82FD-446A-B6B8-8DAC93EFE48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671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F675B-82FD-446A-B6B8-8DAC93EFE48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149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F675B-82FD-446A-B6B8-8DAC93EFE4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545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F675B-82FD-446A-B6B8-8DAC93EFE48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348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F675B-82FD-446A-B6B8-8DAC93EFE48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411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F675B-82FD-446A-B6B8-8DAC93EFE48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411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2013 FGC highlights that these institutions are not independent; that the PM has control over appointments, removals and remunerations.  </a:t>
            </a:r>
          </a:p>
          <a:p>
            <a:pPr algn="just"/>
            <a:r>
              <a:rPr lang="en-US" dirty="0" smtClean="0"/>
              <a:t>Until the PM, through the COC, appoints members of the electoral bodies, the permanent secretary for elections will perform the functions.</a:t>
            </a:r>
          </a:p>
          <a:p>
            <a:pPr algn="just"/>
            <a:r>
              <a:rPr lang="en-US" dirty="0" smtClean="0"/>
              <a:t>This affects the ability to administer the General Elections ‘freely and fairly’.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F675B-82FD-446A-B6B8-8DAC93EFE48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8098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F675B-82FD-446A-B6B8-8DAC93EFE48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400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F675B-82FD-446A-B6B8-8DAC93EFE48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303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364F-5A78-4623-8FAE-0B40A7E86738}" type="datetimeFigureOut">
              <a:rPr lang="en-US" smtClean="0"/>
              <a:pPr/>
              <a:t>25-May-20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F1CE-80B2-415F-AD22-D67F5AF88D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364F-5A78-4623-8FAE-0B40A7E86738}" type="datetimeFigureOut">
              <a:rPr lang="en-US" smtClean="0"/>
              <a:pPr/>
              <a:t>25-May-20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F1CE-80B2-415F-AD22-D67F5AF88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364F-5A78-4623-8FAE-0B40A7E86738}" type="datetimeFigureOut">
              <a:rPr lang="en-US" smtClean="0"/>
              <a:pPr/>
              <a:t>25-May-20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F1CE-80B2-415F-AD22-D67F5AF88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364F-5A78-4623-8FAE-0B40A7E86738}" type="datetimeFigureOut">
              <a:rPr lang="en-US" smtClean="0"/>
              <a:pPr/>
              <a:t>25-May-20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F1CE-80B2-415F-AD22-D67F5AF88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364F-5A78-4623-8FAE-0B40A7E86738}" type="datetimeFigureOut">
              <a:rPr lang="en-US" smtClean="0"/>
              <a:pPr/>
              <a:t>25-May-20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F1CE-80B2-415F-AD22-D67F5AF88D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364F-5A78-4623-8FAE-0B40A7E86738}" type="datetimeFigureOut">
              <a:rPr lang="en-US" smtClean="0"/>
              <a:pPr/>
              <a:t>25-May-20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F1CE-80B2-415F-AD22-D67F5AF88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364F-5A78-4623-8FAE-0B40A7E86738}" type="datetimeFigureOut">
              <a:rPr lang="en-US" smtClean="0"/>
              <a:pPr/>
              <a:t>25-May-20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F1CE-80B2-415F-AD22-D67F5AF88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364F-5A78-4623-8FAE-0B40A7E86738}" type="datetimeFigureOut">
              <a:rPr lang="en-US" smtClean="0"/>
              <a:pPr/>
              <a:t>25-May-20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F1CE-80B2-415F-AD22-D67F5AF88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364F-5A78-4623-8FAE-0B40A7E86738}" type="datetimeFigureOut">
              <a:rPr lang="en-US" smtClean="0"/>
              <a:pPr/>
              <a:t>25-May-20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F1CE-80B2-415F-AD22-D67F5AF88D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364F-5A78-4623-8FAE-0B40A7E86738}" type="datetimeFigureOut">
              <a:rPr lang="en-US" smtClean="0"/>
              <a:pPr/>
              <a:t>25-May-20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F1CE-80B2-415F-AD22-D67F5AF88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364F-5A78-4623-8FAE-0B40A7E86738}" type="datetimeFigureOut">
              <a:rPr lang="en-US" smtClean="0"/>
              <a:pPr/>
              <a:t>25-May-20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F1CE-80B2-415F-AD22-D67F5AF88D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A34364F-5A78-4623-8FAE-0B40A7E86738}" type="datetimeFigureOut">
              <a:rPr lang="en-US" smtClean="0"/>
              <a:pPr/>
              <a:t>25-May-20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6A7F1CE-80B2-415F-AD22-D67F5AF88D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jpeg"/><Relationship Id="rId5" Type="http://schemas.openxmlformats.org/officeDocument/2006/relationships/hyperlink" Target="http://www.google.com/url?sa=i&amp;source=images&amp;cd=&amp;docid=Wq4eZEtlJr8oEM&amp;tbnid=4SYAQkCAK4KLZM:&amp;ved=0CAgQjRwwAA&amp;url=http://www.ccf.org.fj/&amp;ei=-HmCUo-uG-PpiAf0yoHoAg&amp;psig=AFQjCNESPvieJDz_cVyx6T7RuHgH4d-FNw&amp;ust=1384369016535564" TargetMode="Externa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47830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HIS 701-WEEK 14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143000"/>
            <a:ext cx="7406640" cy="1981200"/>
          </a:xfrm>
        </p:spPr>
        <p:txBody>
          <a:bodyPr>
            <a:normAutofit/>
          </a:bodyPr>
          <a:lstStyle/>
          <a:p>
            <a:pPr marL="484632" indent="-457200">
              <a:buFont typeface="Arial" panose="020B0604020202020204" pitchFamily="34" charset="0"/>
              <a:buChar char="•"/>
            </a:pPr>
            <a:r>
              <a:rPr lang="en-US" dirty="0" smtClean="0"/>
              <a:t>AN ANALYSIS OF THE 2013 FIJI GOVERNMENT CONSTITUTION (FGC) 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en-US" dirty="0" smtClean="0"/>
              <a:t>Fiji First Party</a:t>
            </a:r>
            <a:endParaRPr lang="en-US" dirty="0"/>
          </a:p>
        </p:txBody>
      </p:sp>
      <p:pic>
        <p:nvPicPr>
          <p:cNvPr id="5" name="Picture 2" descr="http://news.ccf.org.fj/wp-content/uploads/2013/08/CCF-Logo-2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276600"/>
            <a:ext cx="5886450" cy="329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209"/>
    </mc:Choice>
    <mc:Fallback>
      <p:transition spd="slow" advTm="762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BLUEPRINT FOR A BETTER FIJI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8324088" cy="54102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dirty="0" smtClean="0"/>
              <a:t>According </a:t>
            </a:r>
            <a:r>
              <a:rPr lang="en-US" dirty="0"/>
              <a:t>to </a:t>
            </a:r>
            <a:r>
              <a:rPr lang="en-US" dirty="0" smtClean="0"/>
              <a:t>Graham Davis (independent Fijian Journalist) </a:t>
            </a:r>
            <a:r>
              <a:rPr lang="en-US" dirty="0"/>
              <a:t>in his official statement:</a:t>
            </a:r>
          </a:p>
          <a:p>
            <a:pPr algn="just"/>
            <a:r>
              <a:rPr lang="en-US" dirty="0" smtClean="0"/>
              <a:t>For </a:t>
            </a:r>
            <a:r>
              <a:rPr lang="en-US" dirty="0"/>
              <a:t>the first time, elections will be held on the basis of equal votes of equal value.</a:t>
            </a:r>
          </a:p>
          <a:p>
            <a:pPr algn="just"/>
            <a:r>
              <a:rPr lang="en-US" dirty="0"/>
              <a:t>In line with constitutions of some of the world’s most liberal democracies</a:t>
            </a:r>
          </a:p>
          <a:p>
            <a:pPr algn="just"/>
            <a:r>
              <a:rPr lang="en-US" dirty="0"/>
              <a:t>It provides a framework for development of a modern, progressive state.</a:t>
            </a:r>
          </a:p>
          <a:p>
            <a:pPr algn="just"/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752"/>
    </mc:Choice>
    <mc:Fallback>
      <p:transition spd="slow" advTm="707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457200"/>
            <a:ext cx="7772400" cy="61722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The version contains specific provisions that </a:t>
            </a:r>
            <a:r>
              <a:rPr lang="en-US" u="sng" dirty="0" smtClean="0"/>
              <a:t>guarantee and strengthen the protection of communally owned </a:t>
            </a:r>
            <a:r>
              <a:rPr lang="en-US" u="sng" dirty="0" err="1" smtClean="0"/>
              <a:t>i</a:t>
            </a:r>
            <a:r>
              <a:rPr lang="en-US" u="sng" dirty="0" smtClean="0"/>
              <a:t> </a:t>
            </a:r>
            <a:r>
              <a:rPr lang="en-US" u="sng" dirty="0" err="1" smtClean="0"/>
              <a:t>Taukei</a:t>
            </a:r>
            <a:r>
              <a:rPr lang="en-US" u="sng" dirty="0" smtClean="0"/>
              <a:t>, </a:t>
            </a:r>
            <a:r>
              <a:rPr lang="en-US" u="sng" dirty="0" err="1" smtClean="0"/>
              <a:t>Rotuman</a:t>
            </a:r>
            <a:r>
              <a:rPr lang="en-US" u="sng" dirty="0" smtClean="0"/>
              <a:t> and </a:t>
            </a:r>
            <a:r>
              <a:rPr lang="en-US" u="sng" dirty="0" err="1" smtClean="0"/>
              <a:t>Banaban</a:t>
            </a:r>
            <a:r>
              <a:rPr lang="en-US" u="sng" dirty="0" smtClean="0"/>
              <a:t> land </a:t>
            </a:r>
            <a:r>
              <a:rPr lang="en-US" dirty="0" smtClean="0"/>
              <a:t>than ever before.</a:t>
            </a:r>
          </a:p>
          <a:p>
            <a:pPr algn="just"/>
            <a:r>
              <a:rPr lang="en-US" dirty="0" smtClean="0"/>
              <a:t>For the first time, </a:t>
            </a:r>
            <a:r>
              <a:rPr lang="en-US" u="sng" dirty="0" smtClean="0"/>
              <a:t>an </a:t>
            </a:r>
            <a:r>
              <a:rPr lang="en-US" u="sng" dirty="0" smtClean="0"/>
              <a:t>extra provision gives any landowner the right to a fair share of royalties derived </a:t>
            </a:r>
            <a:r>
              <a:rPr lang="en-US" u="sng" dirty="0" smtClean="0"/>
              <a:t>from the exploitation of resources </a:t>
            </a:r>
            <a:r>
              <a:rPr lang="en-US" dirty="0" smtClean="0"/>
              <a:t>beneath </a:t>
            </a:r>
            <a:r>
              <a:rPr lang="en-US" dirty="0" smtClean="0"/>
              <a:t>the surface</a:t>
            </a:r>
          </a:p>
          <a:p>
            <a:pPr algn="just"/>
            <a:r>
              <a:rPr lang="en-US" dirty="0" smtClean="0"/>
              <a:t>legal </a:t>
            </a:r>
            <a:r>
              <a:rPr lang="en-US" dirty="0"/>
              <a:t>terms and phraseology in the English language do not equivalent words in the vernacular and therefore may be </a:t>
            </a:r>
            <a:r>
              <a:rPr lang="en-US" b="1" dirty="0"/>
              <a:t>open to interpretation</a:t>
            </a:r>
          </a:p>
          <a:p>
            <a:pPr marL="82296" indent="0" algn="just">
              <a:buNone/>
            </a:pPr>
            <a:endParaRPr lang="en-US" dirty="0" smtClean="0"/>
          </a:p>
          <a:p>
            <a:pPr algn="just">
              <a:buNone/>
            </a:pPr>
            <a:endParaRPr 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115"/>
    </mc:Choice>
    <mc:Fallback>
      <p:transition spd="slow" advTm="811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8305800" cy="6324600"/>
          </a:xfrm>
        </p:spPr>
        <p:txBody>
          <a:bodyPr>
            <a:noAutofit/>
          </a:bodyPr>
          <a:lstStyle/>
          <a:p>
            <a:pPr algn="just"/>
            <a:r>
              <a:rPr lang="en-US" sz="4000" dirty="0" smtClean="0"/>
              <a:t>The Constitution provides for a single chamber </a:t>
            </a:r>
            <a:r>
              <a:rPr lang="en-US" sz="4000" b="1" dirty="0" smtClean="0"/>
              <a:t>50 member Parliament- </a:t>
            </a:r>
            <a:r>
              <a:rPr lang="en-US" sz="4000" dirty="0" smtClean="0"/>
              <a:t>up from 45 in the Draft document- which will be the country’s supreme authority and be elected on the basis of </a:t>
            </a:r>
            <a:r>
              <a:rPr lang="en-US" sz="4000" b="1" dirty="0" smtClean="0"/>
              <a:t>one person, one vote, one value.</a:t>
            </a:r>
          </a:p>
          <a:p>
            <a:pPr algn="just"/>
            <a:r>
              <a:rPr lang="en-US" sz="4000" dirty="0" smtClean="0"/>
              <a:t>Elections to be held every four years</a:t>
            </a:r>
          </a:p>
          <a:p>
            <a:pPr algn="just"/>
            <a:r>
              <a:rPr lang="en-US" sz="4000" dirty="0" smtClean="0"/>
              <a:t>Every Fijian over the age of 18 is entitled to </a:t>
            </a:r>
            <a:r>
              <a:rPr lang="en-US" sz="4000" dirty="0" smtClean="0"/>
              <a:t>vote</a:t>
            </a:r>
            <a:endParaRPr lang="en-US" sz="4000" dirty="0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633"/>
    </mc:Choice>
    <mc:Fallback>
      <p:transition spd="slow" advTm="486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457200"/>
            <a:ext cx="7772400" cy="56689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u="sng" dirty="0" smtClean="0"/>
              <a:t>Every </a:t>
            </a:r>
            <a:r>
              <a:rPr lang="en-US" u="sng" dirty="0" smtClean="0"/>
              <a:t>voter will get one vote, choosing the candidate who they believe best serves their interests under a proportional representation system</a:t>
            </a:r>
          </a:p>
          <a:p>
            <a:pPr algn="just"/>
            <a:r>
              <a:rPr lang="en-US" dirty="0" smtClean="0"/>
              <a:t>a  </a:t>
            </a:r>
            <a:r>
              <a:rPr lang="en-US" b="1" dirty="0" smtClean="0"/>
              <a:t>Prime Minister </a:t>
            </a:r>
            <a:r>
              <a:rPr lang="en-US" u="sng" dirty="0" smtClean="0"/>
              <a:t>who commands the party with the most seats in Parliament will head the elected Government, </a:t>
            </a:r>
            <a:r>
              <a:rPr lang="en-US" dirty="0"/>
              <a:t>and in line with the current practice, </a:t>
            </a:r>
            <a:r>
              <a:rPr lang="en-US" b="1" dirty="0"/>
              <a:t>a President </a:t>
            </a:r>
            <a:r>
              <a:rPr lang="en-US" dirty="0"/>
              <a:t>will be the </a:t>
            </a:r>
            <a:r>
              <a:rPr lang="en-US" u="sng" dirty="0"/>
              <a:t>Head of State and perform the ceremonial function of Commander in Chief of the Republic of Fiji Military Forces</a:t>
            </a:r>
            <a:r>
              <a:rPr lang="en-US" dirty="0" smtClean="0"/>
              <a:t>.</a:t>
            </a:r>
          </a:p>
          <a:p>
            <a:pPr algn="just">
              <a:buNone/>
            </a:pPr>
            <a:r>
              <a:rPr lang="en-US" b="1" dirty="0"/>
              <a:t>Davis states in conclusion:</a:t>
            </a:r>
          </a:p>
          <a:p>
            <a:pPr algn="just">
              <a:buNone/>
            </a:pPr>
            <a:r>
              <a:rPr lang="en-US" dirty="0"/>
              <a:t>The release of the Constitution follows a community consultation process during which the Attorney General,  </a:t>
            </a:r>
            <a:r>
              <a:rPr lang="en-US" dirty="0" err="1"/>
              <a:t>Aiyaz</a:t>
            </a:r>
            <a:r>
              <a:rPr lang="en-US" dirty="0"/>
              <a:t> Sayed-</a:t>
            </a:r>
            <a:r>
              <a:rPr lang="en-US" dirty="0" err="1"/>
              <a:t>Khaiyum</a:t>
            </a:r>
            <a:r>
              <a:rPr lang="en-US" dirty="0"/>
              <a:t>, and his team conducted 19 public meetings in urban, rural and maritime areas throughout </a:t>
            </a:r>
            <a:r>
              <a:rPr lang="en-US" dirty="0" smtClean="0"/>
              <a:t>Fiji</a:t>
            </a:r>
            <a:r>
              <a:rPr lang="en-US" dirty="0"/>
              <a:t>.</a:t>
            </a:r>
            <a:endParaRPr lang="en-US" dirty="0"/>
          </a:p>
          <a:p>
            <a:pPr algn="just"/>
            <a:endParaRPr 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168"/>
    </mc:Choice>
    <mc:Fallback>
      <p:transition spd="slow" advTm="1011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Lecture Party II: Fiji First Party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447800"/>
            <a:ext cx="7714488" cy="48006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Commodore Frank Bainimarama’s newly </a:t>
            </a:r>
            <a:r>
              <a:rPr lang="en-US" dirty="0" smtClean="0"/>
              <a:t>formed party</a:t>
            </a:r>
            <a:r>
              <a:rPr lang="en-US" dirty="0"/>
              <a:t>, Fiji First, won 32 of the 50 seats in parliament, easily beating its chief </a:t>
            </a:r>
            <a:r>
              <a:rPr lang="en-US" dirty="0" smtClean="0"/>
              <a:t>rival, the </a:t>
            </a:r>
            <a:r>
              <a:rPr lang="en-US" dirty="0"/>
              <a:t>Social </a:t>
            </a:r>
            <a:r>
              <a:rPr lang="en-US" dirty="0" smtClean="0"/>
              <a:t>Democratic </a:t>
            </a:r>
            <a:r>
              <a:rPr lang="en-US" dirty="0"/>
              <a:t>Liberal Party (SODELPA), which won 15 seats</a:t>
            </a:r>
            <a:r>
              <a:rPr lang="en-US" dirty="0" smtClean="0"/>
              <a:t>.  The National Federation </a:t>
            </a:r>
            <a:r>
              <a:rPr lang="en-US" dirty="0"/>
              <a:t>Party won the remaining three seats.</a:t>
            </a:r>
            <a:endParaRPr lang="en-US" dirty="0" smtClean="0"/>
          </a:p>
          <a:p>
            <a:r>
              <a:rPr lang="en-US" dirty="0"/>
              <a:t>Fiji went to the polls for the eleventh time since independence in </a:t>
            </a:r>
            <a:r>
              <a:rPr lang="en-US" dirty="0" smtClean="0"/>
              <a:t>1970.</a:t>
            </a:r>
          </a:p>
          <a:p>
            <a:r>
              <a:rPr lang="en-US" dirty="0"/>
              <a:t>The international community accepted the result of the elections as free, fair and credible.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478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152"/>
    </mc:Choice>
    <mc:Fallback>
      <p:transition spd="slow" advTm="471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05088" cy="868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Fiji between 2006-2014; 2014 Elections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8324088" cy="5715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According to </a:t>
            </a:r>
            <a:r>
              <a:rPr lang="en-US" dirty="0" err="1" smtClean="0"/>
              <a:t>Brij</a:t>
            </a:r>
            <a:r>
              <a:rPr lang="en-US" dirty="0" smtClean="0"/>
              <a:t> Lal, From 2006 to 2014, there was </a:t>
            </a:r>
            <a:r>
              <a:rPr lang="en-US" b="1" dirty="0" smtClean="0"/>
              <a:t>no accountability and transparency in the conduct of the government’s affairs.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media were censored or bribed with </a:t>
            </a:r>
            <a:r>
              <a:rPr lang="en-US" dirty="0" smtClean="0"/>
              <a:t>advertisement revenue</a:t>
            </a:r>
            <a:r>
              <a:rPr lang="en-US" dirty="0"/>
              <a:t>, and critics were silenced or sidelined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Fiji First won 2014 elections due to many reasons</a:t>
            </a:r>
          </a:p>
          <a:p>
            <a:r>
              <a:rPr lang="en-US" dirty="0" smtClean="0"/>
              <a:t>equal </a:t>
            </a:r>
            <a:r>
              <a:rPr lang="en-US" dirty="0"/>
              <a:t>citizenship, equal opportunity, end of racial </a:t>
            </a:r>
            <a:r>
              <a:rPr lang="en-US" dirty="0" smtClean="0"/>
              <a:t>discrimination, the </a:t>
            </a:r>
            <a:r>
              <a:rPr lang="en-US" dirty="0"/>
              <a:t>end of the age of entitlement for the wealthy and the </a:t>
            </a:r>
            <a:r>
              <a:rPr lang="en-US" dirty="0" smtClean="0"/>
              <a:t>well connected.</a:t>
            </a:r>
          </a:p>
          <a:p>
            <a:r>
              <a:rPr lang="en-US" dirty="0"/>
              <a:t>2013 constitution was the abolition </a:t>
            </a:r>
            <a:r>
              <a:rPr lang="en-US" dirty="0" smtClean="0"/>
              <a:t>of communal </a:t>
            </a:r>
            <a:r>
              <a:rPr lang="en-US" dirty="0"/>
              <a:t>seats</a:t>
            </a:r>
            <a:r>
              <a:rPr lang="en-US" dirty="0" smtClean="0"/>
              <a:t>. </a:t>
            </a:r>
            <a:r>
              <a:rPr lang="en-US" dirty="0"/>
              <a:t>In the 2014 elections, voters </a:t>
            </a:r>
            <a:r>
              <a:rPr lang="en-US" dirty="0" smtClean="0"/>
              <a:t>could vote </a:t>
            </a:r>
            <a:r>
              <a:rPr lang="en-US" dirty="0"/>
              <a:t>for any candidate of their choice unhindered by racial designation</a:t>
            </a:r>
            <a:r>
              <a:rPr lang="en-US" dirty="0" smtClean="0"/>
              <a:t>.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469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1155"/>
    </mc:Choice>
    <mc:Fallback>
      <p:transition spd="slow" advTm="1311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2014 Fiji First Victory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8324088" cy="51816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Many of the interim regime’s policies also found </a:t>
            </a:r>
            <a:r>
              <a:rPr lang="en-US" dirty="0" err="1"/>
              <a:t>favour</a:t>
            </a:r>
            <a:r>
              <a:rPr lang="en-US" dirty="0"/>
              <a:t> with the </a:t>
            </a:r>
            <a:r>
              <a:rPr lang="en-US" dirty="0" smtClean="0"/>
              <a:t>Indo-Fijian voters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Fiji First provided hope to get </a:t>
            </a:r>
            <a:r>
              <a:rPr lang="en-US" b="1" dirty="0" smtClean="0"/>
              <a:t>renewal of land leases</a:t>
            </a:r>
          </a:p>
          <a:p>
            <a:r>
              <a:rPr lang="en-US" b="1" dirty="0"/>
              <a:t>Bainimarama campaign </a:t>
            </a:r>
            <a:r>
              <a:rPr lang="en-US" dirty="0"/>
              <a:t>was the creation </a:t>
            </a:r>
            <a:r>
              <a:rPr lang="en-US" dirty="0" smtClean="0"/>
              <a:t>of a </a:t>
            </a:r>
            <a:r>
              <a:rPr lang="en-US" dirty="0"/>
              <a:t>‘</a:t>
            </a:r>
            <a:r>
              <a:rPr lang="en-US" b="1" dirty="0"/>
              <a:t>new Fiji’, </a:t>
            </a:r>
            <a:r>
              <a:rPr lang="en-US" b="1" dirty="0" smtClean="0"/>
              <a:t>freed at last from the legacies of its failed past. </a:t>
            </a:r>
          </a:p>
          <a:p>
            <a:r>
              <a:rPr lang="en-US" u="sng" dirty="0"/>
              <a:t>Bainimarama received substantial assistance </a:t>
            </a:r>
            <a:r>
              <a:rPr lang="en-US" u="sng" dirty="0" smtClean="0"/>
              <a:t>from many </a:t>
            </a:r>
            <a:r>
              <a:rPr lang="en-US" u="sng" dirty="0"/>
              <a:t>quarters</a:t>
            </a:r>
            <a:r>
              <a:rPr lang="en-US" u="sng" dirty="0" smtClean="0"/>
              <a:t>. </a:t>
            </a:r>
            <a:r>
              <a:rPr lang="en-US" dirty="0" smtClean="0"/>
              <a:t>(businessmen, academicians, media and religious </a:t>
            </a:r>
            <a:r>
              <a:rPr lang="en-US" dirty="0" err="1" smtClean="0"/>
              <a:t>organisations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688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256"/>
    </mc:Choice>
    <mc:Fallback>
      <p:transition spd="slow" advTm="1202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381000"/>
            <a:ext cx="7924800" cy="640080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US" sz="3800" dirty="0" smtClean="0"/>
              <a:t>References</a:t>
            </a:r>
            <a:r>
              <a:rPr lang="en-US" sz="3800" dirty="0"/>
              <a:t>:</a:t>
            </a:r>
          </a:p>
          <a:p>
            <a:pPr algn="just">
              <a:buFont typeface="Wingdings" pitchFamily="2" charset="2"/>
              <a:buChar char="§"/>
            </a:pPr>
            <a:r>
              <a:rPr lang="en-US" sz="3800" dirty="0"/>
              <a:t>Davis, G. 2013. Blueprint for a Better Fiji. Official Government Statement, Fiji.</a:t>
            </a:r>
          </a:p>
          <a:p>
            <a:pPr algn="just">
              <a:buFont typeface="Wingdings" pitchFamily="2" charset="2"/>
              <a:buChar char="§"/>
            </a:pPr>
            <a:r>
              <a:rPr lang="en-US" sz="3800" dirty="0"/>
              <a:t>Fiji Constitutional Forum-2013. An Analysis of the Fiji Government Constitution.</a:t>
            </a:r>
          </a:p>
          <a:p>
            <a:pPr algn="just">
              <a:buFont typeface="Wingdings" pitchFamily="2" charset="2"/>
              <a:buChar char="§"/>
            </a:pPr>
            <a:r>
              <a:rPr lang="en-US" sz="3800" dirty="0"/>
              <a:t>republikamagazine.com </a:t>
            </a:r>
          </a:p>
          <a:p>
            <a:pPr algn="just">
              <a:buFont typeface="Wingdings" pitchFamily="2" charset="2"/>
              <a:buChar char="q"/>
            </a:pPr>
            <a:endParaRPr lang="en-US" sz="3800" dirty="0" smtClean="0"/>
          </a:p>
          <a:p>
            <a:pPr algn="just">
              <a:buFont typeface="Wingdings" pitchFamily="2" charset="2"/>
              <a:buChar char="q"/>
            </a:pPr>
            <a:endParaRPr lang="en-US" dirty="0"/>
          </a:p>
          <a:p>
            <a:pPr algn="just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FIJI CONSTITUTIONAL FORUM-1.DRAFTING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447800"/>
            <a:ext cx="7790688" cy="48006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 smtClean="0"/>
              <a:t> The </a:t>
            </a:r>
            <a:r>
              <a:rPr lang="en-US" dirty="0" smtClean="0"/>
              <a:t>FGC (</a:t>
            </a:r>
            <a:r>
              <a:rPr lang="en-US" b="1" u="sng" dirty="0"/>
              <a:t>Fiji Government </a:t>
            </a:r>
            <a:r>
              <a:rPr lang="en-US" b="1" u="sng" dirty="0" smtClean="0"/>
              <a:t>Constitution)</a:t>
            </a:r>
            <a:r>
              <a:rPr lang="en-US" dirty="0" smtClean="0"/>
              <a:t> </a:t>
            </a:r>
            <a:r>
              <a:rPr lang="en-US" dirty="0" smtClean="0"/>
              <a:t>draws much of its provisions from 1990 and 1997 constitutions and also borrows extensively from the 2012 </a:t>
            </a:r>
            <a:r>
              <a:rPr lang="en-US" dirty="0" err="1" smtClean="0"/>
              <a:t>Yash</a:t>
            </a:r>
            <a:r>
              <a:rPr lang="en-US" dirty="0" smtClean="0"/>
              <a:t> </a:t>
            </a:r>
            <a:r>
              <a:rPr lang="en-US" dirty="0" err="1" smtClean="0"/>
              <a:t>Ghai</a:t>
            </a:r>
            <a:r>
              <a:rPr lang="en-US" dirty="0" smtClean="0"/>
              <a:t> Draft.</a:t>
            </a:r>
          </a:p>
          <a:p>
            <a:pPr algn="just"/>
            <a:r>
              <a:rPr lang="en-US" dirty="0" smtClean="0"/>
              <a:t>According to Fiji Constitutional Forum (FCF): given the markedly different drafting styles of these documents-1990 and 1997- with their formal legal language, contrasting it with the conversational tone of the 2012 Draft- the </a:t>
            </a:r>
            <a:r>
              <a:rPr lang="en-US" b="1" dirty="0" smtClean="0"/>
              <a:t>result is an odd and inconsistent amalgam. </a:t>
            </a:r>
          </a:p>
          <a:p>
            <a:pPr algn="just"/>
            <a:r>
              <a:rPr lang="en-US" dirty="0" smtClean="0"/>
              <a:t>A </a:t>
            </a:r>
            <a:r>
              <a:rPr lang="en-US" dirty="0"/>
              <a:t>constitution is a country’s basic law; it is therefore important that it is as clear as possible from a legal point of view.</a:t>
            </a:r>
          </a:p>
          <a:p>
            <a:pPr algn="just"/>
            <a:endParaRPr lang="en-US" dirty="0"/>
          </a:p>
          <a:p>
            <a:pPr algn="just"/>
            <a:endParaRPr lang="en-US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917"/>
    </mc:Choice>
    <mc:Fallback>
      <p:transition spd="slow" advTm="739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II.OMISSION OF WOMEN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7866888" cy="48006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While the </a:t>
            </a:r>
            <a:r>
              <a:rPr lang="en-US" b="1" dirty="0" smtClean="0"/>
              <a:t>right to equality and freedom is provided for in the Bill of Rights (26), </a:t>
            </a:r>
            <a:r>
              <a:rPr lang="en-US" b="1" u="sng" dirty="0" smtClean="0"/>
              <a:t>the Fiji Government </a:t>
            </a:r>
            <a:r>
              <a:rPr lang="en-US" b="1" u="sng" dirty="0" smtClean="0"/>
              <a:t>Constitution (</a:t>
            </a:r>
            <a:r>
              <a:rPr lang="en-US" b="1" u="sng" dirty="0" smtClean="0"/>
              <a:t>FGC) is silent on women participation in public life.</a:t>
            </a:r>
          </a:p>
          <a:p>
            <a:r>
              <a:rPr lang="en-US" u="sng" dirty="0" smtClean="0"/>
              <a:t>It does not implement any special measures to increase the number of women elected in parliament or holding office in other public bodies </a:t>
            </a:r>
          </a:p>
          <a:p>
            <a:pPr algn="just"/>
            <a:r>
              <a:rPr lang="en-US" dirty="0"/>
              <a:t>By contrast, 2012 Draft required that party lists </a:t>
            </a:r>
            <a:r>
              <a:rPr lang="en-US" b="1" dirty="0" smtClean="0"/>
              <a:t>include women in electable positions </a:t>
            </a:r>
            <a:r>
              <a:rPr lang="en-US" dirty="0" smtClean="0"/>
              <a:t>[80.3</a:t>
            </a:r>
            <a:r>
              <a:rPr lang="en-US" dirty="0"/>
              <a:t>] and that the composition of public bodies “</a:t>
            </a:r>
            <a:r>
              <a:rPr lang="en-US" u="sng" dirty="0"/>
              <a:t>reflect the regional, cultural and gender diversity of Fiji”.</a:t>
            </a:r>
          </a:p>
          <a:p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306"/>
    </mc:Choice>
    <mc:Fallback>
      <p:transition spd="slow" advTm="773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III.‘FREE AND FAIR ELECTIONS’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219200"/>
            <a:ext cx="7714488" cy="533400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 For an </a:t>
            </a:r>
            <a:r>
              <a:rPr lang="en-US" b="1" dirty="0" smtClean="0"/>
              <a:t>election to be both free and fair</a:t>
            </a:r>
            <a:r>
              <a:rPr lang="en-US" dirty="0" smtClean="0"/>
              <a:t>, it must have:</a:t>
            </a:r>
          </a:p>
          <a:p>
            <a:pPr marL="571500" indent="-571500" algn="just">
              <a:buAutoNum type="romanLcParenBoth"/>
            </a:pPr>
            <a:r>
              <a:rPr lang="en-US" dirty="0" smtClean="0"/>
              <a:t>a </a:t>
            </a:r>
            <a:r>
              <a:rPr lang="en-US" b="1" dirty="0" smtClean="0"/>
              <a:t>coherent constitutional and legislative framework</a:t>
            </a:r>
            <a:r>
              <a:rPr lang="en-US" dirty="0" smtClean="0"/>
              <a:t>;</a:t>
            </a:r>
          </a:p>
          <a:p>
            <a:pPr marL="571500" indent="-571500" algn="just">
              <a:buAutoNum type="romanLcParenBoth"/>
            </a:pPr>
            <a:r>
              <a:rPr lang="en-US" b="1" dirty="0"/>
              <a:t>i</a:t>
            </a:r>
            <a:r>
              <a:rPr lang="en-US" b="1" dirty="0" smtClean="0"/>
              <a:t>ndependent and impartial election administrators</a:t>
            </a:r>
            <a:r>
              <a:rPr lang="en-US" dirty="0" smtClean="0"/>
              <a:t>, supported by a free media and peaceful order; and</a:t>
            </a:r>
          </a:p>
          <a:p>
            <a:pPr marL="571500" indent="-571500" algn="just">
              <a:buAutoNum type="romanLcParenBoth"/>
            </a:pPr>
            <a:r>
              <a:rPr lang="en-US" b="1" dirty="0" smtClean="0"/>
              <a:t>agreement of all political parties to participate in competitive elections.  </a:t>
            </a:r>
          </a:p>
          <a:p>
            <a:pPr marL="571500" indent="-571500" algn="just">
              <a:buAutoNum type="romanLcParenBoth"/>
            </a:pPr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326"/>
    </mc:Choice>
    <mc:Fallback>
      <p:transition spd="slow" advTm="573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IV.FRAMEWORK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17638"/>
            <a:ext cx="8247888" cy="483076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 smtClean="0"/>
              <a:t>The FGC affirms that elections will take place by 30 September 2014, and held on 17 September 2014</a:t>
            </a:r>
          </a:p>
          <a:p>
            <a:pPr algn="just"/>
            <a:r>
              <a:rPr lang="en-US" dirty="0" smtClean="0"/>
              <a:t>It also sets out the </a:t>
            </a:r>
            <a:r>
              <a:rPr lang="en-US" b="1" dirty="0" smtClean="0"/>
              <a:t>basic structure for election including</a:t>
            </a:r>
            <a:r>
              <a:rPr lang="en-US" dirty="0" smtClean="0"/>
              <a:t>: </a:t>
            </a:r>
            <a:r>
              <a:rPr lang="en-US" u="sng" dirty="0" smtClean="0"/>
              <a:t>rights to register, vote and stand for election, voter and candidate eligibility, form of the voting system (open list PR), a commission to administer the elections, rights protecting the media, and penalties for corrupt or violent electoral practices. </a:t>
            </a:r>
          </a:p>
          <a:p>
            <a:pPr algn="just"/>
            <a:r>
              <a:rPr lang="en-US" b="1" dirty="0"/>
              <a:t>Each positive provision is undermined by another negative and unnecessary </a:t>
            </a:r>
            <a:r>
              <a:rPr lang="en-US" b="1" dirty="0" smtClean="0"/>
              <a:t>provision</a:t>
            </a:r>
            <a:r>
              <a:rPr lang="en-US" dirty="0"/>
              <a:t>.</a:t>
            </a:r>
            <a:endParaRPr lang="en-US" dirty="0"/>
          </a:p>
          <a:p>
            <a:pPr algn="just">
              <a:buFont typeface="Wingdings" pitchFamily="2" charset="2"/>
              <a:buChar char="Ø"/>
            </a:pPr>
            <a:r>
              <a:rPr lang="en-US" u="sng" dirty="0"/>
              <a:t>Electoral rights are granted, and can be (and are) limited by a simple decree;</a:t>
            </a:r>
          </a:p>
          <a:p>
            <a:pPr algn="just"/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367"/>
    </mc:Choice>
    <mc:Fallback>
      <p:transition spd="slow" advTm="653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533400"/>
            <a:ext cx="8229600" cy="6019800"/>
          </a:xfrm>
        </p:spPr>
        <p:txBody>
          <a:bodyPr>
            <a:normAutofit fontScale="925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b="1" dirty="0" smtClean="0"/>
              <a:t>Media can report on the election. </a:t>
            </a:r>
            <a:r>
              <a:rPr lang="en-US" dirty="0" smtClean="0"/>
              <a:t>The media decree and the </a:t>
            </a:r>
            <a:r>
              <a:rPr lang="en-US" u="sng" dirty="0" smtClean="0"/>
              <a:t>limitations of freedoms can be  applied by law to control media </a:t>
            </a:r>
            <a:r>
              <a:rPr lang="en-US" u="sng" dirty="0" err="1" smtClean="0"/>
              <a:t>behaviour</a:t>
            </a:r>
            <a:r>
              <a:rPr lang="en-US" dirty="0" smtClean="0"/>
              <a:t>; and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Political parties must be transparent and peaceful. </a:t>
            </a:r>
            <a:r>
              <a:rPr lang="en-US" u="sng" dirty="0" smtClean="0"/>
              <a:t>Limitations can be drawn to define these definitions of transparency and how they are to keep the peace.</a:t>
            </a:r>
          </a:p>
          <a:p>
            <a:pPr algn="just"/>
            <a:r>
              <a:rPr lang="en-US" dirty="0"/>
              <a:t>Fortunately, </a:t>
            </a:r>
            <a:r>
              <a:rPr lang="en-US" u="sng" dirty="0"/>
              <a:t>under section 161 the FGC can be changed to bring the electoral provisions in line with international standards</a:t>
            </a:r>
          </a:p>
          <a:p>
            <a:pPr algn="just">
              <a:buNone/>
            </a:pPr>
            <a:endParaRPr lang="en-US" dirty="0"/>
          </a:p>
          <a:p>
            <a:pPr algn="just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669"/>
    </mc:Choice>
    <mc:Fallback>
      <p:transition spd="slow" advTm="546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V. SUPERVISION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219200"/>
            <a:ext cx="7943088" cy="533400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The FGC creates two important institutions for elections: 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en-US" dirty="0" smtClean="0"/>
              <a:t>the Electoral Commission and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en-US" dirty="0"/>
              <a:t>t</a:t>
            </a:r>
            <a:r>
              <a:rPr lang="en-US" dirty="0" smtClean="0"/>
              <a:t>he Supervisor of Elections</a:t>
            </a:r>
          </a:p>
          <a:p>
            <a:pPr algn="just"/>
            <a:r>
              <a:rPr lang="en-US" dirty="0" smtClean="0"/>
              <a:t>A </a:t>
            </a:r>
            <a:r>
              <a:rPr lang="en-US" dirty="0"/>
              <a:t>cause for concern is the transitional arrangements for elections in the Fiji Government Constitution</a:t>
            </a:r>
          </a:p>
          <a:p>
            <a:pPr marL="82296" indent="0" algn="just">
              <a:buNone/>
            </a:pPr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209"/>
    </mc:Choice>
    <mc:Fallback>
      <p:transition spd="slow" advTm="532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VI. CONSENT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7924800" cy="5257800"/>
          </a:xfrm>
        </p:spPr>
        <p:txBody>
          <a:bodyPr>
            <a:normAutofit/>
          </a:bodyPr>
          <a:lstStyle/>
          <a:p>
            <a:pPr algn="just"/>
            <a:r>
              <a:rPr lang="en-US" b="1" dirty="0" smtClean="0"/>
              <a:t>For elections to be legitimate, most (preferably all) political parties must consent to participate</a:t>
            </a:r>
          </a:p>
          <a:p>
            <a:pPr algn="just"/>
            <a:r>
              <a:rPr lang="en-US" dirty="0" smtClean="0"/>
              <a:t>Citizens in each party must make that decision themselves</a:t>
            </a:r>
          </a:p>
          <a:p>
            <a:pPr algn="just"/>
            <a:r>
              <a:rPr lang="en-US" dirty="0" smtClean="0"/>
              <a:t>The </a:t>
            </a:r>
            <a:r>
              <a:rPr lang="en-US" dirty="0"/>
              <a:t>FGC and Political Parties Decree set out positive rights to form parties and vote, as well as demands for accountable and transparent party finances</a:t>
            </a:r>
          </a:p>
          <a:p>
            <a:pPr algn="just"/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132"/>
    </mc:Choice>
    <mc:Fallback>
      <p:transition spd="slow" advTm="401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533400"/>
            <a:ext cx="7696200" cy="59436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3600" b="1" dirty="0" smtClean="0"/>
              <a:t>The FGC and Political Parties Decree place demands on parties, including that:</a:t>
            </a:r>
          </a:p>
          <a:p>
            <a:pPr algn="just">
              <a:buFont typeface="Wingdings" pitchFamily="2" charset="2"/>
              <a:buChar char="v"/>
            </a:pPr>
            <a:r>
              <a:rPr lang="en-US" sz="3600" dirty="0" smtClean="0"/>
              <a:t>Trade union leaders must quit their positions before standing as candidates,</a:t>
            </a:r>
          </a:p>
          <a:p>
            <a:pPr algn="just">
              <a:buFont typeface="Wingdings" pitchFamily="2" charset="2"/>
              <a:buChar char="v"/>
            </a:pPr>
            <a:r>
              <a:rPr lang="en-US" sz="3600" dirty="0" smtClean="0"/>
              <a:t>Parties must gather 5,000 signatures across the country to </a:t>
            </a:r>
            <a:r>
              <a:rPr lang="en-US" sz="3600" dirty="0" smtClean="0"/>
              <a:t>register</a:t>
            </a:r>
            <a:endParaRPr lang="en-US" sz="3600" dirty="0" smtClean="0"/>
          </a:p>
          <a:p>
            <a:pPr algn="just">
              <a:buFont typeface="Wingdings" pitchFamily="2" charset="2"/>
              <a:buChar char="v"/>
            </a:pPr>
            <a:endParaRPr 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107"/>
    </mc:Choice>
    <mc:Fallback>
      <p:transition spd="slow" advTm="481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472</TotalTime>
  <Words>1344</Words>
  <Application>Microsoft Office PowerPoint</Application>
  <PresentationFormat>On-screen Show (4:3)</PresentationFormat>
  <Paragraphs>101</Paragraphs>
  <Slides>17</Slides>
  <Notes>16</Notes>
  <HiddenSlides>0</HiddenSlides>
  <MMClips>16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Gill Sans MT</vt:lpstr>
      <vt:lpstr>Verdana</vt:lpstr>
      <vt:lpstr>Wingdings</vt:lpstr>
      <vt:lpstr>Wingdings 2</vt:lpstr>
      <vt:lpstr>Solstice</vt:lpstr>
      <vt:lpstr>HIS 701-WEEK 14</vt:lpstr>
      <vt:lpstr> FIJI CONSTITUTIONAL FORUM-1.DRAFTING</vt:lpstr>
      <vt:lpstr>II.OMISSION OF WOMEN</vt:lpstr>
      <vt:lpstr>III.‘FREE AND FAIR ELECTIONS’</vt:lpstr>
      <vt:lpstr>IV.FRAMEWORK</vt:lpstr>
      <vt:lpstr>PowerPoint Presentation</vt:lpstr>
      <vt:lpstr>V. SUPERVISION</vt:lpstr>
      <vt:lpstr>VI. CONSENT</vt:lpstr>
      <vt:lpstr>PowerPoint Presentation</vt:lpstr>
      <vt:lpstr>BLUEPRINT FOR A BETTER FIJI</vt:lpstr>
      <vt:lpstr>PowerPoint Presentation</vt:lpstr>
      <vt:lpstr>PowerPoint Presentation</vt:lpstr>
      <vt:lpstr>PowerPoint Presentation</vt:lpstr>
      <vt:lpstr>Lecture Party II: Fiji First Party</vt:lpstr>
      <vt:lpstr>Fiji between 2006-2014; 2014 Elections</vt:lpstr>
      <vt:lpstr>2014 Fiji First Victory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 701-WEEK 10-LECTURE 2</dc:title>
  <dc:creator>asus</dc:creator>
  <cp:lastModifiedBy>Sakul Kundra</cp:lastModifiedBy>
  <cp:revision>80</cp:revision>
  <cp:lastPrinted>2013-11-12T20:29:24Z</cp:lastPrinted>
  <dcterms:created xsi:type="dcterms:W3CDTF">2013-11-13T03:27:03Z</dcterms:created>
  <dcterms:modified xsi:type="dcterms:W3CDTF">2020-05-25T02:52:20Z</dcterms:modified>
</cp:coreProperties>
</file>