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72" r:id="rId10"/>
    <p:sldId id="267" r:id="rId11"/>
    <p:sldId id="268"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6E1CE92-E776-460C-B01A-97AE8E7573D2}" type="datetimeFigureOut">
              <a:rPr lang="en-US" smtClean="0"/>
              <a:t>19-May-20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1214711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1CE92-E776-460C-B01A-97AE8E7573D2}" type="datetimeFigureOut">
              <a:rPr lang="en-US" smtClean="0"/>
              <a:t>19-May-20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4061213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1CE92-E776-460C-B01A-97AE8E7573D2}" type="datetimeFigureOut">
              <a:rPr lang="en-US" smtClean="0"/>
              <a:t>19-May-20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4052979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1CE92-E776-460C-B01A-97AE8E7573D2}" type="datetimeFigureOut">
              <a:rPr lang="en-US" smtClean="0"/>
              <a:t>19-May-20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54138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6E1CE92-E776-460C-B01A-97AE8E7573D2}" type="datetimeFigureOut">
              <a:rPr lang="en-US" smtClean="0"/>
              <a:t>19-May-20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3948296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E1CE92-E776-460C-B01A-97AE8E7573D2}" type="datetimeFigureOut">
              <a:rPr lang="en-US" smtClean="0"/>
              <a:t>19-May-20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1680628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6E1CE92-E776-460C-B01A-97AE8E7573D2}" type="datetimeFigureOut">
              <a:rPr lang="en-US" smtClean="0"/>
              <a:t>19-May-20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3850605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E1CE92-E776-460C-B01A-97AE8E7573D2}" type="datetimeFigureOut">
              <a:rPr lang="en-US" smtClean="0"/>
              <a:t>19-May-20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1674829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E1CE92-E776-460C-B01A-97AE8E7573D2}" type="datetimeFigureOut">
              <a:rPr lang="en-US" smtClean="0"/>
              <a:t>19-May-20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3035045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6E1CE92-E776-460C-B01A-97AE8E7573D2}" type="datetimeFigureOut">
              <a:rPr lang="en-US" smtClean="0"/>
              <a:t>19-May-20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70300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6E1CE92-E776-460C-B01A-97AE8E7573D2}" type="datetimeFigureOut">
              <a:rPr lang="en-US" smtClean="0"/>
              <a:t>19-May-20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2448F6-986F-4464-A71C-CBFD9C17E9E6}" type="slidenum">
              <a:rPr lang="en-US" smtClean="0"/>
              <a:t>‹#›</a:t>
            </a:fld>
            <a:endParaRPr lang="en-US"/>
          </a:p>
        </p:txBody>
      </p:sp>
    </p:spTree>
    <p:extLst>
      <p:ext uri="{BB962C8B-B14F-4D97-AF65-F5344CB8AC3E}">
        <p14:creationId xmlns:p14="http://schemas.microsoft.com/office/powerpoint/2010/main" val="275025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E1CE92-E776-460C-B01A-97AE8E7573D2}" type="datetimeFigureOut">
              <a:rPr lang="en-US" smtClean="0"/>
              <a:t>19-May-20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2448F6-986F-4464-A71C-CBFD9C17E9E6}" type="slidenum">
              <a:rPr lang="en-US" smtClean="0"/>
              <a:t>‹#›</a:t>
            </a:fld>
            <a:endParaRPr lang="en-US"/>
          </a:p>
        </p:txBody>
      </p:sp>
    </p:spTree>
    <p:extLst>
      <p:ext uri="{BB962C8B-B14F-4D97-AF65-F5344CB8AC3E}">
        <p14:creationId xmlns:p14="http://schemas.microsoft.com/office/powerpoint/2010/main" val="3294780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devpolicy.org/wp-content/uploads/2013/08/Bainimarama-presenting-at-the-United-Nations.jpg" TargetMode="External"/><Relationship Id="rId5" Type="http://schemas.openxmlformats.org/officeDocument/2006/relationships/image" Target="../media/image1.jpeg"/><Relationship Id="rId4" Type="http://schemas.openxmlformats.org/officeDocument/2006/relationships/hyperlink" Target="http://www.google.com/url?sa=i&amp;rct=j&amp;q=&amp;esrc=s&amp;frm=1&amp;source=images&amp;cd=&amp;cad=rja&amp;docid=4hz2eji-Wz125M&amp;tbnid=68AgoZ8tStsflM:&amp;ved=0CAUQjRw&amp;url=http://www.theguardian.com/world/2012/jan/02/fiji-end-state-of-emergency-lifted&amp;ei=XySTUqXsL46KkwWv2oGoBQ&amp;bvm=bv.56988011,d.dGI&amp;psig=AFQjCNH21mW_qGrPRaTDuf4gd4ziD-pXhg&amp;ust=1385461163519645"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hyperlink" Target="http://en.wikipedia.org/wiki/Foreign_relations_of_Fiji" TargetMode="External"/><Relationship Id="rId4" Type="http://schemas.openxmlformats.org/officeDocument/2006/relationships/hyperlink" Target="http://gadebate.un.org/countries/fiji#sthash.H0g86RWS.dpuf"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sz="4000" b="1" dirty="0" smtClean="0"/>
              <a:t>Week 13 Part 2: FIJI </a:t>
            </a:r>
            <a:r>
              <a:rPr lang="en-US" sz="4000" b="1" dirty="0"/>
              <a:t>AND FOREIGN RELATIONS</a:t>
            </a:r>
          </a:p>
        </p:txBody>
      </p:sp>
      <p:sp>
        <p:nvSpPr>
          <p:cNvPr id="2" name="Title 1"/>
          <p:cNvSpPr>
            <a:spLocks noGrp="1"/>
          </p:cNvSpPr>
          <p:nvPr>
            <p:ph type="ctrTitle"/>
          </p:nvPr>
        </p:nvSpPr>
        <p:spPr/>
        <p:txBody>
          <a:bodyPr/>
          <a:lstStyle/>
          <a:p>
            <a:r>
              <a:rPr lang="en-US" dirty="0" smtClean="0"/>
              <a:t>HIS 701-WEEK 12 –LECTURE 1</a:t>
            </a:r>
            <a:endParaRPr lang="en-US" dirty="0"/>
          </a:p>
        </p:txBody>
      </p:sp>
      <p:pic>
        <p:nvPicPr>
          <p:cNvPr id="4098" name="Picture 2" descr="http://static.guim.co.uk/sys-images/Guardian/Pix/pictures/2012/1/2/1325483977206/Frank-Bainimarama-during--007.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247650"/>
            <a:ext cx="4381500" cy="26289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Josaia Bainimarama, Prime Minister of Fiji, addressing the general debate of the 64th UN General Assembly">
            <a:hlinkClick r:id="rId6" tooltip="Josaia Bainimarama, Prime Minister of Fiji, addressing the general debate of the 64th UN General Assembly"/>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247651"/>
            <a:ext cx="3886200" cy="2628899"/>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53188121"/>
      </p:ext>
    </p:extLst>
  </p:cSld>
  <p:clrMapOvr>
    <a:masterClrMapping/>
  </p:clrMapOvr>
  <mc:AlternateContent xmlns:mc="http://schemas.openxmlformats.org/markup-compatibility/2006">
    <mc:Choice xmlns:p14="http://schemas.microsoft.com/office/powerpoint/2010/main" Requires="p14">
      <p:transition spd="slow" p14:dur="1400" advTm="26519">
        <p14:ripple/>
      </p:transition>
    </mc:Choice>
    <mc:Fallback>
      <p:transition spd="slow" advTm="265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PAPUA NEW GUINEA-Fiji RELATIONS</a:t>
            </a:r>
            <a:endParaRPr lang="en-US" b="1" dirty="0"/>
          </a:p>
        </p:txBody>
      </p:sp>
      <p:sp>
        <p:nvSpPr>
          <p:cNvPr id="3" name="Content Placeholder 2"/>
          <p:cNvSpPr>
            <a:spLocks noGrp="1"/>
          </p:cNvSpPr>
          <p:nvPr>
            <p:ph idx="1"/>
          </p:nvPr>
        </p:nvSpPr>
        <p:spPr>
          <a:xfrm>
            <a:off x="725714" y="1553029"/>
            <a:ext cx="10628086" cy="4623934"/>
          </a:xfrm>
        </p:spPr>
        <p:txBody>
          <a:bodyPr>
            <a:normAutofit lnSpcReduction="10000"/>
          </a:bodyPr>
          <a:lstStyle/>
          <a:p>
            <a:pPr algn="just"/>
            <a:r>
              <a:rPr lang="en-US" b="1" dirty="0" smtClean="0"/>
              <a:t>November 2005 relations were strained over the Fiji mercenaries case on Bougainville Island-training and arming a separatist militia group</a:t>
            </a:r>
          </a:p>
          <a:p>
            <a:pPr algn="just"/>
            <a:r>
              <a:rPr lang="en-US" b="1" dirty="0" smtClean="0"/>
              <a:t>Trade relations were strained over blocking of PNG kava and corned beef shipments</a:t>
            </a:r>
          </a:p>
          <a:p>
            <a:pPr algn="just"/>
            <a:r>
              <a:rPr lang="en-US" b="1" dirty="0" smtClean="0"/>
              <a:t>Today relations have improved considerably </a:t>
            </a:r>
            <a:r>
              <a:rPr lang="en-US" dirty="0" smtClean="0"/>
              <a:t>with PNG Peter O Neil inviting Bainimarama to PNG and trade talks growing with Fiji investments in PNG thriving and increased employment of Fiji citizens in top senior positions in PNG. </a:t>
            </a:r>
            <a:endParaRPr lang="en-US" dirty="0" smtClean="0"/>
          </a:p>
          <a:p>
            <a:pPr algn="just"/>
            <a:r>
              <a:rPr lang="en-US" b="1" dirty="0" smtClean="0"/>
              <a:t>Currently </a:t>
            </a:r>
            <a:r>
              <a:rPr lang="en-US" b="1" dirty="0"/>
              <a:t>PNG and Fiji have easy access to one another’s country with the removal of visa requirements.  </a:t>
            </a:r>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25012256"/>
      </p:ext>
    </p:extLst>
  </p:cSld>
  <p:clrMapOvr>
    <a:masterClrMapping/>
  </p:clrMapOvr>
  <p:transition spd="slow" advTm="32477">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8629" y="377371"/>
            <a:ext cx="9572171" cy="6175829"/>
          </a:xfrm>
        </p:spPr>
        <p:txBody>
          <a:bodyPr>
            <a:normAutofit fontScale="92500" lnSpcReduction="20000"/>
          </a:bodyPr>
          <a:lstStyle/>
          <a:p>
            <a:pPr marL="0" indent="0" algn="just">
              <a:buNone/>
            </a:pPr>
            <a:r>
              <a:rPr lang="en-US" b="1" u="sng" dirty="0" smtClean="0"/>
              <a:t>Solomon Islands-Fiji Relations</a:t>
            </a:r>
            <a:endParaRPr lang="en-US" u="sng" dirty="0" smtClean="0"/>
          </a:p>
          <a:p>
            <a:pPr algn="just"/>
            <a:r>
              <a:rPr lang="en-US" b="1" dirty="0" smtClean="0"/>
              <a:t>This </a:t>
            </a:r>
            <a:r>
              <a:rPr lang="en-US" b="1" dirty="0" smtClean="0"/>
              <a:t>has always been </a:t>
            </a:r>
            <a:r>
              <a:rPr lang="en-US" b="1" dirty="0" smtClean="0"/>
              <a:t>cordial. The </a:t>
            </a:r>
            <a:r>
              <a:rPr lang="en-US" b="1" dirty="0" smtClean="0"/>
              <a:t>Solomon Islands recognizes Fiji regime and welcomed statements of early elections in 2014</a:t>
            </a:r>
          </a:p>
          <a:p>
            <a:pPr algn="just"/>
            <a:r>
              <a:rPr lang="en-US" u="sng" dirty="0" smtClean="0"/>
              <a:t>A High Commission has been opened in Suva recently in 2008. </a:t>
            </a:r>
          </a:p>
          <a:p>
            <a:pPr algn="just"/>
            <a:r>
              <a:rPr lang="en-US" b="1" u="sng" dirty="0">
                <a:solidFill>
                  <a:schemeClr val="tx1"/>
                </a:solidFill>
              </a:rPr>
              <a:t>Fiji–Solomon Islands relations</a:t>
            </a:r>
            <a:r>
              <a:rPr lang="en-US" u="sng" dirty="0">
                <a:solidFill>
                  <a:schemeClr val="tx1"/>
                </a:solidFill>
              </a:rPr>
              <a:t> are diplomatic and other bilateral relations between the Republic of Fiji and Solomon Islands</a:t>
            </a:r>
            <a:r>
              <a:rPr lang="en-US" u="sng" dirty="0" smtClean="0"/>
              <a:t>.</a:t>
            </a:r>
          </a:p>
          <a:p>
            <a:pPr algn="just"/>
            <a:r>
              <a:rPr lang="en-US" dirty="0" smtClean="0"/>
              <a:t>Formal </a:t>
            </a:r>
            <a:r>
              <a:rPr lang="en-US" dirty="0"/>
              <a:t>diplomatic relations were established on 28 July 1978, when the Solomon Islands became a sovereign country</a:t>
            </a:r>
            <a:r>
              <a:rPr lang="en-US" dirty="0" smtClean="0"/>
              <a:t>.</a:t>
            </a:r>
          </a:p>
          <a:p>
            <a:pPr marL="0" indent="0" algn="just">
              <a:buNone/>
            </a:pPr>
            <a:r>
              <a:rPr lang="en-US" b="1" u="sng" dirty="0" smtClean="0"/>
              <a:t>Fiji-Vanuatu Relations</a:t>
            </a:r>
            <a:endParaRPr lang="en-US" b="1" u="sng" dirty="0" smtClean="0"/>
          </a:p>
          <a:p>
            <a:pPr algn="just"/>
            <a:r>
              <a:rPr lang="en-US" u="sng" dirty="0"/>
              <a:t>Relations were strained in 2005 when Vanuatu imposed a ban on Fiji biscuits</a:t>
            </a:r>
          </a:p>
          <a:p>
            <a:pPr algn="just"/>
            <a:r>
              <a:rPr lang="en-US" u="sng" dirty="0"/>
              <a:t>Fiji retaliated by putting a ban on Vanuatu kava and Air Vanuatu flights</a:t>
            </a:r>
          </a:p>
          <a:p>
            <a:pPr algn="just"/>
            <a:r>
              <a:rPr lang="en-US" u="sng" dirty="0"/>
              <a:t>Eventually both countries resolved their differences and lifted all bans from both sides</a:t>
            </a:r>
          </a:p>
          <a:p>
            <a:pPr algn="just"/>
            <a:r>
              <a:rPr lang="en-US" dirty="0"/>
              <a:t>Present relations are amicable and trade has improved.</a:t>
            </a:r>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03264"/>
      </p:ext>
    </p:extLst>
  </p:cSld>
  <p:clrMapOvr>
    <a:masterClrMapping/>
  </p:clrMapOvr>
  <mc:AlternateContent xmlns:mc="http://schemas.openxmlformats.org/markup-compatibility/2006">
    <mc:Choice xmlns:p14="http://schemas.microsoft.com/office/powerpoint/2010/main" Requires="p14">
      <p:transition spd="slow" p14:dur="1600" advTm="44483">
        <p:blinds dir="vert"/>
      </p:transition>
    </mc:Choice>
    <mc:Fallback>
      <p:transition spd="slow" advTm="44483">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23446"/>
          </a:xfrm>
        </p:spPr>
        <p:txBody>
          <a:bodyPr/>
          <a:lstStyle/>
          <a:p>
            <a:r>
              <a:rPr lang="en-US" b="1" dirty="0" smtClean="0"/>
              <a:t>REST OF THE </a:t>
            </a:r>
            <a:r>
              <a:rPr lang="en-US" b="1" dirty="0" smtClean="0"/>
              <a:t>WORLD: Conclusion</a:t>
            </a:r>
            <a:endParaRPr lang="en-US" b="1" dirty="0"/>
          </a:p>
        </p:txBody>
      </p:sp>
      <p:sp>
        <p:nvSpPr>
          <p:cNvPr id="3" name="Content Placeholder 2"/>
          <p:cNvSpPr>
            <a:spLocks noGrp="1"/>
          </p:cNvSpPr>
          <p:nvPr>
            <p:ph idx="1"/>
          </p:nvPr>
        </p:nvSpPr>
        <p:spPr>
          <a:xfrm>
            <a:off x="449943" y="1233714"/>
            <a:ext cx="10903857" cy="5254172"/>
          </a:xfrm>
        </p:spPr>
        <p:txBody>
          <a:bodyPr>
            <a:normAutofit fontScale="77500" lnSpcReduction="20000"/>
          </a:bodyPr>
          <a:lstStyle/>
          <a:p>
            <a:pPr algn="just"/>
            <a:r>
              <a:rPr lang="en-US" dirty="0" smtClean="0"/>
              <a:t>Fiji has opened up diplomatic relations with other countries namely India, Cuba, Chile, South Korea, South Africa, Brazil, Kosovo</a:t>
            </a:r>
          </a:p>
          <a:p>
            <a:pPr algn="just"/>
            <a:r>
              <a:rPr lang="en-US" dirty="0" smtClean="0"/>
              <a:t>Fiji has embassies in Belgium, China, Japan, South Korea, the USA, South Africa and High Commissions in Australia, India, Malaysia, PNG, NZ</a:t>
            </a:r>
          </a:p>
          <a:p>
            <a:pPr algn="just"/>
            <a:r>
              <a:rPr lang="en-US" b="1" dirty="0" smtClean="0"/>
              <a:t>Fiji has a Permanent Mission to the United </a:t>
            </a:r>
            <a:r>
              <a:rPr lang="en-US" b="1" dirty="0" smtClean="0"/>
              <a:t>Nations</a:t>
            </a:r>
          </a:p>
          <a:p>
            <a:r>
              <a:rPr lang="en-US" b="1" dirty="0"/>
              <a:t>Bainimarama is current Chair of the Group of 77 in the UNO as well as chair of the International Sugar Advisory Board </a:t>
            </a:r>
          </a:p>
          <a:p>
            <a:r>
              <a:rPr lang="en-US" b="1" dirty="0"/>
              <a:t>Fiji’s involvement in most of these committees has worked positively for Fiji as an important negotiator and mediator in trade and development as well as environment challenges for Fiji and the Pacific region</a:t>
            </a:r>
            <a:r>
              <a:rPr lang="en-US" dirty="0"/>
              <a:t>.</a:t>
            </a:r>
          </a:p>
          <a:p>
            <a:pPr marL="0" indent="0" algn="just">
              <a:buNone/>
            </a:pPr>
            <a:r>
              <a:rPr lang="en-US" b="1" dirty="0" smtClean="0"/>
              <a:t>References</a:t>
            </a:r>
            <a:endParaRPr lang="en-US" dirty="0"/>
          </a:p>
          <a:p>
            <a:pPr algn="just">
              <a:lnSpc>
                <a:spcPct val="120000"/>
              </a:lnSpc>
              <a:spcBef>
                <a:spcPts val="0"/>
              </a:spcBef>
            </a:pPr>
            <a:r>
              <a:rPr lang="en-US" dirty="0">
                <a:hlinkClick r:id="rId4"/>
              </a:rPr>
              <a:t>http://gadebate.un.org/countries/fiji#sthash.H0g86RWS.dpuf</a:t>
            </a:r>
            <a:endParaRPr lang="en-US" dirty="0"/>
          </a:p>
          <a:p>
            <a:pPr algn="just">
              <a:lnSpc>
                <a:spcPct val="120000"/>
              </a:lnSpc>
              <a:spcBef>
                <a:spcPts val="0"/>
              </a:spcBef>
            </a:pPr>
            <a:r>
              <a:rPr lang="en-US" dirty="0">
                <a:hlinkClick r:id="rId5"/>
              </a:rPr>
              <a:t>http://en.wikipedia.org/wiki/Foreign_relations_of_Fiji</a:t>
            </a:r>
            <a:endParaRPr lang="en-US" dirty="0"/>
          </a:p>
          <a:p>
            <a:pPr algn="just">
              <a:lnSpc>
                <a:spcPct val="120000"/>
              </a:lnSpc>
              <a:spcBef>
                <a:spcPts val="0"/>
              </a:spcBef>
            </a:pPr>
            <a:r>
              <a:rPr lang="en-US" dirty="0"/>
              <a:t>Lal, B and K. Fortune. 2004, The Pacific Islands: an Encyclopedia, Hawaii University Press, Hawaii.</a:t>
            </a:r>
          </a:p>
          <a:p>
            <a:pPr algn="just">
              <a:lnSpc>
                <a:spcPct val="120000"/>
              </a:lnSpc>
              <a:spcBef>
                <a:spcPts val="0"/>
              </a:spcBef>
            </a:pPr>
            <a:r>
              <a:rPr lang="en-US" dirty="0" err="1"/>
              <a:t>Crocombe</a:t>
            </a:r>
            <a:r>
              <a:rPr lang="en-US" dirty="0"/>
              <a:t>, R. 2000. The South Pacific. McMillan Press, Melbourne.</a:t>
            </a:r>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19253251"/>
      </p:ext>
    </p:extLst>
  </p:cSld>
  <p:clrMapOvr>
    <a:masterClrMapping/>
  </p:clrMapOvr>
  <mc:AlternateContent xmlns:mc="http://schemas.openxmlformats.org/markup-compatibility/2006">
    <mc:Choice xmlns:p14="http://schemas.microsoft.com/office/powerpoint/2010/main" Requires="p14">
      <p:transition spd="slow" p14:dur="1100" advTm="33335">
        <p14:switch dir="r"/>
      </p:transition>
    </mc:Choice>
    <mc:Fallback>
      <p:transition spd="slow" advTm="333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4075"/>
          </a:xfrm>
        </p:spPr>
        <p:txBody>
          <a:bodyPr>
            <a:normAutofit fontScale="90000"/>
          </a:bodyPr>
          <a:lstStyle/>
          <a:p>
            <a:r>
              <a:rPr lang="en-US" b="1" dirty="0"/>
              <a:t>Background</a:t>
            </a:r>
            <a:br>
              <a:rPr lang="en-US" b="1" dirty="0"/>
            </a:br>
            <a:endParaRPr lang="en-US" dirty="0"/>
          </a:p>
        </p:txBody>
      </p:sp>
      <p:sp>
        <p:nvSpPr>
          <p:cNvPr id="3" name="Content Placeholder 2"/>
          <p:cNvSpPr>
            <a:spLocks noGrp="1"/>
          </p:cNvSpPr>
          <p:nvPr>
            <p:ph idx="1"/>
          </p:nvPr>
        </p:nvSpPr>
        <p:spPr>
          <a:xfrm>
            <a:off x="838199" y="1001486"/>
            <a:ext cx="10671629" cy="5457371"/>
          </a:xfrm>
        </p:spPr>
        <p:txBody>
          <a:bodyPr anchor="ctr">
            <a:normAutofit fontScale="92500" lnSpcReduction="20000"/>
          </a:bodyPr>
          <a:lstStyle/>
          <a:p>
            <a:pPr>
              <a:buNone/>
            </a:pPr>
            <a:endParaRPr lang="en-US" b="1" dirty="0"/>
          </a:p>
          <a:p>
            <a:pPr algn="just"/>
            <a:r>
              <a:rPr lang="en-US" b="1" dirty="0" smtClean="0"/>
              <a:t>Fiji experienced four coups -1987, 2000 and 2006 and has been suspended various times from the Commonwealth of Nations.</a:t>
            </a:r>
          </a:p>
          <a:p>
            <a:pPr algn="just"/>
            <a:r>
              <a:rPr lang="en-US" u="sng" dirty="0" smtClean="0"/>
              <a:t>Other Pacific Island governments have generally been sympathetic to Fiji’s internal political problems and have declined to take public </a:t>
            </a:r>
            <a:r>
              <a:rPr lang="en-US" u="sng" dirty="0" smtClean="0"/>
              <a:t>positions.</a:t>
            </a:r>
            <a:endParaRPr lang="en-US" u="sng" dirty="0" smtClean="0"/>
          </a:p>
          <a:p>
            <a:pPr algn="just"/>
            <a:r>
              <a:rPr lang="en-US" dirty="0"/>
              <a:t>Fiji became 127</a:t>
            </a:r>
            <a:r>
              <a:rPr lang="en-US" baseline="30000" dirty="0"/>
              <a:t>th</a:t>
            </a:r>
            <a:r>
              <a:rPr lang="en-US" dirty="0"/>
              <a:t> member of UNO on 13 October 1970.</a:t>
            </a:r>
          </a:p>
          <a:p>
            <a:pPr algn="just"/>
            <a:r>
              <a:rPr lang="en-US" dirty="0"/>
              <a:t>For a nation with a population of less than one million, </a:t>
            </a:r>
            <a:r>
              <a:rPr lang="en-US" b="1" dirty="0"/>
              <a:t>Fiji contributes nearly 1,000 soldiers overseas in UN peacekeeping missions, mainly in the Middle East.</a:t>
            </a:r>
          </a:p>
          <a:p>
            <a:pPr algn="just"/>
            <a:r>
              <a:rPr lang="en-US" u="sng" dirty="0"/>
              <a:t>Since independence, Fiji has been a leader in the South Pacific region, and has played a leading role in the formation of the South Pacific </a:t>
            </a:r>
            <a:r>
              <a:rPr lang="en-US" u="sng" dirty="0" smtClean="0"/>
              <a:t>Forum. </a:t>
            </a:r>
            <a:r>
              <a:rPr lang="en-US" dirty="0" smtClean="0"/>
              <a:t>Fiji </a:t>
            </a:r>
            <a:r>
              <a:rPr lang="en-US" dirty="0"/>
              <a:t>has championed causes of common interest to Pacific Island countries.  </a:t>
            </a:r>
            <a:endParaRPr lang="en-US" dirty="0" smtClean="0"/>
          </a:p>
          <a:p>
            <a:pPr algn="just"/>
            <a:r>
              <a:rPr lang="en-US" b="1" dirty="0"/>
              <a:t>Since 2005, Fiji has become embroiled in a number of disagreements with other countries including Australia, China, New Zealand, the United States and Vanuatu</a:t>
            </a:r>
            <a:r>
              <a:rPr lang="en-US" b="1" dirty="0" smtClean="0"/>
              <a:t>.</a:t>
            </a:r>
          </a:p>
          <a:p>
            <a:pPr algn="just"/>
            <a:endParaRPr lang="en-US" dirty="0" smtClean="0"/>
          </a:p>
          <a:p>
            <a:pPr algn="just">
              <a:buNone/>
            </a:pP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38972408"/>
      </p:ext>
    </p:extLst>
  </p:cSld>
  <p:clrMapOvr>
    <a:masterClrMapping/>
  </p:clrMapOvr>
  <mc:AlternateContent xmlns:mc="http://schemas.openxmlformats.org/markup-compatibility/2006">
    <mc:Choice xmlns:p14="http://schemas.microsoft.com/office/powerpoint/2010/main" Requires="p14">
      <p:transition spd="slow" p14:dur="1400" advTm="60299">
        <p14:ripple/>
      </p:transition>
    </mc:Choice>
    <mc:Fallback>
      <p:transition spd="slow" advTm="602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Australia-Fiji Relations</a:t>
            </a:r>
          </a:p>
        </p:txBody>
      </p:sp>
      <p:sp>
        <p:nvSpPr>
          <p:cNvPr id="3" name="Content Placeholder 2"/>
          <p:cNvSpPr>
            <a:spLocks noGrp="1"/>
          </p:cNvSpPr>
          <p:nvPr>
            <p:ph idx="1"/>
          </p:nvPr>
        </p:nvSpPr>
        <p:spPr>
          <a:xfrm>
            <a:off x="667657" y="1378857"/>
            <a:ext cx="11146972" cy="5109029"/>
          </a:xfrm>
        </p:spPr>
        <p:txBody>
          <a:bodyPr>
            <a:normAutofit/>
          </a:bodyPr>
          <a:lstStyle/>
          <a:p>
            <a:r>
              <a:rPr lang="en-US" dirty="0" smtClean="0"/>
              <a:t>13 </a:t>
            </a:r>
            <a:r>
              <a:rPr lang="en-US" dirty="0" smtClean="0"/>
              <a:t>April, 2005</a:t>
            </a:r>
            <a:r>
              <a:rPr lang="en-US" dirty="0" smtClean="0"/>
              <a:t>, </a:t>
            </a:r>
            <a:r>
              <a:rPr lang="en-US" b="1" dirty="0" smtClean="0"/>
              <a:t>Australia </a:t>
            </a:r>
            <a:r>
              <a:rPr lang="en-US" b="1" dirty="0" smtClean="0"/>
              <a:t>&amp; other countries criticized Qarase government over prosecution and imprisonment of two foreigners charged with committing homosexual acts, which are illegal in Fiji.</a:t>
            </a:r>
          </a:p>
          <a:p>
            <a:r>
              <a:rPr lang="en-US" dirty="0" smtClean="0"/>
              <a:t>Government stated  other countries needed to respect Fiji’s independence and as UN member, was entitled as any other country to make its own laws as it saw fit.     </a:t>
            </a:r>
          </a:p>
          <a:p>
            <a:pPr algn="just"/>
            <a:r>
              <a:rPr lang="en-US" dirty="0" smtClean="0"/>
              <a:t>Susan </a:t>
            </a:r>
            <a:r>
              <a:rPr lang="en-US" dirty="0"/>
              <a:t>Boyd, a </a:t>
            </a:r>
            <a:r>
              <a:rPr lang="en-US" u="sng" dirty="0"/>
              <a:t>former Australian High Commissioner to Fiji, strongly </a:t>
            </a:r>
            <a:r>
              <a:rPr lang="en-US" u="sng" dirty="0" err="1"/>
              <a:t>criticised</a:t>
            </a:r>
            <a:r>
              <a:rPr lang="en-US" u="sng" dirty="0"/>
              <a:t> the </a:t>
            </a:r>
            <a:r>
              <a:rPr lang="en-US" u="sng" dirty="0"/>
              <a:t>legislation </a:t>
            </a:r>
            <a:r>
              <a:rPr lang="en-US" u="sng" dirty="0" smtClean="0"/>
              <a:t>[Reconciliation</a:t>
            </a:r>
            <a:r>
              <a:rPr lang="en-US" u="sng" dirty="0"/>
              <a:t>, Tolerance and Unity </a:t>
            </a:r>
            <a:r>
              <a:rPr lang="en-US" u="sng" dirty="0" smtClean="0"/>
              <a:t>Bill], </a:t>
            </a:r>
            <a:r>
              <a:rPr lang="en-US" u="sng" dirty="0"/>
              <a:t>but Foreign Minister Alexander Downer said it was an internal matter and that Australia does not want to get involved.</a:t>
            </a:r>
          </a:p>
          <a:p>
            <a:endParaRPr lang="en-US" dirty="0" smtClean="0"/>
          </a:p>
          <a:p>
            <a:pPr>
              <a:buNone/>
            </a:pPr>
            <a:endParaRPr lang="en-US" dirty="0" smtClean="0"/>
          </a:p>
          <a:p>
            <a:pPr>
              <a:buNone/>
            </a:pP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22461274"/>
      </p:ext>
    </p:extLst>
  </p:cSld>
  <p:clrMapOvr>
    <a:masterClrMapping/>
  </p:clrMapOvr>
  <mc:AlternateContent xmlns:mc="http://schemas.openxmlformats.org/markup-compatibility/2006">
    <mc:Choice xmlns:p14="http://schemas.microsoft.com/office/powerpoint/2010/main" Requires="p14">
      <p:transition spd="slow" p14:dur="4400" advTm="42090">
        <p14:honeycomb/>
      </p:transition>
    </mc:Choice>
    <mc:Fallback>
      <p:transition spd="slow" advTm="420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9257" y="457200"/>
            <a:ext cx="10464800" cy="6096000"/>
          </a:xfrm>
        </p:spPr>
        <p:txBody>
          <a:bodyPr>
            <a:normAutofit/>
          </a:bodyPr>
          <a:lstStyle/>
          <a:p>
            <a:pPr algn="just"/>
            <a:r>
              <a:rPr lang="en-US" dirty="0" smtClean="0"/>
              <a:t>Although, he </a:t>
            </a:r>
            <a:r>
              <a:rPr lang="en-US" b="1" dirty="0" smtClean="0"/>
              <a:t>condemn </a:t>
            </a:r>
            <a:r>
              <a:rPr lang="en-US" b="1" dirty="0" smtClean="0"/>
              <a:t>threats by Commodore Frank Bainimarama, to declare martial law and arrest members of Qarase government if bill was passed</a:t>
            </a:r>
            <a:r>
              <a:rPr lang="en-US" dirty="0" smtClean="0"/>
              <a:t>.</a:t>
            </a:r>
          </a:p>
          <a:p>
            <a:pPr algn="just"/>
            <a:r>
              <a:rPr lang="en-US" dirty="0" smtClean="0"/>
              <a:t>Australia supported Fiji with assistance with reforms in sugar industry and also textile, clothing and footwear.</a:t>
            </a:r>
            <a:endParaRPr lang="en-US" dirty="0" smtClean="0"/>
          </a:p>
          <a:p>
            <a:pPr algn="just"/>
            <a:r>
              <a:rPr lang="en-US" b="1" dirty="0" smtClean="0"/>
              <a:t>Australia </a:t>
            </a:r>
            <a:r>
              <a:rPr lang="en-US" b="1" dirty="0"/>
              <a:t>opposed a military takeover of government but wasn’t prepared to agree to Qarase’s request for military assistance.    </a:t>
            </a:r>
            <a:endParaRPr lang="en-US" b="1" dirty="0" smtClean="0"/>
          </a:p>
          <a:p>
            <a:pPr algn="just"/>
            <a:r>
              <a:rPr lang="en-US" dirty="0"/>
              <a:t>Australia extended the SPARTECA agreement for another term-7 years</a:t>
            </a:r>
            <a:r>
              <a:rPr lang="en-US" dirty="0" smtClean="0"/>
              <a:t>.</a:t>
            </a:r>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49011341"/>
      </p:ext>
    </p:extLst>
  </p:cSld>
  <p:clrMapOvr>
    <a:masterClrMapping/>
  </p:clrMapOvr>
  <mc:AlternateContent xmlns:mc="http://schemas.openxmlformats.org/markup-compatibility/2006">
    <mc:Choice xmlns:p14="http://schemas.microsoft.com/office/powerpoint/2010/main" Requires="p14">
      <p:transition spd="slow" advTm="25316">
        <p14:flash/>
      </p:transition>
    </mc:Choice>
    <mc:Fallback>
      <p:transition spd="slow" advTm="2531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2009 events; Coup and Diplomatic Rift</a:t>
            </a:r>
            <a:endParaRPr lang="en-US" b="1" dirty="0"/>
          </a:p>
        </p:txBody>
      </p:sp>
      <p:sp>
        <p:nvSpPr>
          <p:cNvPr id="3" name="Content Placeholder 2"/>
          <p:cNvSpPr>
            <a:spLocks noGrp="1"/>
          </p:cNvSpPr>
          <p:nvPr>
            <p:ph idx="1"/>
          </p:nvPr>
        </p:nvSpPr>
        <p:spPr>
          <a:xfrm>
            <a:off x="838200" y="1364343"/>
            <a:ext cx="10515600" cy="5312228"/>
          </a:xfrm>
        </p:spPr>
        <p:txBody>
          <a:bodyPr>
            <a:normAutofit/>
          </a:bodyPr>
          <a:lstStyle/>
          <a:p>
            <a:pPr algn="just"/>
            <a:r>
              <a:rPr lang="en-US" dirty="0" smtClean="0"/>
              <a:t>3 Nov </a:t>
            </a:r>
            <a:r>
              <a:rPr lang="en-US" b="1" dirty="0" smtClean="0"/>
              <a:t>2009-Fiji military regime ordered diplomatic envoys of Australia to leave within 24 hours.</a:t>
            </a:r>
          </a:p>
          <a:p>
            <a:pPr algn="just"/>
            <a:r>
              <a:rPr lang="en-US" dirty="0" smtClean="0"/>
              <a:t>Expulsion was over </a:t>
            </a:r>
            <a:r>
              <a:rPr lang="en-US" b="1" dirty="0" smtClean="0"/>
              <a:t>Bainimarama’s ire over what he termed Australian &amp; NZ ‘interference in Fiji’s internal affairs and waging a negative campaign’ against his regime.</a:t>
            </a:r>
          </a:p>
          <a:p>
            <a:pPr algn="just"/>
            <a:r>
              <a:rPr lang="en-US" b="1" dirty="0" smtClean="0"/>
              <a:t>Australia’s </a:t>
            </a:r>
            <a:r>
              <a:rPr lang="en-US" b="1" dirty="0"/>
              <a:t>senior diplomat was expelled in 2006 and Fiji withdrew their High Commissioner from Australia.</a:t>
            </a:r>
          </a:p>
          <a:p>
            <a:pPr algn="just"/>
            <a:r>
              <a:rPr lang="en-US" b="1" dirty="0"/>
              <a:t>On 4 Nov 2009 Australia &amp; NZ expelled Fiji’s diplomats.</a:t>
            </a:r>
          </a:p>
          <a:p>
            <a:pPr algn="just"/>
            <a:r>
              <a:rPr lang="en-US" dirty="0"/>
              <a:t>Australian PM </a:t>
            </a:r>
            <a:r>
              <a:rPr lang="en-US" dirty="0" smtClean="0"/>
              <a:t>maintained </a:t>
            </a:r>
            <a:r>
              <a:rPr lang="en-US" dirty="0"/>
              <a:t>his rigid stance against the Fiji regime because he wanted </a:t>
            </a:r>
            <a:r>
              <a:rPr lang="en-US" b="1" dirty="0">
                <a:solidFill>
                  <a:srgbClr val="FF0000"/>
                </a:solidFill>
              </a:rPr>
              <a:t>‘to prevent a “coup culture” spreading around the Pacific’.       </a:t>
            </a:r>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63020962"/>
      </p:ext>
    </p:extLst>
  </p:cSld>
  <p:clrMapOvr>
    <a:masterClrMapping/>
  </p:clrMapOvr>
  <mc:AlternateContent xmlns:mc="http://schemas.openxmlformats.org/markup-compatibility/2006">
    <mc:Choice xmlns:p14="http://schemas.microsoft.com/office/powerpoint/2010/main" Requires="p14">
      <p:transition spd="slow" p14:dur="3000" advTm="46843">
        <p14:shred/>
      </p:transition>
    </mc:Choice>
    <mc:Fallback>
      <p:transition spd="slow" advTm="468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05732"/>
          </a:xfrm>
        </p:spPr>
        <p:txBody>
          <a:bodyPr>
            <a:normAutofit fontScale="90000"/>
          </a:bodyPr>
          <a:lstStyle/>
          <a:p>
            <a:r>
              <a:rPr lang="en-US" b="1" dirty="0" smtClean="0"/>
              <a:t>Sino-Fiji Relations</a:t>
            </a:r>
            <a:endParaRPr lang="en-US" b="1" dirty="0"/>
          </a:p>
        </p:txBody>
      </p:sp>
      <p:sp>
        <p:nvSpPr>
          <p:cNvPr id="3" name="Content Placeholder 2"/>
          <p:cNvSpPr>
            <a:spLocks noGrp="1"/>
          </p:cNvSpPr>
          <p:nvPr>
            <p:ph idx="1"/>
          </p:nvPr>
        </p:nvSpPr>
        <p:spPr>
          <a:xfrm>
            <a:off x="838200" y="1001486"/>
            <a:ext cx="10515600" cy="5544457"/>
          </a:xfrm>
        </p:spPr>
        <p:txBody>
          <a:bodyPr>
            <a:normAutofit/>
          </a:bodyPr>
          <a:lstStyle/>
          <a:p>
            <a:pPr algn="just"/>
            <a:r>
              <a:rPr lang="en-US" b="1" dirty="0" smtClean="0"/>
              <a:t>5 May 2005-diplomatic row erupted when Taiwan’s president on a private visit to Fiji was welcomed at a private function </a:t>
            </a:r>
            <a:r>
              <a:rPr lang="en-US" dirty="0" smtClean="0"/>
              <a:t>by </a:t>
            </a:r>
            <a:r>
              <a:rPr lang="en-US" dirty="0" smtClean="0"/>
              <a:t>several </a:t>
            </a:r>
            <a:r>
              <a:rPr lang="en-US" dirty="0" smtClean="0"/>
              <a:t>senior government officials.   </a:t>
            </a:r>
          </a:p>
          <a:p>
            <a:pPr algn="just"/>
            <a:r>
              <a:rPr lang="en-US" b="1" dirty="0" smtClean="0"/>
              <a:t>Republic </a:t>
            </a:r>
            <a:r>
              <a:rPr lang="en-US" b="1" dirty="0"/>
              <a:t>of China’s ambassador pressured Fiji to </a:t>
            </a:r>
            <a:r>
              <a:rPr lang="en-US" b="1" dirty="0" err="1"/>
              <a:t>honour</a:t>
            </a:r>
            <a:r>
              <a:rPr lang="en-US" b="1" dirty="0"/>
              <a:t> her agreement with China on its ‘One China Policy’ and discontinue formal dialogue with Taiwan.</a:t>
            </a:r>
          </a:p>
          <a:p>
            <a:pPr algn="just"/>
            <a:r>
              <a:rPr lang="en-US" dirty="0"/>
              <a:t>16 May </a:t>
            </a:r>
            <a:r>
              <a:rPr lang="en-US" b="1" dirty="0"/>
              <a:t>2005-row escalated when Fiji Health Minister </a:t>
            </a:r>
            <a:r>
              <a:rPr lang="en-US" b="1" dirty="0" err="1"/>
              <a:t>Solomone</a:t>
            </a:r>
            <a:r>
              <a:rPr lang="en-US" b="1" dirty="0"/>
              <a:t> Naivalu voted in support of Taiwan’s bid to gain observer status at the World Health Assembly in Geneva, ignoring government directive.</a:t>
            </a:r>
          </a:p>
          <a:p>
            <a:pPr algn="just"/>
            <a:r>
              <a:rPr lang="en-US" u="sng" dirty="0"/>
              <a:t>The Fiji government had to find a way to resolve a stand-off between People’s Republic of China and Taiwan, over membership of Suva-based Council of South Pacific Tourism </a:t>
            </a:r>
            <a:r>
              <a:rPr lang="en-US" u="sng" dirty="0" err="1"/>
              <a:t>Organisation</a:t>
            </a:r>
            <a:r>
              <a:rPr lang="en-US" u="sng" dirty="0" smtClean="0"/>
              <a:t>.</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02208950"/>
      </p:ext>
    </p:extLst>
  </p:cSld>
  <p:clrMapOvr>
    <a:masterClrMapping/>
  </p:clrMapOvr>
  <mc:AlternateContent xmlns:mc="http://schemas.openxmlformats.org/markup-compatibility/2006">
    <mc:Choice xmlns:p14="http://schemas.microsoft.com/office/powerpoint/2010/main" Requires="p14">
      <p:transition spd="slow" p14:dur="1600" advTm="76488">
        <p:blinds dir="vert"/>
      </p:transition>
    </mc:Choice>
    <mc:Fallback>
      <p:transition spd="slow" advTm="76488">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7657" y="457201"/>
            <a:ext cx="11117943" cy="5668963"/>
          </a:xfrm>
        </p:spPr>
        <p:txBody>
          <a:bodyPr>
            <a:normAutofit fontScale="92500"/>
          </a:bodyPr>
          <a:lstStyle/>
          <a:p>
            <a:pPr algn="just"/>
            <a:r>
              <a:rPr lang="en-US" dirty="0" smtClean="0"/>
              <a:t>China </a:t>
            </a:r>
            <a:r>
              <a:rPr lang="en-US" dirty="0" smtClean="0"/>
              <a:t>was resisting Taiwan’s attempt to join the </a:t>
            </a:r>
            <a:r>
              <a:rPr lang="en-US" dirty="0" err="1" smtClean="0"/>
              <a:t>organisation</a:t>
            </a:r>
            <a:r>
              <a:rPr lang="en-US" dirty="0" smtClean="0"/>
              <a:t> on an equal basis. </a:t>
            </a:r>
          </a:p>
          <a:p>
            <a:pPr algn="just"/>
            <a:r>
              <a:rPr lang="en-US" b="1" dirty="0" smtClean="0"/>
              <a:t>China </a:t>
            </a:r>
            <a:r>
              <a:rPr lang="en-US" b="1" dirty="0"/>
              <a:t>had invested in a number of projects in Fiji including the 2003 Sports Stadium.</a:t>
            </a:r>
          </a:p>
          <a:p>
            <a:pPr algn="just"/>
            <a:r>
              <a:rPr lang="en-US" b="1" dirty="0"/>
              <a:t>14 December 2005- Bainimarama paid an official visit to China at the invitation of the People’s Liberation Army. He reaffirmed Fiji’s support for the One China policy.    </a:t>
            </a:r>
            <a:endParaRPr lang="en-US" b="1" dirty="0" smtClean="0"/>
          </a:p>
          <a:p>
            <a:pPr algn="just"/>
            <a:r>
              <a:rPr lang="en-US" u="sng" dirty="0"/>
              <a:t>April 2006 Chinese Premier Wen </a:t>
            </a:r>
            <a:r>
              <a:rPr lang="en-US" u="sng" dirty="0" err="1"/>
              <a:t>Jiabao</a:t>
            </a:r>
            <a:r>
              <a:rPr lang="en-US" u="sng" dirty="0"/>
              <a:t> opened the China-Pacific Islands Countries Economic Development &amp; Cooperation Forum Ministerial Conference at Sofitel Fiji Resort in </a:t>
            </a:r>
            <a:r>
              <a:rPr lang="en-US" u="sng" dirty="0" smtClean="0"/>
              <a:t>Nadi. Six </a:t>
            </a:r>
            <a:r>
              <a:rPr lang="en-US" u="sng" dirty="0"/>
              <a:t>PMs from neighboring Pacific countries participated in this economic and trade meeting.</a:t>
            </a:r>
          </a:p>
          <a:p>
            <a:pPr algn="just"/>
            <a:r>
              <a:rPr lang="en-US" b="1" dirty="0" smtClean="0"/>
              <a:t>Relations </a:t>
            </a:r>
            <a:r>
              <a:rPr lang="en-US" b="1" dirty="0"/>
              <a:t>with China had improved considerably since </a:t>
            </a:r>
            <a:r>
              <a:rPr lang="en-US" b="1" dirty="0" smtClean="0"/>
              <a:t>2006. Today</a:t>
            </a:r>
            <a:r>
              <a:rPr lang="en-US" b="1" dirty="0"/>
              <a:t>, China is one of Fiji’s biggest  </a:t>
            </a:r>
            <a:r>
              <a:rPr lang="en-US" b="1" dirty="0" smtClean="0"/>
              <a:t>supporter. </a:t>
            </a:r>
            <a:r>
              <a:rPr lang="en-US" dirty="0" smtClean="0"/>
              <a:t>Fiji </a:t>
            </a:r>
            <a:r>
              <a:rPr lang="en-US" dirty="0"/>
              <a:t>businessmen and senior government officials have made trips to China and trade shows have show cased Fiji and Pacific products in the Chinese market.  </a:t>
            </a:r>
            <a:endParaRPr lang="en-US" b="1" dirty="0"/>
          </a:p>
          <a:p>
            <a:pPr algn="just"/>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36017090"/>
      </p:ext>
    </p:extLst>
  </p:cSld>
  <p:clrMapOvr>
    <a:masterClrMapping/>
  </p:clrMapOvr>
  <mc:AlternateContent xmlns:mc="http://schemas.openxmlformats.org/markup-compatibility/2006">
    <mc:Choice xmlns:p14="http://schemas.microsoft.com/office/powerpoint/2010/main" Requires="p14">
      <p:transition spd="slow" p14:dur="800" advTm="32763">
        <p:circle/>
      </p:transition>
    </mc:Choice>
    <mc:Fallback>
      <p:transition spd="slow" advTm="32763">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ZEALAND – FIJI RELATIONS</a:t>
            </a:r>
            <a:endParaRPr lang="en-US" b="1" dirty="0"/>
          </a:p>
        </p:txBody>
      </p:sp>
      <p:sp>
        <p:nvSpPr>
          <p:cNvPr id="3" name="Content Placeholder 2"/>
          <p:cNvSpPr>
            <a:spLocks noGrp="1"/>
          </p:cNvSpPr>
          <p:nvPr>
            <p:ph idx="1"/>
          </p:nvPr>
        </p:nvSpPr>
        <p:spPr>
          <a:xfrm>
            <a:off x="493487" y="1277257"/>
            <a:ext cx="10860314" cy="5297714"/>
          </a:xfrm>
        </p:spPr>
        <p:txBody>
          <a:bodyPr>
            <a:normAutofit/>
          </a:bodyPr>
          <a:lstStyle/>
          <a:p>
            <a:pPr algn="just"/>
            <a:r>
              <a:rPr lang="en-US" b="1" dirty="0" smtClean="0"/>
              <a:t>10 June </a:t>
            </a:r>
            <a:r>
              <a:rPr lang="en-US" b="1" dirty="0" smtClean="0"/>
              <a:t>2005-NZ and Fiji s</a:t>
            </a:r>
            <a:r>
              <a:rPr lang="en-US" dirty="0" smtClean="0"/>
              <a:t>igned </a:t>
            </a:r>
            <a:r>
              <a:rPr lang="en-US" dirty="0" smtClean="0"/>
              <a:t>a “</a:t>
            </a:r>
            <a:r>
              <a:rPr lang="en-US" b="1" dirty="0" smtClean="0"/>
              <a:t>Memorandum of Understanding” </a:t>
            </a:r>
            <a:r>
              <a:rPr lang="en-US" dirty="0" smtClean="0"/>
              <a:t>aimed </a:t>
            </a:r>
            <a:r>
              <a:rPr lang="en-US" b="1" dirty="0" smtClean="0"/>
              <a:t>at fostering cooperation in the fight against terrorism</a:t>
            </a:r>
          </a:p>
          <a:p>
            <a:pPr algn="just"/>
            <a:r>
              <a:rPr lang="en-US" dirty="0" smtClean="0"/>
              <a:t>PM Helen Clark </a:t>
            </a:r>
            <a:r>
              <a:rPr lang="en-US" b="1" dirty="0" smtClean="0"/>
              <a:t>announced NZ would double its annual aid to Fiji from NZ$4 million to NZ$8 </a:t>
            </a:r>
            <a:r>
              <a:rPr lang="en-US" b="1" dirty="0" smtClean="0"/>
              <a:t>million. </a:t>
            </a:r>
            <a:r>
              <a:rPr lang="en-US" dirty="0" smtClean="0"/>
              <a:t>Much </a:t>
            </a:r>
            <a:r>
              <a:rPr lang="en-US" dirty="0" smtClean="0"/>
              <a:t>of this aid the Fiji Government revealed would be used for poverty alleviation and squatter settlement.</a:t>
            </a:r>
          </a:p>
          <a:p>
            <a:r>
              <a:rPr lang="en-US" dirty="0"/>
              <a:t>Late 2005, </a:t>
            </a:r>
            <a:r>
              <a:rPr lang="en-US" b="1" dirty="0"/>
              <a:t>NZ Foreign Minister Winston Peters, who replaced Phil Goff, flew into Fiji </a:t>
            </a:r>
            <a:r>
              <a:rPr lang="en-US" b="1" dirty="0" smtClean="0"/>
              <a:t>8 Feb </a:t>
            </a:r>
            <a:r>
              <a:rPr lang="en-US" b="1" dirty="0"/>
              <a:t>2006, for 3 days of talks with the Fiji Government officials.</a:t>
            </a:r>
          </a:p>
          <a:p>
            <a:r>
              <a:rPr lang="en-US" dirty="0" smtClean="0"/>
              <a:t>His </a:t>
            </a:r>
            <a:r>
              <a:rPr lang="en-US" dirty="0"/>
              <a:t>meeting with Commodore attracted some media attention but Bainimarama said the meeting was sanctioned by PM Qarase and there was nothing underhand about it</a:t>
            </a:r>
            <a:r>
              <a:rPr lang="en-US" dirty="0" smtClean="0"/>
              <a:t>.</a:t>
            </a:r>
            <a:endParaRPr lang="en-US" b="1" dirty="0"/>
          </a:p>
          <a:p>
            <a:endParaRPr lang="en-US" dirty="0"/>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6826179"/>
      </p:ext>
    </p:extLst>
  </p:cSld>
  <p:clrMapOvr>
    <a:masterClrMapping/>
  </p:clrMapOvr>
  <p:transition spd="slow" advTm="45794">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0875"/>
          </a:xfrm>
        </p:spPr>
        <p:txBody>
          <a:bodyPr>
            <a:normAutofit fontScale="90000"/>
          </a:bodyPr>
          <a:lstStyle/>
          <a:p>
            <a:r>
              <a:rPr lang="en-US" b="1" dirty="0"/>
              <a:t>NEW ZEALAND – FIJI RELATIONS</a:t>
            </a:r>
            <a:endParaRPr lang="en-US" dirty="0"/>
          </a:p>
        </p:txBody>
      </p:sp>
      <p:sp>
        <p:nvSpPr>
          <p:cNvPr id="3" name="Content Placeholder 2"/>
          <p:cNvSpPr>
            <a:spLocks noGrp="1"/>
          </p:cNvSpPr>
          <p:nvPr>
            <p:ph idx="1"/>
          </p:nvPr>
        </p:nvSpPr>
        <p:spPr>
          <a:xfrm>
            <a:off x="838200" y="1016000"/>
            <a:ext cx="10515600" cy="5160963"/>
          </a:xfrm>
        </p:spPr>
        <p:txBody>
          <a:bodyPr>
            <a:normAutofit lnSpcReduction="10000"/>
          </a:bodyPr>
          <a:lstStyle/>
          <a:p>
            <a:pPr algn="just"/>
            <a:r>
              <a:rPr lang="en-US" b="1" dirty="0"/>
              <a:t>NZ Government stated those taking part in the coup will be banned from entry to NZ, and that military ties, aid and sporting contacts will be cut.</a:t>
            </a:r>
          </a:p>
          <a:p>
            <a:pPr algn="just"/>
            <a:r>
              <a:rPr lang="en-US" b="1" dirty="0"/>
              <a:t>NZ would even consider sanctions against Fiji.</a:t>
            </a:r>
          </a:p>
          <a:p>
            <a:pPr algn="just"/>
            <a:r>
              <a:rPr lang="en-US" b="1" dirty="0"/>
              <a:t>3 November 2009, Fiji ordered the diplomatic envoys of NZ to leave Fiji within 24 hours</a:t>
            </a:r>
          </a:p>
          <a:p>
            <a:pPr algn="just"/>
            <a:r>
              <a:rPr lang="en-US" b="1" dirty="0"/>
              <a:t>The expulsion followed accusations of Frank Bainimarama that Australia and NZ were interfering with in Fiji’s internal affairs and attempting to “wage a negative campaign against the government and people of Fiji”.</a:t>
            </a:r>
          </a:p>
          <a:p>
            <a:pPr algn="just"/>
            <a:r>
              <a:rPr lang="en-US" dirty="0" smtClean="0"/>
              <a:t>Today </a:t>
            </a:r>
            <a:r>
              <a:rPr lang="en-US" dirty="0"/>
              <a:t>relations have improved since the Fiji regime announced elections scheduled for 2014.</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21699253"/>
      </p:ext>
    </p:extLst>
  </p:cSld>
  <p:clrMapOvr>
    <a:masterClrMapping/>
  </p:clrMapOvr>
  <mc:AlternateContent xmlns:mc="http://schemas.openxmlformats.org/markup-compatibility/2006">
    <mc:Choice xmlns:p14="http://schemas.microsoft.com/office/powerpoint/2010/main" Requires="p14">
      <p:transition spd="slow" p14:dur="2000" advTm="47840"/>
    </mc:Choice>
    <mc:Fallback>
      <p:transition spd="slow" advTm="47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1242</Words>
  <Application>Microsoft Office PowerPoint</Application>
  <PresentationFormat>Widescreen</PresentationFormat>
  <Paragraphs>72</Paragraphs>
  <Slides>12</Slides>
  <Notes>0</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HIS 701-WEEK 12 –LECTURE 1</vt:lpstr>
      <vt:lpstr>Background </vt:lpstr>
      <vt:lpstr>Australia-Fiji Relations</vt:lpstr>
      <vt:lpstr>PowerPoint Presentation</vt:lpstr>
      <vt:lpstr>2009 events; Coup and Diplomatic Rift</vt:lpstr>
      <vt:lpstr>Sino-Fiji Relations</vt:lpstr>
      <vt:lpstr>PowerPoint Presentation</vt:lpstr>
      <vt:lpstr>NEW ZEALAND – FIJI RELATIONS</vt:lpstr>
      <vt:lpstr>NEW ZEALAND – FIJI RELATIONS</vt:lpstr>
      <vt:lpstr>PAPUA NEW GUINEA-Fiji RELATIONS</vt:lpstr>
      <vt:lpstr>PowerPoint Presentation</vt:lpstr>
      <vt:lpstr>REST OF THE WORLD: Conclusion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 701-WEEK 12 –LECTURE 1</dc:title>
  <dc:creator>Sakul Kundra</dc:creator>
  <cp:lastModifiedBy>Sakul Kundra</cp:lastModifiedBy>
  <cp:revision>35</cp:revision>
  <dcterms:created xsi:type="dcterms:W3CDTF">2020-05-16T02:49:23Z</dcterms:created>
  <dcterms:modified xsi:type="dcterms:W3CDTF">2020-05-19T01:12:55Z</dcterms:modified>
</cp:coreProperties>
</file>