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60" r:id="rId5"/>
    <p:sldId id="267" r:id="rId6"/>
    <p:sldId id="282" r:id="rId7"/>
    <p:sldId id="283" r:id="rId8"/>
    <p:sldId id="284" r:id="rId9"/>
    <p:sldId id="286" r:id="rId10"/>
    <p:sldId id="271" r:id="rId11"/>
    <p:sldId id="274" r:id="rId12"/>
    <p:sldId id="28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0318AD-83D7-4A34-874D-6B2E1F3AE1F7}" type="datetimeFigureOut">
              <a:rPr lang="en-US" smtClean="0"/>
              <a:t>17-May-20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15D98D-4C88-4B5B-822E-E987E4E64F1D}" type="slidenum">
              <a:rPr lang="en-US" smtClean="0"/>
              <a:t>‹#›</a:t>
            </a:fld>
            <a:endParaRPr lang="en-US"/>
          </a:p>
        </p:txBody>
      </p:sp>
    </p:spTree>
    <p:extLst>
      <p:ext uri="{BB962C8B-B14F-4D97-AF65-F5344CB8AC3E}">
        <p14:creationId xmlns:p14="http://schemas.microsoft.com/office/powerpoint/2010/main" val="718508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Qoliqoli</a:t>
            </a:r>
            <a:r>
              <a:rPr lang="en-US" dirty="0" smtClean="0"/>
              <a:t> Bill: </a:t>
            </a:r>
            <a:r>
              <a:rPr lang="en-US" dirty="0" smtClean="0"/>
              <a:t>[designed to transfer ‘all proprietary rights to and interests in </a:t>
            </a:r>
            <a:r>
              <a:rPr lang="en-US" dirty="0" err="1" smtClean="0"/>
              <a:t>qoliqoli</a:t>
            </a:r>
            <a:r>
              <a:rPr lang="en-US" dirty="0" smtClean="0"/>
              <a:t> [foreshore] areas within Fiji fisheries waters [and] vest them in the </a:t>
            </a:r>
            <a:r>
              <a:rPr lang="en-US" dirty="0" err="1" smtClean="0"/>
              <a:t>qoliqoli</a:t>
            </a:r>
            <a:r>
              <a:rPr lang="en-US" dirty="0" smtClean="0"/>
              <a:t> owners’], </a:t>
            </a:r>
            <a:r>
              <a:rPr lang="en-US" dirty="0" smtClean="0"/>
              <a:t>By this process, the marine area from the foreshore to the high water mark would be declared ‘native reserves’, for the unfettered use and enjoyment of the resource owners. The tourism industry reacted predictably with outrage, prophesying its collapse because of the uncertainty that the bill. would introduce into negotiations between hotel owners and the numerous </a:t>
            </a:r>
            <a:r>
              <a:rPr lang="en-US" dirty="0" err="1" smtClean="0"/>
              <a:t>qoliqoli</a:t>
            </a:r>
            <a:r>
              <a:rPr lang="en-US" dirty="0" smtClean="0"/>
              <a:t> owners. Others argued that the state was hastily divesting itself of a major resource, which it should develop for the benefit of the entire nation, including the resource owners. </a:t>
            </a:r>
            <a:endParaRPr lang="en-US" dirty="0"/>
          </a:p>
        </p:txBody>
      </p:sp>
      <p:sp>
        <p:nvSpPr>
          <p:cNvPr id="4" name="Slide Number Placeholder 3"/>
          <p:cNvSpPr>
            <a:spLocks noGrp="1"/>
          </p:cNvSpPr>
          <p:nvPr>
            <p:ph type="sldNum" sz="quarter" idx="10"/>
          </p:nvPr>
        </p:nvSpPr>
        <p:spPr/>
        <p:txBody>
          <a:bodyPr/>
          <a:lstStyle/>
          <a:p>
            <a:fld id="{3F15D98D-4C88-4B5B-822E-E987E4E64F1D}" type="slidenum">
              <a:rPr lang="en-US" smtClean="0"/>
              <a:t>8</a:t>
            </a:fld>
            <a:endParaRPr lang="en-US"/>
          </a:p>
        </p:txBody>
      </p:sp>
    </p:spTree>
    <p:extLst>
      <p:ext uri="{BB962C8B-B14F-4D97-AF65-F5344CB8AC3E}">
        <p14:creationId xmlns:p14="http://schemas.microsoft.com/office/powerpoint/2010/main" val="1783565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AEB31A2-BFD2-4DCE-B702-7CE9EBAA5996}" type="datetimeFigureOut">
              <a:rPr lang="en-US" smtClean="0"/>
              <a:t>17-May-20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87551B-846B-4476-B504-8F5FE1746717}" type="slidenum">
              <a:rPr lang="en-US" smtClean="0"/>
              <a:t>‹#›</a:t>
            </a:fld>
            <a:endParaRPr lang="en-US"/>
          </a:p>
        </p:txBody>
      </p:sp>
    </p:spTree>
    <p:extLst>
      <p:ext uri="{BB962C8B-B14F-4D97-AF65-F5344CB8AC3E}">
        <p14:creationId xmlns:p14="http://schemas.microsoft.com/office/powerpoint/2010/main" val="2526037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EB31A2-BFD2-4DCE-B702-7CE9EBAA5996}" type="datetimeFigureOut">
              <a:rPr lang="en-US" smtClean="0"/>
              <a:t>17-May-20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87551B-846B-4476-B504-8F5FE1746717}" type="slidenum">
              <a:rPr lang="en-US" smtClean="0"/>
              <a:t>‹#›</a:t>
            </a:fld>
            <a:endParaRPr lang="en-US"/>
          </a:p>
        </p:txBody>
      </p:sp>
    </p:spTree>
    <p:extLst>
      <p:ext uri="{BB962C8B-B14F-4D97-AF65-F5344CB8AC3E}">
        <p14:creationId xmlns:p14="http://schemas.microsoft.com/office/powerpoint/2010/main" val="1931277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EB31A2-BFD2-4DCE-B702-7CE9EBAA5996}" type="datetimeFigureOut">
              <a:rPr lang="en-US" smtClean="0"/>
              <a:t>17-May-20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87551B-846B-4476-B504-8F5FE1746717}" type="slidenum">
              <a:rPr lang="en-US" smtClean="0"/>
              <a:t>‹#›</a:t>
            </a:fld>
            <a:endParaRPr lang="en-US"/>
          </a:p>
        </p:txBody>
      </p:sp>
    </p:spTree>
    <p:extLst>
      <p:ext uri="{BB962C8B-B14F-4D97-AF65-F5344CB8AC3E}">
        <p14:creationId xmlns:p14="http://schemas.microsoft.com/office/powerpoint/2010/main" val="4100507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EB31A2-BFD2-4DCE-B702-7CE9EBAA5996}" type="datetimeFigureOut">
              <a:rPr lang="en-US" smtClean="0"/>
              <a:t>17-May-20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87551B-846B-4476-B504-8F5FE1746717}" type="slidenum">
              <a:rPr lang="en-US" smtClean="0"/>
              <a:t>‹#›</a:t>
            </a:fld>
            <a:endParaRPr lang="en-US"/>
          </a:p>
        </p:txBody>
      </p:sp>
    </p:spTree>
    <p:extLst>
      <p:ext uri="{BB962C8B-B14F-4D97-AF65-F5344CB8AC3E}">
        <p14:creationId xmlns:p14="http://schemas.microsoft.com/office/powerpoint/2010/main" val="296054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AEB31A2-BFD2-4DCE-B702-7CE9EBAA5996}" type="datetimeFigureOut">
              <a:rPr lang="en-US" smtClean="0"/>
              <a:t>17-May-20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87551B-846B-4476-B504-8F5FE1746717}" type="slidenum">
              <a:rPr lang="en-US" smtClean="0"/>
              <a:t>‹#›</a:t>
            </a:fld>
            <a:endParaRPr lang="en-US"/>
          </a:p>
        </p:txBody>
      </p:sp>
    </p:spTree>
    <p:extLst>
      <p:ext uri="{BB962C8B-B14F-4D97-AF65-F5344CB8AC3E}">
        <p14:creationId xmlns:p14="http://schemas.microsoft.com/office/powerpoint/2010/main" val="1978648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EB31A2-BFD2-4DCE-B702-7CE9EBAA5996}" type="datetimeFigureOut">
              <a:rPr lang="en-US" smtClean="0"/>
              <a:t>17-May-20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87551B-846B-4476-B504-8F5FE1746717}" type="slidenum">
              <a:rPr lang="en-US" smtClean="0"/>
              <a:t>‹#›</a:t>
            </a:fld>
            <a:endParaRPr lang="en-US"/>
          </a:p>
        </p:txBody>
      </p:sp>
    </p:spTree>
    <p:extLst>
      <p:ext uri="{BB962C8B-B14F-4D97-AF65-F5344CB8AC3E}">
        <p14:creationId xmlns:p14="http://schemas.microsoft.com/office/powerpoint/2010/main" val="2694524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AEB31A2-BFD2-4DCE-B702-7CE9EBAA5996}" type="datetimeFigureOut">
              <a:rPr lang="en-US" smtClean="0"/>
              <a:t>17-May-20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87551B-846B-4476-B504-8F5FE1746717}" type="slidenum">
              <a:rPr lang="en-US" smtClean="0"/>
              <a:t>‹#›</a:t>
            </a:fld>
            <a:endParaRPr lang="en-US"/>
          </a:p>
        </p:txBody>
      </p:sp>
    </p:spTree>
    <p:extLst>
      <p:ext uri="{BB962C8B-B14F-4D97-AF65-F5344CB8AC3E}">
        <p14:creationId xmlns:p14="http://schemas.microsoft.com/office/powerpoint/2010/main" val="3067973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AEB31A2-BFD2-4DCE-B702-7CE9EBAA5996}" type="datetimeFigureOut">
              <a:rPr lang="en-US" smtClean="0"/>
              <a:t>17-May-20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87551B-846B-4476-B504-8F5FE1746717}" type="slidenum">
              <a:rPr lang="en-US" smtClean="0"/>
              <a:t>‹#›</a:t>
            </a:fld>
            <a:endParaRPr lang="en-US"/>
          </a:p>
        </p:txBody>
      </p:sp>
    </p:spTree>
    <p:extLst>
      <p:ext uri="{BB962C8B-B14F-4D97-AF65-F5344CB8AC3E}">
        <p14:creationId xmlns:p14="http://schemas.microsoft.com/office/powerpoint/2010/main" val="2436300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EB31A2-BFD2-4DCE-B702-7CE9EBAA5996}" type="datetimeFigureOut">
              <a:rPr lang="en-US" smtClean="0"/>
              <a:t>17-May-20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87551B-846B-4476-B504-8F5FE1746717}" type="slidenum">
              <a:rPr lang="en-US" smtClean="0"/>
              <a:t>‹#›</a:t>
            </a:fld>
            <a:endParaRPr lang="en-US"/>
          </a:p>
        </p:txBody>
      </p:sp>
    </p:spTree>
    <p:extLst>
      <p:ext uri="{BB962C8B-B14F-4D97-AF65-F5344CB8AC3E}">
        <p14:creationId xmlns:p14="http://schemas.microsoft.com/office/powerpoint/2010/main" val="2696316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AEB31A2-BFD2-4DCE-B702-7CE9EBAA5996}" type="datetimeFigureOut">
              <a:rPr lang="en-US" smtClean="0"/>
              <a:t>17-May-20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87551B-846B-4476-B504-8F5FE1746717}" type="slidenum">
              <a:rPr lang="en-US" smtClean="0"/>
              <a:t>‹#›</a:t>
            </a:fld>
            <a:endParaRPr lang="en-US"/>
          </a:p>
        </p:txBody>
      </p:sp>
    </p:spTree>
    <p:extLst>
      <p:ext uri="{BB962C8B-B14F-4D97-AF65-F5344CB8AC3E}">
        <p14:creationId xmlns:p14="http://schemas.microsoft.com/office/powerpoint/2010/main" val="676746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AEB31A2-BFD2-4DCE-B702-7CE9EBAA5996}" type="datetimeFigureOut">
              <a:rPr lang="en-US" smtClean="0"/>
              <a:t>17-May-20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87551B-846B-4476-B504-8F5FE1746717}" type="slidenum">
              <a:rPr lang="en-US" smtClean="0"/>
              <a:t>‹#›</a:t>
            </a:fld>
            <a:endParaRPr lang="en-US"/>
          </a:p>
        </p:txBody>
      </p:sp>
    </p:spTree>
    <p:extLst>
      <p:ext uri="{BB962C8B-B14F-4D97-AF65-F5344CB8AC3E}">
        <p14:creationId xmlns:p14="http://schemas.microsoft.com/office/powerpoint/2010/main" val="2179361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EB31A2-BFD2-4DCE-B702-7CE9EBAA5996}" type="datetimeFigureOut">
              <a:rPr lang="en-US" smtClean="0"/>
              <a:t>17-May-20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87551B-846B-4476-B504-8F5FE1746717}" type="slidenum">
              <a:rPr lang="en-US" smtClean="0"/>
              <a:t>‹#›</a:t>
            </a:fld>
            <a:endParaRPr lang="en-US"/>
          </a:p>
        </p:txBody>
      </p:sp>
    </p:spTree>
    <p:extLst>
      <p:ext uri="{BB962C8B-B14F-4D97-AF65-F5344CB8AC3E}">
        <p14:creationId xmlns:p14="http://schemas.microsoft.com/office/powerpoint/2010/main" val="12291208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hyperlink" Target="http://www.google.com/url?sa=i&amp;rct=j&amp;q=&amp;esrc=s&amp;frm=1&amp;source=images&amp;cd=&amp;cad=rja&amp;docid=4_Q3Pnwr3JV1dM&amp;tbnid=naLYuFWarZm8GM:&amp;ved=0CAUQjRw&amp;url=http://www.fijitimes.com/story.aspx?ref=archive&amp;id=104734&amp;ei=ccCJUpz7CYfMkgW5poDwBg&amp;bvm=bv.56643336,d.dGI&amp;psig=AFQjCNF-lG7s-TEAdT7YdGtB890ZRlJCaw&amp;ust=1384845800265306"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hyperlink" Target="http://www.google.com/url?sa=i&amp;rct=j&amp;q=&amp;esrc=s&amp;frm=1&amp;source=images&amp;cd=&amp;cad=rja&amp;docid=OG9V2s0yd2XW4M&amp;tbnid=rfzlCYRQ_bQwEM:&amp;ved=0CAUQjRw&amp;url=http://article.wn.com/view/2010/11/17/Fijis_acting_PM_resigns/&amp;ei=RMGJUraDDM7TkgXL64CYBQ&amp;bvm=bv.56643336,d.dGI&amp;psig=AFQjCNETtQQ9EkjZrFRmb2mCx1hvbog-Kg&amp;ust=1384846013589068" TargetMode="Externa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7371" y="3817257"/>
            <a:ext cx="11393715" cy="1088572"/>
          </a:xfrm>
        </p:spPr>
        <p:txBody>
          <a:bodyPr>
            <a:noAutofit/>
          </a:bodyPr>
          <a:lstStyle/>
          <a:p>
            <a:r>
              <a:rPr lang="en-US" sz="4000" dirty="0" smtClean="0"/>
              <a:t>HIS 701-WEEK </a:t>
            </a:r>
            <a:r>
              <a:rPr lang="en-US" sz="4000" dirty="0" smtClean="0"/>
              <a:t>13-LECTURE: P</a:t>
            </a:r>
            <a:r>
              <a:rPr lang="en-US" sz="4000" dirty="0" smtClean="0"/>
              <a:t>art 1</a:t>
            </a:r>
            <a:endParaRPr lang="en-US" sz="4000" dirty="0"/>
          </a:p>
        </p:txBody>
      </p:sp>
      <p:sp>
        <p:nvSpPr>
          <p:cNvPr id="3" name="Subtitle 2"/>
          <p:cNvSpPr>
            <a:spLocks noGrp="1"/>
          </p:cNvSpPr>
          <p:nvPr>
            <p:ph type="subTitle" idx="1"/>
          </p:nvPr>
        </p:nvSpPr>
        <p:spPr>
          <a:xfrm>
            <a:off x="2971800" y="5014685"/>
            <a:ext cx="6400800" cy="1219200"/>
          </a:xfrm>
        </p:spPr>
        <p:txBody>
          <a:bodyPr>
            <a:normAutofit/>
          </a:bodyPr>
          <a:lstStyle/>
          <a:p>
            <a:r>
              <a:rPr lang="en-US" dirty="0" smtClean="0"/>
              <a:t>Causes of </a:t>
            </a:r>
            <a:r>
              <a:rPr lang="en-US" dirty="0"/>
              <a:t>2006 Coup: to end all Coups</a:t>
            </a:r>
            <a:endParaRPr lang="en-US" dirty="0" smtClean="0"/>
          </a:p>
          <a:p>
            <a:r>
              <a:rPr lang="en-US" dirty="0" smtClean="0"/>
              <a:t>The Changing Role Of The Great Council </a:t>
            </a:r>
            <a:r>
              <a:rPr lang="en-US" dirty="0"/>
              <a:t>Of Chiefs and Abrogation of the 1997 Constitution</a:t>
            </a:r>
            <a:endParaRPr lang="en-US" dirty="0"/>
          </a:p>
        </p:txBody>
      </p:sp>
      <p:pic>
        <p:nvPicPr>
          <p:cNvPr id="1026" name="Picture 2" descr="https://encrypted-tbn0.gstatic.com/images?q=tbn:ANd9GcSe9uninM1yecgue00w_aE6f6PNyLSKud7VSBWnxnGKgVF796Bv">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7772" y="362856"/>
            <a:ext cx="4762500" cy="2532745"/>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33004839"/>
      </p:ext>
    </p:extLst>
  </p:cSld>
  <p:clrMapOvr>
    <a:masterClrMapping/>
  </p:clrMapOvr>
  <mc:AlternateContent xmlns:mc="http://schemas.openxmlformats.org/markup-compatibility/2006">
    <mc:Choice xmlns:p14="http://schemas.microsoft.com/office/powerpoint/2010/main" Requires="p14">
      <p:transition spd="slow" p14:dur="2000" advTm="20190"/>
    </mc:Choice>
    <mc:Fallback>
      <p:transition spd="slow" advTm="201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857" y="365125"/>
            <a:ext cx="10990943" cy="1325563"/>
          </a:xfrm>
        </p:spPr>
        <p:txBody>
          <a:bodyPr/>
          <a:lstStyle/>
          <a:p>
            <a:r>
              <a:rPr lang="en-US" dirty="0" smtClean="0"/>
              <a:t>THE 2006 </a:t>
            </a:r>
            <a:r>
              <a:rPr lang="en-US" dirty="0" smtClean="0"/>
              <a:t>COUP: Qarase + GCC Vs Bainimarama</a:t>
            </a:r>
            <a:endParaRPr lang="en-US" dirty="0"/>
          </a:p>
        </p:txBody>
      </p:sp>
      <p:sp>
        <p:nvSpPr>
          <p:cNvPr id="3" name="Content Placeholder 2"/>
          <p:cNvSpPr>
            <a:spLocks noGrp="1"/>
          </p:cNvSpPr>
          <p:nvPr>
            <p:ph idx="1"/>
          </p:nvPr>
        </p:nvSpPr>
        <p:spPr>
          <a:xfrm>
            <a:off x="638629" y="1447800"/>
            <a:ext cx="10609942" cy="5181600"/>
          </a:xfrm>
        </p:spPr>
        <p:txBody>
          <a:bodyPr>
            <a:normAutofit fontScale="92500" lnSpcReduction="20000"/>
          </a:bodyPr>
          <a:lstStyle/>
          <a:p>
            <a:pPr algn="just"/>
            <a:r>
              <a:rPr lang="en-US" b="1" dirty="0" smtClean="0"/>
              <a:t>Towards the end of 2006, Qarase sought help from the GCC, hoping that the chiefs could mediate a resolution of his worsening conflict with </a:t>
            </a:r>
            <a:r>
              <a:rPr lang="en-US" b="1" dirty="0" smtClean="0"/>
              <a:t>Bainimarama.</a:t>
            </a:r>
            <a:endParaRPr lang="en-US" b="1" dirty="0" smtClean="0"/>
          </a:p>
          <a:p>
            <a:pPr algn="just"/>
            <a:r>
              <a:rPr lang="en-US" dirty="0" smtClean="0"/>
              <a:t>Both </a:t>
            </a:r>
            <a:r>
              <a:rPr lang="en-US" dirty="0" smtClean="0"/>
              <a:t>Qarase and Bainimarama were invited to an ‘emergency’ GCC meeting</a:t>
            </a:r>
          </a:p>
          <a:p>
            <a:pPr algn="just"/>
            <a:r>
              <a:rPr lang="en-US" u="sng" dirty="0"/>
              <a:t>Bainimarama declined to attend, declaring that he did not wish the chiefs to be involved in the conflict and condemning Qarase for seeking to use them to resolve his predicament</a:t>
            </a:r>
            <a:r>
              <a:rPr lang="en-US" u="sng" dirty="0" smtClean="0"/>
              <a:t>.</a:t>
            </a:r>
          </a:p>
          <a:p>
            <a:r>
              <a:rPr lang="en-US" u="sng" dirty="0"/>
              <a:t>Bainimarama refused to meet with a GCC mediation committee which tried to visit him at the barracks, and on 5 December, </a:t>
            </a:r>
            <a:r>
              <a:rPr lang="en-US" b="1" u="sng" dirty="0"/>
              <a:t>he ousted Qarase’s government, scarcely seven months after it’s re-election. </a:t>
            </a:r>
            <a:r>
              <a:rPr lang="en-US" dirty="0"/>
              <a:t>As army commander, he had assumed executive </a:t>
            </a:r>
            <a:r>
              <a:rPr lang="en-US" dirty="0" smtClean="0"/>
              <a:t>authority.</a:t>
            </a:r>
          </a:p>
          <a:p>
            <a:pPr algn="just"/>
            <a:r>
              <a:rPr lang="en-US" b="1" dirty="0" smtClean="0"/>
              <a:t>He later directed </a:t>
            </a:r>
            <a:r>
              <a:rPr lang="en-US" b="1" dirty="0"/>
              <a:t>that the GCC must not meet again during the ‘state of emergency’ without army approval.</a:t>
            </a:r>
          </a:p>
          <a:p>
            <a:pPr algn="just"/>
            <a:r>
              <a:rPr lang="en-US" dirty="0"/>
              <a:t>Bainimarama bluntly made clear he no longer respected the GCC, viewing it as an </a:t>
            </a:r>
            <a:r>
              <a:rPr lang="en-US" b="1" dirty="0"/>
              <a:t>obstacle to his ‘clean-up’ work for the well being of the nation.</a:t>
            </a:r>
          </a:p>
          <a:p>
            <a:endParaRPr lang="en-US" dirty="0"/>
          </a:p>
          <a:p>
            <a:pPr algn="just"/>
            <a:endParaRPr lang="en-US" u="sng" dirty="0"/>
          </a:p>
          <a:p>
            <a:pPr algn="just"/>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782910522"/>
      </p:ext>
    </p:extLst>
  </p:cSld>
  <p:clrMapOvr>
    <a:masterClrMapping/>
  </p:clrMapOvr>
  <mc:AlternateContent xmlns:mc="http://schemas.openxmlformats.org/markup-compatibility/2006">
    <mc:Choice xmlns:p14="http://schemas.microsoft.com/office/powerpoint/2010/main" Requires="p14">
      <p:transition spd="slow" p14:dur="2000" advTm="68768"/>
    </mc:Choice>
    <mc:Fallback>
      <p:transition spd="slow" advTm="687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3104"/>
          </a:xfrm>
        </p:spPr>
        <p:txBody>
          <a:bodyPr/>
          <a:lstStyle/>
          <a:p>
            <a:r>
              <a:rPr lang="en-US" dirty="0" smtClean="0"/>
              <a:t>Post 2006 Coup developments</a:t>
            </a:r>
            <a:endParaRPr lang="en-US" dirty="0"/>
          </a:p>
        </p:txBody>
      </p:sp>
      <p:sp>
        <p:nvSpPr>
          <p:cNvPr id="3" name="Content Placeholder 2"/>
          <p:cNvSpPr>
            <a:spLocks noGrp="1"/>
          </p:cNvSpPr>
          <p:nvPr>
            <p:ph idx="1"/>
          </p:nvPr>
        </p:nvSpPr>
        <p:spPr>
          <a:xfrm>
            <a:off x="838200" y="1248230"/>
            <a:ext cx="10515600" cy="4928733"/>
          </a:xfrm>
        </p:spPr>
        <p:txBody>
          <a:bodyPr>
            <a:normAutofit fontScale="85000" lnSpcReduction="20000"/>
          </a:bodyPr>
          <a:lstStyle/>
          <a:p>
            <a:r>
              <a:rPr lang="en-US" b="1" dirty="0" smtClean="0"/>
              <a:t>Early in January 2007, Bainimarama declared he was returning executive authority to the </a:t>
            </a:r>
            <a:r>
              <a:rPr lang="en-US" b="1" dirty="0" smtClean="0"/>
              <a:t>President. After </a:t>
            </a:r>
            <a:r>
              <a:rPr lang="en-US" b="1" dirty="0" smtClean="0"/>
              <a:t>which the President then appointed him acting Prime </a:t>
            </a:r>
            <a:r>
              <a:rPr lang="en-US" b="1" dirty="0" smtClean="0"/>
              <a:t>Minister. Bainimarama still retained his position as army commander.</a:t>
            </a:r>
          </a:p>
          <a:p>
            <a:r>
              <a:rPr lang="en-US" dirty="0" smtClean="0"/>
              <a:t>He selected an interim cabinet of 16 (4 Indians, 10 Fijians, a Rotuman, and a part-European). GCC initially accepted these appointments and later raised some questions.</a:t>
            </a:r>
          </a:p>
          <a:p>
            <a:r>
              <a:rPr lang="en-US" b="1" dirty="0" smtClean="0"/>
              <a:t>An </a:t>
            </a:r>
            <a:r>
              <a:rPr lang="en-US" b="1" dirty="0"/>
              <a:t>angry Bainimarama rebuked the chiefs for their concern about the legality of the coup and the new regime, and for obstructing his ‘clean-up’ campaign</a:t>
            </a:r>
            <a:r>
              <a:rPr lang="en-US" b="1" dirty="0" smtClean="0"/>
              <a:t>.</a:t>
            </a:r>
          </a:p>
          <a:p>
            <a:pPr algn="just"/>
            <a:r>
              <a:rPr lang="en-US" dirty="0"/>
              <a:t>He directed his Minister for Fijian Affairs, himself a high ranking chief and the previous army commander and previous GCC chairman, to ‘suspend’ the GCC and initiate a review of its composition and role in preparation for </a:t>
            </a:r>
            <a:r>
              <a:rPr lang="en-US" dirty="0" smtClean="0"/>
              <a:t>reform. Bainimarama </a:t>
            </a:r>
            <a:r>
              <a:rPr lang="en-US" dirty="0"/>
              <a:t>explained his action in an address on national radio</a:t>
            </a:r>
            <a:r>
              <a:rPr lang="en-US" dirty="0" smtClean="0"/>
              <a:t>.</a:t>
            </a:r>
          </a:p>
          <a:p>
            <a:pPr algn="just"/>
            <a:r>
              <a:rPr lang="en-US" b="1" dirty="0"/>
              <a:t>In </a:t>
            </a:r>
            <a:r>
              <a:rPr lang="en-US" b="1" dirty="0" smtClean="0"/>
              <a:t>2006 </a:t>
            </a:r>
            <a:r>
              <a:rPr lang="en-US" b="1" dirty="0"/>
              <a:t>Bainimarama’s declared objective was to combat Fijian nationalism</a:t>
            </a:r>
          </a:p>
          <a:p>
            <a:pPr algn="just"/>
            <a:r>
              <a:rPr lang="en-US" b="1" dirty="0"/>
              <a:t>He viewed it as a threat to the security and well-being of Fiji and particularly to the integrity of the army and his command.</a:t>
            </a:r>
          </a:p>
          <a:p>
            <a:pPr algn="just"/>
            <a:endParaRPr lang="en-US" dirty="0"/>
          </a:p>
          <a:p>
            <a:endParaRPr lang="en-US" dirty="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80187680"/>
      </p:ext>
    </p:extLst>
  </p:cSld>
  <p:clrMapOvr>
    <a:masterClrMapping/>
  </p:clrMapOvr>
  <mc:AlternateContent xmlns:mc="http://schemas.openxmlformats.org/markup-compatibility/2006">
    <mc:Choice xmlns:p14="http://schemas.microsoft.com/office/powerpoint/2010/main" Requires="p14">
      <p:transition spd="slow" p14:dur="2000" advTm="50244"/>
    </mc:Choice>
    <mc:Fallback>
      <p:transition spd="slow" advTm="502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2006 </a:t>
            </a:r>
            <a:r>
              <a:rPr lang="en-US" b="1" dirty="0"/>
              <a:t>coup to end all </a:t>
            </a:r>
            <a:r>
              <a:rPr lang="en-US" b="1" dirty="0" smtClean="0"/>
              <a:t>coups: </a:t>
            </a:r>
            <a:r>
              <a:rPr lang="en-US" dirty="0" smtClean="0"/>
              <a:t>Conclusion</a:t>
            </a:r>
            <a:endParaRPr lang="en-US" dirty="0"/>
          </a:p>
        </p:txBody>
      </p:sp>
      <p:sp>
        <p:nvSpPr>
          <p:cNvPr id="3" name="Content Placeholder 2"/>
          <p:cNvSpPr>
            <a:spLocks noGrp="1"/>
          </p:cNvSpPr>
          <p:nvPr>
            <p:ph idx="1"/>
          </p:nvPr>
        </p:nvSpPr>
        <p:spPr>
          <a:xfrm>
            <a:off x="464457" y="1538514"/>
            <a:ext cx="11263086" cy="4638449"/>
          </a:xfrm>
        </p:spPr>
        <p:txBody>
          <a:bodyPr>
            <a:normAutofit fontScale="92500" lnSpcReduction="10000"/>
          </a:bodyPr>
          <a:lstStyle/>
          <a:p>
            <a:r>
              <a:rPr lang="en-US" u="sng" dirty="0"/>
              <a:t>The 2006 </a:t>
            </a:r>
            <a:r>
              <a:rPr lang="en-US" u="sng" dirty="0" smtClean="0"/>
              <a:t>coup might </a:t>
            </a:r>
            <a:r>
              <a:rPr lang="en-US" u="sng" dirty="0"/>
              <a:t>indicate the end of an era during which the bipolar conflict between politicians representing the indigenous Fijians, and those representing the indo-Fijians, dominated the political stage. </a:t>
            </a:r>
            <a:r>
              <a:rPr lang="en-US" u="sng" dirty="0" smtClean="0"/>
              <a:t>Now their emerged conflicts between ethno nationalist interests, delays </a:t>
            </a:r>
            <a:r>
              <a:rPr lang="en-US" u="sng" dirty="0"/>
              <a:t>that inevitable shift away from bipolar </a:t>
            </a:r>
            <a:r>
              <a:rPr lang="en-US" u="sng" dirty="0" smtClean="0"/>
              <a:t>politics.</a:t>
            </a:r>
          </a:p>
          <a:p>
            <a:r>
              <a:rPr lang="en-US" dirty="0"/>
              <a:t>The 2006 coup </a:t>
            </a:r>
            <a:r>
              <a:rPr lang="en-US" dirty="0" smtClean="0"/>
              <a:t>stated as </a:t>
            </a:r>
            <a:r>
              <a:rPr lang="en-US" dirty="0"/>
              <a:t>‘</a:t>
            </a:r>
            <a:r>
              <a:rPr lang="en-US" b="1" u="sng" dirty="0"/>
              <a:t>coup to end all coups</a:t>
            </a:r>
            <a:r>
              <a:rPr lang="en-US" u="sng" dirty="0"/>
              <a:t>’, </a:t>
            </a:r>
            <a:r>
              <a:rPr lang="en-US" u="sng" dirty="0" smtClean="0"/>
              <a:t>that </a:t>
            </a:r>
            <a:r>
              <a:rPr lang="en-US" u="sng" dirty="0"/>
              <a:t>the military – by temporarily abolishing democracy – would restore it later in a form that would solve Fiji’s political problems once and for all. </a:t>
            </a:r>
            <a:endParaRPr lang="en-US" u="sng" dirty="0" smtClean="0"/>
          </a:p>
          <a:p>
            <a:r>
              <a:rPr lang="en-US" dirty="0" smtClean="0"/>
              <a:t>The </a:t>
            </a:r>
            <a:r>
              <a:rPr lang="en-US" b="1" dirty="0"/>
              <a:t>Fiji military, </a:t>
            </a:r>
            <a:r>
              <a:rPr lang="en-US" dirty="0"/>
              <a:t>which had spearheaded the ethno-nationalist coup in 1987, was now responsible for a coup that would – it was claimed </a:t>
            </a:r>
            <a:r>
              <a:rPr lang="en-US" b="1" dirty="0"/>
              <a:t>– forever eradicate the politics of race</a:t>
            </a:r>
            <a:r>
              <a:rPr lang="en-US" dirty="0"/>
              <a:t>. </a:t>
            </a:r>
            <a:r>
              <a:rPr lang="en-US" u="sng" dirty="0"/>
              <a:t>A month after the military seizure of power, and – despite the hostility of core ethnic Fijian institutions, such as the Great Council of Chiefs and the Methodist Church – an interim government was </a:t>
            </a:r>
            <a:r>
              <a:rPr lang="en-US" u="sng" dirty="0" smtClean="0"/>
              <a:t>appointed</a:t>
            </a:r>
            <a:r>
              <a:rPr lang="en-US" dirty="0" smtClean="0"/>
              <a:t>.</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063024933"/>
      </p:ext>
    </p:extLst>
  </p:cSld>
  <p:clrMapOvr>
    <a:masterClrMapping/>
  </p:clrMapOvr>
  <mc:AlternateContent xmlns:mc="http://schemas.openxmlformats.org/markup-compatibility/2006">
    <mc:Choice xmlns:p14="http://schemas.microsoft.com/office/powerpoint/2010/main" Requires="p14">
      <p:transition spd="slow" p14:dur="2000" advTm="61636"/>
    </mc:Choice>
    <mc:Fallback>
      <p:transition spd="slow" advTm="616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915" y="228600"/>
            <a:ext cx="11234056" cy="845457"/>
          </a:xfrm>
        </p:spPr>
        <p:txBody>
          <a:bodyPr>
            <a:normAutofit/>
          </a:bodyPr>
          <a:lstStyle/>
          <a:p>
            <a:r>
              <a:rPr lang="en-US" sz="2800" dirty="0"/>
              <a:t>THE GREAT COUNCIL OF CHIEFS AND LIBERAL CONSTITUTIONAL REFORM</a:t>
            </a:r>
          </a:p>
        </p:txBody>
      </p:sp>
      <p:sp>
        <p:nvSpPr>
          <p:cNvPr id="3" name="Content Placeholder 2"/>
          <p:cNvSpPr>
            <a:spLocks noGrp="1"/>
          </p:cNvSpPr>
          <p:nvPr>
            <p:ph idx="1"/>
          </p:nvPr>
        </p:nvSpPr>
        <p:spPr>
          <a:xfrm>
            <a:off x="609599" y="1074057"/>
            <a:ext cx="10609943" cy="5631543"/>
          </a:xfrm>
        </p:spPr>
        <p:txBody>
          <a:bodyPr>
            <a:normAutofit/>
          </a:bodyPr>
          <a:lstStyle/>
          <a:p>
            <a:pPr algn="just"/>
            <a:r>
              <a:rPr lang="en-US" dirty="0" smtClean="0"/>
              <a:t>Mid-1990s-through the constitutional process, </a:t>
            </a:r>
            <a:r>
              <a:rPr lang="en-US" u="sng" dirty="0" err="1" smtClean="0"/>
              <a:t>Rabuka</a:t>
            </a:r>
            <a:r>
              <a:rPr lang="en-US" u="sng" dirty="0" smtClean="0"/>
              <a:t> tried to portray and remake himself as a leader for multi-ethnic Fiji.</a:t>
            </a:r>
          </a:p>
          <a:p>
            <a:pPr algn="just"/>
            <a:r>
              <a:rPr lang="en-US" u="sng" dirty="0" smtClean="0"/>
              <a:t>He turned to the GCC for validation of his compromise with Indian </a:t>
            </a:r>
            <a:r>
              <a:rPr lang="en-US" u="sng" dirty="0" smtClean="0"/>
              <a:t>leaders. </a:t>
            </a:r>
            <a:r>
              <a:rPr lang="en-US" b="1" dirty="0" smtClean="0"/>
              <a:t>Foreign </a:t>
            </a:r>
            <a:r>
              <a:rPr lang="en-US" b="1" dirty="0" smtClean="0"/>
              <a:t>diplomatic pressures, declining Indian population and economic recession, disposed </a:t>
            </a:r>
            <a:r>
              <a:rPr lang="en-US" b="1" dirty="0" err="1" smtClean="0"/>
              <a:t>Rabuka</a:t>
            </a:r>
            <a:r>
              <a:rPr lang="en-US" b="1" dirty="0" smtClean="0"/>
              <a:t> and his fellow political leaders to agree to constitutional change</a:t>
            </a:r>
            <a:r>
              <a:rPr lang="en-US" dirty="0" smtClean="0"/>
              <a:t>.</a:t>
            </a:r>
          </a:p>
          <a:p>
            <a:pPr algn="just"/>
            <a:r>
              <a:rPr lang="en-US" b="1" dirty="0"/>
              <a:t>The GCC was persuaded </a:t>
            </a:r>
            <a:r>
              <a:rPr lang="en-US" dirty="0"/>
              <a:t>by </a:t>
            </a:r>
            <a:r>
              <a:rPr lang="en-US" dirty="0" err="1"/>
              <a:t>Rabuka</a:t>
            </a:r>
            <a:r>
              <a:rPr lang="en-US" dirty="0"/>
              <a:t>, </a:t>
            </a:r>
            <a:r>
              <a:rPr lang="en-US" dirty="0" err="1"/>
              <a:t>Rt</a:t>
            </a:r>
            <a:r>
              <a:rPr lang="en-US" dirty="0"/>
              <a:t> Mara and his wife Adi Lady </a:t>
            </a:r>
            <a:r>
              <a:rPr lang="en-US" dirty="0" err="1"/>
              <a:t>Lala</a:t>
            </a:r>
            <a:r>
              <a:rPr lang="en-US" dirty="0"/>
              <a:t> Mara and NFP Leader Jai Ram Reddy, </a:t>
            </a:r>
            <a:r>
              <a:rPr lang="en-US" u="sng" dirty="0"/>
              <a:t>to approve a legislative change that reduced the GCC’s representation in the Senate and restore equal representation of the major ethnic groups in the lower house, while retaining the authority to appoint the President and Vice-President.</a:t>
            </a:r>
          </a:p>
          <a:p>
            <a:pPr algn="just"/>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83104104"/>
      </p:ext>
    </p:extLst>
  </p:cSld>
  <p:clrMapOvr>
    <a:masterClrMapping/>
  </p:clrMapOvr>
  <mc:AlternateContent xmlns:mc="http://schemas.openxmlformats.org/markup-compatibility/2006">
    <mc:Choice xmlns:p14="http://schemas.microsoft.com/office/powerpoint/2010/main" Requires="p14">
      <p:transition spd="slow" p14:dur="2000" advTm="64701"/>
    </mc:Choice>
    <mc:Fallback>
      <p:transition spd="slow" advTm="647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10532"/>
          </a:xfrm>
        </p:spPr>
        <p:txBody>
          <a:bodyPr/>
          <a:lstStyle/>
          <a:p>
            <a:r>
              <a:rPr lang="en-US" b="1" dirty="0" smtClean="0"/>
              <a:t>THE COUP CRISIS 2000</a:t>
            </a:r>
            <a:endParaRPr lang="en-US" b="1" dirty="0"/>
          </a:p>
        </p:txBody>
      </p:sp>
      <p:sp>
        <p:nvSpPr>
          <p:cNvPr id="3" name="Content Placeholder 2"/>
          <p:cNvSpPr>
            <a:spLocks noGrp="1"/>
          </p:cNvSpPr>
          <p:nvPr>
            <p:ph idx="1"/>
          </p:nvPr>
        </p:nvSpPr>
        <p:spPr>
          <a:xfrm>
            <a:off x="838200" y="1175659"/>
            <a:ext cx="10515600" cy="5453742"/>
          </a:xfrm>
        </p:spPr>
        <p:txBody>
          <a:bodyPr>
            <a:normAutofit fontScale="92500" lnSpcReduction="10000"/>
          </a:bodyPr>
          <a:lstStyle/>
          <a:p>
            <a:pPr algn="just"/>
            <a:r>
              <a:rPr lang="en-US" dirty="0" smtClean="0"/>
              <a:t>8 out of the 14 provincial councils opposed the GCC’s proposal for equal representation of the two main ethnic groups in the Lower House.</a:t>
            </a:r>
          </a:p>
          <a:p>
            <a:pPr algn="just"/>
            <a:r>
              <a:rPr lang="en-US" b="1" dirty="0" smtClean="0"/>
              <a:t>The first election under the new 1997 Constitution was won by a coalition of parties of which the Indian dominated Labour Party had majority seats.</a:t>
            </a:r>
          </a:p>
          <a:p>
            <a:pPr algn="just"/>
            <a:r>
              <a:rPr lang="en-US" u="sng" dirty="0"/>
              <a:t>This was seen by Fijians as a radical political change for which extreme nationalist and militant Fijians were not ready thus it  further widened and intensified their disquiet.</a:t>
            </a:r>
          </a:p>
          <a:p>
            <a:pPr algn="just"/>
            <a:r>
              <a:rPr lang="en-US" dirty="0" err="1"/>
              <a:t>Mahendra</a:t>
            </a:r>
            <a:r>
              <a:rPr lang="en-US" dirty="0"/>
              <a:t> Chaudhry became first Indian PM, appointed by Ratu Mara as president and his daughter became a member of the new cabinet.</a:t>
            </a:r>
          </a:p>
          <a:p>
            <a:pPr algn="just"/>
            <a:r>
              <a:rPr lang="en-US" b="1" dirty="0" smtClean="0"/>
              <a:t>Fiji’s </a:t>
            </a:r>
            <a:r>
              <a:rPr lang="en-US" b="1" dirty="0"/>
              <a:t>first Indian PM wanted to impress on the GCC his respect for Fijian concerns and </a:t>
            </a:r>
            <a:r>
              <a:rPr lang="en-US" b="1" dirty="0" smtClean="0"/>
              <a:t>anxieties. </a:t>
            </a:r>
            <a:r>
              <a:rPr lang="en-US" dirty="0" smtClean="0"/>
              <a:t>It </a:t>
            </a:r>
            <a:r>
              <a:rPr lang="en-US" dirty="0"/>
              <a:t>seemed a promising start for the new </a:t>
            </a:r>
            <a:r>
              <a:rPr lang="en-US" dirty="0" smtClean="0"/>
              <a:t>government. But </a:t>
            </a:r>
            <a:r>
              <a:rPr lang="en-US" dirty="0"/>
              <a:t>within a few months, </a:t>
            </a:r>
            <a:r>
              <a:rPr lang="en-US" b="1" dirty="0"/>
              <a:t>Fijian anger rapidly grew over some of Chaudhry’s </a:t>
            </a:r>
            <a:r>
              <a:rPr lang="en-US" b="1" dirty="0" smtClean="0"/>
              <a:t>plans.</a:t>
            </a:r>
            <a:endParaRPr lang="en-US" b="1" dirty="0"/>
          </a:p>
          <a:p>
            <a:pPr algn="just"/>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152189937"/>
      </p:ext>
    </p:extLst>
  </p:cSld>
  <p:clrMapOvr>
    <a:masterClrMapping/>
  </p:clrMapOvr>
  <mc:AlternateContent xmlns:mc="http://schemas.openxmlformats.org/markup-compatibility/2006">
    <mc:Choice xmlns:p14="http://schemas.microsoft.com/office/powerpoint/2010/main" Requires="p14">
      <p:transition spd="slow" p14:dur="2000" advTm="66232"/>
    </mc:Choice>
    <mc:Fallback>
      <p:transition spd="slow" advTm="662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4742" y="333828"/>
            <a:ext cx="10638971" cy="6125029"/>
          </a:xfrm>
        </p:spPr>
        <p:txBody>
          <a:bodyPr>
            <a:normAutofit fontScale="92500" lnSpcReduction="20000"/>
          </a:bodyPr>
          <a:lstStyle/>
          <a:p>
            <a:pPr algn="just"/>
            <a:r>
              <a:rPr lang="en-US" dirty="0" smtClean="0"/>
              <a:t>Especially a proposal to reform the management of native land-allegedly without proper consultation with the GCC.</a:t>
            </a:r>
          </a:p>
          <a:p>
            <a:pPr algn="just"/>
            <a:r>
              <a:rPr lang="en-US" b="1" dirty="0" smtClean="0"/>
              <a:t>Antagonism culminated in protest marches and a </a:t>
            </a:r>
            <a:r>
              <a:rPr lang="en-US" b="1" dirty="0" smtClean="0"/>
              <a:t>2000 coup </a:t>
            </a:r>
            <a:r>
              <a:rPr lang="en-US" b="1" dirty="0" err="1" smtClean="0"/>
              <a:t>d’etat</a:t>
            </a:r>
            <a:r>
              <a:rPr lang="en-US" b="1" dirty="0" smtClean="0"/>
              <a:t> led by a failure businessman, George Speight, with the support of a small section of the army </a:t>
            </a:r>
            <a:endParaRPr lang="en-US" b="1" dirty="0" smtClean="0"/>
          </a:p>
          <a:p>
            <a:pPr algn="just"/>
            <a:r>
              <a:rPr lang="en-US" dirty="0"/>
              <a:t>But now, </a:t>
            </a:r>
            <a:r>
              <a:rPr lang="en-US" b="1" dirty="0"/>
              <a:t>the chiefs were split between supporters and opponents of George Speight and his fellow coup-makers</a:t>
            </a:r>
            <a:r>
              <a:rPr lang="en-US" b="1" dirty="0" smtClean="0"/>
              <a:t>.</a:t>
            </a:r>
          </a:p>
          <a:p>
            <a:pPr algn="just"/>
            <a:r>
              <a:rPr lang="en-US" u="sng" dirty="0"/>
              <a:t>GCC failure to unite against the overthrow of a government elected under the constitution it had approved, </a:t>
            </a:r>
            <a:r>
              <a:rPr lang="en-US" dirty="0"/>
              <a:t>was due partly to a long simmering resentment of several </a:t>
            </a:r>
            <a:r>
              <a:rPr lang="en-US" dirty="0" err="1"/>
              <a:t>Bauan</a:t>
            </a:r>
            <a:r>
              <a:rPr lang="en-US" dirty="0"/>
              <a:t> chiefs against </a:t>
            </a:r>
            <a:r>
              <a:rPr lang="en-US" dirty="0" err="1" smtClean="0"/>
              <a:t>Ratu</a:t>
            </a:r>
            <a:r>
              <a:rPr lang="en-US" dirty="0" smtClean="0"/>
              <a:t> </a:t>
            </a:r>
            <a:r>
              <a:rPr lang="en-US" dirty="0"/>
              <a:t>Mara</a:t>
            </a:r>
            <a:r>
              <a:rPr lang="en-US" dirty="0" smtClean="0"/>
              <a:t>.</a:t>
            </a:r>
          </a:p>
          <a:p>
            <a:pPr algn="just"/>
            <a:r>
              <a:rPr lang="en-US" b="1" dirty="0"/>
              <a:t>In the crisis of 2000, the GCC failed a crucial test in its expected national </a:t>
            </a:r>
            <a:r>
              <a:rPr lang="en-US" b="1" dirty="0" smtClean="0"/>
              <a:t>role. </a:t>
            </a:r>
            <a:r>
              <a:rPr lang="en-US" dirty="0" smtClean="0"/>
              <a:t>This </a:t>
            </a:r>
            <a:r>
              <a:rPr lang="en-US" dirty="0"/>
              <a:t>was the crucible for a strengthening of the army as an independent political force.</a:t>
            </a:r>
          </a:p>
          <a:p>
            <a:pPr algn="just"/>
            <a:r>
              <a:rPr lang="en-US" b="1" dirty="0"/>
              <a:t>The GCC redeemed itself in as a forum supporting democratic government, when after much debate, it accepted court rulings that the constitution remained in place, appointed a new President, and urged him to order fresh elections for the House of Representatives- a proposal that Chaudhry himself endorsed</a:t>
            </a:r>
            <a:endParaRPr lang="en-US" dirty="0"/>
          </a:p>
          <a:p>
            <a:pPr algn="just"/>
            <a:endParaRPr lang="en-US" dirty="0"/>
          </a:p>
          <a:p>
            <a:pPr algn="just"/>
            <a:endParaRPr lang="en-US" dirty="0"/>
          </a:p>
        </p:txBody>
      </p:sp>
      <p:sp>
        <p:nvSpPr>
          <p:cNvPr id="2" name="AutoShape 4" descr="data:image/jpeg;base64,/9j/4AAQSkZJRgABAQAAAQABAAD/2wCEAAkGBhAQEBAUDxAPFA8QFQ8QDxUPEA8QDw8QFBAVFBUQFRQXGyYeFxkjGRUUHy8gIycpLCwsFR4xNTAqNSYrLCkBCQoKDgwOFA8PFCkYFBgpKSkpKSkpKSkpKSkpKSkpKSkpKSkpKSkpKSkpKSkpKSkpKSkpKSkpKSkpKSkpKSkpKf/AABEIALwBDAMBIgACEQEDEQH/xAAbAAABBQEBAAAAAAAAAAAAAAABAgMEBQYAB//EAD4QAAEDAQUFBgMHBAAHAQAAAAEAAhEDBAUSITFBUWFxgQYTIjKRsVKhwRQjM0JictEHkuHwJENTY6Ky8RX/xAAYAQEBAQEBAAAAAAAAAAAAAAAAAQIDBP/EACARAQEAAwEAAwADAQAAAAAAAAABAhEhMQMSQSJRYTL/2gAMAwEAAhEDEQA/APGZRQXBcmymIvcuCQ5yISSgVxQK0jiVKu7zhRFLuzzhBraQyCchCkMgnIUUAEYRARhRQRRhKhAkLlGtl6UqU4nDF8Izd6Kpf2oJ8jI/cfoFdJtfwklZ+rfVY+XCN4AmN/pmpVkvWo7zBpIkmSGZDnomjazKSU1QtzX5aHcfodqkELOtKbWqus/dtWXIWmub8JqRKsECjCJC1pk2QUCnCECECM1yXCEKhBSc05CEIEFJSyEmFAgotKJC5qo8bSmtSQlkwstA5ybK4lCVUBCUUFQFMuzzhQ1MuzzhEbOiMgnIQojwhOQo0SAjCUAjCKGFUl/X53Usp51CMzsZP1V3VcGtJOgBPoJXnlaqaj3OOZcST1ViUMZc6XEknUkySU4BGsyiKJCcpMJMptNJVktEACBIJzy9DKWxxBkRsGgj/f5Uix3dOZ05ZqULreXN+7fMzmDEbvlM8Vn7Rr6K5zxJgEHhkp933k6WtfmD5SYad6sKvZpwEnIDN2gOmUDaqOrZiHlsZvIb4oAmcuELW5UuNjRLRXEfu1kbqqS0tJks3bGk6LWXB5DzWdaFuAuhKAXQtMkOCEJZSWhUJhdCWUnRAmECEspJQJISUshJhQIcEGhLIQAQeNtCQ5yU8ptFcUlEpKDkEUERymXZ5woal3Z+IOiDc0B4QnISaA8ITsI0SAjCICVCiqftNXLKBA/OQw8jn9FkrKzatL2tzFIfuPDYFn6QyUt4SdSqbQVaWOzA6BVdBq011WYwMiZOoGnArjnXowm6sbmoAajUn2Wts1mpubDmyXZZbRz3LPXewMkZZZ7VpLqHiY45jRsELjP+nfLWlrTutuAjA0dAfXhwWO7YdmZYalOS8EB0xnOXsvQSdBpt4Klt1QFtUmI8bc+GhXovNPP7K8suywOY8jUtY/ENcgSJ6cBGS0/Z4+ZVFMv70uIybr5sEOZB5EYTlvPNWvZ4+JwXa/jzL4BdCUAuVQkoBKQQJhJcEtcQgQUkhOQkkIhELoSoQRSCFzQiQi0KDxIlJKKCKCCKCDkFyKICl3WfvBzCiwpl2t8Y6Kjd0B4RyTsJFn8oTijbgEmtWDGuc7ytElLCg34D3D42Fpd+3Fn9FFZ+/reys5hZi0IIcIIMzKrgISnmXIVWAjXLas+r4sbvoNfHiHufdbO4rAWmCZbq0gyORXn1loU97hxzAHXYtTdd6PolsvJz2/Cds7Vzyxdvjy/xpmtOIidJHGVcXdaHOhgDXc2k581m7d3mHHT/ADEEngqh9+2yi4GnVZIMxDPmSueOPXbLLU8er1apa2XZHISJw8YlUl4VvDAEiXFxkhuZ/wBMKsu3tJba7R9qawsMeQAFvEgaq3ABZloJKud7xjCbintFBraT6jWwXYwd0gE+5jSVAuJ0VFZVmfdVJOGmC8vjN7mtLcmDTOP/ABPWssIDawwkljg1zCRBLXAETxz+S7/aXUebLGyW/jRkrklELo5CQhCKEIAuSoXQgQgUshAhVCElLISYUCSEWhcUWorw1AolAqKBXLlyo5FBFAWhTbA3xtURgU2wjxhQbez+UJ4Jqz+UJ5GhhN2ujjpvb8TXDrGXzToSgorz5zfFzAHUZFF9PFkNmalXjZ8FaoCCPE4jkSY+SAZmNf4WK3rZ67LPQHeF4cS8ENGH8MyDiDp13KKMWICQc4EaKY9rWiTIG3idy66WB9ZmWWILNvG5j5Hpd53Q6pYKXdCKgpB37i2MQHGJ9F5jgruI7tri4uLcMSYjI65jqvf7IwMpUcWgZLctM1jHdlR3vfWbC6i90ua0wWEnVv6eGz2k43Z9v1Fo2KtRdTYWl1J7Q7G2Xd2dz5JAM7QYO4HW4FOGAdPrCu7vu8UxMgNcBjLiS6BnEn2TN4BrnQ3TX+Fyzx/WsbrnrKutnePtFDAQ5jHAEzDgWgh3KSqyxuAqtDfK0Bjf2tET9eqvL4pMosq1QB31Ytog55Uw0QI0nJ2fELO2E/eN5rfx4/rn82XJjGrC5c3RKIXqeRwXBcAuQFFBcqOKSigUQkpISygoEORauKUwIPCkCigjQLlyKDkVwRQLphTrGPGFEohTrIPEFkbOz+UJ0JuzeUJ0BVoQlhJAS2jcoMz2pp/esOwsA6tcf5CiWIb1fdpLCXUg6D92ZOX5TkfnCzeOGujcsV0xpFrtGJ0/laYaPc9VN7PW+mK2IwCNh0PJUVNheTnkPlxTlGxOOTIk6GR1V+vEmd3uPa7N22pubTpd1VrPacJ7lshgPxOn2lVd139Usd4VacFtGs4vptOgDjmB1WK7PW2vZqjHDQTiB8royw/X/wCK8vq+GWssqNaRVoOaDpmx3m044Y5rOWPHXHP+49OtVtFUAxnwUGrlmU1dNeabTsgJ60DF1hcLd9/XTzhv/wDB+3Wa0tZnaKDmPpD4iWklk/qBjmAsBZsqjZ1BgzqDuXpX9NLb3la0ub5KhdgO9rHYGnqGz1XdtP6fVKto7+yNYcfirMLg0mpPnbOWY1EjMTtXpxx/jHkzv8qoqegS0p9kqUjhqMc1w2OBB/ykwujm5BFcgBXBKQQcklKKEKhKBCK5EJhKagUWqDwgoIoI05EIIoCEpBFQSKAU2zDxBRLOFOsrCXtABJJAAGpUGvs3lCfa0nIa8E9YLreWjF4d+9XFloNZ5Rnv2qWtIFnul5zdkPmprLOGZAR7nqpzagKQ/ksVNqu3Ug5rmnQtdPIiF5u6IdxyXqVZmIPy0ED0Xllenhq1KZyLXOLeLSSQpi1Kh/Zd08f8q1slx06gEvAOhOEjqomAgq2um7e9cAX4dJzIyWrXbCT9m1jdXYbEcQtLWtE+HNznHYAOeaYst2VKFrbTrQQ97SXtHgc0SDGwHMZHfyWmoXBVs4BFbG0xrs9VIr0zUpuDyJGnPUFZ++nTLDHLzi4u6MIa3QDgpNqtAbkNglx3Kluu2YRvOQ5kbV16VHfZ6xB8bxgbxqVDgb83fJcotjTf0qsWGjSMfkB/ul31XoxCy3ZGyik1rBo1rR6D/C1S9mHjxZdqutt3sry2o0FsbdQd4OwrPWzsNqaNXpUHyxD+FsMKZpjM8Vph5jbruqUXRVaWnYdWu5HQqLC9Wr2djxhe0OadQ4AhZ68uxdN2dFxYfhdLmfyPmpoYuF0Kwt9zVqP4jDh+Jvib6jTqoMIGyF0JZCSQgTCBRKBQJKLUkpTFB4QgiUEVwRQCUgKIQCU0f7tUE677O6o5rWAlzsgAvR7g7OtoCTDqp8ztg4N3BQ+yvZ8WdmKoPvnjP9A+D+VpWVMt3JYvWvDzKQGpToYCPCB1UTCpNGQE0hD8TdWjomK1oMblYh06qFarKD5TmpYQ5QpyzmF5121uvC7vWjRxDo3E5Hofdeh26u6kGtDZc6Z2hoy2bT8skxaOzzrVTcAabi4EFpgE8YCkXbyux1gYD+h29VeWSGZgnMbj7hRL17L17E8Co04HGGOzifgO50eo6w9Z7O4jIwpk74S3xeMv4hoBLjEbICaq3yXnzdAqmtd9SMwT1KZoU4OkRvz2rPHTrUXfaCfKDG8pdK39/bbPRaZZRxWirxLBDB/c4Hos9Xt7wMLZL3QGhoJJO4AarU/0+7K1WVnvriHvaPDq5gmYcdAScOXBSTqZ5STT124KMNaTqRKvVUU7S2j3bSCZacxs02f7orKjaWvHhP0PovXOPGccmyYCW4pt2WZ12KpSWCXFLISWDJDGqgloOqzd/wDZUOBfZ2w4SXMGjuLRsPDatEamXMwE6EV5O4JELZdquz8g1qQzGdVo2j4xx3rHFTQQ4JJCUUkqBBSmIFKYFB4MUFxQRSgiEkJQQKC1nYK5xVqOqvALacBk/HMz0HusmvV+zVgFGhTbtLfFxc4SSs5LFpTbJdGwp3AjdtOcY3R7KRUpQpIGGqYwZKN3ZUqm0oCQm7vZNopA6Fw+pUtlBCy0sNRrtrHBw6GVdBFeDVeCJDSW+mvzlKFiGzTXkpH2EyT8Rc49SSiLORotaRBqirm2v/xFmdk5lZrXuA3YtTGoJnpqotp7CNc01LES4a904y6NzHbT+l2fEq7aDtCXZy6m7FS1ylpyBWMsd+t453G8ee2kQCNCJBBGYI2EbCqmlZXPqNZSaXVH6AfMncBvXp3bHsy68QyrY2tbaZDKwf4GxGbnmNRkQcyRI2BT+z/YFlipwXY6z/xXxGL9I/TuHuVznx3bvl801v8AVDcHZFtASAH13ZOqHQb2UxqB8zt3LWWGxdwCWgF5zLnfwrCjZg3YnxRld5hI8tytV7XucZeZOg2ADcrOyVNg19lFr2ckwFMu+z4MytaRZB0DPYkNBJk6IBuIzsy+U/ynVQKijlP1CmGnVWBmvm5g3SVJsr5BneYUXaSpFAeHqiJBCwna25BRcKlMRTeSHDYx5zgcDn6LcOqQM9ih3nYRWp1KZ/O3I7nDNp9YUHmBSSl1GkEgiCCQRuIMEJslZUClMSZRYUHgxXLigooohJRlBZXBYu+tFNseFpxu5NzjqYHVersMYeEeyxXYiwYab6p1qHC39rf8z6LZE6ch7LFvVXd0Upe/iZ+SmWizQmOzjZLjvj2V1arPkSt4TiVVUrNihTWWMAZp6w0IbJ5oVKkq6DcCQk1WQU8xnqnK9NESLIzEOK6pQhR7DWwlWj4e0xqtCFSptOhTF4DC2Wt5zsXXZTLq2DZtUm/H+NlPeWjnLo+qlGgumxd1QptPmw4n8XHM/wAdFzxnl6HmprnKut5LXBw4B30KsBwpbQiwhwkLlUdACdo05TLBJUwZBQKJXApvElMQc8qO92qdeVEc+XAKqda3JPs0CQ0JYGQRDNpf46bd5LjyaP5I9E7UOqisOK0v3U2tb1JkqVX8pUgwPbCxYK+MeWsMfDGMnfQ9VRSt32jsXfWRxHmonvBvgDxD0k9FgCVKpZKLCm8S5jlB4WUESgmldKXQol7mtb5nENHMlIWg7G2DHWNQjw0hl+8/4lLyJ62tgsop02Mbo0Bo6KfTOXLLoo9LQJ5i5N1p+yDfASfiK1FalIhZq4PBQYd5J9StVY34gF1x8YqttHhZCjA+EHcpl7thQT5ctFaHqRk8lIdTkSo9hf4jxU4sjTRIKuu6CFKNdzA1zNNoT1qsYIkJNjp5EHRUO2F7TVD25E6jinr6ozVs7x/1KYd/cCPZVz7OabparL7SKwpbHteyRvAnP2RF4K2SbtdPGyRs190w98DkhQtWF5B0MesAIG7BWglpUusVGtlnwuDm6KSRiw8UEiyU4EnmlOdKNR0ABNygJKcYMk0zNOYkDdQqFZ3TUPBSrQ+GkqJdQnEd5VVYgJbTCSEiq+I468giI93t8VZ298egA/lSa3lKZsH4c/EXO/uJKdqnwlSCJYTOIHMHUbxoQvNr4sJoV6lPY0+Hiw5tPoQvQ7rfJPX3VD2+u/8ADrAf9p/zc0/+w9FFY6VzCkEosKg8RIQhLISStMkr0K4LD3NFoPmPif8AuOzpkOix/Z+g19oph2gxO6tEj5r0FrMlzzreKSwZBPNSGN0TjWrC1a3XbIphu4kfNbm63g0mkFedWFubuc/Jajs3aHSWzkt41mry30MYVFVlszp9Vq6NMEKkv+zNGkrdSK9tQhwOwq5sdXE3PVVTKYNMTKsLopydqkVNYI5I0qQlP90J2pvBnGa0gOpzxTP2LBVpOB0LgRszY6CrSzWcTtTN50QKlGJ/P7f5SgvJ7twd5jt1nMmfYdFEov8AvnCZaS6P0kGFOqU8tTs91VVWYa5ifN9VBcd5HhOhVNfd61KbKTaJw1KrqLASAS0Pe0EgHLJpd6K5tVP7sHOY+izt8tivZN2Kc42UqkKZ3jU9aGz2yThc6amcwIGuQ9IHRSqghVdjpDFOcq5tVIFmewJEIZlz14xvRBVXRogWmidrqdpBO2AaJjlKtu7z2qorr1ecMAHPcCnrtpYaY45qyaE3GfqqpAKiXk/wgDV0tHWAp7qYVdbKfjp6/wDMPUQrRIpmGgDZAQrv8DuRShSy1Kj25sUncioiHcDpxHn7qXfFhFehUp7XNOHg8ZtPqAo/ZukO6naSVaPp81J4rxp2Wuu3gdy5rlOv+gG2muBoKlSP7iVAaxQf/9k=">
            <a:hlinkClick r:id="rId4"/>
          </p:cNvPr>
          <p:cNvSpPr>
            <a:spLocks noChangeAspect="1" noChangeArrowheads="1"/>
          </p:cNvSpPr>
          <p:nvPr/>
        </p:nvSpPr>
        <p:spPr bwMode="auto">
          <a:xfrm>
            <a:off x="1552575" y="-1493838"/>
            <a:ext cx="4457700" cy="31242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just"/>
            <a:endParaRPr lang="en-US"/>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127022735"/>
      </p:ext>
    </p:extLst>
  </p:cSld>
  <p:clrMapOvr>
    <a:masterClrMapping/>
  </p:clrMapOvr>
  <mc:AlternateContent xmlns:mc="http://schemas.openxmlformats.org/markup-compatibility/2006">
    <mc:Choice xmlns:p14="http://schemas.microsoft.com/office/powerpoint/2010/main" Requires="p14">
      <p:transition spd="slow" p14:dur="2000" advTm="58770"/>
    </mc:Choice>
    <mc:Fallback>
      <p:transition spd="slow" advTm="587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3429" y="304801"/>
            <a:ext cx="9971314" cy="5821363"/>
          </a:xfrm>
        </p:spPr>
        <p:txBody>
          <a:bodyPr>
            <a:normAutofit fontScale="92500" lnSpcReduction="20000"/>
          </a:bodyPr>
          <a:lstStyle/>
          <a:p>
            <a:pPr algn="just"/>
            <a:r>
              <a:rPr lang="en-US" dirty="0" smtClean="0"/>
              <a:t>In 2001, the </a:t>
            </a:r>
            <a:r>
              <a:rPr lang="en-US" b="1" u="sng" dirty="0" smtClean="0"/>
              <a:t>Fijian-dominated </a:t>
            </a:r>
            <a:r>
              <a:rPr lang="en-US" b="1" u="sng" dirty="0" err="1" smtClean="0"/>
              <a:t>Laisenia</a:t>
            </a:r>
            <a:r>
              <a:rPr lang="en-US" b="1" u="sng" dirty="0" smtClean="0"/>
              <a:t> </a:t>
            </a:r>
            <a:r>
              <a:rPr lang="en-US" b="1" u="sng" dirty="0" err="1" smtClean="0"/>
              <a:t>Qarase</a:t>
            </a:r>
            <a:r>
              <a:rPr lang="en-US" b="1" u="sng" dirty="0" smtClean="0"/>
              <a:t> led interim government that Bainimarama had installed, was confirmed in power by election, but only through an alliance with a party led by coup supporters.</a:t>
            </a:r>
          </a:p>
          <a:p>
            <a:pPr algn="just"/>
            <a:r>
              <a:rPr lang="en-US" dirty="0" smtClean="0"/>
              <a:t>As well as cultivating nationalist allies, </a:t>
            </a:r>
            <a:r>
              <a:rPr lang="en-US" b="1" u="sng" dirty="0" smtClean="0"/>
              <a:t>Qarase sought to consolidate the support of the GCC, promising to ‘elevate and strengthen’ it, and even proposing that the ‘sovereignty of this country’ be shared between parliament and the GCC</a:t>
            </a:r>
            <a:r>
              <a:rPr lang="en-US" u="sng" dirty="0" smtClean="0"/>
              <a:t>.</a:t>
            </a:r>
          </a:p>
          <a:p>
            <a:pPr algn="just"/>
            <a:r>
              <a:rPr lang="en-US" dirty="0"/>
              <a:t>An independent source of income was established for the </a:t>
            </a:r>
            <a:r>
              <a:rPr lang="en-US" dirty="0" smtClean="0"/>
              <a:t>GCC and new building constructed for its meetings.</a:t>
            </a:r>
          </a:p>
          <a:p>
            <a:pPr algn="just"/>
            <a:r>
              <a:rPr lang="en-US" b="1" u="sng" dirty="0"/>
              <a:t>However, the GCC later supported Qarase’s plan for legislation aimed at ‘reconciliation’ tolerance and unity’ that would give amnesty to many coup supporters, several of whom he had appointed to his cabinet.</a:t>
            </a:r>
          </a:p>
          <a:p>
            <a:pPr algn="just"/>
            <a:r>
              <a:rPr lang="en-US" dirty="0"/>
              <a:t>The </a:t>
            </a:r>
            <a:r>
              <a:rPr lang="en-US" b="1" dirty="0"/>
              <a:t>GCC was aligning with a government </a:t>
            </a:r>
            <a:r>
              <a:rPr lang="en-US" dirty="0"/>
              <a:t>now strongly influenced by the nationalist leaders on whom Qarase partly relied for his first electoral victory, and whom he would need again for his win in </a:t>
            </a:r>
            <a:r>
              <a:rPr lang="en-US" b="1" dirty="0"/>
              <a:t>2006</a:t>
            </a:r>
            <a:r>
              <a:rPr lang="en-US" dirty="0"/>
              <a:t>.</a:t>
            </a:r>
          </a:p>
          <a:p>
            <a:pPr algn="just"/>
            <a:r>
              <a:rPr lang="en-US" b="1" dirty="0"/>
              <a:t>As Qarase </a:t>
            </a:r>
            <a:r>
              <a:rPr lang="en-US" b="1" dirty="0" err="1"/>
              <a:t>endeavoured</a:t>
            </a:r>
            <a:r>
              <a:rPr lang="en-US" b="1" dirty="0"/>
              <a:t> to boost the status of the GCC, confident of its continued support, a conflict grew with the army commander.</a:t>
            </a:r>
          </a:p>
          <a:p>
            <a:pPr algn="just"/>
            <a:endParaRPr lang="en-US" dirty="0"/>
          </a:p>
          <a:p>
            <a:pPr algn="just"/>
            <a:endParaRPr lang="en-US" u="sng"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36687145"/>
      </p:ext>
    </p:extLst>
  </p:cSld>
  <p:clrMapOvr>
    <a:masterClrMapping/>
  </p:clrMapOvr>
  <mc:AlternateContent xmlns:mc="http://schemas.openxmlformats.org/markup-compatibility/2006">
    <mc:Choice xmlns:p14="http://schemas.microsoft.com/office/powerpoint/2010/main" Requires="p14">
      <p:transition spd="slow" p14:dur="2000" advTm="70200"/>
    </mc:Choice>
    <mc:Fallback>
      <p:transition spd="slow" advTm="702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2006 Coup: Cleanup Campaign</a:t>
            </a:r>
            <a:endParaRPr lang="en-US" dirty="0"/>
          </a:p>
        </p:txBody>
      </p:sp>
      <p:sp>
        <p:nvSpPr>
          <p:cNvPr id="3" name="Content Placeholder 2"/>
          <p:cNvSpPr>
            <a:spLocks noGrp="1"/>
          </p:cNvSpPr>
          <p:nvPr>
            <p:ph idx="1"/>
          </p:nvPr>
        </p:nvSpPr>
        <p:spPr>
          <a:xfrm>
            <a:off x="838200" y="1494971"/>
            <a:ext cx="10515600" cy="4681992"/>
          </a:xfrm>
        </p:spPr>
        <p:txBody>
          <a:bodyPr/>
          <a:lstStyle/>
          <a:p>
            <a:r>
              <a:rPr lang="en-US" dirty="0" smtClean="0"/>
              <a:t>For </a:t>
            </a:r>
            <a:r>
              <a:rPr lang="en-US" dirty="0"/>
              <a:t>the first time, </a:t>
            </a:r>
            <a:r>
              <a:rPr lang="en-US" u="sng" dirty="0" smtClean="0"/>
              <a:t>Coup committed </a:t>
            </a:r>
            <a:r>
              <a:rPr lang="en-US" u="sng" dirty="0"/>
              <a:t>against an Indigenous Fijian-dominated Government, which the powerful chiefly hierarchy and nationalist elements strongly supported</a:t>
            </a:r>
            <a:r>
              <a:rPr lang="en-US" dirty="0"/>
              <a:t>. In fact, </a:t>
            </a:r>
            <a:r>
              <a:rPr lang="en-US" u="sng" dirty="0"/>
              <a:t>ethnicity, previously the focus of almost all Fijian political crises, played only a background role in this coup. </a:t>
            </a:r>
            <a:endParaRPr lang="en-US" u="sng" dirty="0" smtClean="0"/>
          </a:p>
          <a:p>
            <a:r>
              <a:rPr lang="en-US" dirty="0" smtClean="0"/>
              <a:t>The </a:t>
            </a:r>
            <a:r>
              <a:rPr lang="en-US" dirty="0"/>
              <a:t>RFMF, led by Commodore </a:t>
            </a:r>
            <a:r>
              <a:rPr lang="en-US" b="1" dirty="0" err="1"/>
              <a:t>Vorque</a:t>
            </a:r>
            <a:r>
              <a:rPr lang="en-US" b="1" dirty="0"/>
              <a:t> Bainimarama</a:t>
            </a:r>
            <a:r>
              <a:rPr lang="en-US" dirty="0"/>
              <a:t>, overthrew the Government for the </a:t>
            </a:r>
            <a:r>
              <a:rPr lang="en-US" b="1" dirty="0"/>
              <a:t>alleged purpose of ‘cleaning up’ </a:t>
            </a:r>
            <a:r>
              <a:rPr lang="en-US" u="sng" dirty="0"/>
              <a:t>the racist policies and corrupt nature of Prime Minister </a:t>
            </a:r>
            <a:r>
              <a:rPr lang="en-US" u="sng" dirty="0" smtClean="0"/>
              <a:t>Qarase </a:t>
            </a:r>
            <a:r>
              <a:rPr lang="en-US" u="sng" dirty="0"/>
              <a:t>and his </a:t>
            </a:r>
            <a:r>
              <a:rPr lang="en-US" u="sng" dirty="0" err="1"/>
              <a:t>Soqosoqo</a:t>
            </a:r>
            <a:r>
              <a:rPr lang="en-US" u="sng" dirty="0"/>
              <a:t> </a:t>
            </a:r>
            <a:r>
              <a:rPr lang="en-US" u="sng" dirty="0" err="1"/>
              <a:t>Duavata</a:t>
            </a:r>
            <a:r>
              <a:rPr lang="en-US" u="sng" dirty="0"/>
              <a:t> </a:t>
            </a:r>
            <a:r>
              <a:rPr lang="en-US" u="sng" dirty="0" err="1"/>
              <a:t>ni</a:t>
            </a:r>
            <a:r>
              <a:rPr lang="en-US" u="sng" dirty="0"/>
              <a:t> </a:t>
            </a:r>
            <a:r>
              <a:rPr lang="en-US" u="sng" dirty="0" err="1"/>
              <a:t>Lewenivanua</a:t>
            </a:r>
            <a:r>
              <a:rPr lang="en-US" u="sng" dirty="0"/>
              <a:t> (SDL) party.</a:t>
            </a:r>
            <a:r>
              <a:rPr lang="en-US" dirty="0"/>
              <a:t>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782246077"/>
      </p:ext>
    </p:extLst>
  </p:cSld>
  <p:clrMapOvr>
    <a:masterClrMapping/>
  </p:clrMapOvr>
  <mc:AlternateContent xmlns:mc="http://schemas.openxmlformats.org/markup-compatibility/2006">
    <mc:Choice xmlns:p14="http://schemas.microsoft.com/office/powerpoint/2010/main" Requires="p14">
      <p:transition spd="slow" p14:dur="2000" advTm="36659"/>
    </mc:Choice>
    <mc:Fallback>
      <p:transition spd="slow" advTm="366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Reasons of 2006 Coup</a:t>
            </a:r>
            <a:endParaRPr lang="en-US" dirty="0"/>
          </a:p>
        </p:txBody>
      </p:sp>
      <p:sp>
        <p:nvSpPr>
          <p:cNvPr id="3" name="Content Placeholder 2"/>
          <p:cNvSpPr>
            <a:spLocks noGrp="1"/>
          </p:cNvSpPr>
          <p:nvPr>
            <p:ph idx="1"/>
          </p:nvPr>
        </p:nvSpPr>
        <p:spPr>
          <a:xfrm>
            <a:off x="838200" y="1422400"/>
            <a:ext cx="10628086" cy="5080000"/>
          </a:xfrm>
        </p:spPr>
        <p:txBody>
          <a:bodyPr>
            <a:normAutofit/>
          </a:bodyPr>
          <a:lstStyle/>
          <a:p>
            <a:r>
              <a:rPr lang="en-US" b="1" dirty="0"/>
              <a:t>The 2006 coup had its roots in the coup of May 2000</a:t>
            </a:r>
            <a:r>
              <a:rPr lang="en-US" dirty="0"/>
              <a:t>. Commodore Bainimarama, the Commander of the RFMF</a:t>
            </a:r>
            <a:r>
              <a:rPr lang="en-US" u="sng" dirty="0"/>
              <a:t>, was heavily involved in resolving the 2000 coup</a:t>
            </a:r>
            <a:r>
              <a:rPr lang="en-US" dirty="0"/>
              <a:t>; </a:t>
            </a:r>
            <a:r>
              <a:rPr lang="en-US" dirty="0" smtClean="0"/>
              <a:t>he </a:t>
            </a:r>
            <a:r>
              <a:rPr lang="en-US" dirty="0"/>
              <a:t>removed the President </a:t>
            </a:r>
            <a:r>
              <a:rPr lang="en-US" dirty="0" err="1"/>
              <a:t>Ratu</a:t>
            </a:r>
            <a:r>
              <a:rPr lang="en-US" dirty="0"/>
              <a:t> Mara </a:t>
            </a:r>
            <a:r>
              <a:rPr lang="en-US" dirty="0" err="1"/>
              <a:t>Kamisese</a:t>
            </a:r>
            <a:r>
              <a:rPr lang="en-US" dirty="0"/>
              <a:t> and assumed </a:t>
            </a:r>
            <a:r>
              <a:rPr lang="en-US" b="1" dirty="0"/>
              <a:t>this role under the Doctrine of Necessity</a:t>
            </a:r>
            <a:r>
              <a:rPr lang="en-US" dirty="0"/>
              <a:t>. After several months of negotiations, </a:t>
            </a:r>
            <a:r>
              <a:rPr lang="en-US" u="sng" dirty="0"/>
              <a:t>he was then able to bring an end to the crisis through an </a:t>
            </a:r>
            <a:r>
              <a:rPr lang="en-US" u="sng" dirty="0" smtClean="0"/>
              <a:t>agreement that </a:t>
            </a:r>
            <a:r>
              <a:rPr lang="en-US" u="sng" dirty="0"/>
              <a:t>gave many concessions to the coup perpetrators and set up Qarase as the new interim Prime Minister. </a:t>
            </a:r>
            <a:endParaRPr lang="en-US" u="sng" dirty="0" smtClean="0"/>
          </a:p>
          <a:p>
            <a:r>
              <a:rPr lang="en-US" dirty="0" smtClean="0"/>
              <a:t>Soon </a:t>
            </a:r>
            <a:r>
              <a:rPr lang="en-US" dirty="0"/>
              <a:t>after, </a:t>
            </a:r>
            <a:r>
              <a:rPr lang="en-US" b="1" dirty="0"/>
              <a:t>the agreement broke down and Bainimarama had many of those who were involved </a:t>
            </a:r>
            <a:r>
              <a:rPr lang="en-US" b="1" dirty="0" smtClean="0"/>
              <a:t>arrested. </a:t>
            </a:r>
            <a:r>
              <a:rPr lang="en-US" dirty="0"/>
              <a:t>This resulted in a </a:t>
            </a:r>
            <a:r>
              <a:rPr lang="en-US" b="1" dirty="0"/>
              <a:t>mutiny by those within the RFMF with connections to the coup perpetrators, during which Bainimarama’s life was directly threatened.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39870443"/>
      </p:ext>
    </p:extLst>
  </p:cSld>
  <p:clrMapOvr>
    <a:masterClrMapping/>
  </p:clrMapOvr>
  <mc:AlternateContent xmlns:mc="http://schemas.openxmlformats.org/markup-compatibility/2006">
    <mc:Choice xmlns:p14="http://schemas.microsoft.com/office/powerpoint/2010/main" Requires="p14">
      <p:transition spd="slow" p14:dur="2000" advTm="56143"/>
    </mc:Choice>
    <mc:Fallback>
      <p:transition spd="slow" advTm="561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65125"/>
            <a:ext cx="11698513" cy="752475"/>
          </a:xfrm>
        </p:spPr>
        <p:txBody>
          <a:bodyPr>
            <a:normAutofit/>
          </a:bodyPr>
          <a:lstStyle/>
          <a:p>
            <a:r>
              <a:rPr lang="en-US" sz="2600" b="1" dirty="0" smtClean="0"/>
              <a:t>Reasons for 2006 Coup: Tension between Government and Military. Controversial Bills</a:t>
            </a:r>
            <a:endParaRPr lang="en-US" sz="2600" b="1" dirty="0"/>
          </a:p>
        </p:txBody>
      </p:sp>
      <p:sp>
        <p:nvSpPr>
          <p:cNvPr id="3" name="Content Placeholder 2"/>
          <p:cNvSpPr>
            <a:spLocks noGrp="1"/>
          </p:cNvSpPr>
          <p:nvPr>
            <p:ph idx="1"/>
          </p:nvPr>
        </p:nvSpPr>
        <p:spPr>
          <a:xfrm>
            <a:off x="304800" y="1117600"/>
            <a:ext cx="11698514" cy="5740400"/>
          </a:xfrm>
        </p:spPr>
        <p:txBody>
          <a:bodyPr>
            <a:normAutofit fontScale="92500"/>
          </a:bodyPr>
          <a:lstStyle/>
          <a:p>
            <a:pPr algn="just"/>
            <a:r>
              <a:rPr lang="en-US" u="sng" dirty="0" err="1" smtClean="0"/>
              <a:t>Banimarama</a:t>
            </a:r>
            <a:r>
              <a:rPr lang="en-US" u="sng" dirty="0" smtClean="0"/>
              <a:t> wanted  </a:t>
            </a:r>
            <a:r>
              <a:rPr lang="en-US" u="sng" dirty="0"/>
              <a:t>proper prosecution of the perpetrators of the 2000 </a:t>
            </a:r>
            <a:r>
              <a:rPr lang="en-US" u="sng" dirty="0" smtClean="0"/>
              <a:t>coup whereas </a:t>
            </a:r>
            <a:r>
              <a:rPr lang="en-US" u="sng" dirty="0"/>
              <a:t>SDL/CAMV </a:t>
            </a:r>
            <a:r>
              <a:rPr lang="en-US" u="sng" dirty="0" smtClean="0"/>
              <a:t>Government (formed after 2001 election) </a:t>
            </a:r>
            <a:r>
              <a:rPr lang="en-US" u="sng" dirty="0"/>
              <a:t>often did not follow through on this and at times ensured the early release of the most high profile convicts</a:t>
            </a:r>
            <a:r>
              <a:rPr lang="en-US" u="sng" dirty="0" smtClean="0"/>
              <a:t>.</a:t>
            </a:r>
          </a:p>
          <a:p>
            <a:pPr algn="just"/>
            <a:r>
              <a:rPr lang="en-US" b="1" dirty="0" smtClean="0"/>
              <a:t>There were prominent four </a:t>
            </a:r>
            <a:r>
              <a:rPr lang="en-US" b="1" dirty="0"/>
              <a:t>instances of high tension between the Government and the military</a:t>
            </a:r>
            <a:r>
              <a:rPr lang="en-US" dirty="0"/>
              <a:t>: </a:t>
            </a:r>
            <a:r>
              <a:rPr lang="en-US" b="1" u="sng" dirty="0"/>
              <a:t>Bainimarama’s reappointment in 2004, the Unity Bill dispute in 2005, the January 2006 coup threat, and the 2006 election. </a:t>
            </a:r>
            <a:endParaRPr lang="en-US" b="1" u="sng" dirty="0" smtClean="0"/>
          </a:p>
          <a:p>
            <a:pPr algn="just"/>
            <a:r>
              <a:rPr lang="en-US" u="sng" dirty="0"/>
              <a:t>The conflict started in early </a:t>
            </a:r>
            <a:r>
              <a:rPr lang="en-US" u="sng" dirty="0" smtClean="0"/>
              <a:t>October 2006, </a:t>
            </a:r>
            <a:r>
              <a:rPr lang="en-US" u="sng" dirty="0"/>
              <a:t>when the RFMF issued a three-week ultimatum to the Government to dispose of the </a:t>
            </a:r>
            <a:r>
              <a:rPr lang="en-US" b="1" u="sng" dirty="0"/>
              <a:t>Promotion of Reconciliation Tolerance and Unity </a:t>
            </a:r>
            <a:r>
              <a:rPr lang="en-US" b="1" u="sng" dirty="0" smtClean="0"/>
              <a:t>Bill [2005] (</a:t>
            </a:r>
            <a:r>
              <a:rPr lang="en-US" u="sng" dirty="0"/>
              <a:t>grant amnesty to the 2000 coup plotters and </a:t>
            </a:r>
            <a:r>
              <a:rPr lang="en-US" u="sng" dirty="0" smtClean="0"/>
              <a:t>perpetrators)</a:t>
            </a:r>
            <a:r>
              <a:rPr lang="en-US" b="1" u="sng" dirty="0" smtClean="0"/>
              <a:t>, </a:t>
            </a:r>
            <a:r>
              <a:rPr lang="en-US" b="1" u="sng" dirty="0"/>
              <a:t>the </a:t>
            </a:r>
            <a:r>
              <a:rPr lang="en-US" b="1" u="sng" dirty="0" err="1"/>
              <a:t>Qoliqoli</a:t>
            </a:r>
            <a:r>
              <a:rPr lang="en-US" b="1" u="sng" dirty="0"/>
              <a:t> </a:t>
            </a:r>
            <a:r>
              <a:rPr lang="en-US" b="1" u="sng" dirty="0" smtClean="0"/>
              <a:t>Bill </a:t>
            </a:r>
            <a:r>
              <a:rPr lang="en-US" u="sng" dirty="0" smtClean="0"/>
              <a:t>(</a:t>
            </a:r>
            <a:r>
              <a:rPr lang="en-US" u="sng" dirty="0"/>
              <a:t>which concerned indigenous rights over reefs</a:t>
            </a:r>
            <a:r>
              <a:rPr lang="en-US" u="sng" dirty="0" smtClean="0"/>
              <a:t>)</a:t>
            </a:r>
            <a:r>
              <a:rPr lang="en-US" b="1" u="sng" dirty="0" smtClean="0"/>
              <a:t> </a:t>
            </a:r>
            <a:r>
              <a:rPr lang="en-US" u="sng" dirty="0" smtClean="0"/>
              <a:t>and </a:t>
            </a:r>
            <a:r>
              <a:rPr lang="en-US" u="sng" dirty="0"/>
              <a:t>the </a:t>
            </a:r>
            <a:r>
              <a:rPr lang="en-US" b="1" u="sng" dirty="0"/>
              <a:t>Indigenous Claims Tribunal </a:t>
            </a:r>
            <a:r>
              <a:rPr lang="en-US" b="1" u="sng" dirty="0" smtClean="0"/>
              <a:t>Bill [2006]</a:t>
            </a:r>
            <a:r>
              <a:rPr lang="en-US" u="sng" dirty="0" smtClean="0"/>
              <a:t>, </a:t>
            </a:r>
            <a:r>
              <a:rPr lang="en-US" u="sng" dirty="0"/>
              <a:t>or to </a:t>
            </a:r>
            <a:r>
              <a:rPr lang="en-US" u="sng" dirty="0" smtClean="0"/>
              <a:t>resign</a:t>
            </a:r>
            <a:r>
              <a:rPr lang="en-US" dirty="0" smtClean="0"/>
              <a:t>. Later new demands added </a:t>
            </a:r>
            <a:r>
              <a:rPr lang="en-US" dirty="0"/>
              <a:t>to this was made </a:t>
            </a:r>
            <a:r>
              <a:rPr lang="en-US" dirty="0" smtClean="0"/>
              <a:t>that </a:t>
            </a:r>
            <a:r>
              <a:rPr lang="en-US" b="1" dirty="0"/>
              <a:t>Andrew Hughes be removed from the post of Police Commissioner, and for the Police to drop the investigations that they were conducting into Bainimarama’s comments and actions against the Government. </a:t>
            </a:r>
            <a:endParaRPr lang="en-US" b="1" dirty="0" smtClean="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569991727"/>
      </p:ext>
    </p:extLst>
  </p:cSld>
  <p:clrMapOvr>
    <a:masterClrMapping/>
  </p:clrMapOvr>
  <mc:AlternateContent xmlns:mc="http://schemas.openxmlformats.org/markup-compatibility/2006">
    <mc:Choice xmlns:p14="http://schemas.microsoft.com/office/powerpoint/2010/main" Requires="p14">
      <p:transition spd="slow" p14:dur="2000" advTm="101254"/>
    </mc:Choice>
    <mc:Fallback>
      <p:transition spd="slow" advTm="1012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fontScale="90000"/>
          </a:bodyPr>
          <a:lstStyle/>
          <a:p>
            <a:r>
              <a:rPr lang="en-US" b="1" dirty="0" smtClean="0"/>
              <a:t>Causes of 2006 Coup</a:t>
            </a:r>
            <a:endParaRPr lang="en-US" b="1" dirty="0"/>
          </a:p>
        </p:txBody>
      </p:sp>
      <p:sp>
        <p:nvSpPr>
          <p:cNvPr id="3" name="Content Placeholder 2"/>
          <p:cNvSpPr>
            <a:spLocks noGrp="1"/>
          </p:cNvSpPr>
          <p:nvPr>
            <p:ph idx="1"/>
          </p:nvPr>
        </p:nvSpPr>
        <p:spPr>
          <a:xfrm>
            <a:off x="580571" y="914400"/>
            <a:ext cx="10900229" cy="5602515"/>
          </a:xfrm>
        </p:spPr>
        <p:txBody>
          <a:bodyPr>
            <a:normAutofit fontScale="92500" lnSpcReduction="10000"/>
          </a:bodyPr>
          <a:lstStyle/>
          <a:p>
            <a:pPr algn="just"/>
            <a:r>
              <a:rPr lang="en-US" b="1" u="sng" dirty="0"/>
              <a:t>attempts to discipline or remove Commander Bainimarama and review the RFMF; </a:t>
            </a:r>
            <a:r>
              <a:rPr lang="en-US" u="sng" dirty="0"/>
              <a:t>Over the years since the 2000 coup there were several attempts by the SDL Government to try to remove Bainimarama, particularly in early 2004 when the Government threatened to not renew his contract as Commander, and in late 2006 when the Government unsuccessfully attempted to replace him with a more placid leader. </a:t>
            </a:r>
            <a:r>
              <a:rPr lang="en-US" dirty="0"/>
              <a:t>There were also numerous attempts to discipline or charge the Commander with misconduct</a:t>
            </a:r>
            <a:r>
              <a:rPr lang="en-US" u="sng" dirty="0"/>
              <a:t>.</a:t>
            </a:r>
          </a:p>
          <a:p>
            <a:pPr algn="just"/>
            <a:r>
              <a:rPr lang="en-US" b="1" u="sng" dirty="0" smtClean="0"/>
              <a:t>introduction </a:t>
            </a:r>
            <a:r>
              <a:rPr lang="en-US" b="1" u="sng" dirty="0"/>
              <a:t>of alleged racially divisive legislation</a:t>
            </a:r>
            <a:r>
              <a:rPr lang="en-US" u="sng" dirty="0"/>
              <a:t>; military was acting in the interests of Fiji, to stop the Government from introducing legislation that the military argued was racially divisive, and also to put a stop to Government corruption</a:t>
            </a:r>
            <a:r>
              <a:rPr lang="en-US" dirty="0"/>
              <a:t>. </a:t>
            </a:r>
            <a:r>
              <a:rPr lang="en-US" dirty="0" smtClean="0"/>
              <a:t>All </a:t>
            </a:r>
            <a:r>
              <a:rPr lang="en-US" dirty="0"/>
              <a:t>three of these Bills, it is argued, were biased towards Indigenous Fijian interests, neglecting the Indian community, and sometimes even threatening the economic growth of Fiji. </a:t>
            </a:r>
          </a:p>
          <a:p>
            <a:pPr algn="just"/>
            <a:r>
              <a:rPr lang="en-US" b="1" dirty="0" smtClean="0"/>
              <a:t>issues </a:t>
            </a:r>
            <a:r>
              <a:rPr lang="en-US" b="1" dirty="0"/>
              <a:t>relating to the conduct of the 2006 election and alleged widespread corruption. </a:t>
            </a:r>
            <a:r>
              <a:rPr lang="en-US" dirty="0" smtClean="0"/>
              <a:t>The </a:t>
            </a:r>
            <a:r>
              <a:rPr lang="en-US" dirty="0"/>
              <a:t>military had to intervene to stop this pattern and put Fiji in a situation more conducive towards development. </a:t>
            </a:r>
          </a:p>
          <a:p>
            <a:pPr algn="just"/>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289752591"/>
      </p:ext>
    </p:extLst>
  </p:cSld>
  <p:clrMapOvr>
    <a:masterClrMapping/>
  </p:clrMapOvr>
  <mc:AlternateContent xmlns:mc="http://schemas.openxmlformats.org/markup-compatibility/2006">
    <mc:Choice xmlns:p14="http://schemas.microsoft.com/office/powerpoint/2010/main" Requires="p14">
      <p:transition spd="slow" p14:dur="2000" advTm="62763"/>
    </mc:Choice>
    <mc:Fallback>
      <p:transition spd="slow" advTm="627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610</TotalTime>
  <Words>1980</Words>
  <Application>Microsoft Office PowerPoint</Application>
  <PresentationFormat>Widescreen</PresentationFormat>
  <Paragraphs>61</Paragraphs>
  <Slides>12</Slides>
  <Notes>1</Notes>
  <HiddenSlides>0</HiddenSlides>
  <MMClips>12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HIS 701-WEEK 13-LECTURE: Part 1</vt:lpstr>
      <vt:lpstr>THE GREAT COUNCIL OF CHIEFS AND LIBERAL CONSTITUTIONAL REFORM</vt:lpstr>
      <vt:lpstr>THE COUP CRISIS 2000</vt:lpstr>
      <vt:lpstr>PowerPoint Presentation</vt:lpstr>
      <vt:lpstr>PowerPoint Presentation</vt:lpstr>
      <vt:lpstr>2006 Coup: Cleanup Campaign</vt:lpstr>
      <vt:lpstr>Reasons of 2006 Coup</vt:lpstr>
      <vt:lpstr>Reasons for 2006 Coup: Tension between Government and Military. Controversial Bills</vt:lpstr>
      <vt:lpstr>Causes of 2006 Coup</vt:lpstr>
      <vt:lpstr>THE 2006 COUP: Qarase + GCC Vs Bainimarama</vt:lpstr>
      <vt:lpstr>Post 2006 Coup developments</vt:lpstr>
      <vt:lpstr>2006 coup to end all coups: Conclusion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 701-WEEK 10-LECTURE</dc:title>
  <dc:creator>Sakul Kundra</dc:creator>
  <cp:lastModifiedBy>Sakul Kundra</cp:lastModifiedBy>
  <cp:revision>52</cp:revision>
  <dcterms:created xsi:type="dcterms:W3CDTF">2020-05-16T02:50:32Z</dcterms:created>
  <dcterms:modified xsi:type="dcterms:W3CDTF">2020-05-17T12:16:23Z</dcterms:modified>
</cp:coreProperties>
</file>