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5" r:id="rId4"/>
    <p:sldId id="258" r:id="rId5"/>
    <p:sldId id="259" r:id="rId6"/>
    <p:sldId id="261" r:id="rId7"/>
    <p:sldId id="269" r:id="rId8"/>
    <p:sldId id="270" r:id="rId9"/>
    <p:sldId id="271" r:id="rId10"/>
    <p:sldId id="272" r:id="rId11"/>
    <p:sldId id="273" r:id="rId12"/>
    <p:sldId id="277" r:id="rId13"/>
    <p:sldId id="274"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363F61-92C1-4E84-AC84-1DFBFA6B43DC}" type="datetimeFigureOut">
              <a:rPr lang="en-US" smtClean="0"/>
              <a:t>10-May-20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09254-43FE-46DE-8D30-0B24E8679F12}" type="slidenum">
              <a:rPr lang="en-US" smtClean="0"/>
              <a:t>‹#›</a:t>
            </a:fld>
            <a:endParaRPr lang="en-US"/>
          </a:p>
        </p:txBody>
      </p:sp>
    </p:spTree>
    <p:extLst>
      <p:ext uri="{BB962C8B-B14F-4D97-AF65-F5344CB8AC3E}">
        <p14:creationId xmlns:p14="http://schemas.microsoft.com/office/powerpoint/2010/main" val="1978676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752AA9-77D2-48E7-A340-375597A474D4}" type="datetimeFigureOut">
              <a:rPr lang="en-US" smtClean="0"/>
              <a:t>10-May-20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75204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52AA9-77D2-48E7-A340-375597A474D4}" type="datetimeFigureOut">
              <a:rPr lang="en-US" smtClean="0"/>
              <a:t>10-May-20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1735847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52AA9-77D2-48E7-A340-375597A474D4}" type="datetimeFigureOut">
              <a:rPr lang="en-US" smtClean="0"/>
              <a:t>10-May-20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131518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52AA9-77D2-48E7-A340-375597A474D4}" type="datetimeFigureOut">
              <a:rPr lang="en-US" smtClean="0"/>
              <a:t>10-May-20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363623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E752AA9-77D2-48E7-A340-375597A474D4}" type="datetimeFigureOut">
              <a:rPr lang="en-US" smtClean="0"/>
              <a:t>10-May-20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390252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752AA9-77D2-48E7-A340-375597A474D4}" type="datetimeFigureOut">
              <a:rPr lang="en-US" smtClean="0"/>
              <a:t>10-May-20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236449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752AA9-77D2-48E7-A340-375597A474D4}" type="datetimeFigureOut">
              <a:rPr lang="en-US" smtClean="0"/>
              <a:t>10-May-20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281847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752AA9-77D2-48E7-A340-375597A474D4}" type="datetimeFigureOut">
              <a:rPr lang="en-US" smtClean="0"/>
              <a:t>10-May-20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164550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752AA9-77D2-48E7-A340-375597A474D4}" type="datetimeFigureOut">
              <a:rPr lang="en-US" smtClean="0"/>
              <a:t>10-May-20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320942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752AA9-77D2-48E7-A340-375597A474D4}" type="datetimeFigureOut">
              <a:rPr lang="en-US" smtClean="0"/>
              <a:t>10-May-20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51153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752AA9-77D2-48E7-A340-375597A474D4}" type="datetimeFigureOut">
              <a:rPr lang="en-US" smtClean="0"/>
              <a:t>10-May-20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6492-5CA3-48B1-B629-CE671C11D2F5}" type="slidenum">
              <a:rPr lang="en-US" smtClean="0"/>
              <a:t>‹#›</a:t>
            </a:fld>
            <a:endParaRPr lang="en-US"/>
          </a:p>
        </p:txBody>
      </p:sp>
    </p:spTree>
    <p:extLst>
      <p:ext uri="{BB962C8B-B14F-4D97-AF65-F5344CB8AC3E}">
        <p14:creationId xmlns:p14="http://schemas.microsoft.com/office/powerpoint/2010/main" val="1347454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52AA9-77D2-48E7-A340-375597A474D4}" type="datetimeFigureOut">
              <a:rPr lang="en-US" smtClean="0"/>
              <a:t>10-May-20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E86492-5CA3-48B1-B629-CE671C11D2F5}" type="slidenum">
              <a:rPr lang="en-US" smtClean="0"/>
              <a:t>‹#›</a:t>
            </a:fld>
            <a:endParaRPr lang="en-US"/>
          </a:p>
        </p:txBody>
      </p:sp>
    </p:spTree>
    <p:extLst>
      <p:ext uri="{BB962C8B-B14F-4D97-AF65-F5344CB8AC3E}">
        <p14:creationId xmlns:p14="http://schemas.microsoft.com/office/powerpoint/2010/main" val="1540212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7772400" cy="334962"/>
          </a:xfrm>
        </p:spPr>
        <p:txBody>
          <a:bodyPr>
            <a:normAutofit fontScale="90000"/>
          </a:bodyPr>
          <a:lstStyle/>
          <a:p>
            <a:r>
              <a:rPr lang="en-US" dirty="0" smtClean="0"/>
              <a:t>Week 10: 1987 Coup, Overview</a:t>
            </a:r>
            <a:endParaRPr lang="en-US" dirty="0"/>
          </a:p>
        </p:txBody>
      </p:sp>
      <p:sp>
        <p:nvSpPr>
          <p:cNvPr id="3" name="Content Placeholder 2"/>
          <p:cNvSpPr>
            <a:spLocks noGrp="1"/>
          </p:cNvSpPr>
          <p:nvPr>
            <p:ph idx="1"/>
          </p:nvPr>
        </p:nvSpPr>
        <p:spPr>
          <a:xfrm>
            <a:off x="624115" y="609600"/>
            <a:ext cx="11219542" cy="5907314"/>
          </a:xfrm>
        </p:spPr>
        <p:txBody>
          <a:bodyPr>
            <a:noAutofit/>
          </a:bodyPr>
          <a:lstStyle/>
          <a:p>
            <a:r>
              <a:rPr lang="en-US" b="1" u="sng" dirty="0" smtClean="0"/>
              <a:t>1987 Elections: </a:t>
            </a:r>
            <a:r>
              <a:rPr lang="en-US" sz="2400" dirty="0" smtClean="0"/>
              <a:t>On </a:t>
            </a:r>
            <a:r>
              <a:rPr lang="en-US" sz="2400" dirty="0"/>
              <a:t>7 April 1987, </a:t>
            </a:r>
            <a:r>
              <a:rPr lang="en-US" sz="2400" dirty="0" smtClean="0"/>
              <a:t>Fiji saw elections and the newly </a:t>
            </a:r>
            <a:r>
              <a:rPr lang="en-US" sz="2400" b="1" dirty="0"/>
              <a:t>formed Fiji </a:t>
            </a:r>
            <a:r>
              <a:rPr lang="en-US" sz="2400" b="1" dirty="0" err="1"/>
              <a:t>Labour</a:t>
            </a:r>
            <a:r>
              <a:rPr lang="en-US" sz="2400" b="1" dirty="0"/>
              <a:t> Party-National Federation Party Coalition won a convincing and historic victory over the long-reigning Alliance party, </a:t>
            </a:r>
            <a:r>
              <a:rPr lang="en-US" sz="2400" b="1" dirty="0"/>
              <a:t>capturing  28 of </a:t>
            </a:r>
            <a:r>
              <a:rPr lang="en-US" sz="2400" b="1" dirty="0"/>
              <a:t>the </a:t>
            </a:r>
            <a:r>
              <a:rPr lang="en-US" sz="2400" b="1" dirty="0"/>
              <a:t> 52 </a:t>
            </a:r>
            <a:r>
              <a:rPr lang="en-US" sz="2400" b="1" dirty="0"/>
              <a:t>seats in the Fiji Parliament</a:t>
            </a:r>
            <a:r>
              <a:rPr lang="en-US" sz="2400" b="1" dirty="0"/>
              <a:t>.</a:t>
            </a:r>
          </a:p>
          <a:p>
            <a:r>
              <a:rPr lang="en-US" sz="2400" b="1" dirty="0"/>
              <a:t>Dr. </a:t>
            </a:r>
            <a:r>
              <a:rPr lang="en-US" sz="2400" b="1" dirty="0" err="1"/>
              <a:t>Timoci</a:t>
            </a:r>
            <a:r>
              <a:rPr lang="en-US" sz="2400" b="1" dirty="0"/>
              <a:t> </a:t>
            </a:r>
            <a:r>
              <a:rPr lang="en-US" sz="2400" b="1" dirty="0" err="1"/>
              <a:t>Bavadra</a:t>
            </a:r>
            <a:r>
              <a:rPr lang="en-US" sz="2400" b="1" dirty="0"/>
              <a:t>, the new prime minister</a:t>
            </a:r>
            <a:r>
              <a:rPr lang="en-US" sz="2400" dirty="0"/>
              <a:t>, assumed power </a:t>
            </a:r>
            <a:r>
              <a:rPr lang="en-US" sz="2400" dirty="0" smtClean="0"/>
              <a:t>and </a:t>
            </a:r>
            <a:r>
              <a:rPr lang="en-US" sz="2400" dirty="0" err="1" smtClean="0"/>
              <a:t>Ratu</a:t>
            </a:r>
            <a:r>
              <a:rPr lang="en-US" sz="2400" dirty="0" smtClean="0"/>
              <a:t> </a:t>
            </a:r>
            <a:r>
              <a:rPr lang="en-US" sz="2400" dirty="0"/>
              <a:t>Sir </a:t>
            </a:r>
            <a:r>
              <a:rPr lang="en-US" sz="2400" dirty="0" err="1"/>
              <a:t>Kamisese</a:t>
            </a:r>
            <a:r>
              <a:rPr lang="en-US" sz="2400" dirty="0"/>
              <a:t> Mara accepted his party defeat.</a:t>
            </a:r>
          </a:p>
          <a:p>
            <a:pPr marL="0" indent="0">
              <a:buNone/>
            </a:pPr>
            <a:r>
              <a:rPr lang="en-US" sz="2400" b="1" dirty="0"/>
              <a:t>New Government</a:t>
            </a:r>
          </a:p>
          <a:p>
            <a:r>
              <a:rPr lang="en-US" sz="2400" dirty="0"/>
              <a:t>The </a:t>
            </a:r>
            <a:r>
              <a:rPr lang="en-US" sz="2400" b="1" dirty="0"/>
              <a:t>New government  for the first time reflected the multiracial nation </a:t>
            </a:r>
            <a:r>
              <a:rPr lang="en-US" sz="2400" dirty="0"/>
              <a:t>where the rule of law and parliamentary democracy prevailed</a:t>
            </a:r>
            <a:r>
              <a:rPr lang="en-US" sz="2400" dirty="0" smtClean="0"/>
              <a:t>. This new young and educated cabinet sought to end the legacy </a:t>
            </a:r>
            <a:r>
              <a:rPr lang="en-US" sz="2400" dirty="0"/>
              <a:t>of communally divisive politics </a:t>
            </a:r>
            <a:r>
              <a:rPr lang="en-US" sz="2400" dirty="0" smtClean="0"/>
              <a:t>given by </a:t>
            </a:r>
            <a:r>
              <a:rPr lang="en-US" sz="2400" dirty="0"/>
              <a:t>seventeen years of Alliance rule.</a:t>
            </a:r>
          </a:p>
          <a:p>
            <a:r>
              <a:rPr lang="en-US" sz="2400" b="1" u="sng" dirty="0"/>
              <a:t>Some members of the former Mara administration and the Alliance party, their vested political and personal interests threatened and their careers in ruins, organized themselves into a militant indigenous force named the “</a:t>
            </a:r>
            <a:r>
              <a:rPr lang="en-US" sz="2400" b="1" u="sng" dirty="0" err="1"/>
              <a:t>Taukei</a:t>
            </a:r>
            <a:r>
              <a:rPr lang="en-US" sz="2400" b="1" u="sng" dirty="0"/>
              <a:t> Movement” and launched a carefully orchestrated campaign to derail the newly elected government.</a:t>
            </a:r>
          </a:p>
          <a:p>
            <a:endParaRPr lang="en-US" sz="20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08415082"/>
      </p:ext>
    </p:extLst>
  </p:cSld>
  <p:clrMapOvr>
    <a:masterClrMapping/>
  </p:clrMapOvr>
  <mc:AlternateContent xmlns:mc="http://schemas.openxmlformats.org/markup-compatibility/2006">
    <mc:Choice xmlns:p14="http://schemas.microsoft.com/office/powerpoint/2010/main" Requires="p14">
      <p:transition spd="slow" p14:dur="2000" advTm="65161"/>
    </mc:Choice>
    <mc:Fallback>
      <p:transition spd="slow" advTm="65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846"/>
          </a:xfrm>
        </p:spPr>
        <p:txBody>
          <a:bodyPr>
            <a:normAutofit/>
          </a:bodyPr>
          <a:lstStyle/>
          <a:p>
            <a:r>
              <a:rPr lang="en-US" sz="2800" dirty="0" smtClean="0"/>
              <a:t>Coalition tampering cultural and social institutions of Fijian society?</a:t>
            </a:r>
            <a:endParaRPr lang="en-US" sz="2800" dirty="0"/>
          </a:p>
        </p:txBody>
      </p:sp>
      <p:sp>
        <p:nvSpPr>
          <p:cNvPr id="3" name="Content Placeholder 2"/>
          <p:cNvSpPr>
            <a:spLocks noGrp="1"/>
          </p:cNvSpPr>
          <p:nvPr>
            <p:ph idx="1"/>
          </p:nvPr>
        </p:nvSpPr>
        <p:spPr>
          <a:xfrm>
            <a:off x="566057" y="986972"/>
            <a:ext cx="10787743" cy="5189991"/>
          </a:xfrm>
        </p:spPr>
        <p:txBody>
          <a:bodyPr>
            <a:normAutofit lnSpcReduction="10000"/>
          </a:bodyPr>
          <a:lstStyle/>
          <a:p>
            <a:r>
              <a:rPr lang="en-US" b="1" dirty="0" smtClean="0"/>
              <a:t>It seems doubtful that Coalition was tampering the cultural and social institutions of Fijian society. </a:t>
            </a:r>
            <a:r>
              <a:rPr lang="en-US" dirty="0" smtClean="0"/>
              <a:t>Even though, the coalition government was committed to continue the Alliance government policies concerning Fijian society and other polices of governing </a:t>
            </a:r>
            <a:r>
              <a:rPr lang="en-US" dirty="0" err="1" smtClean="0"/>
              <a:t>taukei</a:t>
            </a:r>
            <a:r>
              <a:rPr lang="en-US" dirty="0" smtClean="0"/>
              <a:t> was under control of GCC and Fijian Affairs Boards.</a:t>
            </a:r>
          </a:p>
          <a:p>
            <a:r>
              <a:rPr lang="en-US" dirty="0" smtClean="0"/>
              <a:t>Therefore, </a:t>
            </a:r>
            <a:r>
              <a:rPr lang="en-US" u="sng" dirty="0" smtClean="0"/>
              <a:t>Coalition could not embark on making any change without the support of Fijian chiefs in the council. </a:t>
            </a:r>
            <a:r>
              <a:rPr lang="en-US" dirty="0" smtClean="0"/>
              <a:t>But the possible disliking among the chiefs came from nominating of some chief and commoners in council who were sympathetic to </a:t>
            </a:r>
            <a:r>
              <a:rPr lang="en-US" dirty="0" err="1" smtClean="0"/>
              <a:t>Bavadra</a:t>
            </a:r>
            <a:r>
              <a:rPr lang="en-US" dirty="0" smtClean="0"/>
              <a:t> multiracial philosophy. </a:t>
            </a:r>
            <a:r>
              <a:rPr lang="en-US" b="1" dirty="0"/>
              <a:t>This might have somewhat altered the balance of power in the council and threatened the power base of the Alliance politicians, </a:t>
            </a:r>
            <a:r>
              <a:rPr lang="en-US" b="1" dirty="0" smtClean="0"/>
              <a:t>eastern chiefs</a:t>
            </a:r>
            <a:r>
              <a:rPr lang="en-US" b="1" dirty="0"/>
              <a:t>, and other vested interests in the Fijian </a:t>
            </a:r>
            <a:r>
              <a:rPr lang="en-US" b="1" dirty="0" smtClean="0"/>
              <a:t>community. There were many political opponents to </a:t>
            </a:r>
            <a:r>
              <a:rPr lang="en-US" b="1" dirty="0" err="1" smtClean="0"/>
              <a:t>Bavadra</a:t>
            </a:r>
            <a:r>
              <a:rPr lang="en-US" b="1" dirty="0" smtClean="0"/>
              <a:t> in Fijian Affair Board.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58534936"/>
      </p:ext>
    </p:extLst>
  </p:cSld>
  <p:clrMapOvr>
    <a:masterClrMapping/>
  </p:clrMapOvr>
  <mc:AlternateContent xmlns:mc="http://schemas.openxmlformats.org/markup-compatibility/2006">
    <mc:Choice xmlns:p14="http://schemas.microsoft.com/office/powerpoint/2010/main" Requires="p14">
      <p:transition spd="slow" p14:dur="2000" advTm="41576"/>
    </mc:Choice>
    <mc:Fallback>
      <p:transition spd="slow" advTm="41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East-West Divide</a:t>
            </a:r>
            <a:endParaRPr lang="en-US" b="1" dirty="0"/>
          </a:p>
        </p:txBody>
      </p:sp>
      <p:sp>
        <p:nvSpPr>
          <p:cNvPr id="3" name="Content Placeholder 2"/>
          <p:cNvSpPr>
            <a:spLocks noGrp="1"/>
          </p:cNvSpPr>
          <p:nvPr>
            <p:ph idx="1"/>
          </p:nvPr>
        </p:nvSpPr>
        <p:spPr>
          <a:xfrm>
            <a:off x="838200" y="1349829"/>
            <a:ext cx="10515600" cy="4827134"/>
          </a:xfrm>
        </p:spPr>
        <p:txBody>
          <a:bodyPr>
            <a:normAutofit fontScale="85000" lnSpcReduction="20000"/>
          </a:bodyPr>
          <a:lstStyle/>
          <a:p>
            <a:r>
              <a:rPr lang="en-US" b="1" dirty="0" smtClean="0"/>
              <a:t>Coalition’s victory did not endanger Fijian rights </a:t>
            </a:r>
            <a:r>
              <a:rPr lang="en-US" dirty="0" smtClean="0"/>
              <a:t>but it held the potential for breaking from past patterns of political thinking [Chiefs control] and behavior in Fiji.  </a:t>
            </a:r>
            <a:r>
              <a:rPr lang="en-US" b="1" dirty="0" smtClean="0"/>
              <a:t>They cannot accept the middle ranking chief from traditionally neglected western Viti </a:t>
            </a:r>
            <a:r>
              <a:rPr lang="en-US" b="1" dirty="0" err="1" smtClean="0"/>
              <a:t>levu</a:t>
            </a:r>
            <a:r>
              <a:rPr lang="en-US" b="1" dirty="0" smtClean="0"/>
              <a:t> had been elected to the highest office in the land.</a:t>
            </a:r>
          </a:p>
          <a:p>
            <a:r>
              <a:rPr lang="en-US" dirty="0" smtClean="0"/>
              <a:t> </a:t>
            </a:r>
            <a:r>
              <a:rPr lang="en-US" b="1" dirty="0" err="1" smtClean="0"/>
              <a:t>Bavadra’s</a:t>
            </a:r>
            <a:r>
              <a:rPr lang="en-US" b="1" dirty="0" smtClean="0"/>
              <a:t> elevation posed many troubled questions. </a:t>
            </a:r>
            <a:r>
              <a:rPr lang="en-US" dirty="0" smtClean="0"/>
              <a:t>His successful performance </a:t>
            </a:r>
            <a:r>
              <a:rPr lang="en-US" u="sng" dirty="0" smtClean="0"/>
              <a:t>would discomfort chief who were struggling to reassert their authority. </a:t>
            </a:r>
            <a:r>
              <a:rPr lang="en-US" dirty="0" err="1" smtClean="0"/>
              <a:t>Bavadra</a:t>
            </a:r>
            <a:r>
              <a:rPr lang="en-US" dirty="0" smtClean="0"/>
              <a:t> effort to educate his people to </a:t>
            </a:r>
            <a:r>
              <a:rPr lang="en-US" dirty="0"/>
              <a:t>people to recognize the difference between their traditional and their political </a:t>
            </a:r>
            <a:r>
              <a:rPr lang="en-US" dirty="0" smtClean="0"/>
              <a:t>obligations aggravated </a:t>
            </a:r>
            <a:r>
              <a:rPr lang="en-US" dirty="0"/>
              <a:t>their fears</a:t>
            </a:r>
            <a:r>
              <a:rPr lang="en-US" dirty="0" smtClean="0"/>
              <a:t>.</a:t>
            </a:r>
          </a:p>
          <a:p>
            <a:r>
              <a:rPr lang="en-US" dirty="0" err="1" smtClean="0"/>
              <a:t>Bavadra</a:t>
            </a:r>
            <a:r>
              <a:rPr lang="en-US" dirty="0" smtClean="0"/>
              <a:t> and his Fijian Colleagues in Coalition represented came from urban-based professionals who paid dues to traditional system but psychologically and socially they were distancing from traditional roots. Therefore</a:t>
            </a:r>
            <a:r>
              <a:rPr lang="en-US" b="1" dirty="0" smtClean="0"/>
              <a:t>, many urban</a:t>
            </a:r>
            <a:r>
              <a:rPr lang="en-US" b="1" dirty="0"/>
              <a:t>, middle class Fijians still supported the Fijian establishment and were active opponents of the Coalition government</a:t>
            </a:r>
            <a:r>
              <a:rPr lang="en-US" b="1" dirty="0" smtClean="0"/>
              <a:t>.</a:t>
            </a:r>
            <a:r>
              <a:rPr lang="en-US" dirty="0" smtClean="0"/>
              <a:t> Some western Fijians were among leading members of </a:t>
            </a:r>
            <a:r>
              <a:rPr lang="en-US" dirty="0" err="1" smtClean="0"/>
              <a:t>Taukei</a:t>
            </a:r>
            <a:r>
              <a:rPr lang="en-US" dirty="0" smtClean="0"/>
              <a:t> movement although they privately supported </a:t>
            </a:r>
            <a:r>
              <a:rPr lang="en-US" dirty="0" err="1" smtClean="0"/>
              <a:t>Bavadra’s</a:t>
            </a:r>
            <a:r>
              <a:rPr lang="en-US" dirty="0" smtClean="0"/>
              <a:t> public criticism of eastern dominance in Fijian affairs.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46271706"/>
      </p:ext>
    </p:extLst>
  </p:cSld>
  <p:clrMapOvr>
    <a:masterClrMapping/>
  </p:clrMapOvr>
  <mc:AlternateContent xmlns:mc="http://schemas.openxmlformats.org/markup-compatibility/2006">
    <mc:Choice xmlns:p14="http://schemas.microsoft.com/office/powerpoint/2010/main" Requires="p14">
      <p:transition spd="slow" p14:dur="2000" advTm="36646"/>
    </mc:Choice>
    <mc:Fallback>
      <p:transition spd="slow" advTm="36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Conflict.</a:t>
            </a:r>
            <a:endParaRPr lang="en-US" dirty="0"/>
          </a:p>
        </p:txBody>
      </p:sp>
      <p:sp>
        <p:nvSpPr>
          <p:cNvPr id="3" name="Content Placeholder 2"/>
          <p:cNvSpPr>
            <a:spLocks noGrp="1"/>
          </p:cNvSpPr>
          <p:nvPr>
            <p:ph idx="1"/>
          </p:nvPr>
        </p:nvSpPr>
        <p:spPr>
          <a:xfrm>
            <a:off x="838200" y="1538514"/>
            <a:ext cx="10515600" cy="4638449"/>
          </a:xfrm>
        </p:spPr>
        <p:txBody>
          <a:bodyPr/>
          <a:lstStyle/>
          <a:p>
            <a:r>
              <a:rPr lang="en-US" dirty="0" smtClean="0"/>
              <a:t>Although the first coup has been most often seen in terms of ethnic tensions between indigenous Fijians (46 percent of the population) and Fijian Indians (49 percent),  it may be more accurately seen as the result of </a:t>
            </a:r>
            <a:r>
              <a:rPr lang="en-US" b="1" dirty="0" smtClean="0"/>
              <a:t>tensions between aristocratic indigenous Fijians and their commoner allies defending feudalism</a:t>
            </a:r>
            <a:r>
              <a:rPr lang="en-US" dirty="0" smtClean="0"/>
              <a:t> [VS] </a:t>
            </a:r>
          </a:p>
          <a:p>
            <a:r>
              <a:rPr lang="en-US" dirty="0" smtClean="0"/>
              <a:t>on the one hand, and </a:t>
            </a:r>
            <a:r>
              <a:rPr lang="en-US" b="1" dirty="0" smtClean="0"/>
              <a:t>the cause of social democracy, small-scale local capitalism, and multiethnic nationalism represented by middle-class indigenous Fijian commoners and Hindus on the other.</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35344617"/>
      </p:ext>
    </p:extLst>
  </p:cSld>
  <p:clrMapOvr>
    <a:masterClrMapping/>
  </p:clrMapOvr>
  <mc:AlternateContent xmlns:mc="http://schemas.openxmlformats.org/markup-compatibility/2006">
    <mc:Choice xmlns:p14="http://schemas.microsoft.com/office/powerpoint/2010/main" Requires="p14">
      <p:transition spd="slow" p14:dur="2000" advTm="25691"/>
    </mc:Choice>
    <mc:Fallback>
      <p:transition spd="slow" advTm="25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9218"/>
          </a:xfrm>
        </p:spPr>
        <p:txBody>
          <a:bodyPr/>
          <a:lstStyle/>
          <a:p>
            <a:r>
              <a:rPr lang="en-US" dirty="0" smtClean="0"/>
              <a:t>Alliance felt unsecured</a:t>
            </a:r>
            <a:endParaRPr lang="en-US" dirty="0"/>
          </a:p>
        </p:txBody>
      </p:sp>
      <p:sp>
        <p:nvSpPr>
          <p:cNvPr id="3" name="Content Placeholder 2"/>
          <p:cNvSpPr>
            <a:spLocks noGrp="1"/>
          </p:cNvSpPr>
          <p:nvPr>
            <p:ph idx="1"/>
          </p:nvPr>
        </p:nvSpPr>
        <p:spPr/>
        <p:txBody>
          <a:bodyPr/>
          <a:lstStyle/>
          <a:p>
            <a:r>
              <a:rPr lang="en-US" b="1" dirty="0" smtClean="0"/>
              <a:t>The long-reigning Alliance Party’s prospects looked uncertain in the aftermath of the Coalition victory. </a:t>
            </a:r>
            <a:r>
              <a:rPr lang="en-US" dirty="0" smtClean="0"/>
              <a:t>Mostly, the Coalition Fijian support came from urban areas with rapidly increasing Fijian population base. For Alliance, the strategy of having large constituencies with rural and urban areas  worked for them.</a:t>
            </a:r>
          </a:p>
          <a:p>
            <a:r>
              <a:rPr lang="en-US" u="sng" dirty="0" smtClean="0"/>
              <a:t>Alliance also felt threatened with Coalition in aspect of policy of removal of excessive secrecy in the conduct of government. Releasing classified reports of independent investigations that revealed abuse of power by those in authority. The defeated Alliance ministers had lost status, salary and perks, they many joined coup cabinet.</a:t>
            </a:r>
            <a:endParaRPr lang="en-US" u="sng"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90009524"/>
      </p:ext>
    </p:extLst>
  </p:cSld>
  <p:clrMapOvr>
    <a:masterClrMapping/>
  </p:clrMapOvr>
  <mc:AlternateContent xmlns:mc="http://schemas.openxmlformats.org/markup-compatibility/2006">
    <mc:Choice xmlns:p14="http://schemas.microsoft.com/office/powerpoint/2010/main" Requires="p14">
      <p:transition spd="slow" p14:dur="2000" advTm="34129"/>
    </mc:Choice>
    <mc:Fallback>
      <p:transition spd="slow" advTm="34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Fiji Military Force</a:t>
            </a:r>
            <a:endParaRPr lang="en-US" dirty="0"/>
          </a:p>
        </p:txBody>
      </p:sp>
      <p:sp>
        <p:nvSpPr>
          <p:cNvPr id="3" name="Content Placeholder 2"/>
          <p:cNvSpPr>
            <a:spLocks noGrp="1"/>
          </p:cNvSpPr>
          <p:nvPr>
            <p:ph idx="1"/>
          </p:nvPr>
        </p:nvSpPr>
        <p:spPr>
          <a:xfrm>
            <a:off x="725714" y="1480457"/>
            <a:ext cx="10628086" cy="4696506"/>
          </a:xfrm>
        </p:spPr>
        <p:txBody>
          <a:bodyPr/>
          <a:lstStyle/>
          <a:p>
            <a:r>
              <a:rPr lang="en-US" u="sng" dirty="0" smtClean="0"/>
              <a:t>Fiji military force was seen as symbol of power, ultimate guarantor of Fijian rights , which would intervene in the political arena in the event of a political change unacceptable to the Fijian establishment.</a:t>
            </a:r>
          </a:p>
          <a:p>
            <a:r>
              <a:rPr lang="en-US" dirty="0" smtClean="0"/>
              <a:t>Once Coalition came </a:t>
            </a:r>
            <a:r>
              <a:rPr lang="en-US" b="1" dirty="0" smtClean="0"/>
              <a:t>to power, it supported the military but promised to review the military role in the areas of </a:t>
            </a:r>
            <a:r>
              <a:rPr lang="en-US" b="1" dirty="0"/>
              <a:t>defense, nation building, internal security, and international </a:t>
            </a:r>
            <a:r>
              <a:rPr lang="en-US" b="1" dirty="0" smtClean="0"/>
              <a:t>peacekeeping. </a:t>
            </a:r>
            <a:r>
              <a:rPr lang="en-US" dirty="0" smtClean="0"/>
              <a:t>Idea of opening Indo-Fijians allowing in military force was a problem for some, whereas some believe they do not have problem until finances are available to pay all.</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71378775"/>
      </p:ext>
    </p:extLst>
  </p:cSld>
  <p:clrMapOvr>
    <a:masterClrMapping/>
  </p:clrMapOvr>
  <mc:AlternateContent xmlns:mc="http://schemas.openxmlformats.org/markup-compatibility/2006">
    <mc:Choice xmlns:p14="http://schemas.microsoft.com/office/powerpoint/2010/main" Requires="p14">
      <p:transition spd="slow" p14:dur="2000" advTm="38602"/>
    </mc:Choice>
    <mc:Fallback>
      <p:transition spd="slow" advTm="38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4075"/>
          </a:xfrm>
        </p:spPr>
        <p:txBody>
          <a:bodyPr/>
          <a:lstStyle/>
          <a:p>
            <a:r>
              <a:rPr lang="en-US" b="1" dirty="0" smtClean="0"/>
              <a:t>Conclusion</a:t>
            </a:r>
            <a:endParaRPr lang="en-US" b="1" dirty="0"/>
          </a:p>
        </p:txBody>
      </p:sp>
      <p:sp>
        <p:nvSpPr>
          <p:cNvPr id="3" name="Content Placeholder 2"/>
          <p:cNvSpPr>
            <a:spLocks noGrp="1"/>
          </p:cNvSpPr>
          <p:nvPr>
            <p:ph idx="1"/>
          </p:nvPr>
        </p:nvSpPr>
        <p:spPr>
          <a:xfrm>
            <a:off x="838200" y="1436914"/>
            <a:ext cx="10515600" cy="4740049"/>
          </a:xfrm>
        </p:spPr>
        <p:txBody>
          <a:bodyPr>
            <a:normAutofit fontScale="92500"/>
          </a:bodyPr>
          <a:lstStyle/>
          <a:p>
            <a:r>
              <a:rPr lang="en-US" u="sng" dirty="0"/>
              <a:t>All these developments, and the anxieties and confusions that they created, took place in an environment poisoned by fears of racial dispossession and subjugation, </a:t>
            </a:r>
            <a:r>
              <a:rPr lang="en-US" u="sng" dirty="0" smtClean="0"/>
              <a:t>the legacy </a:t>
            </a:r>
            <a:r>
              <a:rPr lang="en-US" u="sng" dirty="0"/>
              <a:t>of a century of racial compartmentalization and the politics of communalism</a:t>
            </a:r>
            <a:r>
              <a:rPr lang="en-US" u="sng" dirty="0" smtClean="0"/>
              <a:t>.</a:t>
            </a:r>
          </a:p>
          <a:p>
            <a:r>
              <a:rPr lang="en-US" dirty="0"/>
              <a:t>Generations of racially oriented politics had pitted </a:t>
            </a:r>
            <a:r>
              <a:rPr lang="en-US" dirty="0" smtClean="0"/>
              <a:t>the interests </a:t>
            </a:r>
            <a:r>
              <a:rPr lang="en-US" dirty="0"/>
              <a:t>of one group against another, despite overarching common interests and problems</a:t>
            </a:r>
            <a:r>
              <a:rPr lang="en-US" dirty="0" smtClean="0"/>
              <a:t>.</a:t>
            </a:r>
          </a:p>
          <a:p>
            <a:r>
              <a:rPr lang="en-US" dirty="0"/>
              <a:t>They bred suspicion and distrust that ran deep into the Fijian body politic.</a:t>
            </a:r>
          </a:p>
          <a:p>
            <a:r>
              <a:rPr lang="en-US" u="sng" dirty="0"/>
              <a:t>Many Fijians, at all levels of society, believed their collective identity would endure only under a government dominated by paramount chiefs. The behavior of </a:t>
            </a:r>
            <a:r>
              <a:rPr lang="en-US" u="sng" dirty="0" smtClean="0"/>
              <a:t>the </a:t>
            </a:r>
            <a:r>
              <a:rPr lang="en-US" u="sng" dirty="0" err="1" smtClean="0"/>
              <a:t>IndoFijian</a:t>
            </a:r>
            <a:r>
              <a:rPr lang="en-US" u="sng" dirty="0" smtClean="0"/>
              <a:t> leaders </a:t>
            </a:r>
            <a:r>
              <a:rPr lang="en-US" u="sng" dirty="0"/>
              <a:t>contributed to the Fijians' fears.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69306335"/>
      </p:ext>
    </p:extLst>
  </p:cSld>
  <p:clrMapOvr>
    <a:masterClrMapping/>
  </p:clrMapOvr>
  <mc:AlternateContent xmlns:mc="http://schemas.openxmlformats.org/markup-compatibility/2006">
    <mc:Choice xmlns:p14="http://schemas.microsoft.com/office/powerpoint/2010/main" Requires="p14">
      <p:transition spd="slow" p14:dur="2000" advTm="47673"/>
    </mc:Choice>
    <mc:Fallback>
      <p:transition spd="slow" advTm="47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171" y="228601"/>
            <a:ext cx="8525327" cy="465667"/>
          </a:xfrm>
        </p:spPr>
        <p:txBody>
          <a:bodyPr>
            <a:normAutofit fontScale="90000"/>
          </a:bodyPr>
          <a:lstStyle/>
          <a:p>
            <a:r>
              <a:rPr lang="en-US" b="1" dirty="0" smtClean="0"/>
              <a:t>1987: Coup</a:t>
            </a:r>
            <a:endParaRPr lang="en-US" b="1" dirty="0"/>
          </a:p>
        </p:txBody>
      </p:sp>
      <p:sp>
        <p:nvSpPr>
          <p:cNvPr id="3" name="Content Placeholder 2"/>
          <p:cNvSpPr>
            <a:spLocks noGrp="1"/>
          </p:cNvSpPr>
          <p:nvPr>
            <p:ph idx="1"/>
          </p:nvPr>
        </p:nvSpPr>
        <p:spPr>
          <a:xfrm>
            <a:off x="522515" y="762000"/>
            <a:ext cx="10813142" cy="5867400"/>
          </a:xfrm>
        </p:spPr>
        <p:txBody>
          <a:bodyPr>
            <a:normAutofit/>
          </a:bodyPr>
          <a:lstStyle/>
          <a:p>
            <a:r>
              <a:rPr lang="en-US" b="1" dirty="0"/>
              <a:t>Within a week of the election, Fiji was rocked by a violent and terrifying campaign of arson, sabotage, roadblocks, and </a:t>
            </a:r>
            <a:r>
              <a:rPr lang="en-US" b="1" dirty="0" smtClean="0"/>
              <a:t>protest marches</a:t>
            </a:r>
            <a:r>
              <a:rPr lang="en-US" b="1" dirty="0"/>
              <a:t>, climaxing with the military-led overthrow of the </a:t>
            </a:r>
            <a:r>
              <a:rPr lang="en-US" b="1" dirty="0" err="1"/>
              <a:t>Bavadra</a:t>
            </a:r>
            <a:r>
              <a:rPr lang="en-US" b="1" dirty="0"/>
              <a:t> government on May 14</a:t>
            </a:r>
            <a:r>
              <a:rPr lang="en-US" b="1" dirty="0" smtClean="0"/>
              <a:t>.</a:t>
            </a:r>
          </a:p>
          <a:p>
            <a:r>
              <a:rPr lang="en-US" u="sng" dirty="0" smtClean="0"/>
              <a:t>The coup leaders attempted to reinstall the defeated Mara government back into power, but were thwarted in their efforts by determined but peaceful internal resistance and considerable external pressure. </a:t>
            </a:r>
            <a:r>
              <a:rPr lang="en-US" dirty="0" smtClean="0"/>
              <a:t>Unable </a:t>
            </a:r>
            <a:r>
              <a:rPr lang="en-US" dirty="0"/>
              <a:t>to achieve their immediate goal and isolated, rebuffed, and ostracized by the international community</a:t>
            </a:r>
            <a:r>
              <a:rPr lang="en-US" b="1" dirty="0"/>
              <a:t>, they </a:t>
            </a:r>
            <a:r>
              <a:rPr lang="en-US" b="1" dirty="0" smtClean="0"/>
              <a:t>then struck </a:t>
            </a:r>
            <a:r>
              <a:rPr lang="en-US" b="1" dirty="0"/>
              <a:t>with a second coup on September 25 and severed Fiji’s links to the British </a:t>
            </a:r>
            <a:r>
              <a:rPr lang="en-US" b="1" dirty="0" smtClean="0"/>
              <a:t>Crown</a:t>
            </a:r>
          </a:p>
          <a:p>
            <a:r>
              <a:rPr lang="en-US" u="sng" dirty="0" smtClean="0"/>
              <a:t>Coup has </a:t>
            </a:r>
            <a:r>
              <a:rPr lang="en-US" u="sng" dirty="0"/>
              <a:t>dealt a severe, perhaps even a mortal, blow to the country’s </a:t>
            </a:r>
            <a:r>
              <a:rPr lang="en-US" u="sng" dirty="0" smtClean="0"/>
              <a:t>internal multiracial </a:t>
            </a:r>
            <a:r>
              <a:rPr lang="en-US" u="sng" dirty="0"/>
              <a:t>cohesiveness, wrecked its economic base, and tarnished </a:t>
            </a:r>
            <a:r>
              <a:rPr lang="en-US" u="sng" dirty="0" smtClean="0"/>
              <a:t>its reputation </a:t>
            </a:r>
            <a:r>
              <a:rPr lang="en-US" u="sng" dirty="0"/>
              <a:t>and moral authority on the international </a:t>
            </a:r>
            <a:r>
              <a:rPr lang="en-US" u="sng" dirty="0" smtClean="0"/>
              <a:t>stage.</a:t>
            </a:r>
          </a:p>
          <a:p>
            <a:endParaRPr lang="en-US" dirty="0" smtClean="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50925137"/>
      </p:ext>
    </p:extLst>
  </p:cSld>
  <p:clrMapOvr>
    <a:masterClrMapping/>
  </p:clrMapOvr>
  <mc:AlternateContent xmlns:mc="http://schemas.openxmlformats.org/markup-compatibility/2006">
    <mc:Choice xmlns:p14="http://schemas.microsoft.com/office/powerpoint/2010/main" Requires="p14">
      <p:transition spd="slow" p14:dur="2000" advTm="52100"/>
    </mc:Choice>
    <mc:Fallback>
      <p:transition spd="slow" advTm="52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25046"/>
          </a:xfrm>
        </p:spPr>
        <p:txBody>
          <a:bodyPr>
            <a:normAutofit fontScale="90000"/>
          </a:bodyPr>
          <a:lstStyle/>
          <a:p>
            <a:r>
              <a:rPr lang="en-US" b="1" dirty="0" smtClean="0"/>
              <a:t>Political Parties of 1987 Election</a:t>
            </a:r>
            <a:br>
              <a:rPr lang="en-US" b="1" dirty="0" smtClean="0"/>
            </a:br>
            <a:endParaRPr lang="en-US" dirty="0"/>
          </a:p>
        </p:txBody>
      </p:sp>
      <p:sp>
        <p:nvSpPr>
          <p:cNvPr id="3" name="Content Placeholder 2"/>
          <p:cNvSpPr>
            <a:spLocks noGrp="1"/>
          </p:cNvSpPr>
          <p:nvPr>
            <p:ph idx="1"/>
          </p:nvPr>
        </p:nvSpPr>
        <p:spPr>
          <a:xfrm>
            <a:off x="838200" y="1045029"/>
            <a:ext cx="10515600" cy="5131934"/>
          </a:xfrm>
        </p:spPr>
        <p:txBody>
          <a:bodyPr>
            <a:normAutofit lnSpcReduction="10000"/>
          </a:bodyPr>
          <a:lstStyle/>
          <a:p>
            <a:r>
              <a:rPr lang="en-US" u="sng" dirty="0" smtClean="0"/>
              <a:t>The 1987 election was contested by four political parties or coalitions, two of which appeared on the political scene on the eve of the campaign</a:t>
            </a:r>
          </a:p>
          <a:p>
            <a:r>
              <a:rPr lang="en-US" b="1" dirty="0" smtClean="0"/>
              <a:t>The Alliance party, </a:t>
            </a:r>
            <a:r>
              <a:rPr lang="en-US" dirty="0" smtClean="0"/>
              <a:t>led by </a:t>
            </a:r>
            <a:r>
              <a:rPr lang="en-US" dirty="0" err="1" smtClean="0"/>
              <a:t>Ratu</a:t>
            </a:r>
            <a:r>
              <a:rPr lang="en-US" dirty="0" smtClean="0"/>
              <a:t> Sir </a:t>
            </a:r>
            <a:r>
              <a:rPr lang="en-US" dirty="0" err="1" smtClean="0"/>
              <a:t>Kamisese</a:t>
            </a:r>
            <a:r>
              <a:rPr lang="en-US" dirty="0" smtClean="0"/>
              <a:t> Mara, had been continuously in power in Fiji from 1966 to 1987, except for a brief four days in April 1977 when it lost to the National Federation party, only to be invited into power again after the NFP was unable to form a government.</a:t>
            </a:r>
          </a:p>
          <a:p>
            <a:pPr algn="just"/>
            <a:r>
              <a:rPr lang="en-US" b="1" dirty="0"/>
              <a:t>NFP–</a:t>
            </a:r>
            <a:r>
              <a:rPr lang="en-US" b="1" dirty="0" err="1"/>
              <a:t>Labour</a:t>
            </a:r>
            <a:r>
              <a:rPr lang="en-US" b="1" dirty="0"/>
              <a:t> Coalition was the coalition of the National Federation Party and Fiji </a:t>
            </a:r>
            <a:r>
              <a:rPr lang="en-US" b="1" dirty="0" err="1"/>
              <a:t>Labour</a:t>
            </a:r>
            <a:r>
              <a:rPr lang="en-US" b="1" dirty="0"/>
              <a:t> Party under the leadership of </a:t>
            </a:r>
            <a:r>
              <a:rPr lang="en-US" b="1" dirty="0" err="1"/>
              <a:t>Timoci</a:t>
            </a:r>
            <a:r>
              <a:rPr lang="en-US" b="1" dirty="0"/>
              <a:t> </a:t>
            </a:r>
            <a:r>
              <a:rPr lang="en-US" b="1" dirty="0" err="1"/>
              <a:t>Bavadra</a:t>
            </a:r>
            <a:r>
              <a:rPr lang="en-US" b="1" dirty="0"/>
              <a:t>, formed in 1987 to contest that year's general election. The coalition won the election with 28 seats in the House of Representatives to the Alliance Party's 24 seats.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30595153"/>
      </p:ext>
    </p:extLst>
  </p:cSld>
  <p:clrMapOvr>
    <a:masterClrMapping/>
  </p:clrMapOvr>
  <mc:AlternateContent xmlns:mc="http://schemas.openxmlformats.org/markup-compatibility/2006">
    <mc:Choice xmlns:p14="http://schemas.microsoft.com/office/powerpoint/2010/main" Requires="p14">
      <p:transition spd="slow" p14:dur="2000" advTm="38147"/>
    </mc:Choice>
    <mc:Fallback>
      <p:transition spd="slow" advTm="38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343" y="275772"/>
            <a:ext cx="10653486" cy="711199"/>
          </a:xfrm>
        </p:spPr>
        <p:txBody>
          <a:bodyPr>
            <a:normAutofit/>
          </a:bodyPr>
          <a:lstStyle/>
          <a:p>
            <a:r>
              <a:rPr lang="en-US" dirty="0" smtClean="0"/>
              <a:t>1987 Coups by Colonel </a:t>
            </a:r>
            <a:r>
              <a:rPr lang="en-US" dirty="0" err="1" smtClean="0"/>
              <a:t>Sitiveni</a:t>
            </a:r>
            <a:r>
              <a:rPr lang="en-US" dirty="0" smtClean="0"/>
              <a:t> </a:t>
            </a:r>
            <a:r>
              <a:rPr lang="en-US" dirty="0" err="1" smtClean="0"/>
              <a:t>Rabuka</a:t>
            </a:r>
            <a:endParaRPr lang="en-US" dirty="0"/>
          </a:p>
        </p:txBody>
      </p:sp>
      <p:sp>
        <p:nvSpPr>
          <p:cNvPr id="3" name="Content Placeholder 2"/>
          <p:cNvSpPr>
            <a:spLocks noGrp="1"/>
          </p:cNvSpPr>
          <p:nvPr>
            <p:ph idx="1"/>
          </p:nvPr>
        </p:nvSpPr>
        <p:spPr>
          <a:xfrm>
            <a:off x="478971" y="1214847"/>
            <a:ext cx="11030858" cy="5338353"/>
          </a:xfrm>
        </p:spPr>
        <p:txBody>
          <a:bodyPr>
            <a:normAutofit fontScale="92500" lnSpcReduction="20000"/>
          </a:bodyPr>
          <a:lstStyle/>
          <a:p>
            <a:pPr algn="just"/>
            <a:r>
              <a:rPr lang="en-US" b="1" dirty="0" smtClean="0"/>
              <a:t>Both military actions were led by Lieutenant Colonel </a:t>
            </a:r>
            <a:r>
              <a:rPr lang="en-US" b="1" dirty="0" err="1" smtClean="0"/>
              <a:t>Sitiveni</a:t>
            </a:r>
            <a:r>
              <a:rPr lang="en-US" b="1" dirty="0" smtClean="0"/>
              <a:t> </a:t>
            </a:r>
            <a:r>
              <a:rPr lang="en-US" b="1" dirty="0" err="1" smtClean="0"/>
              <a:t>Rabuka</a:t>
            </a:r>
            <a:r>
              <a:rPr lang="en-US" b="1" dirty="0" smtClean="0"/>
              <a:t>, then third in command of the Royal Fiji Military Forces. Depending on perspective, one may view the event either as two successive coups d'état separated by a four-month intermission, or as a single coup begun on 14 May and completed with the declaration of the republic.</a:t>
            </a:r>
          </a:p>
          <a:p>
            <a:pPr algn="just"/>
            <a:r>
              <a:rPr lang="en-US" b="1" dirty="0" smtClean="0"/>
              <a:t>On </a:t>
            </a:r>
            <a:r>
              <a:rPr lang="en-US" b="1" dirty="0" smtClean="0"/>
              <a:t>14 </a:t>
            </a:r>
            <a:r>
              <a:rPr lang="en-US" b="1" dirty="0" smtClean="0"/>
              <a:t>May </a:t>
            </a:r>
            <a:r>
              <a:rPr lang="en-US" b="1" dirty="0" smtClean="0"/>
              <a:t>1987, the losers re-seized power through a military coup and introduced a completely new dimension to Fiji politics.</a:t>
            </a:r>
          </a:p>
          <a:p>
            <a:pPr algn="just"/>
            <a:r>
              <a:rPr lang="en-US" b="1" dirty="0" smtClean="0"/>
              <a:t>May coup is best understood as a result of a military actions to protect its institutional interests. </a:t>
            </a:r>
            <a:r>
              <a:rPr lang="en-US" dirty="0" smtClean="0"/>
              <a:t>The coup  was a last-ditch self-defense by the</a:t>
            </a:r>
            <a:r>
              <a:rPr lang="en-US" u="sng" dirty="0" smtClean="0"/>
              <a:t> Royal Fijian Military Forces (RFMF)  against the actions of the newly  elected Coalition party government  that threatened to  sudden civil unrest and cut up the armed forces.</a:t>
            </a:r>
          </a:p>
          <a:p>
            <a:pPr algn="just"/>
            <a:r>
              <a:rPr lang="en-US" b="1" dirty="0" smtClean="0"/>
              <a:t>The RFMF was a tiny force of 200 at independence, it had grown by more than ten times that amount by the time the first coup took place in 1987 </a:t>
            </a:r>
          </a:p>
          <a:p>
            <a:pPr algn="just"/>
            <a:r>
              <a:rPr lang="en-US" u="sng" dirty="0" smtClean="0"/>
              <a:t>Although the Governor General, Ratu Sir </a:t>
            </a:r>
            <a:r>
              <a:rPr lang="en-US" u="sng" dirty="0" err="1"/>
              <a:t>P</a:t>
            </a:r>
            <a:r>
              <a:rPr lang="en-US" u="sng" dirty="0" err="1" smtClean="0"/>
              <a:t>enaia</a:t>
            </a:r>
            <a:r>
              <a:rPr lang="en-US" u="sng" dirty="0" smtClean="0"/>
              <a:t> Ganilau, succeeded in taking charge of the regime which came to power after the coup, he was powerless to control the military.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10804608"/>
      </p:ext>
    </p:extLst>
  </p:cSld>
  <p:clrMapOvr>
    <a:masterClrMapping/>
  </p:clrMapOvr>
  <mc:AlternateContent xmlns:mc="http://schemas.openxmlformats.org/markup-compatibility/2006">
    <mc:Choice xmlns:p14="http://schemas.microsoft.com/office/powerpoint/2010/main" Requires="p14">
      <p:transition spd="slow" p14:dur="2000" advTm="71291"/>
    </mc:Choice>
    <mc:Fallback>
      <p:transition spd="slow" advTm="71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971" y="304800"/>
            <a:ext cx="10551885" cy="6324600"/>
          </a:xfrm>
        </p:spPr>
        <p:txBody>
          <a:bodyPr>
            <a:normAutofit/>
          </a:bodyPr>
          <a:lstStyle/>
          <a:p>
            <a:pPr algn="just"/>
            <a:r>
              <a:rPr lang="en-US" b="1" dirty="0" smtClean="0"/>
              <a:t>Second </a:t>
            </a:r>
            <a:r>
              <a:rPr lang="en-US" b="1" dirty="0" smtClean="0"/>
              <a:t>1987 September coup</a:t>
            </a:r>
            <a:r>
              <a:rPr lang="en-US" dirty="0" smtClean="0"/>
              <a:t>. T</a:t>
            </a:r>
            <a:r>
              <a:rPr lang="en-US" u="sng" dirty="0" smtClean="0"/>
              <a:t>he </a:t>
            </a:r>
            <a:r>
              <a:rPr lang="en-US" u="sng" dirty="0" smtClean="0"/>
              <a:t>army imposed a military government on the country and, in order to forestall legal challenges, declared Fiji a republic. </a:t>
            </a:r>
          </a:p>
          <a:p>
            <a:pPr algn="just"/>
            <a:r>
              <a:rPr lang="en-US" dirty="0" smtClean="0"/>
              <a:t>Military commander </a:t>
            </a:r>
            <a:r>
              <a:rPr lang="en-US" dirty="0" err="1" smtClean="0"/>
              <a:t>Sitiveni</a:t>
            </a:r>
            <a:r>
              <a:rPr lang="en-US" dirty="0" smtClean="0"/>
              <a:t> </a:t>
            </a:r>
            <a:r>
              <a:rPr lang="en-US" dirty="0" err="1" smtClean="0"/>
              <a:t>Rabuka</a:t>
            </a:r>
            <a:r>
              <a:rPr lang="en-US" dirty="0" smtClean="0"/>
              <a:t> did permit both chiefs to return to their respective positions as president and prime minister at the end of </a:t>
            </a:r>
            <a:r>
              <a:rPr lang="en-US" b="1" dirty="0" smtClean="0"/>
              <a:t>1987, but, for the next five years, relations between the interim government and the military were tense</a:t>
            </a:r>
            <a:r>
              <a:rPr lang="en-US" dirty="0" smtClean="0"/>
              <a:t>.</a:t>
            </a:r>
          </a:p>
          <a:p>
            <a:pPr algn="just"/>
            <a:r>
              <a:rPr lang="en-US" u="sng" dirty="0" smtClean="0"/>
              <a:t>Governor-General </a:t>
            </a:r>
            <a:r>
              <a:rPr lang="en-US" u="sng" dirty="0" err="1" smtClean="0"/>
              <a:t>Ganilau's</a:t>
            </a:r>
            <a:r>
              <a:rPr lang="en-US" u="sng" dirty="0" smtClean="0"/>
              <a:t> address to the new parliament three days before the coup took on particular significance. </a:t>
            </a:r>
            <a:r>
              <a:rPr lang="en-US" u="sng" dirty="0" smtClean="0"/>
              <a:t>He  </a:t>
            </a:r>
            <a:r>
              <a:rPr lang="en-US" u="sng" dirty="0" smtClean="0"/>
              <a:t>stated:   "In   the  coming  year  the   RFMF's   role   in  the  areas  of   defense, nation-building, internal security and international peacekeeping will be reviewed with a view to improving its overall effectiveness....     [W]e must see to it that our military serves our needs and not those of others. In this regard, we must be particularly mindful that we can pay for it ourselves </a:t>
            </a:r>
            <a:r>
              <a:rPr lang="en-US" u="sng" dirty="0" smtClean="0"/>
              <a:t>....</a:t>
            </a:r>
          </a:p>
          <a:p>
            <a:pPr algn="just"/>
            <a:endParaRPr lang="en-US" dirty="0"/>
          </a:p>
          <a:p>
            <a:pPr algn="just"/>
            <a:endParaRPr lang="en-US" u="sng" dirty="0" smtClean="0"/>
          </a:p>
          <a:p>
            <a:pPr algn="just"/>
            <a:endParaRPr lang="en-US" dirty="0" smtClean="0"/>
          </a:p>
          <a:p>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53271641"/>
      </p:ext>
    </p:extLst>
  </p:cSld>
  <p:clrMapOvr>
    <a:masterClrMapping/>
  </p:clrMapOvr>
  <mc:AlternateContent xmlns:mc="http://schemas.openxmlformats.org/markup-compatibility/2006">
    <mc:Choice xmlns:p14="http://schemas.microsoft.com/office/powerpoint/2010/main" Requires="p14">
      <p:transition spd="slow" p14:dur="2000" advTm="37222"/>
    </mc:Choice>
    <mc:Fallback>
      <p:transition spd="slow" advTm="37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944" y="346893"/>
            <a:ext cx="9458597" cy="692331"/>
          </a:xfrm>
        </p:spPr>
        <p:txBody>
          <a:bodyPr>
            <a:normAutofit fontScale="90000"/>
          </a:bodyPr>
          <a:lstStyle/>
          <a:p>
            <a:r>
              <a:rPr lang="en-US" dirty="0" smtClean="0"/>
              <a:t>Explanations  and Analysis of 1987 Coup</a:t>
            </a:r>
            <a:endParaRPr lang="en-US" dirty="0"/>
          </a:p>
        </p:txBody>
      </p:sp>
      <p:sp>
        <p:nvSpPr>
          <p:cNvPr id="3" name="Content Placeholder 2"/>
          <p:cNvSpPr>
            <a:spLocks noGrp="1"/>
          </p:cNvSpPr>
          <p:nvPr>
            <p:ph idx="1"/>
          </p:nvPr>
        </p:nvSpPr>
        <p:spPr>
          <a:xfrm>
            <a:off x="609601" y="1039224"/>
            <a:ext cx="10450286" cy="5139507"/>
          </a:xfrm>
        </p:spPr>
        <p:txBody>
          <a:bodyPr>
            <a:normAutofit/>
          </a:bodyPr>
          <a:lstStyle/>
          <a:p>
            <a:pPr algn="just"/>
            <a:r>
              <a:rPr lang="en-US" b="1" dirty="0" smtClean="0"/>
              <a:t>The May  1987 coup is usually explained as the result of ethnic animosity between Fijian and Indo- Fijian. </a:t>
            </a:r>
          </a:p>
          <a:p>
            <a:pPr algn="just"/>
            <a:r>
              <a:rPr lang="en-US" b="1" dirty="0" smtClean="0"/>
              <a:t>The  coup  has  also been  explained  in  terms  of  class conflict</a:t>
            </a:r>
            <a:r>
              <a:rPr lang="en-US" dirty="0" smtClean="0"/>
              <a:t>: a struggle between the Fijian chiefs allied with the inhabitants of more prosperous islands and the commoners united with the poorer islanders. </a:t>
            </a:r>
          </a:p>
          <a:p>
            <a:pPr algn="just"/>
            <a:r>
              <a:rPr lang="en-US" b="1" dirty="0" smtClean="0"/>
              <a:t>It has also been argued that the coup was the work of an international and/or domestic conspiracy."  </a:t>
            </a:r>
            <a:r>
              <a:rPr lang="en-US" dirty="0" smtClean="0"/>
              <a:t>Purely military explanations, however, tend to be ignored.</a:t>
            </a:r>
          </a:p>
          <a:p>
            <a:pPr algn="just"/>
            <a:r>
              <a:rPr lang="en-US" dirty="0" smtClean="0"/>
              <a:t>Some believes that </a:t>
            </a:r>
            <a:r>
              <a:rPr lang="en-US" b="1" dirty="0" smtClean="0"/>
              <a:t>religious tension-were an </a:t>
            </a:r>
            <a:r>
              <a:rPr lang="en-US" b="1" dirty="0" smtClean="0"/>
              <a:t>important factor contributing to the May </a:t>
            </a:r>
            <a:r>
              <a:rPr lang="en-US" b="1" dirty="0" smtClean="0"/>
              <a:t>coup.</a:t>
            </a:r>
            <a:endParaRPr lang="en-US" b="1" dirty="0" smtClean="0"/>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47276480"/>
      </p:ext>
    </p:extLst>
  </p:cSld>
  <p:clrMapOvr>
    <a:masterClrMapping/>
  </p:clrMapOvr>
  <mc:AlternateContent xmlns:mc="http://schemas.openxmlformats.org/markup-compatibility/2006">
    <mc:Choice xmlns:p14="http://schemas.microsoft.com/office/powerpoint/2010/main" Requires="p14">
      <p:transition spd="slow" p14:dur="2000" advTm="31370"/>
    </mc:Choice>
    <mc:Fallback>
      <p:transition spd="slow" advTm="31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9561"/>
          </a:xfrm>
        </p:spPr>
        <p:txBody>
          <a:bodyPr/>
          <a:lstStyle/>
          <a:p>
            <a:r>
              <a:rPr lang="en-US" b="1" dirty="0" smtClean="0"/>
              <a:t>Theories for 1987 Coup. US Sponsored</a:t>
            </a:r>
            <a:endParaRPr lang="en-US" b="1" dirty="0"/>
          </a:p>
        </p:txBody>
      </p:sp>
      <p:sp>
        <p:nvSpPr>
          <p:cNvPr id="3" name="Content Placeholder 2"/>
          <p:cNvSpPr>
            <a:spLocks noGrp="1"/>
          </p:cNvSpPr>
          <p:nvPr>
            <p:ph idx="1"/>
          </p:nvPr>
        </p:nvSpPr>
        <p:spPr>
          <a:xfrm>
            <a:off x="838200" y="1059543"/>
            <a:ext cx="10515600" cy="5117420"/>
          </a:xfrm>
        </p:spPr>
        <p:txBody>
          <a:bodyPr>
            <a:normAutofit lnSpcReduction="10000"/>
          </a:bodyPr>
          <a:lstStyle/>
          <a:p>
            <a:r>
              <a:rPr lang="en-US" u="sng" dirty="0"/>
              <a:t>One prominent early view was that the coup was instigated by the United States and the Central Intelligence Agency in collaboration with certain local </a:t>
            </a:r>
            <a:r>
              <a:rPr lang="en-US" u="sng" dirty="0" smtClean="0"/>
              <a:t>politicians. </a:t>
            </a:r>
          </a:p>
          <a:p>
            <a:r>
              <a:rPr lang="en-US" u="sng" dirty="0" smtClean="0"/>
              <a:t>The </a:t>
            </a:r>
            <a:r>
              <a:rPr lang="en-US" u="sng" dirty="0"/>
              <a:t>Coalition's victory, the argument went, and its publicly proclaimed policy to oppose the carriage, testing, storage, and manufacture of nuclear weapons or </a:t>
            </a:r>
            <a:r>
              <a:rPr lang="en-US" u="sng" dirty="0" smtClean="0"/>
              <a:t>the dumping </a:t>
            </a:r>
            <a:r>
              <a:rPr lang="en-US" u="sng" dirty="0"/>
              <a:t>of nuclear waste in the Pacific threatened US strategic interests in the region</a:t>
            </a:r>
            <a:r>
              <a:rPr lang="en-US" u="sng" dirty="0" smtClean="0"/>
              <a:t>.</a:t>
            </a:r>
          </a:p>
          <a:p>
            <a:r>
              <a:rPr lang="en-US" b="1" dirty="0" smtClean="0"/>
              <a:t>Soviet Union was also expanding its influence in the Pacific and US got concern about the defeat of Mara in 1987 elections and was unhappy with Coalition victory. </a:t>
            </a:r>
            <a:r>
              <a:rPr lang="en-US" u="sng" dirty="0" smtClean="0"/>
              <a:t>The supporter of this view believe diplomatically US gave financial support to destabilize the Coalition government</a:t>
            </a:r>
            <a:r>
              <a:rPr lang="en-US" dirty="0" smtClean="0"/>
              <a:t>. [No hard evidence received to support American involvement]</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02863385"/>
      </p:ext>
    </p:extLst>
  </p:cSld>
  <p:clrMapOvr>
    <a:masterClrMapping/>
  </p:clrMapOvr>
  <mc:AlternateContent xmlns:mc="http://schemas.openxmlformats.org/markup-compatibility/2006">
    <mc:Choice xmlns:p14="http://schemas.microsoft.com/office/powerpoint/2010/main" Requires="p14">
      <p:transition spd="slow" p14:dur="2000" advTm="57620"/>
    </mc:Choice>
    <mc:Fallback>
      <p:transition spd="slow" advTm="57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 of Local Factors</a:t>
            </a:r>
            <a:endParaRPr lang="en-US" dirty="0"/>
          </a:p>
        </p:txBody>
      </p:sp>
      <p:sp>
        <p:nvSpPr>
          <p:cNvPr id="3" name="Content Placeholder 2"/>
          <p:cNvSpPr>
            <a:spLocks noGrp="1"/>
          </p:cNvSpPr>
          <p:nvPr>
            <p:ph idx="1"/>
          </p:nvPr>
        </p:nvSpPr>
        <p:spPr>
          <a:xfrm>
            <a:off x="653143" y="1407886"/>
            <a:ext cx="10700657" cy="4769077"/>
          </a:xfrm>
        </p:spPr>
        <p:txBody>
          <a:bodyPr>
            <a:normAutofit fontScale="92500"/>
          </a:bodyPr>
          <a:lstStyle/>
          <a:p>
            <a:r>
              <a:rPr lang="en-US" dirty="0"/>
              <a:t>The May coup was caused by a </a:t>
            </a:r>
            <a:r>
              <a:rPr lang="en-US" u="sng" dirty="0"/>
              <a:t>complex combination of local </a:t>
            </a:r>
            <a:r>
              <a:rPr lang="en-US" u="sng" dirty="0" smtClean="0"/>
              <a:t>factors</a:t>
            </a:r>
          </a:p>
          <a:p>
            <a:r>
              <a:rPr lang="en-US" b="1" u="sng" dirty="0" smtClean="0"/>
              <a:t>Divergent </a:t>
            </a:r>
            <a:r>
              <a:rPr lang="en-US" b="1" u="sng" dirty="0"/>
              <a:t>class interests and regional disparities within Fijian society, </a:t>
            </a:r>
            <a:r>
              <a:rPr lang="en-US" u="sng" dirty="0" smtClean="0"/>
              <a:t>many important </a:t>
            </a:r>
            <a:r>
              <a:rPr lang="en-US" u="sng" dirty="0"/>
              <a:t>individuals dislodged from power, ethnic prejudice, and the </a:t>
            </a:r>
            <a:r>
              <a:rPr lang="en-US" u="sng" dirty="0" smtClean="0"/>
              <a:t>fear of </a:t>
            </a:r>
            <a:r>
              <a:rPr lang="en-US" u="sng" dirty="0"/>
              <a:t>change in unaccustomed directions—all played their part to varying degrees</a:t>
            </a:r>
            <a:r>
              <a:rPr lang="en-US" u="sng" dirty="0" smtClean="0"/>
              <a:t>.</a:t>
            </a:r>
          </a:p>
          <a:p>
            <a:r>
              <a:rPr lang="en-US" dirty="0" smtClean="0"/>
              <a:t>Stated Justification for  first Coup by </a:t>
            </a:r>
            <a:r>
              <a:rPr lang="en-US" dirty="0" err="1" smtClean="0"/>
              <a:t>Rabuka</a:t>
            </a:r>
            <a:r>
              <a:rPr lang="en-US" dirty="0" smtClean="0"/>
              <a:t>, </a:t>
            </a:r>
            <a:r>
              <a:rPr lang="en-US" b="1" u="sng" dirty="0" smtClean="0"/>
              <a:t>because Indo-Fijian dominated Coalition </a:t>
            </a:r>
            <a:r>
              <a:rPr lang="en-US" b="1" u="sng" dirty="0"/>
              <a:t>government threatened to undermine Fijian land rights, the integrity of Fijian society, and </a:t>
            </a:r>
            <a:r>
              <a:rPr lang="en-US" b="1" u="sng" dirty="0" smtClean="0"/>
              <a:t>the sovereignty </a:t>
            </a:r>
            <a:r>
              <a:rPr lang="en-US" b="1" u="sng" dirty="0"/>
              <a:t>of its people</a:t>
            </a:r>
            <a:r>
              <a:rPr lang="en-US" b="1" u="sng" dirty="0" smtClean="0"/>
              <a:t>.</a:t>
            </a:r>
          </a:p>
          <a:p>
            <a:r>
              <a:rPr lang="en-US" u="sng" dirty="0"/>
              <a:t>The Coalition's victory had breached a "solemn pact" at the time of independence that the government of Fiji would always remain in </a:t>
            </a:r>
            <a:r>
              <a:rPr lang="en-US" u="sng" dirty="0" smtClean="0"/>
              <a:t>the hands </a:t>
            </a:r>
            <a:r>
              <a:rPr lang="en-US" u="sng" dirty="0"/>
              <a:t>of the Fijian people and their traditional leaders</a:t>
            </a:r>
            <a:r>
              <a:rPr lang="en-US" u="sng" dirty="0" smtClean="0"/>
              <a:t>. But this pact lack evidence.</a:t>
            </a:r>
            <a:endParaRPr lang="en-US" b="1" u="sng"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22521823"/>
      </p:ext>
    </p:extLst>
  </p:cSld>
  <p:clrMapOvr>
    <a:masterClrMapping/>
  </p:clrMapOvr>
  <mc:AlternateContent xmlns:mc="http://schemas.openxmlformats.org/markup-compatibility/2006">
    <mc:Choice xmlns:p14="http://schemas.microsoft.com/office/powerpoint/2010/main" Requires="p14">
      <p:transition spd="slow" p14:dur="2000" advTm="46085"/>
    </mc:Choice>
    <mc:Fallback>
      <p:transition spd="slow" advTm="46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3446"/>
          </a:xfrm>
        </p:spPr>
        <p:txBody>
          <a:bodyPr/>
          <a:lstStyle/>
          <a:p>
            <a:r>
              <a:rPr lang="en-US" dirty="0" smtClean="0"/>
              <a:t>Indo-Fijian dominated government claim?</a:t>
            </a:r>
            <a:endParaRPr lang="en-US" dirty="0"/>
          </a:p>
        </p:txBody>
      </p:sp>
      <p:sp>
        <p:nvSpPr>
          <p:cNvPr id="3" name="Content Placeholder 2"/>
          <p:cNvSpPr>
            <a:spLocks noGrp="1"/>
          </p:cNvSpPr>
          <p:nvPr>
            <p:ph idx="1"/>
          </p:nvPr>
        </p:nvSpPr>
        <p:spPr>
          <a:xfrm>
            <a:off x="838200" y="1262743"/>
            <a:ext cx="10515600" cy="5297714"/>
          </a:xfrm>
        </p:spPr>
        <p:txBody>
          <a:bodyPr>
            <a:normAutofit fontScale="77500" lnSpcReduction="20000"/>
          </a:bodyPr>
          <a:lstStyle/>
          <a:p>
            <a:r>
              <a:rPr lang="en-US" b="1" dirty="0"/>
              <a:t>The claim that the Coalition was </a:t>
            </a:r>
            <a:r>
              <a:rPr lang="en-US" b="1" dirty="0" smtClean="0"/>
              <a:t>Indo-Fijian dominated </a:t>
            </a:r>
            <a:r>
              <a:rPr lang="en-US" b="1" dirty="0"/>
              <a:t>might appropriately be termed inconsequential in the context of Fiji's electoral system</a:t>
            </a:r>
            <a:r>
              <a:rPr lang="en-US" dirty="0" smtClean="0"/>
              <a:t>. </a:t>
            </a:r>
          </a:p>
          <a:p>
            <a:r>
              <a:rPr lang="en-US" dirty="0" smtClean="0"/>
              <a:t>In the coalition parliament, 19 were Indo-Fijians, 7 Fijians and 2 general elector. Within the 52 seat House of Representative Indo-Fijians had only 22 seats.</a:t>
            </a:r>
          </a:p>
          <a:p>
            <a:r>
              <a:rPr lang="en-US" dirty="0" smtClean="0"/>
              <a:t>Therefore, </a:t>
            </a:r>
            <a:r>
              <a:rPr lang="en-US" b="1" dirty="0" smtClean="0"/>
              <a:t>the claim to destabilizing the government on premise of Indo-Fijian dominance falls short. </a:t>
            </a:r>
          </a:p>
          <a:p>
            <a:r>
              <a:rPr lang="en-US" b="1" dirty="0"/>
              <a:t>On the question of the ownership of Fijian land, </a:t>
            </a:r>
            <a:r>
              <a:rPr lang="en-US" dirty="0"/>
              <a:t>the Coalition's manifesto was clear: "</a:t>
            </a:r>
            <a:r>
              <a:rPr lang="en-US" u="sng" dirty="0"/>
              <a:t>There will be no change in this recognition nor will the Coalition </a:t>
            </a:r>
            <a:r>
              <a:rPr lang="en-US" u="sng" dirty="0" smtClean="0"/>
              <a:t>government attempt </a:t>
            </a:r>
            <a:r>
              <a:rPr lang="en-US" u="sng" dirty="0"/>
              <a:t>to change the existing land laws without the full consultation of the Great Council of Chiefs</a:t>
            </a:r>
            <a:r>
              <a:rPr lang="en-US" u="sng" dirty="0" smtClean="0"/>
              <a:t>.“</a:t>
            </a:r>
          </a:p>
          <a:p>
            <a:r>
              <a:rPr lang="en-US" u="sng" dirty="0"/>
              <a:t>What the Coalition proposed to do was to demand greater efficiency and accountability in the administration of the Native Land Trust Board (NLTB</a:t>
            </a:r>
            <a:r>
              <a:rPr lang="en-US" u="sng" dirty="0" smtClean="0"/>
              <a:t>).</a:t>
            </a:r>
          </a:p>
          <a:p>
            <a:r>
              <a:rPr lang="en-US" dirty="0"/>
              <a:t>Coalition proposed the creation of a National Lands Commission, consisting of government representatives, landowners, and the tenant community, </a:t>
            </a:r>
            <a:r>
              <a:rPr lang="en-US" dirty="0" smtClean="0"/>
              <a:t>to keep </a:t>
            </a:r>
            <a:r>
              <a:rPr lang="en-US" dirty="0"/>
              <a:t>a watchful eye on the administration of the NLTB, adjudicate land disputes, and facilitate better communication between the owners of the land and its users</a:t>
            </a:r>
            <a:r>
              <a:rPr lang="en-US" dirty="0" smtClean="0"/>
              <a:t>. </a:t>
            </a:r>
            <a:r>
              <a:rPr lang="en-US" b="1" dirty="0" smtClean="0"/>
              <a:t>This effort did not change NLTB structure. But some who disapprove the Indo-Fijian dominated government raised voice against this Coalition task.</a:t>
            </a:r>
            <a:endParaRPr lang="en-US" b="1"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31932934"/>
      </p:ext>
    </p:extLst>
  </p:cSld>
  <p:clrMapOvr>
    <a:masterClrMapping/>
  </p:clrMapOvr>
  <mc:AlternateContent xmlns:mc="http://schemas.openxmlformats.org/markup-compatibility/2006">
    <mc:Choice xmlns:p14="http://schemas.microsoft.com/office/powerpoint/2010/main" Requires="p14">
      <p:transition spd="slow" p14:dur="2000" advTm="61119"/>
    </mc:Choice>
    <mc:Fallback>
      <p:transition spd="slow" advTm="61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TotalTime>
  <Words>1907</Words>
  <Application>Microsoft Office PowerPoint</Application>
  <PresentationFormat>Widescreen</PresentationFormat>
  <Paragraphs>67</Paragraphs>
  <Slides>15</Slides>
  <Notes>0</Notes>
  <HiddenSlides>0</HiddenSlides>
  <MMClips>15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Week 10: 1987 Coup, Overview</vt:lpstr>
      <vt:lpstr>1987: Coup</vt:lpstr>
      <vt:lpstr>Political Parties of 1987 Election </vt:lpstr>
      <vt:lpstr>1987 Coups by Colonel Sitiveni Rabuka</vt:lpstr>
      <vt:lpstr>PowerPoint Presentation</vt:lpstr>
      <vt:lpstr>Explanations  and Analysis of 1987 Coup</vt:lpstr>
      <vt:lpstr>Theories for 1987 Coup. US Sponsored</vt:lpstr>
      <vt:lpstr>Combination of Local Factors</vt:lpstr>
      <vt:lpstr>Indo-Fijian dominated government claim?</vt:lpstr>
      <vt:lpstr>Coalition tampering cultural and social institutions of Fijian society?</vt:lpstr>
      <vt:lpstr>East-West Divide</vt:lpstr>
      <vt:lpstr>Class Conflict.</vt:lpstr>
      <vt:lpstr>Alliance felt unsecured</vt:lpstr>
      <vt:lpstr>Role of Fiji Military Force</vt:lpstr>
      <vt:lpstr>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10: 1987 Elections</dc:title>
  <dc:creator>Sakul Kundra</dc:creator>
  <cp:lastModifiedBy>Sakul Kundra</cp:lastModifiedBy>
  <cp:revision>45</cp:revision>
  <dcterms:created xsi:type="dcterms:W3CDTF">2020-05-10T11:23:47Z</dcterms:created>
  <dcterms:modified xsi:type="dcterms:W3CDTF">2020-05-10T22:41:54Z</dcterms:modified>
</cp:coreProperties>
</file>