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1" r:id="rId5"/>
    <p:sldId id="263" r:id="rId6"/>
    <p:sldId id="265" r:id="rId7"/>
    <p:sldId id="270" r:id="rId8"/>
    <p:sldId id="275" r:id="rId9"/>
    <p:sldId id="276" r:id="rId10"/>
    <p:sldId id="277" r:id="rId11"/>
    <p:sldId id="281" r:id="rId12"/>
    <p:sldId id="283" r:id="rId13"/>
    <p:sldId id="286" r:id="rId14"/>
    <p:sldId id="292" r:id="rId15"/>
    <p:sldId id="29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0" d="100"/>
          <a:sy n="70" d="100"/>
        </p:scale>
        <p:origin x="57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9B10D3-2FC4-40C3-944C-A76551DF0AE2}" type="datetimeFigureOut">
              <a:rPr lang="en-US" smtClean="0"/>
              <a:t>27-Apr-20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B5716-AF88-426D-B8F8-3380CB167671}" type="slidenum">
              <a:rPr lang="en-US" smtClean="0"/>
              <a:t>‹#›</a:t>
            </a:fld>
            <a:endParaRPr lang="en-US"/>
          </a:p>
        </p:txBody>
      </p:sp>
    </p:spTree>
    <p:extLst>
      <p:ext uri="{BB962C8B-B14F-4D97-AF65-F5344CB8AC3E}">
        <p14:creationId xmlns:p14="http://schemas.microsoft.com/office/powerpoint/2010/main" val="4200722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47BB-1A4C-4DDC-9DC4-EA4BC2F19F3D}" type="slidenum">
              <a:rPr lang="en-US" smtClean="0"/>
              <a:t>3</a:t>
            </a:fld>
            <a:endParaRPr lang="en-US"/>
          </a:p>
        </p:txBody>
      </p:sp>
    </p:spTree>
    <p:extLst>
      <p:ext uri="{BB962C8B-B14F-4D97-AF65-F5344CB8AC3E}">
        <p14:creationId xmlns:p14="http://schemas.microsoft.com/office/powerpoint/2010/main" val="2701225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BC7F2A7-7F76-4ADD-B9DF-08532308E138}" type="datetimeFigureOut">
              <a:rPr lang="en-US" smtClean="0"/>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250239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C7F2A7-7F76-4ADD-B9DF-08532308E138}" type="datetimeFigureOut">
              <a:rPr lang="en-US" smtClean="0"/>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203946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C7F2A7-7F76-4ADD-B9DF-08532308E138}" type="datetimeFigureOut">
              <a:rPr lang="en-US" smtClean="0"/>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382118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C7F2A7-7F76-4ADD-B9DF-08532308E138}" type="datetimeFigureOut">
              <a:rPr lang="en-US" smtClean="0"/>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1975911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C7F2A7-7F76-4ADD-B9DF-08532308E138}" type="datetimeFigureOut">
              <a:rPr lang="en-US" smtClean="0"/>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805620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C7F2A7-7F76-4ADD-B9DF-08532308E138}" type="datetimeFigureOut">
              <a:rPr lang="en-US" smtClean="0"/>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1882909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C7F2A7-7F76-4ADD-B9DF-08532308E138}" type="datetimeFigureOut">
              <a:rPr lang="en-US" smtClean="0"/>
              <a:t>27-Apr-20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3058370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C7F2A7-7F76-4ADD-B9DF-08532308E138}" type="datetimeFigureOut">
              <a:rPr lang="en-US" smtClean="0"/>
              <a:t>27-Apr-20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335618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7F2A7-7F76-4ADD-B9DF-08532308E138}" type="datetimeFigureOut">
              <a:rPr lang="en-US" smtClean="0"/>
              <a:t>27-Apr-20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418553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C7F2A7-7F76-4ADD-B9DF-08532308E138}" type="datetimeFigureOut">
              <a:rPr lang="en-US" smtClean="0"/>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1070714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C7F2A7-7F76-4ADD-B9DF-08532308E138}" type="datetimeFigureOut">
              <a:rPr lang="en-US" smtClean="0"/>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BFF62-0692-4A01-99CB-3B1A392203F5}" type="slidenum">
              <a:rPr lang="en-US" smtClean="0"/>
              <a:t>‹#›</a:t>
            </a:fld>
            <a:endParaRPr lang="en-US"/>
          </a:p>
        </p:txBody>
      </p:sp>
    </p:spTree>
    <p:extLst>
      <p:ext uri="{BB962C8B-B14F-4D97-AF65-F5344CB8AC3E}">
        <p14:creationId xmlns:p14="http://schemas.microsoft.com/office/powerpoint/2010/main" val="625655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7F2A7-7F76-4ADD-B9DF-08532308E138}" type="datetimeFigureOut">
              <a:rPr lang="en-US" smtClean="0"/>
              <a:t>27-Apr-20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4BFF62-0692-4A01-99CB-3B1A392203F5}" type="slidenum">
              <a:rPr lang="en-US" smtClean="0"/>
              <a:t>‹#›</a:t>
            </a:fld>
            <a:endParaRPr lang="en-US"/>
          </a:p>
        </p:txBody>
      </p:sp>
    </p:spTree>
    <p:extLst>
      <p:ext uri="{BB962C8B-B14F-4D97-AF65-F5344CB8AC3E}">
        <p14:creationId xmlns:p14="http://schemas.microsoft.com/office/powerpoint/2010/main" val="1728239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0114" y="682172"/>
            <a:ext cx="8570686" cy="4789714"/>
          </a:xfrm>
        </p:spPr>
        <p:txBody>
          <a:bodyPr>
            <a:normAutofit/>
          </a:bodyPr>
          <a:lstStyle/>
          <a:p>
            <a:r>
              <a:rPr lang="en-AU" sz="3600" b="1" dirty="0" smtClean="0">
                <a:latin typeface="Algerian" pitchFamily="82" charset="0"/>
              </a:rPr>
              <a:t>Week 10: The 2000 coup</a:t>
            </a:r>
            <a:r>
              <a:rPr sz="3600" dirty="0" smtClean="0">
                <a:latin typeface="Algerian" pitchFamily="82" charset="0"/>
              </a:rPr>
              <a:t/>
            </a:r>
            <a:br>
              <a:rPr sz="3600" dirty="0" smtClean="0">
                <a:latin typeface="Algerian" pitchFamily="82" charset="0"/>
              </a:rPr>
            </a:br>
            <a:r>
              <a:rPr lang="en-IN" sz="3600" dirty="0">
                <a:latin typeface="Algerian" pitchFamily="82" charset="0"/>
              </a:rPr>
              <a:t>George Speight – The Civilian Coup?</a:t>
            </a:r>
            <a:r>
              <a:rPr lang="en-IN" sz="3600" dirty="0" smtClean="0">
                <a:latin typeface="Algerian" pitchFamily="82" charset="0"/>
              </a:rPr>
              <a:t> </a:t>
            </a:r>
            <a:br>
              <a:rPr lang="en-IN" sz="3600" dirty="0" smtClean="0">
                <a:latin typeface="Algerian" pitchFamily="82" charset="0"/>
              </a:rPr>
            </a:br>
            <a:r>
              <a:rPr lang="en-IN" sz="3600" dirty="0" smtClean="0">
                <a:latin typeface="Algerian" pitchFamily="82" charset="0"/>
              </a:rPr>
              <a:t>Role of political parties</a:t>
            </a:r>
            <a:br>
              <a:rPr lang="en-IN" sz="3600" dirty="0" smtClean="0">
                <a:latin typeface="Algerian" pitchFamily="82" charset="0"/>
              </a:rPr>
            </a:br>
            <a:r>
              <a:rPr lang="en-US" sz="3600" dirty="0" smtClean="0">
                <a:latin typeface="Algerian" pitchFamily="82" charset="0"/>
              </a:rPr>
              <a:t>Role of GCC, bureaucracy, judiciary and military</a:t>
            </a:r>
            <a:r>
              <a:rPr lang="en-IN" sz="3600" dirty="0" smtClean="0">
                <a:latin typeface="Algerian" pitchFamily="82" charset="0"/>
              </a:rPr>
              <a:t> </a:t>
            </a:r>
            <a:r>
              <a:rPr sz="3600" dirty="0" smtClean="0"/>
              <a:t/>
            </a:r>
            <a:br>
              <a:rPr sz="3600" dirty="0" smtClean="0"/>
            </a:br>
            <a:endParaRPr lang="en-US" sz="36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59772900"/>
      </p:ext>
    </p:extLst>
  </p:cSld>
  <p:clrMapOvr>
    <a:masterClrMapping/>
  </p:clrMapOvr>
  <mc:AlternateContent xmlns:mc="http://schemas.openxmlformats.org/markup-compatibility/2006" xmlns:p14="http://schemas.microsoft.com/office/powerpoint/2010/main">
    <mc:Choice Requires="p14">
      <p:transition spd="slow" p14:dur="2000" advTm="17306"/>
    </mc:Choice>
    <mc:Fallback xmlns="">
      <p:transition spd="slow" advTm="17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dirty="0" smtClean="0"/>
              <a:t>Other Causes of Coup</a:t>
            </a:r>
            <a:endParaRPr lang="en-US" dirty="0"/>
          </a:p>
        </p:txBody>
      </p:sp>
      <p:sp>
        <p:nvSpPr>
          <p:cNvPr id="3" name="Content Placeholder 2"/>
          <p:cNvSpPr>
            <a:spLocks noGrp="1"/>
          </p:cNvSpPr>
          <p:nvPr>
            <p:ph sz="quarter" idx="1"/>
          </p:nvPr>
        </p:nvSpPr>
        <p:spPr>
          <a:xfrm>
            <a:off x="580571" y="1248229"/>
            <a:ext cx="10773229" cy="4928734"/>
          </a:xfrm>
        </p:spPr>
        <p:txBody>
          <a:bodyPr>
            <a:normAutofit fontScale="85000" lnSpcReduction="10000"/>
          </a:bodyPr>
          <a:lstStyle/>
          <a:p>
            <a:r>
              <a:rPr lang="en-US" dirty="0" smtClean="0"/>
              <a:t>Although, </a:t>
            </a:r>
            <a:r>
              <a:rPr lang="en-US" b="1" u="sng" dirty="0" smtClean="0"/>
              <a:t>National </a:t>
            </a:r>
            <a:r>
              <a:rPr lang="en-US" b="1" u="sng" dirty="0"/>
              <a:t>Federation Party (NFP</a:t>
            </a:r>
            <a:r>
              <a:rPr lang="en-US" b="1" u="sng" dirty="0" smtClean="0"/>
              <a:t>)  </a:t>
            </a:r>
            <a:r>
              <a:rPr lang="en-US" dirty="0" smtClean="0"/>
              <a:t>one no single seat but </a:t>
            </a:r>
            <a:r>
              <a:rPr lang="en-US" u="sng" dirty="0" smtClean="0"/>
              <a:t>showed great opposition to Chaudhary's government. </a:t>
            </a:r>
          </a:p>
          <a:p>
            <a:r>
              <a:rPr lang="en-US" b="1" dirty="0" smtClean="0"/>
              <a:t>Chaudhry </a:t>
            </a:r>
            <a:r>
              <a:rPr lang="en-US" b="1" dirty="0"/>
              <a:t>government embarked on a </a:t>
            </a:r>
            <a:r>
              <a:rPr lang="en-US" b="1" dirty="0" smtClean="0"/>
              <a:t>numerous reforms</a:t>
            </a:r>
            <a:r>
              <a:rPr lang="en-US" dirty="0" smtClean="0"/>
              <a:t>, of </a:t>
            </a:r>
            <a:r>
              <a:rPr lang="en-US" dirty="0"/>
              <a:t>legislative reform, setting up commissions (Education and Human Rights</a:t>
            </a:r>
            <a:r>
              <a:rPr lang="en-US" dirty="0" smtClean="0"/>
              <a:t>), instituting </a:t>
            </a:r>
            <a:r>
              <a:rPr lang="en-US" dirty="0"/>
              <a:t>inquiries (into corruption), </a:t>
            </a:r>
            <a:r>
              <a:rPr lang="en-US" dirty="0" smtClean="0"/>
              <a:t>staffing </a:t>
            </a:r>
            <a:r>
              <a:rPr lang="en-US" dirty="0"/>
              <a:t>statutory </a:t>
            </a:r>
            <a:r>
              <a:rPr lang="en-US" dirty="0" err="1"/>
              <a:t>organisations</a:t>
            </a:r>
            <a:r>
              <a:rPr lang="en-US" dirty="0"/>
              <a:t> with competent staff (Housing Authority</a:t>
            </a:r>
            <a:r>
              <a:rPr lang="en-US" dirty="0" smtClean="0"/>
              <a:t>).</a:t>
            </a:r>
          </a:p>
          <a:p>
            <a:r>
              <a:rPr lang="en-US" b="1" u="sng" dirty="0"/>
              <a:t>The appearance of movement and change was impressive, but it also embroiled the government in a </a:t>
            </a:r>
            <a:r>
              <a:rPr lang="en-US" b="1" u="sng" dirty="0" smtClean="0"/>
              <a:t>hugely counterproductive </a:t>
            </a:r>
            <a:r>
              <a:rPr lang="en-US" b="1" u="sng" dirty="0"/>
              <a:t>tussle with the media</a:t>
            </a:r>
            <a:r>
              <a:rPr lang="en-US" dirty="0"/>
              <a:t>. </a:t>
            </a:r>
            <a:endParaRPr lang="en-US" dirty="0" smtClean="0"/>
          </a:p>
          <a:p>
            <a:r>
              <a:rPr lang="en-US" b="1" u="sng" dirty="0" smtClean="0"/>
              <a:t>Small </a:t>
            </a:r>
            <a:r>
              <a:rPr lang="en-US" b="1" u="sng" dirty="0"/>
              <a:t>things </a:t>
            </a:r>
            <a:r>
              <a:rPr lang="en-US" b="1" u="sng" dirty="0" smtClean="0"/>
              <a:t>were magnified </a:t>
            </a:r>
            <a:r>
              <a:rPr lang="en-US" b="1" dirty="0" smtClean="0"/>
              <a:t>(</a:t>
            </a:r>
            <a:r>
              <a:rPr lang="en-US" dirty="0" smtClean="0"/>
              <a:t>Why did Chaudhry appoint his own son, not a civil servant, as his personal assistant on the public pay roll?)</a:t>
            </a:r>
            <a:r>
              <a:rPr lang="en-US" b="1" dirty="0" smtClean="0"/>
              <a:t> </a:t>
            </a:r>
            <a:r>
              <a:rPr lang="en-US" dirty="0"/>
              <a:t>in an atmosphere already rife with suspicion and distrust of the government’s motives</a:t>
            </a:r>
            <a:r>
              <a:rPr lang="en-US" dirty="0" smtClean="0"/>
              <a:t>.</a:t>
            </a:r>
          </a:p>
          <a:p>
            <a:r>
              <a:rPr lang="en-US" b="1" u="sng" dirty="0" smtClean="0"/>
              <a:t>Government lacks mandate as competing interest of NLTB, GCC and army. </a:t>
            </a:r>
          </a:p>
          <a:p>
            <a:r>
              <a:rPr lang="en-US" b="1" u="sng" dirty="0" smtClean="0"/>
              <a:t>Chaudhary own forceful personality</a:t>
            </a:r>
            <a:r>
              <a:rPr lang="en-US" dirty="0" smtClean="0"/>
              <a:t>, </a:t>
            </a:r>
            <a:r>
              <a:rPr lang="en-US" u="sng" dirty="0" smtClean="0"/>
              <a:t>forged in the long years spent in the trade union movement, also played its part in </a:t>
            </a:r>
            <a:r>
              <a:rPr lang="en-US" u="sng" dirty="0" err="1" smtClean="0"/>
              <a:t>galvanising</a:t>
            </a:r>
            <a:r>
              <a:rPr lang="en-US" u="sng" dirty="0" smtClean="0"/>
              <a:t> the opposition.</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36751549"/>
      </p:ext>
    </p:extLst>
  </p:cSld>
  <p:clrMapOvr>
    <a:masterClrMapping/>
  </p:clrMapOvr>
  <mc:AlternateContent xmlns:mc="http://schemas.openxmlformats.org/markup-compatibility/2006">
    <mc:Choice xmlns:p14="http://schemas.microsoft.com/office/powerpoint/2010/main" Requires="p14">
      <p:transition spd="slow" p14:dur="2000" advTm="50230"/>
    </mc:Choice>
    <mc:Fallback>
      <p:transition spd="slow" advTm="502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13" y="381000"/>
            <a:ext cx="10072915" cy="504371"/>
          </a:xfrm>
        </p:spPr>
        <p:txBody>
          <a:bodyPr>
            <a:normAutofit fontScale="90000"/>
          </a:bodyPr>
          <a:lstStyle/>
          <a:p>
            <a:r>
              <a:rPr lang="en-US" b="1" dirty="0"/>
              <a:t>F</a:t>
            </a:r>
            <a:r>
              <a:rPr lang="en-US" b="1" dirty="0" smtClean="0"/>
              <a:t>ractious </a:t>
            </a:r>
            <a:r>
              <a:rPr lang="en-US" b="1" dirty="0"/>
              <a:t>nature of the </a:t>
            </a:r>
            <a:r>
              <a:rPr lang="en-US" b="1" dirty="0" smtClean="0"/>
              <a:t>People’s Coalition</a:t>
            </a:r>
            <a:endParaRPr lang="en-US" b="1" dirty="0"/>
          </a:p>
        </p:txBody>
      </p:sp>
      <p:sp>
        <p:nvSpPr>
          <p:cNvPr id="3" name="Content Placeholder 2"/>
          <p:cNvSpPr>
            <a:spLocks noGrp="1"/>
          </p:cNvSpPr>
          <p:nvPr>
            <p:ph sz="quarter" idx="1"/>
          </p:nvPr>
        </p:nvSpPr>
        <p:spPr>
          <a:xfrm>
            <a:off x="740229" y="1074057"/>
            <a:ext cx="10613571" cy="5102906"/>
          </a:xfrm>
        </p:spPr>
        <p:txBody>
          <a:bodyPr>
            <a:normAutofit fontScale="92500" lnSpcReduction="10000"/>
          </a:bodyPr>
          <a:lstStyle/>
          <a:p>
            <a:r>
              <a:rPr lang="en-US" dirty="0"/>
              <a:t>Coalition was a loose structure made up of four parties:</a:t>
            </a:r>
          </a:p>
          <a:p>
            <a:r>
              <a:rPr lang="en-US" b="1" dirty="0" err="1"/>
              <a:t>Labour</a:t>
            </a:r>
            <a:r>
              <a:rPr lang="en-US" b="1" dirty="0"/>
              <a:t>, PANU, FAP and VLV. Some of these parties espoused philosophies </a:t>
            </a:r>
            <a:r>
              <a:rPr lang="en-US" b="1" dirty="0" smtClean="0"/>
              <a:t>directly contradictory </a:t>
            </a:r>
            <a:r>
              <a:rPr lang="en-US" b="1" dirty="0"/>
              <a:t>to </a:t>
            </a:r>
            <a:r>
              <a:rPr lang="en-US" b="1" dirty="0" err="1"/>
              <a:t>Labour’s</a:t>
            </a:r>
            <a:r>
              <a:rPr lang="en-US" b="1" dirty="0" smtClean="0"/>
              <a:t>. </a:t>
            </a:r>
          </a:p>
          <a:p>
            <a:r>
              <a:rPr lang="en-US" dirty="0" smtClean="0"/>
              <a:t>The </a:t>
            </a:r>
            <a:r>
              <a:rPr lang="en-US" dirty="0"/>
              <a:t>VLV, for example, wanted to make Fiji a Christian state </a:t>
            </a:r>
            <a:r>
              <a:rPr lang="en-US" dirty="0" smtClean="0"/>
              <a:t>as well </a:t>
            </a:r>
            <a:r>
              <a:rPr lang="en-US" dirty="0"/>
              <a:t>as have an urgent review of the 1997 constitution to address the concerns of the </a:t>
            </a:r>
            <a:r>
              <a:rPr lang="en-US" dirty="0" smtClean="0"/>
              <a:t>Fijian people</a:t>
            </a:r>
            <a:r>
              <a:rPr lang="en-US" dirty="0"/>
              <a:t>, both of which </a:t>
            </a:r>
            <a:r>
              <a:rPr lang="en-US" dirty="0" err="1"/>
              <a:t>Labour</a:t>
            </a:r>
            <a:r>
              <a:rPr lang="en-US" dirty="0"/>
              <a:t> repudiated</a:t>
            </a:r>
            <a:r>
              <a:rPr lang="en-US" dirty="0" smtClean="0"/>
              <a:t>.</a:t>
            </a:r>
          </a:p>
          <a:p>
            <a:r>
              <a:rPr lang="en-US" dirty="0"/>
              <a:t>PANU had its </a:t>
            </a:r>
            <a:r>
              <a:rPr lang="en-US" dirty="0" smtClean="0"/>
              <a:t>own agenda </a:t>
            </a:r>
            <a:r>
              <a:rPr lang="en-US" dirty="0"/>
              <a:t>for western Fiji, as did the FAP for southeastern </a:t>
            </a:r>
            <a:r>
              <a:rPr lang="en-US" dirty="0" err="1"/>
              <a:t>Viti</a:t>
            </a:r>
            <a:r>
              <a:rPr lang="en-US" dirty="0"/>
              <a:t> </a:t>
            </a:r>
            <a:r>
              <a:rPr lang="en-US" dirty="0" err="1"/>
              <a:t>Levu</a:t>
            </a:r>
            <a:r>
              <a:rPr lang="en-US" dirty="0"/>
              <a:t>, its </a:t>
            </a:r>
            <a:r>
              <a:rPr lang="en-US" dirty="0" smtClean="0"/>
              <a:t>stronghold.</a:t>
            </a:r>
          </a:p>
          <a:p>
            <a:pPr algn="just"/>
            <a:r>
              <a:rPr lang="en-US" b="1" u="sng" dirty="0" smtClean="0"/>
              <a:t>They </a:t>
            </a:r>
            <a:r>
              <a:rPr lang="en-US" b="1" u="sng" dirty="0"/>
              <a:t>all had in common was their adamant opposition to </a:t>
            </a:r>
            <a:r>
              <a:rPr lang="en-US" b="1" u="sng" dirty="0" err="1"/>
              <a:t>Sitiveni</a:t>
            </a:r>
            <a:r>
              <a:rPr lang="en-US" b="1" u="sng" dirty="0"/>
              <a:t> </a:t>
            </a:r>
            <a:r>
              <a:rPr lang="en-US" b="1" u="sng" dirty="0" err="1" smtClean="0"/>
              <a:t>Rabuka</a:t>
            </a:r>
            <a:r>
              <a:rPr lang="en-US" b="1" u="sng" dirty="0" smtClean="0"/>
              <a:t>. But  when </a:t>
            </a:r>
            <a:r>
              <a:rPr lang="en-US" b="1" u="sng" dirty="0"/>
              <a:t>that enemy (</a:t>
            </a:r>
            <a:r>
              <a:rPr lang="en-US" b="1" u="sng" dirty="0" err="1"/>
              <a:t>Rabuka</a:t>
            </a:r>
            <a:r>
              <a:rPr lang="en-US" b="1" u="sng" dirty="0"/>
              <a:t>) was defeated, the </a:t>
            </a:r>
            <a:r>
              <a:rPr lang="en-US" b="1" u="sng" dirty="0" smtClean="0"/>
              <a:t>difficulties of internal </a:t>
            </a:r>
            <a:r>
              <a:rPr lang="en-US" b="1" u="sng" dirty="0"/>
              <a:t>cohesion came to the fore, almost immediately after the </a:t>
            </a:r>
            <a:r>
              <a:rPr lang="en-US" b="1" u="sng" dirty="0" smtClean="0"/>
              <a:t>election</a:t>
            </a:r>
            <a:r>
              <a:rPr lang="en-US" dirty="0" smtClean="0"/>
              <a:t>.</a:t>
            </a:r>
          </a:p>
          <a:p>
            <a:pPr algn="just"/>
            <a:r>
              <a:rPr lang="en-US" dirty="0" smtClean="0"/>
              <a:t>Chaudhry government faced problem due to internal division of coalition on crucial issues. </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26951967"/>
      </p:ext>
    </p:extLst>
  </p:cSld>
  <p:clrMapOvr>
    <a:masterClrMapping/>
  </p:clrMapOvr>
  <mc:AlternateContent xmlns:mc="http://schemas.openxmlformats.org/markup-compatibility/2006">
    <mc:Choice xmlns:p14="http://schemas.microsoft.com/office/powerpoint/2010/main" Requires="p14">
      <p:transition spd="slow" p14:dur="2000" advTm="36238"/>
    </mc:Choice>
    <mc:Fallback>
      <p:transition spd="slow" advTm="36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7961"/>
          </a:xfrm>
        </p:spPr>
        <p:txBody>
          <a:bodyPr/>
          <a:lstStyle/>
          <a:p>
            <a:r>
              <a:rPr lang="en-US" dirty="0" smtClean="0"/>
              <a:t>Land issue and other problems</a:t>
            </a:r>
            <a:endParaRPr lang="en-US" dirty="0"/>
          </a:p>
        </p:txBody>
      </p:sp>
      <p:sp>
        <p:nvSpPr>
          <p:cNvPr id="3" name="Content Placeholder 2"/>
          <p:cNvSpPr>
            <a:spLocks noGrp="1"/>
          </p:cNvSpPr>
          <p:nvPr>
            <p:ph sz="quarter" idx="1"/>
          </p:nvPr>
        </p:nvSpPr>
        <p:spPr>
          <a:xfrm>
            <a:off x="464457" y="1509486"/>
            <a:ext cx="10889343" cy="4667477"/>
          </a:xfrm>
        </p:spPr>
        <p:txBody>
          <a:bodyPr>
            <a:normAutofit fontScale="92500" lnSpcReduction="10000"/>
          </a:bodyPr>
          <a:lstStyle/>
          <a:p>
            <a:r>
              <a:rPr lang="en-US" b="1" u="sng" dirty="0" smtClean="0"/>
              <a:t>Issue of expiring of the land leases, landlords wanting to get their land back either to cultivate it themselves, re-zone it for commercial or residential purposes, or use the threat of non-renewal to extract more rent. Whereas Indo-Fijian tenants wanted to get the land leases renewed.  </a:t>
            </a:r>
          </a:p>
          <a:p>
            <a:r>
              <a:rPr lang="en-US" b="1" u="sng" dirty="0" smtClean="0"/>
              <a:t>Chaudhry did not contest the landowners’ desire to reclaim their land and tenant families who had cultivated land for four to five generations. </a:t>
            </a:r>
            <a:r>
              <a:rPr lang="en-US" dirty="0" smtClean="0"/>
              <a:t>The government offered the displaced tenants $28,000 to start afresh in some other occupation, and about $8,000 to landlords who repossessed their former lessees’ land to become cultivators themselves.</a:t>
            </a:r>
          </a:p>
          <a:p>
            <a:r>
              <a:rPr lang="en-US" dirty="0" smtClean="0"/>
              <a:t>Another problem was that, </a:t>
            </a:r>
            <a:r>
              <a:rPr lang="en-US" b="1" dirty="0" smtClean="0"/>
              <a:t>Tora’s </a:t>
            </a:r>
            <a:r>
              <a:rPr lang="en-US" b="1" dirty="0" err="1" smtClean="0"/>
              <a:t>Taukei</a:t>
            </a:r>
            <a:r>
              <a:rPr lang="en-US" b="1" dirty="0" smtClean="0"/>
              <a:t> Movement </a:t>
            </a:r>
            <a:r>
              <a:rPr lang="en-US" dirty="0" smtClean="0"/>
              <a:t>resurfaced in western Viti </a:t>
            </a:r>
            <a:r>
              <a:rPr lang="en-US" dirty="0" err="1" smtClean="0"/>
              <a:t>Levu</a:t>
            </a:r>
            <a:r>
              <a:rPr lang="en-US" dirty="0" smtClean="0"/>
              <a:t>, </a:t>
            </a:r>
            <a:r>
              <a:rPr lang="en-US" dirty="0" err="1" smtClean="0"/>
              <a:t>fuelling</a:t>
            </a:r>
            <a:r>
              <a:rPr lang="en-US" dirty="0" smtClean="0"/>
              <a:t> and </a:t>
            </a:r>
            <a:r>
              <a:rPr lang="en-US" dirty="0" err="1" smtClean="0"/>
              <a:t>galvanising</a:t>
            </a:r>
            <a:r>
              <a:rPr lang="en-US" dirty="0" smtClean="0"/>
              <a:t> extreme Fijian opinion against the government.  </a:t>
            </a:r>
            <a:r>
              <a:rPr lang="en-US" u="sng" dirty="0" smtClean="0"/>
              <a:t>Attacked made on Chaudhry government for ‘</a:t>
            </a:r>
            <a:r>
              <a:rPr lang="en-US" u="sng" dirty="0" err="1" smtClean="0"/>
              <a:t>Indianising</a:t>
            </a:r>
            <a:r>
              <a:rPr lang="en-US" u="sng" dirty="0" smtClean="0"/>
              <a:t> the public service’.</a:t>
            </a:r>
          </a:p>
          <a:p>
            <a:endParaRPr lang="en-US" dirty="0" smtClean="0"/>
          </a:p>
          <a:p>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8648200"/>
      </p:ext>
    </p:extLst>
  </p:cSld>
  <p:clrMapOvr>
    <a:masterClrMapping/>
  </p:clrMapOvr>
  <mc:AlternateContent xmlns:mc="http://schemas.openxmlformats.org/markup-compatibility/2006">
    <mc:Choice xmlns:p14="http://schemas.microsoft.com/office/powerpoint/2010/main" Requires="p14">
      <p:transition spd="slow" p14:dur="2000" advTm="56689"/>
    </mc:Choice>
    <mc:Fallback>
      <p:transition spd="slow" advTm="56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38200" y="319314"/>
            <a:ext cx="10860314" cy="6183086"/>
          </a:xfrm>
        </p:spPr>
        <p:txBody>
          <a:bodyPr>
            <a:normAutofit fontScale="85000" lnSpcReduction="20000"/>
          </a:bodyPr>
          <a:lstStyle/>
          <a:p>
            <a:r>
              <a:rPr lang="en-US" b="1" u="sng" dirty="0" smtClean="0"/>
              <a:t>The protest movement, small and </a:t>
            </a:r>
            <a:r>
              <a:rPr lang="en-US" b="1" u="sng" dirty="0" err="1" smtClean="0"/>
              <a:t>disorganised</a:t>
            </a:r>
            <a:r>
              <a:rPr lang="en-US" b="1" u="sng" dirty="0" smtClean="0"/>
              <a:t> gained momentum. The government refused to acknowledge the trouble and thinking to have mandate</a:t>
            </a:r>
            <a:r>
              <a:rPr lang="en-US" dirty="0" smtClean="0"/>
              <a:t>. Ignoring all the warning signals, the government sent the Commander of the Military Forces, Commodore Frank Bainimarama, to Norway on an official trip. The Police Commissioner was on holiday, and the President was in Lau celebrating his 80th birthday.</a:t>
            </a:r>
          </a:p>
          <a:p>
            <a:r>
              <a:rPr lang="en-US" dirty="0" smtClean="0"/>
              <a:t>On 19 May</a:t>
            </a:r>
            <a:r>
              <a:rPr lang="en-US" dirty="0"/>
              <a:t> </a:t>
            </a:r>
            <a:r>
              <a:rPr lang="en-US" dirty="0" smtClean="0"/>
              <a:t>parliament meetings, no special security precautions were taken, no special police forces were deployed around the parliamentary complex. </a:t>
            </a:r>
            <a:r>
              <a:rPr lang="en-US" b="1" dirty="0" smtClean="0"/>
              <a:t>Speight and his men stormed the parliament to lead Coup, revoked constitution, assertive executive powers, claim to speak on behalf of Fijian community, revoked the power of President of the Republic of Fiji.</a:t>
            </a:r>
          </a:p>
          <a:p>
            <a:r>
              <a:rPr lang="en-US" b="1" dirty="0" smtClean="0"/>
              <a:t>He announced the make-up of his administration</a:t>
            </a:r>
            <a:r>
              <a:rPr lang="en-US" dirty="0" smtClean="0"/>
              <a:t>. </a:t>
            </a:r>
            <a:r>
              <a:rPr lang="en-US" dirty="0" err="1" smtClean="0"/>
              <a:t>Ratu</a:t>
            </a:r>
            <a:r>
              <a:rPr lang="en-US" dirty="0" smtClean="0"/>
              <a:t> </a:t>
            </a:r>
            <a:r>
              <a:rPr lang="en-US" dirty="0" err="1" smtClean="0"/>
              <a:t>Timoci</a:t>
            </a:r>
            <a:r>
              <a:rPr lang="en-US" dirty="0" smtClean="0"/>
              <a:t> </a:t>
            </a:r>
            <a:r>
              <a:rPr lang="en-US" dirty="0" err="1" smtClean="0"/>
              <a:t>Silatolu</a:t>
            </a:r>
            <a:r>
              <a:rPr lang="en-US" dirty="0" smtClean="0"/>
              <a:t> (</a:t>
            </a:r>
            <a:r>
              <a:rPr lang="en-US" dirty="0" err="1" smtClean="0"/>
              <a:t>FAP,Rewa</a:t>
            </a:r>
            <a:r>
              <a:rPr lang="en-US" dirty="0" smtClean="0"/>
              <a:t>) was appointed Prime Minister, </a:t>
            </a:r>
            <a:r>
              <a:rPr lang="en-US" dirty="0" err="1" smtClean="0"/>
              <a:t>Ratu</a:t>
            </a:r>
            <a:r>
              <a:rPr lang="en-US" dirty="0" smtClean="0"/>
              <a:t> </a:t>
            </a:r>
            <a:r>
              <a:rPr lang="en-US" dirty="0" err="1" smtClean="0"/>
              <a:t>Naiqama</a:t>
            </a:r>
            <a:r>
              <a:rPr lang="en-US" dirty="0" smtClean="0"/>
              <a:t> </a:t>
            </a:r>
            <a:r>
              <a:rPr lang="en-US" dirty="0" err="1" smtClean="0"/>
              <a:t>Lalabalavu</a:t>
            </a:r>
            <a:r>
              <a:rPr lang="en-US" dirty="0" smtClean="0"/>
              <a:t> (SVT, </a:t>
            </a:r>
            <a:r>
              <a:rPr lang="en-US" dirty="0" err="1" smtClean="0"/>
              <a:t>Cakaudrove</a:t>
            </a:r>
            <a:r>
              <a:rPr lang="en-US" dirty="0" smtClean="0"/>
              <a:t>) was made Minister for Fijian Affairs, </a:t>
            </a:r>
            <a:r>
              <a:rPr lang="en-US" dirty="0" err="1" smtClean="0"/>
              <a:t>Ratu</a:t>
            </a:r>
            <a:r>
              <a:rPr lang="en-US" dirty="0" smtClean="0"/>
              <a:t> </a:t>
            </a:r>
            <a:r>
              <a:rPr lang="en-US" dirty="0" err="1" smtClean="0"/>
              <a:t>Rakuita</a:t>
            </a:r>
            <a:r>
              <a:rPr lang="en-US" dirty="0" smtClean="0"/>
              <a:t> </a:t>
            </a:r>
            <a:r>
              <a:rPr lang="en-US" dirty="0" err="1" smtClean="0"/>
              <a:t>Vakalalabure</a:t>
            </a:r>
            <a:r>
              <a:rPr lang="en-US" dirty="0" smtClean="0"/>
              <a:t> (SVT, </a:t>
            </a:r>
            <a:r>
              <a:rPr lang="en-US" dirty="0" err="1" smtClean="0"/>
              <a:t>Cakaudrove</a:t>
            </a:r>
            <a:r>
              <a:rPr lang="en-US" dirty="0" smtClean="0"/>
              <a:t>), Minister for Home Affairs. </a:t>
            </a:r>
            <a:r>
              <a:rPr lang="en-US" b="1" dirty="0" smtClean="0"/>
              <a:t>GCC meeting called to propose list of names, the hostages released, and the country run by a </a:t>
            </a:r>
            <a:r>
              <a:rPr lang="en-US" b="1" dirty="0" err="1" smtClean="0"/>
              <a:t>Taukei</a:t>
            </a:r>
            <a:r>
              <a:rPr lang="en-US" b="1" dirty="0" smtClean="0"/>
              <a:t> Civilian Administration. </a:t>
            </a:r>
            <a:r>
              <a:rPr lang="en-US" b="1" dirty="0"/>
              <a:t> </a:t>
            </a:r>
            <a:endParaRPr lang="en-US" b="1" dirty="0" smtClean="0"/>
          </a:p>
          <a:p>
            <a:r>
              <a:rPr lang="en-US" u="sng" dirty="0" smtClean="0"/>
              <a:t>Mara made appeal to leaders of dissenting groups to show dissent under law, this appeal was not heard. </a:t>
            </a:r>
            <a:r>
              <a:rPr lang="en-US" u="sng" dirty="0" smtClean="0">
                <a:latin typeface="Times New Roman" pitchFamily="18" charset="0"/>
                <a:cs typeface="Times New Roman" pitchFamily="18" charset="0"/>
              </a:rPr>
              <a:t>The President lacked the resources to enforce his will. The army was still in the barracks, police force was confused and many supported Speight. </a:t>
            </a:r>
            <a:endParaRPr lang="en-US" u="sng" dirty="0" smtClean="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16715703"/>
      </p:ext>
    </p:extLst>
  </p:cSld>
  <p:clrMapOvr>
    <a:masterClrMapping/>
  </p:clrMapOvr>
  <mc:AlternateContent xmlns:mc="http://schemas.openxmlformats.org/markup-compatibility/2006">
    <mc:Choice xmlns:p14="http://schemas.microsoft.com/office/powerpoint/2010/main" Requires="p14">
      <p:transition spd="slow" p14:dur="2000" advTm="74442"/>
    </mc:Choice>
    <mc:Fallback>
      <p:transition spd="slow" advTm="74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828800" y="304800"/>
            <a:ext cx="8610600" cy="6172200"/>
          </a:xfrm>
        </p:spPr>
        <p:txBody>
          <a:bodyPr>
            <a:normAutofit fontScale="77500" lnSpcReduction="20000"/>
          </a:bodyPr>
          <a:lstStyle/>
          <a:p>
            <a:pPr marL="0" indent="0" algn="ctr">
              <a:buNone/>
            </a:pPr>
            <a:r>
              <a:rPr lang="en-US" sz="4100" b="1" dirty="0" smtClean="0">
                <a:latin typeface="Times New Roman" pitchFamily="18" charset="0"/>
                <a:cs typeface="Times New Roman" pitchFamily="18" charset="0"/>
              </a:rPr>
              <a:t>Conclusion</a:t>
            </a:r>
          </a:p>
          <a:p>
            <a:pPr algn="just"/>
            <a:r>
              <a:rPr lang="en-US" dirty="0" smtClean="0">
                <a:latin typeface="Times New Roman" pitchFamily="18" charset="0"/>
                <a:cs typeface="Times New Roman" pitchFamily="18" charset="0"/>
              </a:rPr>
              <a:t>After </a:t>
            </a:r>
            <a:r>
              <a:rPr lang="en-US" dirty="0">
                <a:latin typeface="Times New Roman" pitchFamily="18" charset="0"/>
                <a:cs typeface="Times New Roman" pitchFamily="18" charset="0"/>
              </a:rPr>
              <a:t>being persuaded that </a:t>
            </a:r>
            <a:r>
              <a:rPr lang="en-US" dirty="0" err="1">
                <a:latin typeface="Times New Roman" pitchFamily="18" charset="0"/>
                <a:cs typeface="Times New Roman" pitchFamily="18" charset="0"/>
              </a:rPr>
              <a:t>Sitiveni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Rabuka</a:t>
            </a:r>
            <a:r>
              <a:rPr lang="en-US" dirty="0">
                <a:latin typeface="Times New Roman" pitchFamily="18" charset="0"/>
                <a:cs typeface="Times New Roman" pitchFamily="18" charset="0"/>
              </a:rPr>
              <a:t> did not have foreknowledge of the coup, Mara engaged him as his mediator with Speight. </a:t>
            </a:r>
            <a:r>
              <a:rPr lang="en-US" dirty="0" err="1">
                <a:latin typeface="Times New Roman" pitchFamily="18" charset="0"/>
                <a:cs typeface="Times New Roman" pitchFamily="18" charset="0"/>
              </a:rPr>
              <a:t>Rabuka</a:t>
            </a:r>
            <a:r>
              <a:rPr lang="en-US" dirty="0">
                <a:latin typeface="Times New Roman" pitchFamily="18" charset="0"/>
                <a:cs typeface="Times New Roman" pitchFamily="18" charset="0"/>
              </a:rPr>
              <a:t> was an occasional golfing partner of Speight and the hijackers had reportedly trained on his estate in Vanua Levu. </a:t>
            </a:r>
            <a:endParaRPr lang="en-US" dirty="0" smtClean="0">
              <a:latin typeface="Times New Roman" pitchFamily="18" charset="0"/>
              <a:cs typeface="Times New Roman" pitchFamily="18" charset="0"/>
            </a:endParaRPr>
          </a:p>
          <a:p>
            <a:pPr algn="just"/>
            <a:r>
              <a:rPr lang="en-US" b="1" dirty="0">
                <a:latin typeface="Times New Roman" pitchFamily="18" charset="0"/>
                <a:cs typeface="Times New Roman" pitchFamily="18" charset="0"/>
              </a:rPr>
              <a:t>Mara suggested through </a:t>
            </a:r>
            <a:r>
              <a:rPr lang="en-US" b="1" dirty="0" err="1">
                <a:latin typeface="Times New Roman" pitchFamily="18" charset="0"/>
                <a:cs typeface="Times New Roman" pitchFamily="18" charset="0"/>
              </a:rPr>
              <a:t>Rabuka</a:t>
            </a:r>
            <a:r>
              <a:rPr lang="en-US" b="1" dirty="0">
                <a:latin typeface="Times New Roman" pitchFamily="18" charset="0"/>
                <a:cs typeface="Times New Roman" pitchFamily="18" charset="0"/>
              </a:rPr>
              <a:t> that Chaudhry should voluntarily step down in </a:t>
            </a:r>
            <a:r>
              <a:rPr lang="en-US" b="1" dirty="0" err="1">
                <a:latin typeface="Times New Roman" pitchFamily="18" charset="0"/>
                <a:cs typeface="Times New Roman" pitchFamily="18" charset="0"/>
              </a:rPr>
              <a:t>favour</a:t>
            </a:r>
            <a:r>
              <a:rPr lang="en-US" b="1" dirty="0">
                <a:latin typeface="Times New Roman" pitchFamily="18" charset="0"/>
                <a:cs typeface="Times New Roman" pitchFamily="18" charset="0"/>
              </a:rPr>
              <a:t> of an indigenous Fijian</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Deputy </a:t>
            </a:r>
            <a:r>
              <a:rPr lang="en-US" dirty="0">
                <a:latin typeface="Times New Roman" pitchFamily="18" charset="0"/>
                <a:cs typeface="Times New Roman" pitchFamily="18" charset="0"/>
              </a:rPr>
              <a:t>Prime Minister </a:t>
            </a:r>
            <a:r>
              <a:rPr lang="en-US" dirty="0" err="1">
                <a:latin typeface="Times New Roman" pitchFamily="18" charset="0"/>
                <a:cs typeface="Times New Roman" pitchFamily="18" charset="0"/>
              </a:rPr>
              <a:t>Tupeni</a:t>
            </a:r>
            <a:r>
              <a:rPr lang="en-US" dirty="0">
                <a:latin typeface="Times New Roman" pitchFamily="18" charset="0"/>
                <a:cs typeface="Times New Roman" pitchFamily="18" charset="0"/>
              </a:rPr>
              <a:t> Baba was the name Mara had in mind as the Fijian </a:t>
            </a:r>
            <a:r>
              <a:rPr lang="en-US" dirty="0" smtClean="0">
                <a:latin typeface="Times New Roman" pitchFamily="18" charset="0"/>
                <a:cs typeface="Times New Roman" pitchFamily="18" charset="0"/>
              </a:rPr>
              <a:t>replacement.</a:t>
            </a:r>
          </a:p>
          <a:p>
            <a:pPr algn="just"/>
            <a:r>
              <a:rPr lang="en-US" dirty="0" smtClean="0">
                <a:latin typeface="Times New Roman" pitchFamily="18" charset="0"/>
                <a:cs typeface="Times New Roman" pitchFamily="18" charset="0"/>
              </a:rPr>
              <a:t>Speight </a:t>
            </a:r>
            <a:r>
              <a:rPr lang="en-US" dirty="0">
                <a:latin typeface="Times New Roman" pitchFamily="18" charset="0"/>
                <a:cs typeface="Times New Roman" pitchFamily="18" charset="0"/>
              </a:rPr>
              <a:t>welcomed the suggestion, but asked Mara to step down as </a:t>
            </a:r>
            <a:r>
              <a:rPr lang="en-US" dirty="0" smtClean="0">
                <a:latin typeface="Times New Roman" pitchFamily="18" charset="0"/>
                <a:cs typeface="Times New Roman" pitchFamily="18" charset="0"/>
              </a:rPr>
              <a:t>well.</a:t>
            </a:r>
          </a:p>
          <a:p>
            <a:pPr algn="just"/>
            <a:r>
              <a:rPr lang="en-US" dirty="0" smtClean="0">
                <a:latin typeface="Times New Roman" pitchFamily="18" charset="0"/>
                <a:cs typeface="Times New Roman" pitchFamily="18" charset="0"/>
              </a:rPr>
              <a:t>When </a:t>
            </a:r>
            <a:r>
              <a:rPr lang="en-US" dirty="0" err="1">
                <a:latin typeface="Times New Roman" pitchFamily="18" charset="0"/>
                <a:cs typeface="Times New Roman" pitchFamily="18" charset="0"/>
              </a:rPr>
              <a:t>Rabuka</a:t>
            </a:r>
            <a:r>
              <a:rPr lang="en-US" dirty="0">
                <a:latin typeface="Times New Roman" pitchFamily="18" charset="0"/>
                <a:cs typeface="Times New Roman" pitchFamily="18" charset="0"/>
              </a:rPr>
              <a:t> conveyed that demand to Mara, the President agreed to oblige but only if that was the decision of the Great Council of Chiefs. Speight also wanted to meet the President, but Mara refused unless the hostages were released first</a:t>
            </a:r>
            <a:r>
              <a:rPr lang="en-US" dirty="0" smtClean="0">
                <a:latin typeface="Times New Roman" pitchFamily="18" charset="0"/>
                <a:cs typeface="Times New Roman" pitchFamily="18" charset="0"/>
              </a:rPr>
              <a:t>.</a:t>
            </a:r>
          </a:p>
          <a:p>
            <a:pPr algn="just"/>
            <a:r>
              <a:rPr lang="en-US" b="1" dirty="0" smtClean="0"/>
              <a:t>Commodore Frank Bainimarama assumed executive leadership and imposed martial law at 6 p.m. on 29 May. An immediate curfew was imposed. A new military council was appointed to run the country for up to three years during which a new constitution would be drawn up and elections held under it. </a:t>
            </a:r>
          </a:p>
          <a:p>
            <a:pPr algn="just"/>
            <a:endParaRPr lang="en-US" b="1" dirty="0">
              <a:latin typeface="Times New Roman" pitchFamily="18" charset="0"/>
              <a:cs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32341033"/>
      </p:ext>
    </p:extLst>
  </p:cSld>
  <p:clrMapOvr>
    <a:masterClrMapping/>
  </p:clrMapOvr>
  <mc:AlternateContent xmlns:mc="http://schemas.openxmlformats.org/markup-compatibility/2006">
    <mc:Choice xmlns:p14="http://schemas.microsoft.com/office/powerpoint/2010/main" Requires="p14">
      <p:transition spd="slow" p14:dur="2000" advTm="41741"/>
    </mc:Choice>
    <mc:Fallback>
      <p:transition spd="slow" advTm="41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0"/>
            <a:ext cx="7772400" cy="579438"/>
          </a:xfrm>
        </p:spPr>
        <p:txBody>
          <a:bodyPr>
            <a:normAutofit fontScale="90000"/>
          </a:bodyPr>
          <a:lstStyle/>
          <a:p>
            <a:r>
              <a:rPr lang="en-US" dirty="0" smtClean="0"/>
              <a:t>References</a:t>
            </a:r>
            <a:endParaRPr lang="en-US" dirty="0"/>
          </a:p>
        </p:txBody>
      </p:sp>
      <p:sp>
        <p:nvSpPr>
          <p:cNvPr id="3" name="Content Placeholder 2"/>
          <p:cNvSpPr>
            <a:spLocks noGrp="1"/>
          </p:cNvSpPr>
          <p:nvPr>
            <p:ph sz="quarter" idx="1"/>
          </p:nvPr>
        </p:nvSpPr>
        <p:spPr>
          <a:xfrm>
            <a:off x="1981200" y="685800"/>
            <a:ext cx="8382000" cy="5562600"/>
          </a:xfrm>
        </p:spPr>
        <p:txBody>
          <a:bodyPr>
            <a:normAutofit/>
          </a:bodyPr>
          <a:lstStyle/>
          <a:p>
            <a:pPr algn="just"/>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Brij</a:t>
            </a:r>
            <a:r>
              <a:rPr lang="en-US" sz="2000" dirty="0">
                <a:latin typeface="Times New Roman" pitchFamily="18" charset="0"/>
                <a:cs typeface="Times New Roman" pitchFamily="18" charset="0"/>
              </a:rPr>
              <a:t> V. Lal, “Chiefs and Thieves and Other People besides': The Making of George Speight's”, </a:t>
            </a:r>
            <a:r>
              <a:rPr lang="en-US" sz="2000" i="1" dirty="0">
                <a:latin typeface="Times New Roman" pitchFamily="18" charset="0"/>
                <a:cs typeface="Times New Roman" pitchFamily="18" charset="0"/>
              </a:rPr>
              <a:t>The Journal of Pacific History</a:t>
            </a:r>
            <a:r>
              <a:rPr lang="en-US" sz="2000" dirty="0">
                <a:latin typeface="Times New Roman" pitchFamily="18" charset="0"/>
                <a:cs typeface="Times New Roman" pitchFamily="18" charset="0"/>
              </a:rPr>
              <a:t>, Vol. 35, No. 3 ,Dec., 2000, pp. 281-293, Taylor &amp; Francis, Ltd.</a:t>
            </a:r>
          </a:p>
          <a:p>
            <a:r>
              <a:rPr lang="en-US" sz="2000" i="1" dirty="0"/>
              <a:t>Islands of Turmoil: Elections and Politics</a:t>
            </a:r>
            <a:r>
              <a:rPr lang="en-US" sz="2000" dirty="0"/>
              <a:t> in </a:t>
            </a:r>
            <a:r>
              <a:rPr lang="en-US" sz="2000" dirty="0" smtClean="0"/>
              <a:t>Fiji, By </a:t>
            </a:r>
            <a:r>
              <a:rPr lang="en-US" sz="2000" dirty="0" err="1"/>
              <a:t>Brij</a:t>
            </a:r>
            <a:r>
              <a:rPr lang="en-US" sz="2000" dirty="0"/>
              <a:t> V. </a:t>
            </a:r>
            <a:r>
              <a:rPr lang="en-US" sz="2000" dirty="0" smtClean="0"/>
              <a:t>Lal</a:t>
            </a:r>
          </a:p>
          <a:p>
            <a:r>
              <a:rPr lang="en-US" sz="2000" i="1" dirty="0"/>
              <a:t>Fiji Before the Storm: Elections and the Politics of </a:t>
            </a:r>
            <a:r>
              <a:rPr lang="en-US" sz="2000" i="1" dirty="0" smtClean="0"/>
              <a:t>Development</a:t>
            </a:r>
            <a:r>
              <a:rPr lang="en-US" sz="2000" dirty="0" smtClean="0"/>
              <a:t>, edited </a:t>
            </a:r>
            <a:r>
              <a:rPr lang="en-US" sz="2000" dirty="0"/>
              <a:t>by </a:t>
            </a:r>
            <a:r>
              <a:rPr lang="en-US" sz="2000" dirty="0" err="1"/>
              <a:t>Brij</a:t>
            </a:r>
            <a:r>
              <a:rPr lang="en-US" sz="2000" dirty="0"/>
              <a:t> V. Lal</a:t>
            </a:r>
            <a:endParaRPr lang="en-US" sz="2000" dirty="0"/>
          </a:p>
        </p:txBody>
      </p:sp>
    </p:spTree>
    <p:extLst>
      <p:ext uri="{BB962C8B-B14F-4D97-AF65-F5344CB8AC3E}">
        <p14:creationId xmlns:p14="http://schemas.microsoft.com/office/powerpoint/2010/main" val="297612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2000 Coup: Overview</a:t>
            </a:r>
            <a:endParaRPr lang="en-US" dirty="0"/>
          </a:p>
        </p:txBody>
      </p:sp>
      <p:sp>
        <p:nvSpPr>
          <p:cNvPr id="3" name="Content Placeholder 2"/>
          <p:cNvSpPr>
            <a:spLocks noGrp="1"/>
          </p:cNvSpPr>
          <p:nvPr>
            <p:ph sz="quarter" idx="1"/>
          </p:nvPr>
        </p:nvSpPr>
        <p:spPr>
          <a:xfrm>
            <a:off x="595086" y="1465943"/>
            <a:ext cx="10758714" cy="4963886"/>
          </a:xfrm>
        </p:spPr>
        <p:txBody>
          <a:bodyPr>
            <a:normAutofit fontScale="92500" lnSpcReduction="20000"/>
          </a:bodyPr>
          <a:lstStyle/>
          <a:p>
            <a:r>
              <a:rPr lang="en-US" b="1" u="sng" dirty="0"/>
              <a:t>The Fiji coup of 2000 was a complicated affair involving a civilian </a:t>
            </a:r>
            <a:r>
              <a:rPr lang="en-US" b="1" u="sng" dirty="0" smtClean="0"/>
              <a:t>Coup </a:t>
            </a:r>
            <a:r>
              <a:rPr lang="en-US" b="1" u="sng" dirty="0"/>
              <a:t>by hardline Fijian nationalists against the elected government of a non-native (ethnically Indian) Prime Minister, </a:t>
            </a:r>
            <a:r>
              <a:rPr lang="en-US" b="1" u="sng" dirty="0" err="1"/>
              <a:t>Mahendra</a:t>
            </a:r>
            <a:r>
              <a:rPr lang="en-US" b="1" u="sng" dirty="0"/>
              <a:t> Chaudhry, on 19 May </a:t>
            </a:r>
            <a:r>
              <a:rPr lang="en-US" b="1" u="sng" dirty="0" smtClean="0"/>
              <a:t>2000.</a:t>
            </a:r>
          </a:p>
          <a:p>
            <a:r>
              <a:rPr lang="en-US" u="sng" dirty="0" smtClean="0"/>
              <a:t>An </a:t>
            </a:r>
            <a:r>
              <a:rPr lang="en-US" u="sng" dirty="0"/>
              <a:t>interim government headed by Commodore Frank Bainimarama was set up, and handed power over to an interim administration headed by </a:t>
            </a:r>
            <a:r>
              <a:rPr lang="en-US" u="sng" dirty="0" err="1"/>
              <a:t>Ratu</a:t>
            </a:r>
            <a:r>
              <a:rPr lang="en-US" u="sng" dirty="0"/>
              <a:t> </a:t>
            </a:r>
            <a:r>
              <a:rPr lang="en-US" u="sng" dirty="0" err="1"/>
              <a:t>Josefa</a:t>
            </a:r>
            <a:r>
              <a:rPr lang="en-US" u="sng" dirty="0"/>
              <a:t> Iloilo, as President, on 13 </a:t>
            </a:r>
            <a:r>
              <a:rPr lang="en-US" u="sng" dirty="0" smtClean="0"/>
              <a:t>July.</a:t>
            </a:r>
          </a:p>
          <a:p>
            <a:pPr algn="just"/>
            <a:r>
              <a:rPr lang="en-US" b="1" u="sng" dirty="0" smtClean="0">
                <a:latin typeface="Times New Roman" pitchFamily="18" charset="0"/>
                <a:cs typeface="Times New Roman" pitchFamily="18" charset="0"/>
              </a:rPr>
              <a:t>Events of Coup</a:t>
            </a:r>
            <a:r>
              <a:rPr lang="en-US" dirty="0" smtClean="0">
                <a:latin typeface="Times New Roman" pitchFamily="18" charset="0"/>
                <a:cs typeface="Times New Roman" pitchFamily="18" charset="0"/>
              </a:rPr>
              <a:t>: At about 10 a.m. on 19 May 2000, seven armed gunmen, led by George Speight, stormed the Fiji parliament, taking Prime Minister </a:t>
            </a:r>
            <a:r>
              <a:rPr lang="en-US" dirty="0" err="1" smtClean="0">
                <a:latin typeface="Times New Roman" pitchFamily="18" charset="0"/>
                <a:cs typeface="Times New Roman" pitchFamily="18" charset="0"/>
              </a:rPr>
              <a:t>Mahendra</a:t>
            </a:r>
            <a:r>
              <a:rPr lang="en-US" dirty="0" smtClean="0">
                <a:latin typeface="Times New Roman" pitchFamily="18" charset="0"/>
                <a:cs typeface="Times New Roman" pitchFamily="18" charset="0"/>
              </a:rPr>
              <a:t> Chaudhry and his ill-fated government hostage.</a:t>
            </a:r>
          </a:p>
          <a:p>
            <a:pPr algn="just"/>
            <a:r>
              <a:rPr lang="en-US" u="sng" dirty="0" smtClean="0">
                <a:latin typeface="Times New Roman" pitchFamily="18" charset="0"/>
                <a:cs typeface="Times New Roman" pitchFamily="18" charset="0"/>
              </a:rPr>
              <a:t>The seizure of parliament followed a series of protest marches by a variety of Fijian nationalist groups variously opposed to the People's Coalition government and committed to its overthrow.</a:t>
            </a:r>
          </a:p>
          <a:p>
            <a:pPr algn="just"/>
            <a:r>
              <a:rPr lang="en-US" u="sng" dirty="0" smtClean="0">
                <a:latin typeface="Times New Roman" pitchFamily="18" charset="0"/>
                <a:cs typeface="Times New Roman" pitchFamily="18" charset="0"/>
              </a:rPr>
              <a:t>No recognizable group or institution claimed immediate responsibility </a:t>
            </a:r>
            <a:r>
              <a:rPr lang="en-US" dirty="0" smtClean="0">
                <a:latin typeface="Times New Roman" pitchFamily="18" charset="0"/>
                <a:cs typeface="Times New Roman" pitchFamily="18" charset="0"/>
              </a:rPr>
              <a:t>for the deed, including the recently revived </a:t>
            </a:r>
            <a:r>
              <a:rPr lang="en-US" dirty="0" err="1" smtClean="0">
                <a:latin typeface="Times New Roman" pitchFamily="18" charset="0"/>
                <a:cs typeface="Times New Roman" pitchFamily="18" charset="0"/>
              </a:rPr>
              <a:t>Taukei</a:t>
            </a:r>
            <a:r>
              <a:rPr lang="en-US" dirty="0" smtClean="0">
                <a:latin typeface="Times New Roman" pitchFamily="18" charset="0"/>
                <a:cs typeface="Times New Roman" pitchFamily="18" charset="0"/>
              </a:rPr>
              <a:t> Movement.</a:t>
            </a:r>
          </a:p>
          <a:p>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8800634"/>
      </p:ext>
    </p:extLst>
  </p:cSld>
  <p:clrMapOvr>
    <a:masterClrMapping/>
  </p:clrMapOvr>
  <mc:AlternateContent xmlns:mc="http://schemas.openxmlformats.org/markup-compatibility/2006" xmlns:p14="http://schemas.microsoft.com/office/powerpoint/2010/main">
    <mc:Choice Requires="p14">
      <p:transition spd="slow" p14:dur="2000" advTm="65124"/>
    </mc:Choice>
    <mc:Fallback xmlns="">
      <p:transition spd="slow" advTm="65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80457" y="232229"/>
            <a:ext cx="8958943" cy="6397171"/>
          </a:xfrm>
        </p:spPr>
        <p:txBody>
          <a:bodyPr>
            <a:normAutofit/>
          </a:bodyPr>
          <a:lstStyle/>
          <a:p>
            <a:pPr algn="just"/>
            <a:r>
              <a:rPr lang="en-US" b="1" u="sng" dirty="0" smtClean="0">
                <a:latin typeface="Times New Roman" pitchFamily="18" charset="0"/>
                <a:cs typeface="Times New Roman" pitchFamily="18" charset="0"/>
              </a:rPr>
              <a:t>Impact of Coup</a:t>
            </a:r>
            <a:r>
              <a:rPr lang="en-US" dirty="0" smtClean="0">
                <a:latin typeface="Times New Roman" pitchFamily="18" charset="0"/>
                <a:cs typeface="Times New Roman" pitchFamily="18" charset="0"/>
              </a:rPr>
              <a:t>: The 1997 constitution, approved unanimously by a parliament dominated by indigenous Fijians, blessed by the Great Council of Chiefs and warmly welcomed by the international community, has been abrogated/abolished.</a:t>
            </a:r>
          </a:p>
          <a:p>
            <a:pPr algn="just"/>
            <a:r>
              <a:rPr lang="en-US" dirty="0" err="1" smtClean="0">
                <a:latin typeface="Times New Roman" pitchFamily="18" charset="0"/>
                <a:cs typeface="Times New Roman" pitchFamily="18" charset="0"/>
              </a:rPr>
              <a:t>Ratu</a:t>
            </a:r>
            <a:r>
              <a:rPr lang="en-US" dirty="0" smtClean="0">
                <a:latin typeface="Times New Roman" pitchFamily="18" charset="0"/>
                <a:cs typeface="Times New Roman" pitchFamily="18" charset="0"/>
              </a:rPr>
              <a:t> Sir </a:t>
            </a:r>
            <a:r>
              <a:rPr lang="en-US" dirty="0" err="1" smtClean="0">
                <a:latin typeface="Times New Roman" pitchFamily="18" charset="0"/>
                <a:cs typeface="Times New Roman" pitchFamily="18" charset="0"/>
              </a:rPr>
              <a:t>Kamisese</a:t>
            </a:r>
            <a:r>
              <a:rPr lang="en-US" dirty="0" smtClean="0">
                <a:latin typeface="Times New Roman" pitchFamily="18" charset="0"/>
                <a:cs typeface="Times New Roman" pitchFamily="18" charset="0"/>
              </a:rPr>
              <a:t> Mara (paramount chief), President of the republic, was asked by the army to step aside, while the army assumed executive control of the country.</a:t>
            </a:r>
          </a:p>
          <a:p>
            <a:pPr algn="just"/>
            <a:r>
              <a:rPr lang="en-US" dirty="0" smtClean="0">
                <a:latin typeface="Times New Roman" pitchFamily="18" charset="0"/>
                <a:cs typeface="Times New Roman" pitchFamily="18" charset="0"/>
              </a:rPr>
              <a:t>The crisis also ruined the reputation of institution of Paramount Chiefs of Fijian society and military.</a:t>
            </a:r>
          </a:p>
          <a:p>
            <a:pPr algn="just"/>
            <a:r>
              <a:rPr lang="en-US" dirty="0" smtClean="0">
                <a:latin typeface="Times New Roman" pitchFamily="18" charset="0"/>
                <a:cs typeface="Times New Roman" pitchFamily="18" charset="0"/>
              </a:rPr>
              <a:t>The democratically elected government headed by </a:t>
            </a:r>
            <a:r>
              <a:rPr lang="en-US" dirty="0" err="1" smtClean="0">
                <a:latin typeface="Times New Roman" pitchFamily="18" charset="0"/>
                <a:cs typeface="Times New Roman" pitchFamily="18" charset="0"/>
              </a:rPr>
              <a:t>Mahendra</a:t>
            </a:r>
            <a:r>
              <a:rPr lang="en-US" dirty="0" smtClean="0">
                <a:latin typeface="Times New Roman" pitchFamily="18" charset="0"/>
                <a:cs typeface="Times New Roman" pitchFamily="18" charset="0"/>
              </a:rPr>
              <a:t> Chaudhry was unceremoniously and unconstitutionally dismissed.</a:t>
            </a:r>
          </a:p>
          <a:p>
            <a:pPr algn="just"/>
            <a:endParaRPr lang="en-US"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40456225"/>
      </p:ext>
    </p:extLst>
  </p:cSld>
  <p:clrMapOvr>
    <a:masterClrMapping/>
  </p:clrMapOvr>
  <mc:AlternateContent xmlns:mc="http://schemas.openxmlformats.org/markup-compatibility/2006" xmlns:p14="http://schemas.microsoft.com/office/powerpoint/2010/main">
    <mc:Choice Requires="p14">
      <p:transition spd="slow" p14:dur="2000" advTm="46106"/>
    </mc:Choice>
    <mc:Fallback xmlns="">
      <p:transition spd="slow" advTm="46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1504"/>
          </a:xfrm>
        </p:spPr>
        <p:txBody>
          <a:bodyPr>
            <a:normAutofit fontScale="90000"/>
          </a:bodyPr>
          <a:lstStyle/>
          <a:p>
            <a:r>
              <a:rPr lang="en-US" dirty="0" smtClean="0"/>
              <a:t>2000 </a:t>
            </a:r>
            <a:r>
              <a:rPr lang="en-US" dirty="0" smtClean="0">
                <a:latin typeface="Times New Roman" pitchFamily="18" charset="0"/>
                <a:cs typeface="Times New Roman" pitchFamily="18" charset="0"/>
              </a:rPr>
              <a:t>hostage crisis-cum-coup is a disaster for Fiji.</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838200" y="1146630"/>
            <a:ext cx="10515600" cy="5030333"/>
          </a:xfrm>
        </p:spPr>
        <p:txBody>
          <a:bodyPr>
            <a:normAutofit/>
          </a:bodyPr>
          <a:lstStyle/>
          <a:p>
            <a:pPr algn="just"/>
            <a:r>
              <a:rPr lang="en-US" b="1" u="sng" dirty="0" smtClean="0">
                <a:latin typeface="Times New Roman" pitchFamily="18" charset="0"/>
                <a:cs typeface="Times New Roman" pitchFamily="18" charset="0"/>
              </a:rPr>
              <a:t>Army </a:t>
            </a:r>
            <a:r>
              <a:rPr lang="en-US" u="sng" dirty="0">
                <a:latin typeface="Times New Roman" pitchFamily="18" charset="0"/>
                <a:cs typeface="Times New Roman" pitchFamily="18" charset="0"/>
              </a:rPr>
              <a:t>stood divided and confused</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unwilling to uphold the constitution or protect the security of the </a:t>
            </a:r>
            <a:r>
              <a:rPr lang="en-US" dirty="0" smtClean="0">
                <a:latin typeface="Times New Roman" pitchFamily="18" charset="0"/>
                <a:cs typeface="Times New Roman" pitchFamily="18" charset="0"/>
              </a:rPr>
              <a:t>state, </a:t>
            </a:r>
            <a:r>
              <a:rPr lang="en-US" u="sng" dirty="0" smtClean="0">
                <a:latin typeface="Times New Roman" pitchFamily="18" charset="0"/>
                <a:cs typeface="Times New Roman" pitchFamily="18" charset="0"/>
              </a:rPr>
              <a:t>as were divided on basis of provincialism </a:t>
            </a:r>
            <a:r>
              <a:rPr lang="en-US" u="sng" dirty="0">
                <a:latin typeface="Times New Roman" pitchFamily="18" charset="0"/>
                <a:cs typeface="Times New Roman" pitchFamily="18" charset="0"/>
              </a:rPr>
              <a:t>and regionalism</a:t>
            </a:r>
            <a:r>
              <a:rPr lang="en-US" u="sng" dirty="0" smtClean="0">
                <a:latin typeface="Times New Roman" pitchFamily="18" charset="0"/>
                <a:cs typeface="Times New Roman" pitchFamily="18" charset="0"/>
              </a:rPr>
              <a:t>. Fragmentation in army and society.</a:t>
            </a:r>
            <a:endParaRPr lang="en-US" u="sng" dirty="0">
              <a:latin typeface="Times New Roman" pitchFamily="18" charset="0"/>
              <a:cs typeface="Times New Roman" pitchFamily="18" charset="0"/>
            </a:endParaRPr>
          </a:p>
          <a:p>
            <a:pPr algn="just"/>
            <a:r>
              <a:rPr lang="en-US" b="1" u="sng" dirty="0" smtClean="0">
                <a:latin typeface="Times New Roman" pitchFamily="18" charset="0"/>
                <a:cs typeface="Times New Roman" pitchFamily="18" charset="0"/>
              </a:rPr>
              <a:t>GCC</a:t>
            </a:r>
            <a:r>
              <a:rPr lang="en-US" dirty="0" smtClean="0">
                <a:latin typeface="Times New Roman" pitchFamily="18" charset="0"/>
                <a:cs typeface="Times New Roman" pitchFamily="18" charset="0"/>
              </a:rPr>
              <a:t> failed to raise the status and safeguard the interest of its supporters. </a:t>
            </a:r>
            <a:r>
              <a:rPr lang="en-US" u="sng" dirty="0" smtClean="0">
                <a:latin typeface="Times New Roman" pitchFamily="18" charset="0"/>
                <a:cs typeface="Times New Roman" pitchFamily="18" charset="0"/>
              </a:rPr>
              <a:t>They </a:t>
            </a:r>
            <a:r>
              <a:rPr lang="en-US" u="sng" dirty="0" err="1" smtClean="0">
                <a:latin typeface="Times New Roman" pitchFamily="18" charset="0"/>
                <a:cs typeface="Times New Roman" pitchFamily="18" charset="0"/>
              </a:rPr>
              <a:t>sympathised</a:t>
            </a:r>
            <a:r>
              <a:rPr lang="en-US" u="sng" dirty="0" smtClean="0">
                <a:latin typeface="Times New Roman" pitchFamily="18" charset="0"/>
                <a:cs typeface="Times New Roman" pitchFamily="18" charset="0"/>
              </a:rPr>
              <a:t> with Speight's ambition for the Fijian people, but then backed President </a:t>
            </a:r>
            <a:r>
              <a:rPr lang="en-US" u="sng" dirty="0" err="1" smtClean="0">
                <a:latin typeface="Times New Roman" pitchFamily="18" charset="0"/>
                <a:cs typeface="Times New Roman" pitchFamily="18" charset="0"/>
              </a:rPr>
              <a:t>Ratu</a:t>
            </a:r>
            <a:r>
              <a:rPr lang="en-US" u="sng" dirty="0" smtClean="0">
                <a:latin typeface="Times New Roman" pitchFamily="18" charset="0"/>
                <a:cs typeface="Times New Roman" pitchFamily="18" charset="0"/>
              </a:rPr>
              <a:t> Sir </a:t>
            </a:r>
            <a:r>
              <a:rPr lang="en-US" u="sng" dirty="0" err="1" smtClean="0">
                <a:latin typeface="Times New Roman" pitchFamily="18" charset="0"/>
                <a:cs typeface="Times New Roman" pitchFamily="18" charset="0"/>
              </a:rPr>
              <a:t>Kamisese</a:t>
            </a:r>
            <a:r>
              <a:rPr lang="en-US" u="sng" dirty="0" smtClean="0">
                <a:latin typeface="Times New Roman" pitchFamily="18" charset="0"/>
                <a:cs typeface="Times New Roman" pitchFamily="18" charset="0"/>
              </a:rPr>
              <a:t> Mara to lead the country out of the crisis.</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18759808"/>
      </p:ext>
    </p:extLst>
  </p:cSld>
  <p:clrMapOvr>
    <a:masterClrMapping/>
  </p:clrMapOvr>
  <mc:AlternateContent xmlns:mc="http://schemas.openxmlformats.org/markup-compatibility/2006" xmlns:p14="http://schemas.microsoft.com/office/powerpoint/2010/main">
    <mc:Choice Requires="p14">
      <p:transition spd="slow" p14:dur="2000" advTm="36399"/>
    </mc:Choice>
    <mc:Fallback xmlns="">
      <p:transition spd="slow" advTm="36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Impact of 2000’s Coup</a:t>
            </a:r>
            <a:endParaRPr lang="en-US" dirty="0"/>
          </a:p>
        </p:txBody>
      </p:sp>
      <p:sp>
        <p:nvSpPr>
          <p:cNvPr id="3" name="Content Placeholder 2"/>
          <p:cNvSpPr>
            <a:spLocks noGrp="1"/>
          </p:cNvSpPr>
          <p:nvPr>
            <p:ph sz="quarter" idx="1"/>
          </p:nvPr>
        </p:nvSpPr>
        <p:spPr>
          <a:xfrm>
            <a:off x="838200" y="1447800"/>
            <a:ext cx="9372600" cy="5181600"/>
          </a:xfrm>
        </p:spPr>
        <p:txBody>
          <a:bodyPr>
            <a:noAutofit/>
          </a:bodyPr>
          <a:lstStyle/>
          <a:p>
            <a:pPr algn="just"/>
            <a:r>
              <a:rPr lang="en-US" sz="2400" b="1" dirty="0" smtClean="0">
                <a:latin typeface="Times New Roman" pitchFamily="18" charset="0"/>
                <a:cs typeface="Times New Roman" pitchFamily="18" charset="0"/>
              </a:rPr>
              <a:t>Economy </a:t>
            </a:r>
            <a:r>
              <a:rPr lang="en-US" sz="2400" dirty="0" smtClean="0">
                <a:latin typeface="Times New Roman" pitchFamily="18" charset="0"/>
                <a:cs typeface="Times New Roman" pitchFamily="18" charset="0"/>
              </a:rPr>
              <a:t>was began to recover after downturn of 1990s, was </a:t>
            </a:r>
            <a:r>
              <a:rPr lang="en-US" sz="2400" u="sng" dirty="0" smtClean="0">
                <a:latin typeface="Times New Roman" pitchFamily="18" charset="0"/>
                <a:cs typeface="Times New Roman" pitchFamily="18" charset="0"/>
              </a:rPr>
              <a:t>again it declined as it costed the government the lose of immense revenue and predicted trade </a:t>
            </a:r>
            <a:r>
              <a:rPr lang="en-US" sz="2400" u="sng" dirty="0">
                <a:latin typeface="Times New Roman" pitchFamily="18" charset="0"/>
                <a:cs typeface="Times New Roman" pitchFamily="18" charset="0"/>
              </a:rPr>
              <a:t>deficit of $400 million.</a:t>
            </a:r>
          </a:p>
          <a:p>
            <a:pPr algn="just"/>
            <a:r>
              <a:rPr lang="en-US" sz="2400" u="sng" dirty="0" smtClean="0">
                <a:latin typeface="Times New Roman" pitchFamily="18" charset="0"/>
                <a:cs typeface="Times New Roman" pitchFamily="18" charset="0"/>
              </a:rPr>
              <a:t>Under trade bans, the GDP of country suffered, with exports and imports decline. Many workers became unemployed</a:t>
            </a:r>
            <a:r>
              <a:rPr lang="en-US" sz="2400" dirty="0" smtClean="0">
                <a:latin typeface="Times New Roman" pitchFamily="18" charset="0"/>
                <a:cs typeface="Times New Roman" pitchFamily="18" charset="0"/>
              </a:rPr>
              <a:t> especially handicraft, garment and tourism industries. </a:t>
            </a:r>
            <a:r>
              <a:rPr lang="en-US" sz="2400" u="sng" dirty="0" smtClean="0">
                <a:latin typeface="Times New Roman" pitchFamily="18" charset="0"/>
                <a:cs typeface="Times New Roman" pitchFamily="18" charset="0"/>
              </a:rPr>
              <a:t>Local and foreign investors avoid investing </a:t>
            </a:r>
            <a:r>
              <a:rPr lang="en-US" sz="2400" dirty="0" smtClean="0">
                <a:latin typeface="Times New Roman" pitchFamily="18" charset="0"/>
                <a:cs typeface="Times New Roman" pitchFamily="18" charset="0"/>
              </a:rPr>
              <a:t>in a situation of lack of their finance. </a:t>
            </a:r>
          </a:p>
          <a:p>
            <a:pPr algn="just"/>
            <a:r>
              <a:rPr lang="en-US" sz="2400" u="sng" dirty="0" smtClean="0">
                <a:latin typeface="Times New Roman" pitchFamily="18" charset="0"/>
                <a:cs typeface="Times New Roman" pitchFamily="18" charset="0"/>
              </a:rPr>
              <a:t>Immense violence and damage to property</a:t>
            </a:r>
            <a:r>
              <a:rPr lang="en-US" sz="2400" dirty="0" smtClean="0">
                <a:latin typeface="Times New Roman" pitchFamily="18" charset="0"/>
                <a:cs typeface="Times New Roman" pitchFamily="18" charset="0"/>
              </a:rPr>
              <a:t>, </a:t>
            </a:r>
            <a:r>
              <a:rPr lang="en-US" sz="2400" u="sng" dirty="0" smtClean="0">
                <a:latin typeface="Times New Roman" pitchFamily="18" charset="0"/>
                <a:cs typeface="Times New Roman" pitchFamily="18" charset="0"/>
              </a:rPr>
              <a:t>as mobs’ target was Indo-Fijians of outlying rural areas (</a:t>
            </a:r>
            <a:r>
              <a:rPr lang="en-US" sz="2400" u="sng" dirty="0" smtClean="0"/>
              <a:t>their cattle slaughtered and root crops stolen)</a:t>
            </a:r>
            <a:r>
              <a:rPr lang="en-US" sz="2400" u="sng" dirty="0" smtClean="0">
                <a:latin typeface="Times New Roman" pitchFamily="18" charset="0"/>
                <a:cs typeface="Times New Roman" pitchFamily="18" charset="0"/>
              </a:rPr>
              <a:t>,  vandalism in Suva and energized by </a:t>
            </a:r>
            <a:r>
              <a:rPr lang="en-US" sz="2400" u="sng" dirty="0" smtClean="0"/>
              <a:t>Speight’s racial rhetoric. </a:t>
            </a:r>
            <a:r>
              <a:rPr lang="en-US" sz="2400" dirty="0" smtClean="0"/>
              <a:t>One Indo-Fijian whose house was demolished by Fijian mob stated </a:t>
            </a:r>
            <a:r>
              <a:rPr lang="en-US" sz="2400" dirty="0" smtClean="0">
                <a:latin typeface="Times New Roman" pitchFamily="18" charset="0"/>
                <a:cs typeface="Times New Roman" pitchFamily="18" charset="0"/>
              </a:rPr>
              <a:t>'I would rather be a dog in America than an Indian in Fiji‘, this was the view of many.</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46983926"/>
      </p:ext>
    </p:extLst>
  </p:cSld>
  <p:clrMapOvr>
    <a:masterClrMapping/>
  </p:clrMapOvr>
  <mc:AlternateContent xmlns:mc="http://schemas.openxmlformats.org/markup-compatibility/2006" xmlns:p14="http://schemas.microsoft.com/office/powerpoint/2010/main">
    <mc:Choice Requires="p14">
      <p:transition spd="slow" p14:dur="2000" advTm="49992"/>
    </mc:Choice>
    <mc:Fallback xmlns="">
      <p:transition spd="slow" advTm="49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86" y="365125"/>
            <a:ext cx="11063514" cy="854075"/>
          </a:xfrm>
        </p:spPr>
        <p:txBody>
          <a:bodyPr>
            <a:normAutofit fontScale="90000"/>
          </a:bodyPr>
          <a:lstStyle/>
          <a:p>
            <a:r>
              <a:rPr lang="en-US" dirty="0" smtClean="0"/>
              <a:t>East-West Divide; Racial issue; </a:t>
            </a:r>
            <a:r>
              <a:rPr lang="en-US" dirty="0" err="1" smtClean="0"/>
              <a:t>Vulagi</a:t>
            </a:r>
            <a:r>
              <a:rPr lang="en-US" dirty="0" smtClean="0"/>
              <a:t> (Indo-Fijians)</a:t>
            </a:r>
            <a:br>
              <a:rPr lang="en-US" dirty="0" smtClean="0"/>
            </a:br>
            <a:endParaRPr lang="en-US" dirty="0"/>
          </a:p>
        </p:txBody>
      </p:sp>
      <p:sp>
        <p:nvSpPr>
          <p:cNvPr id="3" name="Content Placeholder 2"/>
          <p:cNvSpPr>
            <a:spLocks noGrp="1"/>
          </p:cNvSpPr>
          <p:nvPr>
            <p:ph sz="quarter" idx="1"/>
          </p:nvPr>
        </p:nvSpPr>
        <p:spPr>
          <a:xfrm>
            <a:off x="508000" y="1059543"/>
            <a:ext cx="9702800" cy="5493657"/>
          </a:xfrm>
        </p:spPr>
        <p:txBody>
          <a:bodyPr>
            <a:normAutofit fontScale="77500" lnSpcReduction="20000"/>
          </a:bodyPr>
          <a:lstStyle/>
          <a:p>
            <a:r>
              <a:rPr lang="en-US" dirty="0" smtClean="0"/>
              <a:t>The west have contributed immensely in </a:t>
            </a:r>
            <a:r>
              <a:rPr lang="en-US" dirty="0"/>
              <a:t>national </a:t>
            </a:r>
            <a:r>
              <a:rPr lang="en-US" dirty="0" smtClean="0"/>
              <a:t>economy (Sugar</a:t>
            </a:r>
            <a:r>
              <a:rPr lang="en-US" dirty="0"/>
              <a:t>, pine, gold and </a:t>
            </a:r>
            <a:r>
              <a:rPr lang="en-US" dirty="0" smtClean="0"/>
              <a:t>tourism). They </a:t>
            </a:r>
            <a:r>
              <a:rPr lang="en-US" dirty="0"/>
              <a:t>want representation in </a:t>
            </a:r>
            <a:r>
              <a:rPr lang="en-US" dirty="0" smtClean="0"/>
              <a:t>national councils proportionate. The </a:t>
            </a:r>
            <a:r>
              <a:rPr lang="en-US" b="1" u="sng" dirty="0"/>
              <a:t>east–west divide exists</a:t>
            </a:r>
            <a:r>
              <a:rPr lang="en-US" dirty="0"/>
              <a:t>, but it is not a sharp clear line; extensively </a:t>
            </a:r>
            <a:r>
              <a:rPr lang="en-US" dirty="0" smtClean="0"/>
              <a:t>crisscrossed </a:t>
            </a:r>
            <a:r>
              <a:rPr lang="en-US" dirty="0"/>
              <a:t>now by marriage and kinship ties that blur the distinctions of </a:t>
            </a:r>
            <a:r>
              <a:rPr lang="en-US" dirty="0" smtClean="0"/>
              <a:t>old. There also </a:t>
            </a:r>
            <a:r>
              <a:rPr lang="en-US" b="1" u="sng" dirty="0" smtClean="0"/>
              <a:t>existed Intra-Fijian rivalry</a:t>
            </a:r>
            <a:r>
              <a:rPr lang="en-US" dirty="0" smtClean="0"/>
              <a:t>.</a:t>
            </a:r>
          </a:p>
          <a:p>
            <a:r>
              <a:rPr lang="en-US" b="1" u="sng" dirty="0" smtClean="0"/>
              <a:t>Race relations again got strained </a:t>
            </a:r>
            <a:r>
              <a:rPr lang="en-US" dirty="0" smtClean="0"/>
              <a:t>after successful review of Constitution. It was reflected through images of looting and violence on the streets of Suva, the    fleeing of </a:t>
            </a:r>
            <a:r>
              <a:rPr lang="en-US" dirty="0" err="1" smtClean="0"/>
              <a:t>terrorised</a:t>
            </a:r>
            <a:r>
              <a:rPr lang="en-US" dirty="0" smtClean="0"/>
              <a:t> Indo-Fijians towards western Viti </a:t>
            </a:r>
            <a:r>
              <a:rPr lang="en-US" dirty="0" err="1" smtClean="0"/>
              <a:t>Levu</a:t>
            </a:r>
            <a:r>
              <a:rPr lang="en-US" dirty="0" smtClean="0"/>
              <a:t>, the destruction of schools and desecration of places of worship, the unruly Fijian mob roaming the </a:t>
            </a:r>
            <a:r>
              <a:rPr lang="en-US" dirty="0" err="1" smtClean="0"/>
              <a:t>neighbourhoods</a:t>
            </a:r>
            <a:r>
              <a:rPr lang="en-US" dirty="0" smtClean="0"/>
              <a:t> around the parliamentary complex — those scars will take a generation to heal.</a:t>
            </a:r>
          </a:p>
          <a:p>
            <a:r>
              <a:rPr lang="en-US" u="sng" dirty="0" smtClean="0"/>
              <a:t>Indigenous Fijians the owner of land, still regard Indo-Fijians as </a:t>
            </a:r>
            <a:r>
              <a:rPr lang="en-US" u="sng" dirty="0" err="1" smtClean="0"/>
              <a:t>vulagi</a:t>
            </a:r>
            <a:r>
              <a:rPr lang="en-US" u="sng" dirty="0" smtClean="0"/>
              <a:t>, a foreigner. </a:t>
            </a:r>
            <a:r>
              <a:rPr lang="en-US" dirty="0" smtClean="0"/>
              <a:t>Even the </a:t>
            </a:r>
            <a:r>
              <a:rPr lang="en-US" b="1" u="sng" dirty="0" smtClean="0"/>
              <a:t>chiefs of western Fiji</a:t>
            </a:r>
            <a:r>
              <a:rPr lang="en-US" u="sng" dirty="0" smtClean="0"/>
              <a:t>, </a:t>
            </a:r>
            <a:r>
              <a:rPr lang="en-US" dirty="0" smtClean="0"/>
              <a:t>who have — or should have — a better understanding of Indo-Fijian fears and aspirations and who oppose Speight, want </a:t>
            </a:r>
            <a:r>
              <a:rPr lang="en-US" u="sng" dirty="0" smtClean="0"/>
              <a:t>Fiji to be declared a Christian state so that Hindus, Muslims and Christians can all solve their problems in the proper Christian way</a:t>
            </a:r>
            <a:r>
              <a:rPr lang="en-US" dirty="0" smtClean="0"/>
              <a:t>. They blame Australia and Britain for introducing Indians into Fiji, without appreciating the purpose for which they were brought.</a:t>
            </a:r>
          </a:p>
          <a:p>
            <a:r>
              <a:rPr lang="en-US" b="1" u="sng" dirty="0" smtClean="0"/>
              <a:t>Indo-Fijians, now fourth or fifth generation</a:t>
            </a:r>
            <a:r>
              <a:rPr lang="en-US" b="1" dirty="0" smtClean="0"/>
              <a:t>, </a:t>
            </a:r>
            <a:r>
              <a:rPr lang="en-US" dirty="0" smtClean="0"/>
              <a:t>are hurt to be still regarded as outsiders in the land of their birth, </a:t>
            </a:r>
            <a:r>
              <a:rPr lang="en-US" u="sng" dirty="0" smtClean="0"/>
              <a:t>threatened with the denial of equal citizenship and equal protection of the law.</a:t>
            </a:r>
          </a:p>
          <a:p>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35544252"/>
      </p:ext>
    </p:extLst>
  </p:cSld>
  <p:clrMapOvr>
    <a:masterClrMapping/>
  </p:clrMapOvr>
  <mc:AlternateContent xmlns:mc="http://schemas.openxmlformats.org/markup-compatibility/2006" xmlns:p14="http://schemas.microsoft.com/office/powerpoint/2010/main">
    <mc:Choice Requires="p14">
      <p:transition spd="slow" p14:dur="2000" advTm="75592"/>
    </mc:Choice>
    <mc:Fallback xmlns="">
      <p:transition spd="slow" advTm="75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77921" y="304800"/>
            <a:ext cx="10849971" cy="6248400"/>
          </a:xfrm>
        </p:spPr>
        <p:txBody>
          <a:bodyPr>
            <a:normAutofit fontScale="92500"/>
          </a:bodyPr>
          <a:lstStyle/>
          <a:p>
            <a:pPr algn="just"/>
            <a:r>
              <a:rPr lang="en-US" b="1" u="sng" dirty="0" smtClean="0">
                <a:latin typeface="Times New Roman" pitchFamily="18" charset="0"/>
                <a:cs typeface="Times New Roman" pitchFamily="18" charset="0"/>
              </a:rPr>
              <a:t>Role of George Speight</a:t>
            </a:r>
            <a:r>
              <a:rPr lang="en-US" dirty="0" smtClean="0">
                <a:latin typeface="Times New Roman" pitchFamily="18" charset="0"/>
                <a:cs typeface="Times New Roman" pitchFamily="18" charset="0"/>
              </a:rPr>
              <a:t>: Publically, 45 year old George Speight was the principal instigator. </a:t>
            </a:r>
            <a:r>
              <a:rPr lang="en-US" u="sng" dirty="0" smtClean="0">
                <a:latin typeface="Times New Roman" pitchFamily="18" charset="0"/>
                <a:cs typeface="Times New Roman" pitchFamily="18" charset="0"/>
              </a:rPr>
              <a:t>He was a failed businessmen, sacked from chairman of the Fiji Pine Commission and the Hardwood Corporation. He was declared bankrupt and was about the face court proceedings, when </a:t>
            </a:r>
            <a:r>
              <a:rPr lang="en-US" u="sng" dirty="0">
                <a:latin typeface="Times New Roman" pitchFamily="18" charset="0"/>
                <a:cs typeface="Times New Roman" pitchFamily="18" charset="0"/>
              </a:rPr>
              <a:t>he launched his assault on parliament</a:t>
            </a:r>
            <a:r>
              <a:rPr lang="en-US" dirty="0">
                <a:latin typeface="Times New Roman" pitchFamily="18" charset="0"/>
                <a:cs typeface="Times New Roman" pitchFamily="18" charset="0"/>
              </a:rPr>
              <a:t>. Clearly, </a:t>
            </a:r>
            <a:r>
              <a:rPr lang="en-US" b="1" u="sng" dirty="0">
                <a:latin typeface="Times New Roman" pitchFamily="18" charset="0"/>
                <a:cs typeface="Times New Roman" pitchFamily="18" charset="0"/>
              </a:rPr>
              <a:t>Speight had his own private grievances, which he carefully hid behind a fiercely nationalist rhetoric</a:t>
            </a:r>
            <a:r>
              <a:rPr lang="en-US" b="1" u="sn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He portrayed himself as faithful servant of the Fijian cause, an anointed </a:t>
            </a:r>
            <a:r>
              <a:rPr lang="en-US" dirty="0" err="1" smtClean="0">
                <a:latin typeface="Times New Roman" pitchFamily="18" charset="0"/>
                <a:cs typeface="Times New Roman" pitchFamily="18" charset="0"/>
              </a:rPr>
              <a:t>saviour</a:t>
            </a:r>
            <a:r>
              <a:rPr lang="en-US" dirty="0" smtClean="0">
                <a:latin typeface="Times New Roman" pitchFamily="18" charset="0"/>
                <a:cs typeface="Times New Roman" pitchFamily="18" charset="0"/>
              </a:rPr>
              <a:t> of the Fijian ‘race’ and Fijian cultural hero.</a:t>
            </a:r>
          </a:p>
          <a:p>
            <a:pPr algn="just"/>
            <a:r>
              <a:rPr lang="en-US" b="1" u="sng" dirty="0" smtClean="0">
                <a:latin typeface="Times New Roman" pitchFamily="18" charset="0"/>
                <a:cs typeface="Times New Roman" pitchFamily="18" charset="0"/>
              </a:rPr>
              <a:t>Speight got international media criticism </a:t>
            </a:r>
            <a:r>
              <a:rPr lang="en-US" dirty="0" smtClean="0">
                <a:latin typeface="Times New Roman" pitchFamily="18" charset="0"/>
                <a:cs typeface="Times New Roman" pitchFamily="18" charset="0"/>
              </a:rPr>
              <a:t>because he showing as face of indigenous Fijian nationalism was </a:t>
            </a:r>
            <a:r>
              <a:rPr lang="en-US" u="sng" dirty="0" smtClean="0">
                <a:latin typeface="Times New Roman" pitchFamily="18" charset="0"/>
                <a:cs typeface="Times New Roman" pitchFamily="18" charset="0"/>
              </a:rPr>
              <a:t>articulate, engaging, bantering/teasing/mocking with the international media. </a:t>
            </a:r>
          </a:p>
          <a:p>
            <a:pPr algn="just"/>
            <a:r>
              <a:rPr lang="en-US" b="1" dirty="0" smtClean="0">
                <a:latin typeface="Times New Roman" pitchFamily="18" charset="0"/>
                <a:cs typeface="Times New Roman" pitchFamily="18" charset="0"/>
              </a:rPr>
              <a:t>Many individuals and groups work behind the scene for supporting him</a:t>
            </a: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especially politicians defeated in last elections otherwise excluded from power, seeking redress and probably revenge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against Chaudhary government.</a:t>
            </a:r>
          </a:p>
          <a:p>
            <a:pPr algn="just"/>
            <a:r>
              <a:rPr lang="en-US" dirty="0" smtClean="0">
                <a:latin typeface="Times New Roman" pitchFamily="18" charset="0"/>
                <a:cs typeface="Times New Roman" pitchFamily="18" charset="0"/>
              </a:rPr>
              <a:t> </a:t>
            </a:r>
            <a:r>
              <a:rPr lang="en-US" b="1" u="sng" dirty="0" smtClean="0">
                <a:latin typeface="Times New Roman" pitchFamily="18" charset="0"/>
                <a:cs typeface="Times New Roman" pitchFamily="18" charset="0"/>
              </a:rPr>
              <a:t>Young businessmen also supported him </a:t>
            </a:r>
            <a:r>
              <a:rPr lang="en-US" dirty="0" smtClean="0">
                <a:latin typeface="Times New Roman" pitchFamily="18" charset="0"/>
                <a:cs typeface="Times New Roman" pitchFamily="18" charset="0"/>
              </a:rPr>
              <a:t>who was not happy in 1990s and wanted to take benefit from opportunistic access to power and securing loans. </a:t>
            </a:r>
          </a:p>
          <a:p>
            <a:pPr algn="just"/>
            <a:endParaRPr lang="en-US" b="1" u="sng"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48768464"/>
      </p:ext>
    </p:extLst>
  </p:cSld>
  <p:clrMapOvr>
    <a:masterClrMapping/>
  </p:clrMapOvr>
  <mc:AlternateContent xmlns:mc="http://schemas.openxmlformats.org/markup-compatibility/2006">
    <mc:Choice xmlns:p14="http://schemas.microsoft.com/office/powerpoint/2010/main" Requires="p14">
      <p:transition spd="slow" p14:dur="2000" advTm="59796"/>
    </mc:Choice>
    <mc:Fallback>
      <p:transition spd="slow" advTm="59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77922" y="152400"/>
            <a:ext cx="9661478" cy="6477000"/>
          </a:xfrm>
        </p:spPr>
        <p:txBody>
          <a:bodyPr>
            <a:normAutofit/>
          </a:bodyPr>
          <a:lstStyle/>
          <a:p>
            <a:pPr algn="just"/>
            <a:r>
              <a:rPr lang="en-US" sz="3200" b="1" u="sng" dirty="0" smtClean="0">
                <a:latin typeface="Times New Roman" pitchFamily="18" charset="0"/>
                <a:cs typeface="Times New Roman" pitchFamily="18" charset="0"/>
              </a:rPr>
              <a:t>Many indigenous </a:t>
            </a:r>
            <a:r>
              <a:rPr lang="en-US" sz="3200" b="1" u="sng" dirty="0">
                <a:latin typeface="Times New Roman" pitchFamily="18" charset="0"/>
                <a:cs typeface="Times New Roman" pitchFamily="18" charset="0"/>
              </a:rPr>
              <a:t>Fijian middle </a:t>
            </a:r>
            <a:r>
              <a:rPr lang="en-US" sz="3200" b="1" u="sng" dirty="0" smtClean="0">
                <a:latin typeface="Times New Roman" pitchFamily="18" charset="0"/>
                <a:cs typeface="Times New Roman" pitchFamily="18" charset="0"/>
              </a:rPr>
              <a:t>class supported Speight’s agenda. </a:t>
            </a:r>
            <a:r>
              <a:rPr lang="en-US" sz="3200" u="sng" dirty="0" smtClean="0">
                <a:latin typeface="Times New Roman" pitchFamily="18" charset="0"/>
                <a:cs typeface="Times New Roman" pitchFamily="18" charset="0"/>
              </a:rPr>
              <a:t>Many unemployed and unskilled Fijian youth spread vandalism in Suva and terrorized the countryside. </a:t>
            </a:r>
            <a:r>
              <a:rPr lang="en-US" sz="3200" dirty="0" smtClean="0">
                <a:latin typeface="Times New Roman" pitchFamily="18" charset="0"/>
                <a:cs typeface="Times New Roman" pitchFamily="18" charset="0"/>
              </a:rPr>
              <a:t>Many among them have little understanding of Speight’s</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hidden </a:t>
            </a:r>
            <a:r>
              <a:rPr lang="en-US" sz="3200" dirty="0">
                <a:latin typeface="Times New Roman" pitchFamily="18" charset="0"/>
                <a:cs typeface="Times New Roman" pitchFamily="18" charset="0"/>
              </a:rPr>
              <a:t>personal agendas and complex forces at work</a:t>
            </a:r>
            <a:r>
              <a:rPr lang="en-US" sz="3200" dirty="0" smtClean="0">
                <a:latin typeface="Times New Roman" pitchFamily="18" charset="0"/>
                <a:cs typeface="Times New Roman" pitchFamily="18" charset="0"/>
              </a:rPr>
              <a:t>.</a:t>
            </a:r>
          </a:p>
          <a:p>
            <a:pPr algn="just"/>
            <a:r>
              <a:rPr lang="en-US" sz="3200" u="sng" dirty="0" smtClean="0">
                <a:latin typeface="Times New Roman" pitchFamily="18" charset="0"/>
                <a:cs typeface="Times New Roman" pitchFamily="18" charset="0"/>
              </a:rPr>
              <a:t>Many supports were victims of the structural reform policies of 1990s </a:t>
            </a:r>
            <a:r>
              <a:rPr lang="en-US" sz="3200" u="sng" dirty="0" err="1" smtClean="0">
                <a:latin typeface="Times New Roman" pitchFamily="18" charset="0"/>
                <a:cs typeface="Times New Roman" pitchFamily="18" charset="0"/>
              </a:rPr>
              <a:t>Rabuka</a:t>
            </a:r>
            <a:r>
              <a:rPr lang="en-US" sz="3200" u="sng" dirty="0" smtClean="0">
                <a:latin typeface="Times New Roman" pitchFamily="18" charset="0"/>
                <a:cs typeface="Times New Roman" pitchFamily="18" charset="0"/>
              </a:rPr>
              <a:t> government, where they remained poor and destitute and others became successful. They became prey of Speights’s rhetoric and easy solutions of getting rid of Indians and revert to tradition, they responded on basis of racial solidarity</a:t>
            </a:r>
            <a:r>
              <a:rPr lang="en-US" sz="3200" dirty="0" smtClean="0">
                <a:latin typeface="Times New Roman" pitchFamily="18" charset="0"/>
                <a:cs typeface="Times New Roman" pitchFamily="18" charset="0"/>
              </a:rPr>
              <a:t>.</a:t>
            </a:r>
          </a:p>
          <a:p>
            <a:pPr algn="just"/>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54807802"/>
      </p:ext>
    </p:extLst>
  </p:cSld>
  <p:clrMapOvr>
    <a:masterClrMapping/>
  </p:clrMapOvr>
  <mc:AlternateContent xmlns:mc="http://schemas.openxmlformats.org/markup-compatibility/2006">
    <mc:Choice xmlns:p14="http://schemas.microsoft.com/office/powerpoint/2010/main" Requires="p14">
      <p:transition spd="slow" p14:dur="2000" advTm="34637"/>
    </mc:Choice>
    <mc:Fallback>
      <p:transition spd="slow" advTm="34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How did this crisis come to a head?</a:t>
            </a:r>
            <a:r>
              <a:rPr lang="en-US" dirty="0"/>
              <a:t/>
            </a:r>
            <a:br>
              <a:rPr lang="en-US" dirty="0"/>
            </a:br>
            <a:endParaRPr lang="en-US" dirty="0"/>
          </a:p>
        </p:txBody>
      </p:sp>
      <p:sp>
        <p:nvSpPr>
          <p:cNvPr id="3" name="Content Placeholder 2"/>
          <p:cNvSpPr>
            <a:spLocks noGrp="1"/>
          </p:cNvSpPr>
          <p:nvPr>
            <p:ph sz="quarter" idx="1"/>
          </p:nvPr>
        </p:nvSpPr>
        <p:spPr>
          <a:xfrm>
            <a:off x="551543" y="1161143"/>
            <a:ext cx="10464800" cy="5468257"/>
          </a:xfrm>
        </p:spPr>
        <p:txBody>
          <a:bodyPr>
            <a:normAutofit fontScale="92500" lnSpcReduction="10000"/>
          </a:bodyPr>
          <a:lstStyle/>
          <a:p>
            <a:r>
              <a:rPr lang="en-US" dirty="0" smtClean="0"/>
              <a:t>One need to understand the events took place in last 12 months before coup.</a:t>
            </a:r>
          </a:p>
          <a:p>
            <a:r>
              <a:rPr lang="en-US" dirty="0" smtClean="0"/>
              <a:t>General Elections of 1999, took place under revised </a:t>
            </a:r>
            <a:r>
              <a:rPr lang="en-US" dirty="0"/>
              <a:t>1997 constitution. </a:t>
            </a:r>
            <a:r>
              <a:rPr lang="en-US" dirty="0" smtClean="0"/>
              <a:t>  Chaudhry’s </a:t>
            </a:r>
            <a:r>
              <a:rPr lang="en-US" b="1" dirty="0" err="1"/>
              <a:t>Labour</a:t>
            </a:r>
            <a:r>
              <a:rPr lang="en-US" b="1" dirty="0"/>
              <a:t> Party </a:t>
            </a:r>
            <a:r>
              <a:rPr lang="en-US" dirty="0"/>
              <a:t>won 37 of the 71 seats in its own right. Together with his other coalition partners, </a:t>
            </a:r>
            <a:r>
              <a:rPr lang="en-US" b="1" dirty="0"/>
              <a:t>Party of National Unity (</a:t>
            </a:r>
            <a:r>
              <a:rPr lang="en-US" b="1" dirty="0" smtClean="0"/>
              <a:t>PANU), Fijian </a:t>
            </a:r>
            <a:r>
              <a:rPr lang="en-US" b="1" dirty="0"/>
              <a:t>Association Party (FAP) and </a:t>
            </a:r>
            <a:r>
              <a:rPr lang="en-US" b="1" dirty="0" err="1"/>
              <a:t>Veitokani</a:t>
            </a:r>
            <a:r>
              <a:rPr lang="en-US" b="1" dirty="0"/>
              <a:t> </a:t>
            </a:r>
            <a:r>
              <a:rPr lang="en-US" b="1" dirty="0" err="1"/>
              <a:t>ni</a:t>
            </a:r>
            <a:r>
              <a:rPr lang="en-US" b="1" dirty="0"/>
              <a:t> </a:t>
            </a:r>
            <a:r>
              <a:rPr lang="en-US" b="1" dirty="0" err="1"/>
              <a:t>Levenivanua</a:t>
            </a:r>
            <a:r>
              <a:rPr lang="en-US" b="1" dirty="0"/>
              <a:t> </a:t>
            </a:r>
            <a:r>
              <a:rPr lang="en-US" b="1" dirty="0" err="1"/>
              <a:t>Vakaristo</a:t>
            </a:r>
            <a:r>
              <a:rPr lang="en-US" b="1" dirty="0"/>
              <a:t> (VLV), </a:t>
            </a:r>
            <a:r>
              <a:rPr lang="en-US" dirty="0"/>
              <a:t>the </a:t>
            </a:r>
            <a:r>
              <a:rPr lang="en-US" b="1" dirty="0"/>
              <a:t>People’s Coalition won altogether 58 seats</a:t>
            </a:r>
            <a:r>
              <a:rPr lang="en-US" dirty="0" smtClean="0"/>
              <a:t>.</a:t>
            </a:r>
          </a:p>
          <a:p>
            <a:r>
              <a:rPr lang="en-US" b="1" dirty="0" smtClean="0"/>
              <a:t>They won by criticizing </a:t>
            </a:r>
            <a:r>
              <a:rPr lang="en-US" b="1" dirty="0" err="1" smtClean="0"/>
              <a:t>Rabuka</a:t>
            </a:r>
            <a:r>
              <a:rPr lang="en-US" b="1" dirty="0" smtClean="0"/>
              <a:t> government and focus on bread </a:t>
            </a:r>
            <a:r>
              <a:rPr lang="en-US" b="1" dirty="0"/>
              <a:t>and butter issues affecting ordinary working and middle class people</a:t>
            </a:r>
            <a:r>
              <a:rPr lang="en-US" dirty="0"/>
              <a:t>. </a:t>
            </a:r>
            <a:r>
              <a:rPr lang="en-US" dirty="0" err="1" smtClean="0"/>
              <a:t>Labour</a:t>
            </a:r>
            <a:r>
              <a:rPr lang="en-US" dirty="0" smtClean="0"/>
              <a:t> </a:t>
            </a:r>
            <a:r>
              <a:rPr lang="en-US" dirty="0"/>
              <a:t>promised to </a:t>
            </a:r>
            <a:r>
              <a:rPr lang="en-US" u="sng" dirty="0"/>
              <a:t>roll back </a:t>
            </a:r>
            <a:r>
              <a:rPr lang="en-US" u="sng" dirty="0" smtClean="0"/>
              <a:t>the unemployment-causing </a:t>
            </a:r>
            <a:r>
              <a:rPr lang="en-US" u="sng" dirty="0"/>
              <a:t>structural reform </a:t>
            </a:r>
            <a:r>
              <a:rPr lang="en-US" u="sng" dirty="0" err="1"/>
              <a:t>programmes</a:t>
            </a:r>
            <a:r>
              <a:rPr lang="en-US" u="sng" dirty="0"/>
              <a:t> of the </a:t>
            </a:r>
            <a:r>
              <a:rPr lang="en-US" u="sng" dirty="0" err="1"/>
              <a:t>Rabuka</a:t>
            </a:r>
            <a:r>
              <a:rPr lang="en-US" u="sng" dirty="0"/>
              <a:t> government</a:t>
            </a:r>
            <a:r>
              <a:rPr lang="en-US" dirty="0"/>
              <a:t>, introduce minimum wages, lower rates of interest on housing loans, provide social security </a:t>
            </a:r>
            <a:r>
              <a:rPr lang="en-US" dirty="0" smtClean="0"/>
              <a:t>for the </a:t>
            </a:r>
            <a:r>
              <a:rPr lang="en-US" dirty="0"/>
              <a:t>elderly, resolve the long-festering issue of expiring agricultural leases. </a:t>
            </a:r>
            <a:r>
              <a:rPr lang="en-US" b="1" dirty="0" smtClean="0"/>
              <a:t>These electoral appealing policies haunted the Chaudhary party when they came to power.</a:t>
            </a:r>
          </a:p>
          <a:p>
            <a:pPr marL="0" indent="0">
              <a:buNone/>
            </a:pPr>
            <a:endParaRPr lang="en-US" b="1"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20418824"/>
      </p:ext>
    </p:extLst>
  </p:cSld>
  <p:clrMapOvr>
    <a:masterClrMapping/>
  </p:clrMapOvr>
  <mc:AlternateContent xmlns:mc="http://schemas.openxmlformats.org/markup-compatibility/2006">
    <mc:Choice xmlns:p14="http://schemas.microsoft.com/office/powerpoint/2010/main" Requires="p14">
      <p:transition spd="slow" p14:dur="2000" advTm="64833"/>
    </mc:Choice>
    <mc:Fallback>
      <p:transition spd="slow" advTm="64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TotalTime>
  <Words>2198</Words>
  <Application>Microsoft Office PowerPoint</Application>
  <PresentationFormat>Widescreen</PresentationFormat>
  <Paragraphs>69</Paragraphs>
  <Slides>15</Slides>
  <Notes>1</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Algerian</vt:lpstr>
      <vt:lpstr>Arial</vt:lpstr>
      <vt:lpstr>Calibri</vt:lpstr>
      <vt:lpstr>Calibri Light</vt:lpstr>
      <vt:lpstr>Times New Roman</vt:lpstr>
      <vt:lpstr>Office Theme</vt:lpstr>
      <vt:lpstr>Week 10: The 2000 coup George Speight – The Civilian Coup?  Role of political parties Role of GCC, bureaucracy, judiciary and military  </vt:lpstr>
      <vt:lpstr>2000 Coup: Overview</vt:lpstr>
      <vt:lpstr>PowerPoint Presentation</vt:lpstr>
      <vt:lpstr>2000 hostage crisis-cum-coup is a disaster for Fiji. </vt:lpstr>
      <vt:lpstr>Economic Impact of 2000’s Coup</vt:lpstr>
      <vt:lpstr>East-West Divide; Racial issue; Vulagi (Indo-Fijians) </vt:lpstr>
      <vt:lpstr>PowerPoint Presentation</vt:lpstr>
      <vt:lpstr>PowerPoint Presentation</vt:lpstr>
      <vt:lpstr>How did this crisis come to a head? </vt:lpstr>
      <vt:lpstr>Other Causes of Coup</vt:lpstr>
      <vt:lpstr>Fractious nature of the People’s Coalition</vt:lpstr>
      <vt:lpstr>Land issue and other problems</vt:lpstr>
      <vt:lpstr>PowerPoint Presentation</vt:lpstr>
      <vt:lpstr>PowerPoint Presentation</vt:lpstr>
      <vt:lpstr>References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2000 coup George Speight – The Civilian Coup?   </dc:title>
  <dc:creator>Sakul Kundra</dc:creator>
  <cp:lastModifiedBy>Sakul Kundra</cp:lastModifiedBy>
  <cp:revision>33</cp:revision>
  <dcterms:created xsi:type="dcterms:W3CDTF">2020-04-26T10:55:40Z</dcterms:created>
  <dcterms:modified xsi:type="dcterms:W3CDTF">2020-04-26T22:50:14Z</dcterms:modified>
</cp:coreProperties>
</file>