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5" r:id="rId8"/>
    <p:sldId id="267" r:id="rId9"/>
    <p:sldId id="269" r:id="rId10"/>
    <p:sldId id="271" r:id="rId11"/>
    <p:sldId id="275" r:id="rId12"/>
    <p:sldId id="277" r:id="rId13"/>
    <p:sldId id="278" r:id="rId14"/>
    <p:sldId id="279" r:id="rId15"/>
    <p:sldId id="280"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F3A553-F9E7-409C-A86F-75E56A01D086}" type="datetimeFigureOut">
              <a:rPr lang="en-US" smtClean="0"/>
              <a:t>03-May-20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756060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F3A553-F9E7-409C-A86F-75E56A01D086}" type="datetimeFigureOut">
              <a:rPr lang="en-US" smtClean="0"/>
              <a:t>03-May-20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120812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F3A553-F9E7-409C-A86F-75E56A01D086}" type="datetimeFigureOut">
              <a:rPr lang="en-US" smtClean="0"/>
              <a:t>03-May-20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2323742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F3A553-F9E7-409C-A86F-75E56A01D086}" type="datetimeFigureOut">
              <a:rPr lang="en-US" smtClean="0"/>
              <a:t>03-May-20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811506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F3A553-F9E7-409C-A86F-75E56A01D086}" type="datetimeFigureOut">
              <a:rPr lang="en-US" smtClean="0"/>
              <a:t>03-May-20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2942289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F3A553-F9E7-409C-A86F-75E56A01D086}" type="datetimeFigureOut">
              <a:rPr lang="en-US" smtClean="0"/>
              <a:t>03-May-20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346898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F3A553-F9E7-409C-A86F-75E56A01D086}" type="datetimeFigureOut">
              <a:rPr lang="en-US" smtClean="0"/>
              <a:t>03-May-20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2732501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F3A553-F9E7-409C-A86F-75E56A01D086}" type="datetimeFigureOut">
              <a:rPr lang="en-US" smtClean="0"/>
              <a:t>03-May-20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3973124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F3A553-F9E7-409C-A86F-75E56A01D086}" type="datetimeFigureOut">
              <a:rPr lang="en-US" smtClean="0"/>
              <a:t>03-May-20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288332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F3A553-F9E7-409C-A86F-75E56A01D086}" type="datetimeFigureOut">
              <a:rPr lang="en-US" smtClean="0"/>
              <a:t>03-May-20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1223749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F3A553-F9E7-409C-A86F-75E56A01D086}" type="datetimeFigureOut">
              <a:rPr lang="en-US" smtClean="0"/>
              <a:t>03-May-20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5F093-FFC7-4948-86D7-C5A79FB2EB21}" type="slidenum">
              <a:rPr lang="en-US" smtClean="0"/>
              <a:t>‹#›</a:t>
            </a:fld>
            <a:endParaRPr lang="en-US"/>
          </a:p>
        </p:txBody>
      </p:sp>
    </p:spTree>
    <p:extLst>
      <p:ext uri="{BB962C8B-B14F-4D97-AF65-F5344CB8AC3E}">
        <p14:creationId xmlns:p14="http://schemas.microsoft.com/office/powerpoint/2010/main" val="3823003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3A553-F9E7-409C-A86F-75E56A01D086}" type="datetimeFigureOut">
              <a:rPr lang="en-US" smtClean="0"/>
              <a:t>03-May-20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5F093-FFC7-4948-86D7-C5A79FB2EB21}" type="slidenum">
              <a:rPr lang="en-US" smtClean="0"/>
              <a:t>‹#›</a:t>
            </a:fld>
            <a:endParaRPr lang="en-US"/>
          </a:p>
        </p:txBody>
      </p:sp>
    </p:spTree>
    <p:extLst>
      <p:ext uri="{BB962C8B-B14F-4D97-AF65-F5344CB8AC3E}">
        <p14:creationId xmlns:p14="http://schemas.microsoft.com/office/powerpoint/2010/main" val="639507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133600" y="3428999"/>
            <a:ext cx="8153400" cy="1883229"/>
          </a:xfrm>
        </p:spPr>
        <p:txBody>
          <a:bodyPr>
            <a:noAutofit/>
          </a:bodyPr>
          <a:lstStyle/>
          <a:p>
            <a:pPr marL="342900" indent="-342900" algn="l">
              <a:buFont typeface="Wingdings" panose="05000000000000000000" pitchFamily="2" charset="2"/>
              <a:buChar char="ü"/>
            </a:pPr>
            <a:endParaRPr lang="en-IN" b="1" dirty="0"/>
          </a:p>
          <a:p>
            <a:pPr algn="l"/>
            <a:r>
              <a:rPr lang="en-IN" b="1" dirty="0" smtClean="0"/>
              <a:t>Objective: Understand the main features of the constitutions of 1990 and 1997.</a:t>
            </a:r>
          </a:p>
          <a:p>
            <a:pPr marL="342900" indent="-342900" algn="l">
              <a:buFont typeface="Wingdings" panose="05000000000000000000" pitchFamily="2" charset="2"/>
              <a:buChar char="ü"/>
            </a:pPr>
            <a:endParaRPr lang="en-IN" b="1" dirty="0"/>
          </a:p>
          <a:p>
            <a:pPr marL="342900" indent="-342900" algn="l">
              <a:buFont typeface="Wingdings" panose="05000000000000000000" pitchFamily="2" charset="2"/>
              <a:buChar char="ü"/>
            </a:pPr>
            <a:endParaRPr lang="en-US" b="1" dirty="0"/>
          </a:p>
        </p:txBody>
      </p:sp>
      <p:sp>
        <p:nvSpPr>
          <p:cNvPr id="2" name="Title 1"/>
          <p:cNvSpPr>
            <a:spLocks noGrp="1"/>
          </p:cNvSpPr>
          <p:nvPr>
            <p:ph type="ctrTitle"/>
          </p:nvPr>
        </p:nvSpPr>
        <p:spPr>
          <a:xfrm>
            <a:off x="1676400" y="1219200"/>
            <a:ext cx="8763000" cy="1676400"/>
          </a:xfrm>
        </p:spPr>
        <p:txBody>
          <a:bodyPr>
            <a:noAutofit/>
          </a:bodyPr>
          <a:lstStyle/>
          <a:p>
            <a:r>
              <a:rPr lang="en-AU" sz="4400" b="1" dirty="0" smtClean="0"/>
              <a:t>Week 11:</a:t>
            </a:r>
            <a:br>
              <a:rPr lang="en-AU" sz="4400" b="1" dirty="0" smtClean="0"/>
            </a:br>
            <a:r>
              <a:rPr lang="en-IN" sz="4400" b="1" dirty="0" smtClean="0"/>
              <a:t>The Constitutional changes – 1990 and 1997 Constitutions</a:t>
            </a:r>
            <a:br>
              <a:rPr lang="en-IN" sz="4400" b="1" dirty="0" smtClean="0"/>
            </a:br>
            <a:endParaRPr lang="en-US" sz="4400"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11667086"/>
      </p:ext>
    </p:extLst>
  </p:cSld>
  <p:clrMapOvr>
    <a:masterClrMapping/>
  </p:clrMapOvr>
  <mc:AlternateContent xmlns:mc="http://schemas.openxmlformats.org/markup-compatibility/2006">
    <mc:Choice xmlns:p14="http://schemas.microsoft.com/office/powerpoint/2010/main" Requires="p14">
      <p:transition spd="slow" p14:dur="2000" advTm="20166"/>
    </mc:Choice>
    <mc:Fallback>
      <p:transition spd="slow" advTm="20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27313" y="838200"/>
            <a:ext cx="10580915" cy="5791200"/>
          </a:xfrm>
        </p:spPr>
        <p:txBody>
          <a:bodyPr>
            <a:normAutofit fontScale="92500" lnSpcReduction="10000"/>
          </a:bodyPr>
          <a:lstStyle/>
          <a:p>
            <a:pPr algn="just"/>
            <a:r>
              <a:rPr lang="en-US" u="sng" dirty="0" smtClean="0">
                <a:latin typeface="Times New Roman" pitchFamily="18" charset="0"/>
                <a:cs typeface="Times New Roman" pitchFamily="18" charset="0"/>
              </a:rPr>
              <a:t>Having been appointed in May 1995 the Commission spent most of July, August and September holding public (or occasionally private) hearings around the country.  These hearings were followed up by visits to Malaysia, Mauritius,  South Africa, and the US.</a:t>
            </a:r>
          </a:p>
          <a:p>
            <a:pPr algn="just"/>
            <a:r>
              <a:rPr lang="en-US" dirty="0" smtClean="0">
                <a:latin typeface="Times New Roman" pitchFamily="18" charset="0"/>
                <a:cs typeface="Times New Roman" pitchFamily="18" charset="0"/>
              </a:rPr>
              <a:t>Commission also asked a number of people to prepare research papers, and also institutions and individuals to supply specific information.</a:t>
            </a:r>
          </a:p>
          <a:p>
            <a:r>
              <a:rPr lang="en-US" u="sng" dirty="0" smtClean="0">
                <a:latin typeface="Times New Roman" pitchFamily="18" charset="0"/>
                <a:cs typeface="Times New Roman" pitchFamily="18" charset="0"/>
              </a:rPr>
              <a:t>The Report was presented to President Mara and then published at the beginning of September 1996. </a:t>
            </a:r>
          </a:p>
          <a:p>
            <a:pPr algn="just"/>
            <a:r>
              <a:rPr lang="en-US" dirty="0" smtClean="0">
                <a:latin typeface="Times New Roman" pitchFamily="18" charset="0"/>
                <a:cs typeface="Times New Roman" pitchFamily="18" charset="0"/>
              </a:rPr>
              <a:t>At end Commission  produced document that was essentially drafting instructions for an entire new Constitution. The report was published only in English. Forum tried to inform the public what the implications of the report were.</a:t>
            </a:r>
          </a:p>
          <a:p>
            <a:pPr algn="just"/>
            <a:r>
              <a:rPr lang="en-US" b="1" u="sng" dirty="0" smtClean="0">
                <a:latin typeface="Times New Roman" pitchFamily="18" charset="0"/>
                <a:cs typeface="Times New Roman" pitchFamily="18" charset="0"/>
              </a:rPr>
              <a:t>Negotiations in the committee involved a good deal of compromise.</a:t>
            </a:r>
          </a:p>
          <a:p>
            <a:pPr algn="just"/>
            <a:r>
              <a:rPr lang="en-US" b="1" u="sng" dirty="0" smtClean="0">
                <a:latin typeface="Times New Roman" pitchFamily="18" charset="0"/>
                <a:cs typeface="Times New Roman" pitchFamily="18" charset="0"/>
              </a:rPr>
              <a:t>The Fijian members did not really want any change to the 1990 constitution; the Indian wanted radical change</a:t>
            </a:r>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82759035"/>
      </p:ext>
    </p:extLst>
  </p:cSld>
  <p:clrMapOvr>
    <a:masterClrMapping/>
  </p:clrMapOvr>
  <mc:AlternateContent xmlns:mc="http://schemas.openxmlformats.org/markup-compatibility/2006">
    <mc:Choice xmlns:p14="http://schemas.microsoft.com/office/powerpoint/2010/main" Requires="p14">
      <p:transition spd="slow" p14:dur="2000" advTm="58666"/>
    </mc:Choice>
    <mc:Fallback>
      <p:transition spd="slow" advTm="58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78971" y="381000"/>
            <a:ext cx="9960429" cy="6248400"/>
          </a:xfrm>
        </p:spPr>
        <p:txBody>
          <a:bodyPr>
            <a:normAutofit fontScale="92500"/>
          </a:bodyPr>
          <a:lstStyle/>
          <a:p>
            <a:pPr algn="just"/>
            <a:r>
              <a:rPr lang="en-US" b="1" u="sng" dirty="0" smtClean="0">
                <a:latin typeface="Times New Roman" pitchFamily="18" charset="0"/>
                <a:cs typeface="Times New Roman" pitchFamily="18" charset="0"/>
              </a:rPr>
              <a:t>Great </a:t>
            </a:r>
            <a:r>
              <a:rPr lang="en-US" b="1" u="sng" dirty="0" smtClean="0">
                <a:latin typeface="Times New Roman" pitchFamily="18" charset="0"/>
                <a:cs typeface="Times New Roman" pitchFamily="18" charset="0"/>
              </a:rPr>
              <a:t>Council of Chief agreed to support the Bill</a:t>
            </a:r>
            <a:r>
              <a:rPr lang="en-US" u="sng" dirty="0" smtClean="0">
                <a:latin typeface="Times New Roman" pitchFamily="18" charset="0"/>
                <a:cs typeface="Times New Roman" pitchFamily="18" charset="0"/>
              </a:rPr>
              <a:t>. Jai Ram Reddy was invited to address the GCC, the first time that an Indo-Fijian had been so invited . He responded with a much praised speech which he began in Fijian</a:t>
            </a:r>
            <a:r>
              <a:rPr lang="en-US" u="sng" dirty="0" smtClean="0">
                <a:latin typeface="Times New Roman" pitchFamily="18" charset="0"/>
                <a:cs typeface="Times New Roman" pitchFamily="18" charset="0"/>
              </a:rPr>
              <a:t>. During </a:t>
            </a:r>
            <a:r>
              <a:rPr lang="en-US" u="sng" dirty="0" smtClean="0">
                <a:latin typeface="Times New Roman" pitchFamily="18" charset="0"/>
                <a:cs typeface="Times New Roman" pitchFamily="18" charset="0"/>
              </a:rPr>
              <a:t>the parliamentary debates repeated tribute was paid to the GCC and its role it ensuring acceptance of the Constitution. </a:t>
            </a:r>
          </a:p>
          <a:p>
            <a:pPr algn="just"/>
            <a:r>
              <a:rPr lang="en-US" u="sng" dirty="0" smtClean="0">
                <a:latin typeface="Times New Roman" pitchFamily="18" charset="0"/>
                <a:cs typeface="Times New Roman" pitchFamily="18" charset="0"/>
              </a:rPr>
              <a:t>However, </a:t>
            </a:r>
            <a:r>
              <a:rPr lang="en-US" b="1" u="sng" dirty="0" smtClean="0">
                <a:latin typeface="Times New Roman" pitchFamily="18" charset="0"/>
                <a:cs typeface="Times New Roman" pitchFamily="18" charset="0"/>
              </a:rPr>
              <a:t>not all members of Parliament were happy about the way the decision making had been done</a:t>
            </a:r>
            <a:r>
              <a:rPr lang="en-US" u="sng" dirty="0" smtClean="0">
                <a:latin typeface="Times New Roman" pitchFamily="18" charset="0"/>
                <a:cs typeface="Times New Roman" pitchFamily="18" charset="0"/>
              </a:rPr>
              <a:t>, some alleging  that the process was manipulated and </a:t>
            </a:r>
            <a:r>
              <a:rPr lang="en-US" u="sng" dirty="0" smtClean="0">
                <a:latin typeface="Times New Roman" pitchFamily="18" charset="0"/>
                <a:cs typeface="Times New Roman" pitchFamily="18" charset="0"/>
              </a:rPr>
              <a:t>rushed.</a:t>
            </a:r>
          </a:p>
          <a:p>
            <a:pPr algn="just"/>
            <a:r>
              <a:rPr lang="en-US" b="1" dirty="0" smtClean="0">
                <a:latin typeface="Times New Roman" pitchFamily="18" charset="0"/>
                <a:cs typeface="Times New Roman" pitchFamily="18" charset="0"/>
              </a:rPr>
              <a:t>The Bill was introduced by the Prime Minister on June 23. It was technically an amendment Bill for the 1990 Constitution.</a:t>
            </a:r>
          </a:p>
          <a:p>
            <a:pPr algn="just"/>
            <a:r>
              <a:rPr lang="en-US" u="sng" dirty="0" smtClean="0">
                <a:latin typeface="Times New Roman" pitchFamily="18" charset="0"/>
                <a:cs typeface="Times New Roman" pitchFamily="18" charset="0"/>
              </a:rPr>
              <a:t>The negotiations between </a:t>
            </a:r>
            <a:r>
              <a:rPr lang="en-US" u="sng" dirty="0" err="1" smtClean="0">
                <a:latin typeface="Times New Roman" pitchFamily="18" charset="0"/>
                <a:cs typeface="Times New Roman" pitchFamily="18" charset="0"/>
              </a:rPr>
              <a:t>Rabuka</a:t>
            </a:r>
            <a:r>
              <a:rPr lang="en-US" u="sng" dirty="0" smtClean="0">
                <a:latin typeface="Times New Roman" pitchFamily="18" charset="0"/>
                <a:cs typeface="Times New Roman" pitchFamily="18" charset="0"/>
              </a:rPr>
              <a:t> and Reddy were eventually reflected in the findings of the Parliamentary Committee and in the Constitution Amendment Bill (1997) which was passed by both Houses of Parliament in July 1997. Under the new Constitution, the 71 member House of Representatives will be composed as follows</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37003446"/>
      </p:ext>
    </p:extLst>
  </p:cSld>
  <p:clrMapOvr>
    <a:masterClrMapping/>
  </p:clrMapOvr>
  <mc:AlternateContent xmlns:mc="http://schemas.openxmlformats.org/markup-compatibility/2006">
    <mc:Choice xmlns:p14="http://schemas.microsoft.com/office/powerpoint/2010/main" Requires="p14">
      <p:transition spd="slow" p14:dur="2000" advTm="62638"/>
    </mc:Choice>
    <mc:Fallback>
      <p:transition spd="slow" advTm="626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nvPr>
        </p:nvGraphicFramePr>
        <p:xfrm>
          <a:off x="1981200" y="914400"/>
          <a:ext cx="8382000" cy="5454214"/>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710817">
                <a:tc>
                  <a:txBody>
                    <a:bodyPr/>
                    <a:lstStyle/>
                    <a:p>
                      <a:pPr marL="0" marR="0" fontAlgn="base">
                        <a:lnSpc>
                          <a:spcPct val="115000"/>
                        </a:lnSpc>
                        <a:spcBef>
                          <a:spcPts val="0"/>
                        </a:spcBef>
                        <a:spcAft>
                          <a:spcPts val="0"/>
                        </a:spcAft>
                      </a:pPr>
                      <a:r>
                        <a:rPr lang="en-US" sz="2800" b="1" dirty="0">
                          <a:solidFill>
                            <a:srgbClr val="000000"/>
                          </a:solidFill>
                          <a:latin typeface="Times New Roman" pitchFamily="18" charset="0"/>
                          <a:ea typeface="Times New Roman"/>
                          <a:cs typeface="Times New Roman" pitchFamily="18" charset="0"/>
                        </a:rPr>
                        <a:t>Reserved seats</a:t>
                      </a:r>
                      <a:endParaRPr lang="en-US" sz="2800" dirty="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b="1">
                          <a:solidFill>
                            <a:srgbClr val="000000"/>
                          </a:solidFill>
                          <a:latin typeface="Times New Roman" pitchFamily="18" charset="0"/>
                          <a:ea typeface="Times New Roman"/>
                          <a:cs typeface="Times New Roman" pitchFamily="18" charset="0"/>
                        </a:rPr>
                        <a:t> </a:t>
                      </a:r>
                      <a:endParaRPr lang="en-US" sz="280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0"/>
                  </a:ext>
                </a:extLst>
              </a:tr>
              <a:tr h="1189312">
                <a:tc>
                  <a:txBody>
                    <a:bodyPr/>
                    <a:lstStyle/>
                    <a:p>
                      <a:pPr marL="0" marR="0" fontAlgn="base">
                        <a:lnSpc>
                          <a:spcPct val="115000"/>
                        </a:lnSpc>
                        <a:spcBef>
                          <a:spcPts val="0"/>
                        </a:spcBef>
                        <a:spcAft>
                          <a:spcPts val="1200"/>
                        </a:spcAft>
                      </a:pPr>
                      <a:r>
                        <a:rPr lang="en-US" sz="2800" dirty="0">
                          <a:solidFill>
                            <a:srgbClr val="000000"/>
                          </a:solidFill>
                          <a:latin typeface="Times New Roman" pitchFamily="18" charset="0"/>
                          <a:ea typeface="Times New Roman"/>
                          <a:cs typeface="Times New Roman" pitchFamily="18" charset="0"/>
                        </a:rPr>
                        <a:t>Fijians (including Pacific Islanders)</a:t>
                      </a:r>
                      <a:endParaRPr lang="en-US" sz="2800" dirty="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a:solidFill>
                            <a:srgbClr val="000000"/>
                          </a:solidFill>
                          <a:latin typeface="Times New Roman" pitchFamily="18" charset="0"/>
                          <a:ea typeface="Times New Roman"/>
                          <a:cs typeface="Times New Roman" pitchFamily="18" charset="0"/>
                        </a:rPr>
                        <a:t>23</a:t>
                      </a:r>
                      <a:endParaRPr lang="en-US" sz="280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1"/>
                  </a:ext>
                </a:extLst>
              </a:tr>
              <a:tr h="710817">
                <a:tc>
                  <a:txBody>
                    <a:bodyPr/>
                    <a:lstStyle/>
                    <a:p>
                      <a:pPr marL="0" marR="0" fontAlgn="base">
                        <a:lnSpc>
                          <a:spcPct val="115000"/>
                        </a:lnSpc>
                        <a:spcBef>
                          <a:spcPts val="0"/>
                        </a:spcBef>
                        <a:spcAft>
                          <a:spcPts val="1200"/>
                        </a:spcAft>
                      </a:pPr>
                      <a:r>
                        <a:rPr lang="en-US" sz="2800" dirty="0">
                          <a:solidFill>
                            <a:srgbClr val="000000"/>
                          </a:solidFill>
                          <a:latin typeface="Times New Roman" pitchFamily="18" charset="0"/>
                          <a:ea typeface="Times New Roman"/>
                          <a:cs typeface="Times New Roman" pitchFamily="18" charset="0"/>
                        </a:rPr>
                        <a:t>Indo-Fijians</a:t>
                      </a:r>
                      <a:endParaRPr lang="en-US" sz="2800" dirty="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a:solidFill>
                            <a:srgbClr val="000000"/>
                          </a:solidFill>
                          <a:latin typeface="Times New Roman" pitchFamily="18" charset="0"/>
                          <a:ea typeface="Times New Roman"/>
                          <a:cs typeface="Times New Roman" pitchFamily="18" charset="0"/>
                        </a:rPr>
                        <a:t>19</a:t>
                      </a:r>
                      <a:endParaRPr lang="en-US" sz="280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2"/>
                  </a:ext>
                </a:extLst>
              </a:tr>
              <a:tr h="710817">
                <a:tc>
                  <a:txBody>
                    <a:bodyPr/>
                    <a:lstStyle/>
                    <a:p>
                      <a:pPr marL="0" marR="0" fontAlgn="base">
                        <a:lnSpc>
                          <a:spcPct val="115000"/>
                        </a:lnSpc>
                        <a:spcBef>
                          <a:spcPts val="0"/>
                        </a:spcBef>
                        <a:spcAft>
                          <a:spcPts val="1200"/>
                        </a:spcAft>
                      </a:pPr>
                      <a:r>
                        <a:rPr lang="en-US" sz="2800" dirty="0">
                          <a:solidFill>
                            <a:srgbClr val="000000"/>
                          </a:solidFill>
                          <a:latin typeface="Times New Roman" pitchFamily="18" charset="0"/>
                          <a:ea typeface="Times New Roman"/>
                          <a:cs typeface="Times New Roman" pitchFamily="18" charset="0"/>
                        </a:rPr>
                        <a:t>General Voters</a:t>
                      </a:r>
                      <a:endParaRPr lang="en-US" sz="2800" dirty="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a:solidFill>
                            <a:srgbClr val="000000"/>
                          </a:solidFill>
                          <a:latin typeface="Times New Roman" pitchFamily="18" charset="0"/>
                          <a:ea typeface="Times New Roman"/>
                          <a:cs typeface="Times New Roman" pitchFamily="18" charset="0"/>
                        </a:rPr>
                        <a:t>3</a:t>
                      </a:r>
                      <a:endParaRPr lang="en-US" sz="280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3"/>
                  </a:ext>
                </a:extLst>
              </a:tr>
              <a:tr h="710817">
                <a:tc>
                  <a:txBody>
                    <a:bodyPr/>
                    <a:lstStyle/>
                    <a:p>
                      <a:pPr marL="0" marR="0" fontAlgn="base">
                        <a:lnSpc>
                          <a:spcPct val="115000"/>
                        </a:lnSpc>
                        <a:spcBef>
                          <a:spcPts val="0"/>
                        </a:spcBef>
                        <a:spcAft>
                          <a:spcPts val="1200"/>
                        </a:spcAft>
                      </a:pPr>
                      <a:r>
                        <a:rPr lang="en-US" sz="2800" dirty="0" err="1">
                          <a:solidFill>
                            <a:srgbClr val="000000"/>
                          </a:solidFill>
                          <a:latin typeface="Times New Roman" pitchFamily="18" charset="0"/>
                          <a:ea typeface="Times New Roman"/>
                          <a:cs typeface="Times New Roman" pitchFamily="18" charset="0"/>
                        </a:rPr>
                        <a:t>Rotumans</a:t>
                      </a:r>
                      <a:endParaRPr lang="en-US" sz="2800" dirty="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dirty="0">
                          <a:solidFill>
                            <a:srgbClr val="000000"/>
                          </a:solidFill>
                          <a:latin typeface="Times New Roman" pitchFamily="18" charset="0"/>
                          <a:ea typeface="Times New Roman"/>
                          <a:cs typeface="Times New Roman" pitchFamily="18" charset="0"/>
                        </a:rPr>
                        <a:t>1</a:t>
                      </a:r>
                      <a:endParaRPr lang="en-US" sz="2800" dirty="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4"/>
                  </a:ext>
                </a:extLst>
              </a:tr>
              <a:tr h="710817">
                <a:tc>
                  <a:txBody>
                    <a:bodyPr/>
                    <a:lstStyle/>
                    <a:p>
                      <a:pPr marL="0" marR="0" fontAlgn="base">
                        <a:lnSpc>
                          <a:spcPct val="115000"/>
                        </a:lnSpc>
                        <a:spcBef>
                          <a:spcPts val="0"/>
                        </a:spcBef>
                        <a:spcAft>
                          <a:spcPts val="0"/>
                        </a:spcAft>
                      </a:pPr>
                      <a:r>
                        <a:rPr lang="en-US" sz="2800" b="1">
                          <a:solidFill>
                            <a:srgbClr val="000000"/>
                          </a:solidFill>
                          <a:latin typeface="Times New Roman" pitchFamily="18" charset="0"/>
                          <a:ea typeface="Times New Roman"/>
                          <a:cs typeface="Times New Roman" pitchFamily="18" charset="0"/>
                        </a:rPr>
                        <a:t>Open seats</a:t>
                      </a:r>
                      <a:endParaRPr lang="en-US" sz="280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1200"/>
                        </a:spcAft>
                      </a:pPr>
                      <a:r>
                        <a:rPr lang="en-US" sz="2800" dirty="0">
                          <a:solidFill>
                            <a:srgbClr val="000000"/>
                          </a:solidFill>
                          <a:latin typeface="Times New Roman" pitchFamily="18" charset="0"/>
                          <a:ea typeface="Times New Roman"/>
                          <a:cs typeface="Times New Roman" pitchFamily="18" charset="0"/>
                        </a:rPr>
                        <a:t>25</a:t>
                      </a:r>
                      <a:endParaRPr lang="en-US" sz="2800" dirty="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5"/>
                  </a:ext>
                </a:extLst>
              </a:tr>
              <a:tr h="710817">
                <a:tc>
                  <a:txBody>
                    <a:bodyPr/>
                    <a:lstStyle/>
                    <a:p>
                      <a:pPr marL="0" marR="0" fontAlgn="base">
                        <a:lnSpc>
                          <a:spcPct val="115000"/>
                        </a:lnSpc>
                        <a:spcBef>
                          <a:spcPts val="0"/>
                        </a:spcBef>
                        <a:spcAft>
                          <a:spcPts val="0"/>
                        </a:spcAft>
                      </a:pPr>
                      <a:r>
                        <a:rPr lang="en-US" sz="2800" b="1">
                          <a:solidFill>
                            <a:srgbClr val="000000"/>
                          </a:solidFill>
                          <a:latin typeface="Times New Roman" pitchFamily="18" charset="0"/>
                          <a:ea typeface="Times New Roman"/>
                          <a:cs typeface="Times New Roman" pitchFamily="18" charset="0"/>
                        </a:rPr>
                        <a:t>TOTAL</a:t>
                      </a:r>
                      <a:endParaRPr lang="en-US" sz="2800">
                        <a:latin typeface="Times New Roman" pitchFamily="18" charset="0"/>
                        <a:ea typeface="Calibri"/>
                        <a:cs typeface="Times New Roman" pitchFamily="18" charset="0"/>
                      </a:endParaRPr>
                    </a:p>
                  </a:txBody>
                  <a:tcPr marL="76200" marR="76200" marT="57150" marB="57150"/>
                </a:tc>
                <a:tc>
                  <a:txBody>
                    <a:bodyPr/>
                    <a:lstStyle/>
                    <a:p>
                      <a:pPr marL="0" marR="0" fontAlgn="base">
                        <a:lnSpc>
                          <a:spcPct val="115000"/>
                        </a:lnSpc>
                        <a:spcBef>
                          <a:spcPts val="0"/>
                        </a:spcBef>
                        <a:spcAft>
                          <a:spcPts val="0"/>
                        </a:spcAft>
                      </a:pPr>
                      <a:r>
                        <a:rPr lang="en-US" sz="2800" b="1" dirty="0">
                          <a:solidFill>
                            <a:srgbClr val="000000"/>
                          </a:solidFill>
                          <a:latin typeface="Times New Roman" pitchFamily="18" charset="0"/>
                          <a:ea typeface="Times New Roman"/>
                          <a:cs typeface="Times New Roman" pitchFamily="18" charset="0"/>
                        </a:rPr>
                        <a:t>71</a:t>
                      </a:r>
                      <a:endParaRPr lang="en-US" sz="2800" dirty="0">
                        <a:latin typeface="Times New Roman" pitchFamily="18" charset="0"/>
                        <a:ea typeface="Calibri"/>
                        <a:cs typeface="Times New Roman" pitchFamily="18" charset="0"/>
                      </a:endParaRPr>
                    </a:p>
                  </a:txBody>
                  <a:tcPr marL="76200" marR="76200" marT="57150" marB="57150"/>
                </a:tc>
                <a:extLst>
                  <a:ext uri="{0D108BD9-81ED-4DB2-BD59-A6C34878D82A}">
                    <a16:rowId xmlns:a16="http://schemas.microsoft.com/office/drawing/2014/main" val="10006"/>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60624606"/>
      </p:ext>
    </p:extLst>
  </p:cSld>
  <p:clrMapOvr>
    <a:masterClrMapping/>
  </p:clrMapOvr>
  <mc:AlternateContent xmlns:mc="http://schemas.openxmlformats.org/markup-compatibility/2006">
    <mc:Choice xmlns:p14="http://schemas.microsoft.com/office/powerpoint/2010/main" Requires="p14">
      <p:transition spd="slow" p14:dur="2000" advTm="11011"/>
    </mc:Choice>
    <mc:Fallback>
      <p:transition spd="slow" advTm="11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96685" y="609600"/>
            <a:ext cx="10450285" cy="5715000"/>
          </a:xfrm>
        </p:spPr>
        <p:txBody>
          <a:bodyPr>
            <a:normAutofit/>
          </a:bodyPr>
          <a:lstStyle/>
          <a:p>
            <a:pPr algn="just"/>
            <a:r>
              <a:rPr lang="en-US" dirty="0" smtClean="0">
                <a:latin typeface="Times New Roman" pitchFamily="18" charset="0"/>
                <a:cs typeface="Times New Roman" pitchFamily="18" charset="0"/>
              </a:rPr>
              <a:t>In fact it produced a new document and was reprinted in 1998 as the Constitution of the Fiji Islands.</a:t>
            </a:r>
          </a:p>
          <a:p>
            <a:pPr algn="just" fontAlgn="base"/>
            <a:r>
              <a:rPr lang="en-US" dirty="0" smtClean="0">
                <a:latin typeface="Times New Roman" pitchFamily="18" charset="0"/>
                <a:cs typeface="Times New Roman" pitchFamily="18" charset="0"/>
              </a:rPr>
              <a:t>Thus although the new Constitution reflects the major recommendation of the Constitution Review Commission that Fiji should move away from totally communal elections, the new arrangements represent a much less decisive move than was proposed. </a:t>
            </a:r>
          </a:p>
          <a:p>
            <a:pPr algn="just" fontAlgn="base"/>
            <a:r>
              <a:rPr lang="en-US" b="1" dirty="0" smtClean="0">
                <a:latin typeface="Times New Roman" pitchFamily="18" charset="0"/>
                <a:cs typeface="Times New Roman" pitchFamily="18" charset="0"/>
              </a:rPr>
              <a:t>The suggested two-thirds to one-third balance between open and reserved seats has been reversed, with only one-third of seats to be elected on an open basis.</a:t>
            </a:r>
          </a:p>
          <a:p>
            <a:pPr algn="just"/>
            <a:r>
              <a:rPr lang="en-US" dirty="0" smtClean="0">
                <a:latin typeface="Times New Roman" pitchFamily="18" charset="0"/>
                <a:cs typeface="Times New Roman" pitchFamily="18" charset="0"/>
              </a:rPr>
              <a:t>Another provision was that </a:t>
            </a:r>
            <a:r>
              <a:rPr lang="en-US" dirty="0" smtClean="0">
                <a:latin typeface="Times New Roman" pitchFamily="18" charset="0"/>
                <a:cs typeface="Times New Roman" pitchFamily="18" charset="0"/>
              </a:rPr>
              <a:t>the Prime Minister will establish a Cabinet whose members 'as far as possible' proportionally reflect the parties represented in the House of Representatives</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38661799"/>
      </p:ext>
    </p:extLst>
  </p:cSld>
  <p:clrMapOvr>
    <a:masterClrMapping/>
  </p:clrMapOvr>
  <mc:AlternateContent xmlns:mc="http://schemas.openxmlformats.org/markup-compatibility/2006">
    <mc:Choice xmlns:p14="http://schemas.microsoft.com/office/powerpoint/2010/main" Requires="p14">
      <p:transition spd="slow" p14:dur="2000" advTm="46134"/>
    </mc:Choice>
    <mc:Fallback>
      <p:transition spd="slow" advTm="46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25713" y="381000"/>
            <a:ext cx="10914743" cy="6172200"/>
          </a:xfrm>
        </p:spPr>
        <p:txBody>
          <a:bodyPr>
            <a:normAutofit/>
          </a:bodyPr>
          <a:lstStyle/>
          <a:p>
            <a:pPr algn="just"/>
            <a:r>
              <a:rPr lang="en-US" dirty="0" smtClean="0">
                <a:latin typeface="Times New Roman" pitchFamily="18" charset="0"/>
                <a:cs typeface="Times New Roman" pitchFamily="18" charset="0"/>
              </a:rPr>
              <a:t>The Prime Minister's first obligation will be to the parties of any formal coalition, but the Cabinet may also include other parties with at least 10 per cent of the seats in the House. </a:t>
            </a:r>
          </a:p>
          <a:p>
            <a:pPr algn="just"/>
            <a:r>
              <a:rPr lang="en-US" b="1" dirty="0" smtClean="0">
                <a:latin typeface="Times New Roman" pitchFamily="18" charset="0"/>
                <a:cs typeface="Times New Roman" pitchFamily="18" charset="0"/>
              </a:rPr>
              <a:t>The new Constitution also embraces the idea of an appointed Senate rather than the elected body proposed by the Commission. </a:t>
            </a:r>
          </a:p>
          <a:p>
            <a:pPr algn="just"/>
            <a:r>
              <a:rPr lang="en-US" u="sng" dirty="0" smtClean="0">
                <a:latin typeface="Times New Roman" pitchFamily="18" charset="0"/>
                <a:cs typeface="Times New Roman" pitchFamily="18" charset="0"/>
              </a:rPr>
              <a:t>The 32 member Senate will comprise :</a:t>
            </a:r>
          </a:p>
          <a:p>
            <a:pPr lvl="1" algn="just"/>
            <a:r>
              <a:rPr lang="en-US" u="sng" dirty="0" smtClean="0">
                <a:latin typeface="Times New Roman" pitchFamily="18" charset="0"/>
                <a:cs typeface="Times New Roman" pitchFamily="18" charset="0"/>
              </a:rPr>
              <a:t>14 members appointed by the Great Council of Chiefs, </a:t>
            </a:r>
          </a:p>
          <a:p>
            <a:pPr lvl="1" algn="just"/>
            <a:r>
              <a:rPr lang="en-US" u="sng" dirty="0" smtClean="0">
                <a:latin typeface="Times New Roman" pitchFamily="18" charset="0"/>
                <a:cs typeface="Times New Roman" pitchFamily="18" charset="0"/>
              </a:rPr>
              <a:t>9 appointed by the Prime Minister, </a:t>
            </a:r>
          </a:p>
          <a:p>
            <a:pPr lvl="1" algn="just"/>
            <a:r>
              <a:rPr lang="en-US" u="sng" dirty="0" smtClean="0">
                <a:latin typeface="Times New Roman" pitchFamily="18" charset="0"/>
                <a:cs typeface="Times New Roman" pitchFamily="18" charset="0"/>
              </a:rPr>
              <a:t>8 by the Leader of the Opposition and </a:t>
            </a:r>
          </a:p>
          <a:p>
            <a:pPr lvl="1" algn="just"/>
            <a:r>
              <a:rPr lang="en-US" u="sng" dirty="0" smtClean="0">
                <a:latin typeface="Times New Roman" pitchFamily="18" charset="0"/>
                <a:cs typeface="Times New Roman" pitchFamily="18" charset="0"/>
              </a:rPr>
              <a:t>1 by the Council of </a:t>
            </a:r>
            <a:r>
              <a:rPr lang="en-US" u="sng" dirty="0" err="1" smtClean="0">
                <a:latin typeface="Times New Roman" pitchFamily="18" charset="0"/>
                <a:cs typeface="Times New Roman" pitchFamily="18" charset="0"/>
              </a:rPr>
              <a:t>Rotuma</a:t>
            </a:r>
            <a:r>
              <a:rPr lang="en-US" u="sng" dirty="0" smtClean="0">
                <a:latin typeface="Times New Roman" pitchFamily="18" charset="0"/>
                <a:cs typeface="Times New Roman" pitchFamily="18" charset="0"/>
              </a:rPr>
              <a:t>. </a:t>
            </a:r>
          </a:p>
          <a:p>
            <a:pPr algn="just"/>
            <a:r>
              <a:rPr lang="en-US" b="1" u="sng" dirty="0" smtClean="0">
                <a:latin typeface="Times New Roman" pitchFamily="18" charset="0"/>
                <a:cs typeface="Times New Roman" pitchFamily="18" charset="0"/>
              </a:rPr>
              <a:t>The President will be appointed by the Great Council of Chiefs, </a:t>
            </a:r>
            <a:r>
              <a:rPr lang="en-US" u="sng" dirty="0" smtClean="0">
                <a:latin typeface="Times New Roman" pitchFamily="18" charset="0"/>
                <a:cs typeface="Times New Roman" pitchFamily="18" charset="0"/>
              </a:rPr>
              <a:t>but, in another significant move away from the 1990 Constitution</a:t>
            </a:r>
            <a:r>
              <a:rPr lang="en-US" b="1" u="sng" dirty="0" smtClean="0">
                <a:latin typeface="Times New Roman" pitchFamily="18" charset="0"/>
                <a:cs typeface="Times New Roman" pitchFamily="18" charset="0"/>
              </a:rPr>
              <a:t>, neither the President nor the Prime Minister are required to be of a particular ethnic background.</a:t>
            </a:r>
            <a:endParaRPr lang="en-US" b="1" u="sng"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68687191"/>
      </p:ext>
    </p:extLst>
  </p:cSld>
  <p:clrMapOvr>
    <a:masterClrMapping/>
  </p:clrMapOvr>
  <mc:AlternateContent xmlns:mc="http://schemas.openxmlformats.org/markup-compatibility/2006">
    <mc:Choice xmlns:p14="http://schemas.microsoft.com/office/powerpoint/2010/main" Requires="p14">
      <p:transition spd="slow" p14:dur="2000" advTm="43243"/>
    </mc:Choice>
    <mc:Fallback>
      <p:transition spd="slow" advTm="43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8686800" cy="838200"/>
          </a:xfrm>
        </p:spPr>
        <p:txBody>
          <a:bodyPr>
            <a:normAutofit/>
          </a:bodyPr>
          <a:lstStyle/>
          <a:p>
            <a:r>
              <a:rPr lang="en-US" b="1" dirty="0" smtClean="0">
                <a:latin typeface="Times New Roman" pitchFamily="18" charset="0"/>
                <a:cs typeface="Times New Roman" pitchFamily="18" charset="0"/>
              </a:rPr>
              <a:t>For details see:</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740229" y="838200"/>
            <a:ext cx="9699171" cy="5638800"/>
          </a:xfrm>
        </p:spPr>
        <p:txBody>
          <a:bodyPr>
            <a:normAutofit lnSpcReduction="10000"/>
          </a:bodyPr>
          <a:lstStyle/>
          <a:p>
            <a:pPr algn="just"/>
            <a:r>
              <a:rPr lang="en-US" sz="2400" dirty="0" err="1">
                <a:latin typeface="Times New Roman" pitchFamily="18" charset="0"/>
                <a:cs typeface="Times New Roman" pitchFamily="18" charset="0"/>
              </a:rPr>
              <a:t>Brij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Lal</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Another Way: The politics of constitutional reform in post-coup Fiji , Canberra, Australian National </a:t>
            </a:r>
            <a:r>
              <a:rPr lang="en-US" sz="2400" dirty="0">
                <a:latin typeface="Times New Roman" pitchFamily="18" charset="0"/>
                <a:cs typeface="Times New Roman" pitchFamily="18" charset="0"/>
              </a:rPr>
              <a:t>University, National Centre for Development Studies, 1998.  </a:t>
            </a:r>
          </a:p>
          <a:p>
            <a:pPr algn="just"/>
            <a:r>
              <a:rPr lang="en-US" sz="2400" i="1" dirty="0">
                <a:latin typeface="Times New Roman" pitchFamily="18" charset="0"/>
                <a:cs typeface="Times New Roman" pitchFamily="18" charset="0"/>
              </a:rPr>
              <a:t>From the Mangrove Swamps (2</a:t>
            </a:r>
            <a:r>
              <a:rPr lang="en-US" sz="2400" baseline="30000" dirty="0">
                <a:latin typeface="Times New Roman" pitchFamily="18" charset="0"/>
                <a:cs typeface="Times New Roman" pitchFamily="18" charset="0"/>
              </a:rPr>
              <a:t>nd</a:t>
            </a:r>
            <a:r>
              <a:rPr lang="en-US" sz="2400" dirty="0">
                <a:latin typeface="Times New Roman" pitchFamily="18" charset="0"/>
                <a:cs typeface="Times New Roman" pitchFamily="18" charset="0"/>
              </a:rPr>
              <a:t> edition published by author, and printed by the Government Printer, Suva,</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1998.</a:t>
            </a:r>
          </a:p>
          <a:p>
            <a:pPr algn="just"/>
            <a:r>
              <a:rPr lang="en-US" sz="2400" dirty="0">
                <a:latin typeface="Times New Roman" pitchFamily="18" charset="0"/>
                <a:cs typeface="Times New Roman" pitchFamily="18" charset="0"/>
              </a:rPr>
              <a:t>Bill Standish, “The End of ‘A New Era’ in Fiji: Towards an Interpretation”, </a:t>
            </a:r>
            <a:r>
              <a:rPr lang="en-US" sz="2400" i="1" dirty="0">
                <a:latin typeface="Times New Roman" pitchFamily="18" charset="0"/>
                <a:cs typeface="Times New Roman" pitchFamily="18" charset="0"/>
              </a:rPr>
              <a:t>Parliamentary Research Service Background Paper</a:t>
            </a:r>
            <a:r>
              <a:rPr lang="en-US" sz="2400" dirty="0">
                <a:latin typeface="Times New Roman" pitchFamily="18" charset="0"/>
                <a:cs typeface="Times New Roman" pitchFamily="18" charset="0"/>
              </a:rPr>
              <a:t>, 1987</a:t>
            </a:r>
          </a:p>
          <a:p>
            <a:pPr algn="just"/>
            <a:r>
              <a:rPr lang="en-US" sz="2400" dirty="0" err="1">
                <a:latin typeface="Times New Roman" pitchFamily="18" charset="0"/>
                <a:cs typeface="Times New Roman" pitchFamily="18" charset="0"/>
              </a:rPr>
              <a:t>Brij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Lal</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Broken Waves: A History of the Fiji Islands in the Twentieth Century</a:t>
            </a:r>
            <a:r>
              <a:rPr lang="en-US" sz="2400" dirty="0">
                <a:latin typeface="Times New Roman" pitchFamily="18" charset="0"/>
                <a:cs typeface="Times New Roman" pitchFamily="18" charset="0"/>
              </a:rPr>
              <a:t>, Honolulu, 1992</a:t>
            </a:r>
          </a:p>
          <a:p>
            <a:pPr algn="just"/>
            <a:r>
              <a:rPr lang="en-US" sz="2400" dirty="0" err="1">
                <a:latin typeface="Times New Roman" pitchFamily="18" charset="0"/>
                <a:cs typeface="Times New Roman" pitchFamily="18" charset="0"/>
              </a:rPr>
              <a:t>Brij</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Lal</a:t>
            </a:r>
            <a:r>
              <a:rPr lang="en-US" sz="2400" dirty="0">
                <a:latin typeface="Times New Roman" pitchFamily="18" charset="0"/>
                <a:cs typeface="Times New Roman" pitchFamily="18" charset="0"/>
              </a:rPr>
              <a:t>, 'Towards a United Future: Report of the Fiji Constitution Review Commission', </a:t>
            </a:r>
            <a:r>
              <a:rPr lang="en-US" sz="2400" i="1" dirty="0">
                <a:latin typeface="Times New Roman" pitchFamily="18" charset="0"/>
                <a:cs typeface="Times New Roman" pitchFamily="18" charset="0"/>
              </a:rPr>
              <a:t>Journal of Pacific History</a:t>
            </a:r>
            <a:r>
              <a:rPr lang="en-US" sz="2400" dirty="0">
                <a:latin typeface="Times New Roman" pitchFamily="18" charset="0"/>
                <a:cs typeface="Times New Roman" pitchFamily="18" charset="0"/>
              </a:rPr>
              <a:t>, vol. 32, no. 1, 1997</a:t>
            </a:r>
          </a:p>
          <a:p>
            <a:pPr algn="just"/>
            <a:r>
              <a:rPr lang="en-US" sz="2400" dirty="0">
                <a:latin typeface="Times New Roman" pitchFamily="18" charset="0"/>
                <a:cs typeface="Times New Roman" pitchFamily="18" charset="0"/>
              </a:rPr>
              <a:t>Fiji Constitution Review Commission, </a:t>
            </a:r>
            <a:r>
              <a:rPr lang="en-US" sz="2400" i="1" dirty="0">
                <a:latin typeface="Times New Roman" pitchFamily="18" charset="0"/>
                <a:cs typeface="Times New Roman" pitchFamily="18" charset="0"/>
              </a:rPr>
              <a:t>The Fiji Islands: Towards a United Future. Report of the Fiji Constitution Review Commission 1996</a:t>
            </a:r>
            <a:r>
              <a:rPr lang="en-US" sz="2400" dirty="0">
                <a:latin typeface="Times New Roman" pitchFamily="18" charset="0"/>
                <a:cs typeface="Times New Roman" pitchFamily="18" charset="0"/>
              </a:rPr>
              <a:t>, Suva, 1996</a:t>
            </a:r>
          </a:p>
          <a:p>
            <a:pPr algn="just"/>
            <a:r>
              <a:rPr lang="en-US" sz="2400" dirty="0" err="1">
                <a:latin typeface="Times New Roman" pitchFamily="18" charset="0"/>
                <a:cs typeface="Times New Roman" pitchFamily="18" charset="0"/>
              </a:rPr>
              <a:t>Ganesh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Chand</a:t>
            </a:r>
            <a:r>
              <a:rPr lang="en-US" sz="2400" dirty="0">
                <a:latin typeface="Times New Roman" pitchFamily="18" charset="0"/>
                <a:cs typeface="Times New Roman" pitchFamily="18" charset="0"/>
              </a:rPr>
              <a:t> and Vijay Naidu, eds. </a:t>
            </a:r>
            <a:r>
              <a:rPr lang="en-US" sz="2400" i="1" dirty="0">
                <a:latin typeface="Times New Roman" pitchFamily="18" charset="0"/>
                <a:cs typeface="Times New Roman" pitchFamily="18" charset="0"/>
              </a:rPr>
              <a:t>Fiji: Coups, crises and reconciliation1987-1997 (Suva: Fiji Inst. of Applied Studies, 1997</a:t>
            </a:r>
          </a:p>
          <a:p>
            <a:pPr algn="just"/>
            <a:endParaRPr lang="en-US" sz="2400" dirty="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88705373"/>
      </p:ext>
    </p:extLst>
  </p:cSld>
  <p:clrMapOvr>
    <a:masterClrMapping/>
  </p:clrMapOvr>
  <mc:AlternateContent xmlns:mc="http://schemas.openxmlformats.org/markup-compatibility/2006">
    <mc:Choice xmlns:p14="http://schemas.microsoft.com/office/powerpoint/2010/main" Requires="p14">
      <p:transition spd="slow" p14:dur="2000" advTm="27643"/>
    </mc:Choice>
    <mc:Fallback>
      <p:transition spd="slow" advTm="2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0" y="0"/>
            <a:ext cx="9144000" cy="6858000"/>
          </a:xfrm>
        </p:spPr>
        <p:txBody>
          <a:bodyPr>
            <a:normAutofit/>
          </a:bodyPr>
          <a:lstStyle/>
          <a:p>
            <a:pPr algn="ctr">
              <a:buNone/>
            </a:pPr>
            <a:endParaRPr lang="en-US" sz="4400" dirty="0">
              <a:latin typeface="Algerian" pitchFamily="82" charset="0"/>
            </a:endParaRPr>
          </a:p>
          <a:p>
            <a:pPr algn="ctr">
              <a:buNone/>
            </a:pPr>
            <a:endParaRPr lang="en-US" sz="4400" dirty="0">
              <a:latin typeface="Algerian" pitchFamily="82" charset="0"/>
            </a:endParaRPr>
          </a:p>
          <a:p>
            <a:pPr algn="ctr">
              <a:buNone/>
            </a:pPr>
            <a:r>
              <a:rPr lang="en-US" sz="4400" dirty="0" err="1">
                <a:solidFill>
                  <a:schemeClr val="accent5"/>
                </a:solidFill>
                <a:latin typeface="Algerian" pitchFamily="82" charset="0"/>
              </a:rPr>
              <a:t>Vinaka</a:t>
            </a:r>
            <a:r>
              <a:rPr lang="en-US" sz="4400" dirty="0">
                <a:solidFill>
                  <a:schemeClr val="accent5"/>
                </a:solidFill>
                <a:latin typeface="Algerian" pitchFamily="82" charset="0"/>
              </a:rPr>
              <a:t> </a:t>
            </a:r>
            <a:r>
              <a:rPr lang="en-US" sz="4400" dirty="0" err="1">
                <a:solidFill>
                  <a:schemeClr val="accent5"/>
                </a:solidFill>
                <a:latin typeface="Algerian" pitchFamily="82" charset="0"/>
              </a:rPr>
              <a:t>Vakalevu</a:t>
            </a:r>
            <a:endParaRPr lang="en-US" sz="4400" dirty="0">
              <a:solidFill>
                <a:schemeClr val="accent5"/>
              </a:solidFill>
              <a:latin typeface="Algerian" pitchFamily="82" charset="0"/>
            </a:endParaRPr>
          </a:p>
          <a:p>
            <a:pPr algn="ctr">
              <a:buNone/>
            </a:pPr>
            <a:r>
              <a:rPr lang="en-US" sz="4400" dirty="0">
                <a:solidFill>
                  <a:schemeClr val="accent5"/>
                </a:solidFill>
                <a:latin typeface="Algerian" pitchFamily="82" charset="0"/>
              </a:rPr>
              <a:t>Thanks</a:t>
            </a:r>
          </a:p>
          <a:p>
            <a:pPr algn="ctr">
              <a:buNone/>
            </a:pPr>
            <a:r>
              <a:rPr lang="en-US" sz="4400" dirty="0">
                <a:solidFill>
                  <a:schemeClr val="accent5"/>
                </a:solidFill>
                <a:latin typeface="Algerian" pitchFamily="82" charset="0"/>
              </a:rPr>
              <a:t>The End</a:t>
            </a:r>
          </a:p>
          <a:p>
            <a:pPr algn="ctr">
              <a:buNone/>
            </a:pPr>
            <a:endParaRPr lang="en-US" sz="4400" dirty="0">
              <a:latin typeface="Algerian" pitchFamily="82" charset="0"/>
            </a:endParaRPr>
          </a:p>
          <a:p>
            <a:pPr algn="ctr">
              <a:buNone/>
            </a:pPr>
            <a:r>
              <a:rPr lang="en-US" sz="2200" dirty="0">
                <a:solidFill>
                  <a:srgbClr val="FF0000"/>
                </a:solidFill>
                <a:latin typeface="Algerian" pitchFamily="82" charset="0"/>
              </a:rPr>
              <a:t>History is an unending dialogue between the Past and the present</a:t>
            </a:r>
          </a:p>
          <a:p>
            <a:pPr algn="ctr">
              <a:buNone/>
            </a:pPr>
            <a:r>
              <a:rPr lang="en-US" sz="2200" dirty="0">
                <a:latin typeface="Algerian" pitchFamily="82" charset="0"/>
              </a:rPr>
              <a:t>- E. H. Carr</a:t>
            </a:r>
          </a:p>
        </p:txBody>
      </p:sp>
    </p:spTree>
    <p:extLst>
      <p:ext uri="{BB962C8B-B14F-4D97-AF65-F5344CB8AC3E}">
        <p14:creationId xmlns:p14="http://schemas.microsoft.com/office/powerpoint/2010/main" val="3426060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685800"/>
          </a:xfrm>
        </p:spPr>
        <p:txBody>
          <a:bodyPr>
            <a:normAutofit/>
          </a:bodyPr>
          <a:lstStyle/>
          <a:p>
            <a:pPr algn="ctr"/>
            <a:r>
              <a:rPr lang="en-US" sz="3200" dirty="0">
                <a:latin typeface="Times New Roman" pitchFamily="18" charset="0"/>
                <a:cs typeface="Times New Roman" pitchFamily="18" charset="0"/>
              </a:rPr>
              <a:t>Constitution of  1990</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725713" y="990600"/>
            <a:ext cx="10609943" cy="5486400"/>
          </a:xfrm>
        </p:spPr>
        <p:txBody>
          <a:bodyPr>
            <a:normAutofit fontScale="92500"/>
          </a:bodyPr>
          <a:lstStyle/>
          <a:p>
            <a:pPr algn="just"/>
            <a:r>
              <a:rPr lang="en-US" dirty="0" smtClean="0">
                <a:latin typeface="Times New Roman" pitchFamily="18" charset="0"/>
                <a:cs typeface="Times New Roman" pitchFamily="18" charset="0"/>
              </a:rPr>
              <a:t>The primary philosophy the Fiji Constitution of 1990 was that previous arrangements were  insufficient to give </a:t>
            </a:r>
            <a:r>
              <a:rPr lang="en-US" b="1" dirty="0" smtClean="0">
                <a:latin typeface="Times New Roman" pitchFamily="18" charset="0"/>
                <a:cs typeface="Times New Roman" pitchFamily="18" charset="0"/>
              </a:rPr>
              <a:t>protection to the interests of indigenous Fijians</a:t>
            </a:r>
            <a:r>
              <a:rPr lang="en-US" b="1" dirty="0" smtClean="0">
                <a:latin typeface="Times New Roman" pitchFamily="18" charset="0"/>
                <a:cs typeface="Times New Roman" pitchFamily="18" charset="0"/>
              </a:rPr>
              <a:t>. This protection can be given with </a:t>
            </a:r>
            <a:r>
              <a:rPr lang="en-US" dirty="0" smtClean="0">
                <a:latin typeface="Times New Roman" pitchFamily="18" charset="0"/>
                <a:cs typeface="Times New Roman" pitchFamily="18" charset="0"/>
              </a:rPr>
              <a:t>if </a:t>
            </a:r>
            <a:r>
              <a:rPr lang="en-US" dirty="0" smtClean="0">
                <a:latin typeface="Times New Roman" pitchFamily="18" charset="0"/>
                <a:cs typeface="Times New Roman" pitchFamily="18" charset="0"/>
              </a:rPr>
              <a:t>the indigenous Fijian leaders were guaranteed political ascendancy. </a:t>
            </a:r>
          </a:p>
          <a:p>
            <a:pPr algn="just"/>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This </a:t>
            </a:r>
            <a:r>
              <a:rPr lang="en-US" dirty="0" smtClean="0">
                <a:latin typeface="Times New Roman" pitchFamily="18" charset="0"/>
                <a:cs typeface="Times New Roman" pitchFamily="18" charset="0"/>
              </a:rPr>
              <a:t>Constitution </a:t>
            </a:r>
            <a:r>
              <a:rPr lang="en-US" dirty="0" smtClean="0">
                <a:latin typeface="Times New Roman" pitchFamily="18" charset="0"/>
                <a:cs typeface="Times New Roman" pitchFamily="18" charset="0"/>
              </a:rPr>
              <a:t>was motivated by the </a:t>
            </a:r>
            <a:r>
              <a:rPr lang="en-US" u="sng" dirty="0" smtClean="0">
                <a:latin typeface="Times New Roman" pitchFamily="18" charset="0"/>
                <a:cs typeface="Times New Roman" pitchFamily="18" charset="0"/>
              </a:rPr>
              <a:t>desire to exclude permanently any possibility of Indo-Fijian parties forming a government</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formula was designed for Fijian ascendancy is both politically and economically that made an impact on further political development in post 1990 period. </a:t>
            </a:r>
          </a:p>
          <a:p>
            <a:pPr algn="just"/>
            <a:r>
              <a:rPr lang="en-US" b="1" u="sng" dirty="0" smtClean="0">
                <a:latin typeface="Times New Roman" pitchFamily="18" charset="0"/>
                <a:cs typeface="Times New Roman" pitchFamily="18" charset="0"/>
              </a:rPr>
              <a:t>This Constitution was biased towards rural Fijians </a:t>
            </a:r>
            <a:r>
              <a:rPr lang="en-US" dirty="0" smtClean="0">
                <a:latin typeface="Times New Roman" pitchFamily="18" charset="0"/>
                <a:cs typeface="Times New Roman" pitchFamily="18" charset="0"/>
              </a:rPr>
              <a:t>(the 33% of Fijians who lived in urban areas having only 13.5% of the parliamentary seats) and </a:t>
            </a:r>
            <a:r>
              <a:rPr lang="en-US" b="1" u="sng" dirty="0" smtClean="0">
                <a:latin typeface="Times New Roman" pitchFamily="18" charset="0"/>
                <a:cs typeface="Times New Roman" pitchFamily="18" charset="0"/>
              </a:rPr>
              <a:t>it gave even more prominent role than in the past to the Council of Chiefs</a:t>
            </a:r>
            <a:r>
              <a:rPr lang="en-US" dirty="0" smtClean="0">
                <a:latin typeface="Times New Roman" pitchFamily="18" charset="0"/>
                <a:cs typeface="Times New Roman" pitchFamily="18" charset="0"/>
              </a:rPr>
              <a:t>.</a:t>
            </a:r>
          </a:p>
          <a:p>
            <a:pPr algn="just"/>
            <a:r>
              <a:rPr lang="en-US" b="1" u="sng" dirty="0" smtClean="0">
                <a:latin typeface="Times New Roman" pitchFamily="18" charset="0"/>
                <a:cs typeface="Times New Roman" pitchFamily="18" charset="0"/>
              </a:rPr>
              <a:t>It abolished all forms of non-racial electorates or voting </a:t>
            </a:r>
            <a:r>
              <a:rPr lang="en-US" dirty="0" smtClean="0">
                <a:latin typeface="Times New Roman" pitchFamily="18" charset="0"/>
                <a:cs typeface="Times New Roman" pitchFamily="18" charset="0"/>
              </a:rPr>
              <a:t>(and even the </a:t>
            </a:r>
            <a:r>
              <a:rPr lang="en-US" dirty="0" err="1" smtClean="0">
                <a:latin typeface="Times New Roman" pitchFamily="18" charset="0"/>
                <a:cs typeface="Times New Roman" pitchFamily="18" charset="0"/>
              </a:rPr>
              <a:t>Rotumans</a:t>
            </a:r>
            <a:r>
              <a:rPr lang="en-US" dirty="0" smtClean="0">
                <a:latin typeface="Times New Roman" pitchFamily="18" charset="0"/>
                <a:cs typeface="Times New Roman" pitchFamily="18" charset="0"/>
              </a:rPr>
              <a:t> were separated from the Fijians)</a:t>
            </a:r>
            <a:endParaRPr lang="en-US" dirty="0" smtClean="0"/>
          </a:p>
          <a:p>
            <a:pPr algn="just"/>
            <a:endParaRPr lang="en-US" dirty="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85555547"/>
      </p:ext>
    </p:extLst>
  </p:cSld>
  <p:clrMapOvr>
    <a:masterClrMapping/>
  </p:clrMapOvr>
  <mc:AlternateContent xmlns:mc="http://schemas.openxmlformats.org/markup-compatibility/2006">
    <mc:Choice xmlns:p14="http://schemas.microsoft.com/office/powerpoint/2010/main" Requires="p14">
      <p:transition spd="slow" p14:dur="2000" advTm="55284"/>
    </mc:Choice>
    <mc:Fallback>
      <p:transition spd="slow" advTm="55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40229" y="838200"/>
            <a:ext cx="9622971" cy="5638800"/>
          </a:xfrm>
        </p:spPr>
        <p:txBody>
          <a:bodyPr>
            <a:normAutofit lnSpcReduction="10000"/>
          </a:bodyPr>
          <a:lstStyle/>
          <a:p>
            <a:pPr algn="just"/>
            <a:r>
              <a:rPr lang="en-US" dirty="0" smtClean="0">
                <a:latin typeface="Times New Roman" pitchFamily="18" charset="0"/>
                <a:cs typeface="Times New Roman" pitchFamily="18" charset="0"/>
              </a:rPr>
              <a:t>The </a:t>
            </a:r>
            <a:r>
              <a:rPr lang="en-US" b="1" u="sng" dirty="0" smtClean="0">
                <a:latin typeface="Times New Roman" pitchFamily="18" charset="0"/>
                <a:cs typeface="Times New Roman" pitchFamily="18" charset="0"/>
              </a:rPr>
              <a:t>70 members of the House of Representatives consisted of 37 Fijians, 27 Indo-Fijians, the rest being ‘Others’. </a:t>
            </a:r>
          </a:p>
          <a:p>
            <a:pPr algn="just"/>
            <a:r>
              <a:rPr lang="en-US" b="1" dirty="0" smtClean="0">
                <a:latin typeface="Times New Roman" pitchFamily="18" charset="0"/>
                <a:cs typeface="Times New Roman" pitchFamily="18" charset="0"/>
              </a:rPr>
              <a:t>The Senate was two-thirds Fijians. </a:t>
            </a:r>
          </a:p>
          <a:p>
            <a:pPr algn="just"/>
            <a:r>
              <a:rPr lang="en-US" u="sng" dirty="0" smtClean="0">
                <a:latin typeface="Times New Roman" pitchFamily="18" charset="0"/>
                <a:cs typeface="Times New Roman" pitchFamily="18" charset="0"/>
              </a:rPr>
              <a:t>The Constitution mandated affirmative action in </a:t>
            </a:r>
            <a:r>
              <a:rPr lang="en-US" u="sng" dirty="0" err="1" smtClean="0">
                <a:latin typeface="Times New Roman" pitchFamily="18" charset="0"/>
                <a:cs typeface="Times New Roman" pitchFamily="18" charset="0"/>
              </a:rPr>
              <a:t>favour</a:t>
            </a:r>
            <a:r>
              <a:rPr lang="en-US" u="sng" dirty="0" smtClean="0">
                <a:latin typeface="Times New Roman" pitchFamily="18" charset="0"/>
                <a:cs typeface="Times New Roman" pitchFamily="18" charset="0"/>
              </a:rPr>
              <a:t> of Fijians, elevated the status of Fijian customary law, excluded access to the ordinary courts in cases involving Fijian customary land law, and provided for human rights provisions to be superseded by a two-thirds majority of both houses in a wide range of circumstances.</a:t>
            </a:r>
          </a:p>
          <a:p>
            <a:pPr algn="just"/>
            <a:r>
              <a:rPr lang="en-US" b="1" dirty="0" smtClean="0">
                <a:latin typeface="Times New Roman" pitchFamily="18" charset="0"/>
                <a:cs typeface="Times New Roman" pitchFamily="18" charset="0"/>
              </a:rPr>
              <a:t>Only  an indigenous Fijian could be Prime Minister, and the President was appointed by the Great Council of Chiefs</a:t>
            </a:r>
            <a:r>
              <a:rPr lang="en-US" b="1" dirty="0" smtClean="0">
                <a:latin typeface="Times New Roman" pitchFamily="18" charset="0"/>
                <a:cs typeface="Times New Roman" pitchFamily="18" charset="0"/>
              </a:rPr>
              <a:t>.</a:t>
            </a:r>
          </a:p>
          <a:p>
            <a:pPr algn="just"/>
            <a:r>
              <a:rPr lang="en-US" b="1" dirty="0" smtClean="0">
                <a:latin typeface="Times New Roman" pitchFamily="18" charset="0"/>
                <a:cs typeface="Times New Roman" pitchFamily="18" charset="0"/>
              </a:rPr>
              <a:t>PROBLEM</a:t>
            </a: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Despite the heavy electoral weighting given to indigenous Fijian voters still did not make the formation of stable Fijian government an easy task.</a:t>
            </a:r>
            <a:endParaRPr lang="en-US" b="1" u="sng"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71029609"/>
      </p:ext>
    </p:extLst>
  </p:cSld>
  <p:clrMapOvr>
    <a:masterClrMapping/>
  </p:clrMapOvr>
  <mc:AlternateContent xmlns:mc="http://schemas.openxmlformats.org/markup-compatibility/2006">
    <mc:Choice xmlns:p14="http://schemas.microsoft.com/office/powerpoint/2010/main" Requires="p14">
      <p:transition spd="slow" p14:dur="2000" advTm="58973"/>
    </mc:Choice>
    <mc:Fallback>
      <p:transition spd="slow" advTm="58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67657" y="457200"/>
            <a:ext cx="9695543" cy="5791200"/>
          </a:xfrm>
        </p:spPr>
        <p:txBody>
          <a:bodyPr>
            <a:normAutofit/>
          </a:bodyPr>
          <a:lstStyle/>
          <a:p>
            <a:pPr algn="just"/>
            <a:r>
              <a:rPr lang="en-US" b="1" dirty="0" smtClean="0">
                <a:latin typeface="Times New Roman" pitchFamily="18" charset="0"/>
                <a:cs typeface="Times New Roman" pitchFamily="18" charset="0"/>
              </a:rPr>
              <a:t>After removal of phobia of Indo-Fijian dominance, this led to division within </a:t>
            </a:r>
            <a:r>
              <a:rPr lang="en-US" b="1" dirty="0" smtClean="0">
                <a:latin typeface="Times New Roman" pitchFamily="18" charset="0"/>
                <a:cs typeface="Times New Roman" pitchFamily="18" charset="0"/>
              </a:rPr>
              <a:t>the indigenous Fijian community</a:t>
            </a:r>
            <a:r>
              <a:rPr lang="en-US" b="1"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As communal electoral system put Fijian in political competition with each other.</a:t>
            </a:r>
            <a:endParaRPr lang="en-US" u="sng" dirty="0" smtClean="0">
              <a:latin typeface="Times New Roman" pitchFamily="18" charset="0"/>
              <a:cs typeface="Times New Roman" pitchFamily="18" charset="0"/>
            </a:endParaRPr>
          </a:p>
          <a:p>
            <a:pPr algn="just"/>
            <a:r>
              <a:rPr lang="en-US" b="1" dirty="0" smtClean="0">
                <a:latin typeface="Times New Roman" pitchFamily="18" charset="0"/>
                <a:cs typeface="Times New Roman" pitchFamily="18" charset="0"/>
              </a:rPr>
              <a:t>For Example: </a:t>
            </a:r>
            <a:r>
              <a:rPr lang="en-US" dirty="0" smtClean="0">
                <a:latin typeface="Times New Roman" pitchFamily="18" charset="0"/>
                <a:cs typeface="Times New Roman" pitchFamily="18" charset="0"/>
              </a:rPr>
              <a:t>i</a:t>
            </a:r>
            <a:r>
              <a:rPr lang="en-US" dirty="0" smtClean="0">
                <a:latin typeface="Times New Roman" pitchFamily="18" charset="0"/>
                <a:cs typeface="Times New Roman" pitchFamily="18" charset="0"/>
              </a:rPr>
              <a:t>n </a:t>
            </a:r>
            <a:r>
              <a:rPr lang="en-US" dirty="0" smtClean="0">
                <a:latin typeface="Times New Roman" pitchFamily="18" charset="0"/>
                <a:cs typeface="Times New Roman" pitchFamily="18" charset="0"/>
              </a:rPr>
              <a:t>the </a:t>
            </a:r>
            <a:r>
              <a:rPr lang="en-US" b="1" dirty="0" smtClean="0">
                <a:latin typeface="Times New Roman" pitchFamily="18" charset="0"/>
                <a:cs typeface="Times New Roman" pitchFamily="18" charset="0"/>
              </a:rPr>
              <a:t>1992 and 1994 elections, </a:t>
            </a:r>
            <a:r>
              <a:rPr lang="en-US" dirty="0" smtClean="0">
                <a:latin typeface="Times New Roman" pitchFamily="18" charset="0"/>
                <a:cs typeface="Times New Roman" pitchFamily="18" charset="0"/>
              </a:rPr>
              <a:t>the successor to the Alliance Party, the </a:t>
            </a:r>
            <a:r>
              <a:rPr lang="en-US" i="1" dirty="0" err="1" smtClean="0">
                <a:latin typeface="Times New Roman" pitchFamily="18" charset="0"/>
                <a:cs typeface="Times New Roman" pitchFamily="18" charset="0"/>
              </a:rPr>
              <a:t>Soqosoqo</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Vakavulewa</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Taukei</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(SVT) </a:t>
            </a:r>
            <a:r>
              <a:rPr lang="en-US" u="sng" dirty="0" smtClean="0">
                <a:latin typeface="Times New Roman" pitchFamily="18" charset="0"/>
                <a:cs typeface="Times New Roman" pitchFamily="18" charset="0"/>
              </a:rPr>
              <a:t>was unable to form a government in its own right</a:t>
            </a:r>
            <a:r>
              <a:rPr lang="en-US" dirty="0" smtClean="0">
                <a:latin typeface="Times New Roman" pitchFamily="18" charset="0"/>
                <a:cs typeface="Times New Roman" pitchFamily="18" charset="0"/>
              </a:rPr>
              <a:t>. </a:t>
            </a:r>
          </a:p>
          <a:p>
            <a:pPr algn="just"/>
            <a:r>
              <a:rPr lang="en-US" b="1" u="sng" dirty="0" smtClean="0">
                <a:latin typeface="Times New Roman" pitchFamily="18" charset="0"/>
                <a:cs typeface="Times New Roman" pitchFamily="18" charset="0"/>
              </a:rPr>
              <a:t>1992 Elections: </a:t>
            </a:r>
            <a:r>
              <a:rPr lang="en-US" u="sng" dirty="0" smtClean="0">
                <a:latin typeface="Times New Roman" pitchFamily="18" charset="0"/>
                <a:cs typeface="Times New Roman" pitchFamily="18" charset="0"/>
              </a:rPr>
              <a:t>Fijian </a:t>
            </a:r>
            <a:r>
              <a:rPr lang="en-US" u="sng" dirty="0" smtClean="0">
                <a:latin typeface="Times New Roman" pitchFamily="18" charset="0"/>
                <a:cs typeface="Times New Roman" pitchFamily="18" charset="0"/>
              </a:rPr>
              <a:t>vote was split between independents and two Fijian-nationalist splinter parties</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Elections were held under this Constitution in 1992, </a:t>
            </a:r>
            <a:r>
              <a:rPr lang="en-US" b="1" dirty="0" smtClean="0">
                <a:latin typeface="Times New Roman" pitchFamily="18" charset="0"/>
                <a:cs typeface="Times New Roman" pitchFamily="18" charset="0"/>
              </a:rPr>
              <a:t>the Coalition parties participated </a:t>
            </a:r>
            <a:r>
              <a:rPr lang="en-US" dirty="0" smtClean="0">
                <a:latin typeface="Times New Roman" pitchFamily="18" charset="0"/>
                <a:cs typeface="Times New Roman" pitchFamily="18" charset="0"/>
              </a:rPr>
              <a:t>(though the differences over whether to participate actually broke the Coalition). </a:t>
            </a:r>
            <a:r>
              <a:rPr lang="en-US" b="1" dirty="0" smtClean="0">
                <a:latin typeface="Times New Roman" pitchFamily="18" charset="0"/>
                <a:cs typeface="Times New Roman" pitchFamily="18" charset="0"/>
              </a:rPr>
              <a:t>The election led to </a:t>
            </a:r>
            <a:r>
              <a:rPr lang="en-US" b="1" dirty="0" err="1" smtClean="0">
                <a:latin typeface="Times New Roman" pitchFamily="18" charset="0"/>
                <a:cs typeface="Times New Roman" pitchFamily="18" charset="0"/>
              </a:rPr>
              <a:t>Rabuka</a:t>
            </a:r>
            <a:r>
              <a:rPr lang="en-US" b="1" dirty="0" smtClean="0">
                <a:latin typeface="Times New Roman" pitchFamily="18" charset="0"/>
                <a:cs typeface="Times New Roman" pitchFamily="18" charset="0"/>
              </a:rPr>
              <a:t> becoming Prime Minister as an elected politician rather than as a coup-maker. </a:t>
            </a:r>
          </a:p>
          <a:p>
            <a:pPr algn="just"/>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38022197"/>
      </p:ext>
    </p:extLst>
  </p:cSld>
  <p:clrMapOvr>
    <a:masterClrMapping/>
  </p:clrMapOvr>
  <mc:AlternateContent xmlns:mc="http://schemas.openxmlformats.org/markup-compatibility/2006">
    <mc:Choice xmlns:p14="http://schemas.microsoft.com/office/powerpoint/2010/main" Requires="p14">
      <p:transition spd="slow" p14:dur="2000" advTm="45908"/>
    </mc:Choice>
    <mc:Fallback>
      <p:transition spd="slow" advTm="45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78971" y="152400"/>
            <a:ext cx="9960429" cy="6400800"/>
          </a:xfrm>
        </p:spPr>
        <p:txBody>
          <a:bodyPr>
            <a:normAutofit/>
          </a:bodyPr>
          <a:lstStyle/>
          <a:p>
            <a:pPr algn="just"/>
            <a:r>
              <a:rPr lang="en-US" b="1" u="sng" dirty="0" smtClean="0">
                <a:latin typeface="Times New Roman" pitchFamily="18" charset="0"/>
                <a:cs typeface="Times New Roman" pitchFamily="18" charset="0"/>
              </a:rPr>
              <a:t>But </a:t>
            </a:r>
            <a:r>
              <a:rPr lang="en-US" b="1" u="sng" dirty="0" err="1" smtClean="0">
                <a:latin typeface="Times New Roman" pitchFamily="18" charset="0"/>
                <a:cs typeface="Times New Roman" pitchFamily="18" charset="0"/>
              </a:rPr>
              <a:t>Rabuka</a:t>
            </a:r>
            <a:r>
              <a:rPr lang="en-US" b="1" u="sng" dirty="0" smtClean="0">
                <a:latin typeface="Times New Roman" pitchFamily="18" charset="0"/>
                <a:cs typeface="Times New Roman" pitchFamily="18" charset="0"/>
              </a:rPr>
              <a:t> was appointment with the </a:t>
            </a:r>
            <a:r>
              <a:rPr lang="en-US" b="1" u="sng" dirty="0" smtClean="0">
                <a:latin typeface="Times New Roman" pitchFamily="18" charset="0"/>
                <a:cs typeface="Times New Roman" pitchFamily="18" charset="0"/>
              </a:rPr>
              <a:t>support of the Indian led FLP who exacted from him promise of a speedy review which the 1990 constitution had also mandated</a:t>
            </a:r>
            <a:r>
              <a:rPr lang="en-US" b="1" u="sng" dirty="0" smtClean="0">
                <a:latin typeface="Times New Roman" pitchFamily="18" charset="0"/>
                <a:cs typeface="Times New Roman" pitchFamily="18" charset="0"/>
              </a:rPr>
              <a:t>.</a:t>
            </a:r>
          </a:p>
          <a:p>
            <a:pPr algn="just"/>
            <a:r>
              <a:rPr lang="en-US" b="1" u="sng" dirty="0" smtClean="0">
                <a:latin typeface="Times New Roman" pitchFamily="18" charset="0"/>
                <a:cs typeface="Times New Roman" pitchFamily="18" charset="0"/>
              </a:rPr>
              <a:t>The SVT, with 30 seats in the 70 seat parliament, was short of a majority. </a:t>
            </a:r>
            <a:r>
              <a:rPr lang="en-US" dirty="0" smtClean="0">
                <a:latin typeface="Times New Roman" pitchFamily="18" charset="0"/>
                <a:cs typeface="Times New Roman" pitchFamily="18" charset="0"/>
              </a:rPr>
              <a:t>This set off a struggle for the Prime </a:t>
            </a:r>
            <a:r>
              <a:rPr lang="en-US" dirty="0" err="1" smtClean="0">
                <a:latin typeface="Times New Roman" pitchFamily="18" charset="0"/>
                <a:cs typeface="Times New Roman" pitchFamily="18" charset="0"/>
              </a:rPr>
              <a:t>Ministership</a:t>
            </a:r>
            <a:r>
              <a:rPr lang="en-US" dirty="0" smtClean="0">
                <a:latin typeface="Times New Roman" pitchFamily="18" charset="0"/>
                <a:cs typeface="Times New Roman" pitchFamily="18" charset="0"/>
              </a:rPr>
              <a:t> between </a:t>
            </a:r>
            <a:r>
              <a:rPr lang="en-US" dirty="0" err="1" smtClean="0">
                <a:latin typeface="Times New Roman" pitchFamily="18" charset="0"/>
                <a:cs typeface="Times New Roman" pitchFamily="18" charset="0"/>
              </a:rPr>
              <a:t>Rabuka</a:t>
            </a:r>
            <a:r>
              <a:rPr lang="en-US" dirty="0" smtClean="0">
                <a:latin typeface="Times New Roman" pitchFamily="18" charset="0"/>
                <a:cs typeface="Times New Roman" pitchFamily="18" charset="0"/>
              </a:rPr>
              <a:t> and the former Deputy Prime Minister, </a:t>
            </a:r>
            <a:r>
              <a:rPr lang="en-US" dirty="0" err="1" smtClean="0">
                <a:latin typeface="Times New Roman" pitchFamily="18" charset="0"/>
                <a:cs typeface="Times New Roman" pitchFamily="18" charset="0"/>
              </a:rPr>
              <a:t>Josevata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Kamikamica</a:t>
            </a:r>
            <a:r>
              <a:rPr lang="en-US" dirty="0" smtClean="0">
                <a:latin typeface="Times New Roman" pitchFamily="18" charset="0"/>
                <a:cs typeface="Times New Roman" pitchFamily="18" charset="0"/>
              </a:rPr>
              <a:t>, who was supported by </a:t>
            </a:r>
            <a:r>
              <a:rPr lang="en-US" dirty="0" err="1" smtClean="0">
                <a:latin typeface="Times New Roman" pitchFamily="18" charset="0"/>
                <a:cs typeface="Times New Roman" pitchFamily="18" charset="0"/>
              </a:rPr>
              <a:t>Ratu</a:t>
            </a:r>
            <a:r>
              <a:rPr lang="en-US" dirty="0" smtClean="0">
                <a:latin typeface="Times New Roman" pitchFamily="18" charset="0"/>
                <a:cs typeface="Times New Roman" pitchFamily="18" charset="0"/>
              </a:rPr>
              <a:t> Mara. </a:t>
            </a:r>
            <a:r>
              <a:rPr lang="en-US" b="1" dirty="0" err="1" smtClean="0">
                <a:latin typeface="Times New Roman" pitchFamily="18" charset="0"/>
                <a:cs typeface="Times New Roman" pitchFamily="18" charset="0"/>
              </a:rPr>
              <a:t>Rabuka</a:t>
            </a:r>
            <a:r>
              <a:rPr lang="en-US" b="1" dirty="0" smtClean="0">
                <a:latin typeface="Times New Roman" pitchFamily="18" charset="0"/>
                <a:cs typeface="Times New Roman" pitchFamily="18" charset="0"/>
              </a:rPr>
              <a:t> was only able to become Prime Minister with the help of the </a:t>
            </a:r>
            <a:r>
              <a:rPr lang="en-US" b="1" dirty="0" err="1" smtClean="0">
                <a:latin typeface="Times New Roman" pitchFamily="18" charset="0"/>
                <a:cs typeface="Times New Roman" pitchFamily="18" charset="0"/>
              </a:rPr>
              <a:t>Labour</a:t>
            </a:r>
            <a:r>
              <a:rPr lang="en-US" b="1" dirty="0" smtClean="0">
                <a:latin typeface="Times New Roman" pitchFamily="18" charset="0"/>
                <a:cs typeface="Times New Roman" pitchFamily="18" charset="0"/>
              </a:rPr>
              <a:t> Party</a:t>
            </a:r>
            <a:endParaRPr lang="en-US" b="1" dirty="0">
              <a:latin typeface="Times New Roman" pitchFamily="18" charset="0"/>
              <a:cs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64945187"/>
      </p:ext>
    </p:extLst>
  </p:cSld>
  <p:clrMapOvr>
    <a:masterClrMapping/>
  </p:clrMapOvr>
  <mc:AlternateContent xmlns:mc="http://schemas.openxmlformats.org/markup-compatibility/2006">
    <mc:Choice xmlns:p14="http://schemas.microsoft.com/office/powerpoint/2010/main" Requires="p14">
      <p:transition spd="slow" p14:dur="2000" advTm="30602"/>
    </mc:Choice>
    <mc:Fallback>
      <p:transition spd="slow" advTm="30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229" y="228601"/>
            <a:ext cx="11654971" cy="395514"/>
          </a:xfrm>
        </p:spPr>
        <p:txBody>
          <a:bodyPr>
            <a:normAutofit fontScale="90000"/>
          </a:bodyPr>
          <a:lstStyle/>
          <a:p>
            <a:pPr algn="ctr"/>
            <a:r>
              <a:rPr lang="en-US" sz="2400" b="1" dirty="0">
                <a:latin typeface="Times New Roman" pitchFamily="18" charset="0"/>
                <a:cs typeface="Times New Roman" pitchFamily="18" charset="0"/>
              </a:rPr>
              <a:t>WHY DID IT FEEL NECESSARY TO HAVE A REVIEW OF THE CONSTITUTION?</a:t>
            </a:r>
            <a:endParaRPr lang="en-US"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77371" y="624115"/>
            <a:ext cx="11684000" cy="6095998"/>
          </a:xfrm>
        </p:spPr>
        <p:txBody>
          <a:bodyPr>
            <a:normAutofit fontScale="77500" lnSpcReduction="20000"/>
          </a:bodyPr>
          <a:lstStyle/>
          <a:p>
            <a:pPr marL="290513" indent="-290513" algn="just">
              <a:buFont typeface="+mj-lt"/>
              <a:buAutoNum type="arabicPeriod"/>
            </a:pPr>
            <a:r>
              <a:rPr lang="en-US" b="1" dirty="0" smtClean="0">
                <a:latin typeface="Times New Roman" pitchFamily="18" charset="0"/>
                <a:cs typeface="Times New Roman" pitchFamily="18" charset="0"/>
              </a:rPr>
              <a:t>1990 </a:t>
            </a:r>
            <a:r>
              <a:rPr lang="en-US" b="1" dirty="0" smtClean="0">
                <a:latin typeface="Times New Roman" pitchFamily="18" charset="0"/>
                <a:cs typeface="Times New Roman" pitchFamily="18" charset="0"/>
              </a:rPr>
              <a:t>constitution </a:t>
            </a:r>
            <a:r>
              <a:rPr lang="en-US" b="1" dirty="0" smtClean="0">
                <a:latin typeface="Times New Roman" pitchFamily="18" charset="0"/>
                <a:cs typeface="Times New Roman" pitchFamily="18" charset="0"/>
              </a:rPr>
              <a:t>provided </a:t>
            </a:r>
            <a:r>
              <a:rPr lang="en-US" b="1" dirty="0" smtClean="0">
                <a:latin typeface="Times New Roman" pitchFamily="18" charset="0"/>
                <a:cs typeface="Times New Roman" pitchFamily="18" charset="0"/>
              </a:rPr>
              <a:t>for its </a:t>
            </a:r>
            <a:r>
              <a:rPr lang="en-US" b="1" dirty="0" smtClean="0">
                <a:latin typeface="Times New Roman" pitchFamily="18" charset="0"/>
                <a:cs typeface="Times New Roman" pitchFamily="18" charset="0"/>
              </a:rPr>
              <a:t>review </a:t>
            </a:r>
            <a:r>
              <a:rPr lang="en-US" b="1" dirty="0" smtClean="0">
                <a:latin typeface="Times New Roman" pitchFamily="18" charset="0"/>
                <a:cs typeface="Times New Roman" pitchFamily="18" charset="0"/>
              </a:rPr>
              <a:t>within 7 years.</a:t>
            </a:r>
          </a:p>
          <a:p>
            <a:pPr marL="290513" indent="-290513" algn="just">
              <a:buFont typeface="+mj-lt"/>
              <a:buAutoNum type="arabicPeriod"/>
            </a:pPr>
            <a:r>
              <a:rPr lang="en-US" u="sng" dirty="0" smtClean="0">
                <a:latin typeface="Times New Roman" pitchFamily="18" charset="0"/>
                <a:cs typeface="Times New Roman" pitchFamily="18" charset="0"/>
              </a:rPr>
              <a:t>In </a:t>
            </a:r>
            <a:r>
              <a:rPr lang="en-US" u="sng" dirty="0" smtClean="0">
                <a:latin typeface="Times New Roman" pitchFamily="18" charset="0"/>
                <a:cs typeface="Times New Roman" pitchFamily="18" charset="0"/>
              </a:rPr>
              <a:t>the 1992 elections the leading Fijian party, led by </a:t>
            </a:r>
            <a:r>
              <a:rPr lang="en-US" u="sng" dirty="0" err="1" smtClean="0">
                <a:latin typeface="Times New Roman" pitchFamily="18" charset="0"/>
                <a:cs typeface="Times New Roman" pitchFamily="18" charset="0"/>
              </a:rPr>
              <a:t>Rabuka</a:t>
            </a:r>
            <a:r>
              <a:rPr lang="en-US" u="sng" dirty="0" smtClean="0">
                <a:latin typeface="Times New Roman" pitchFamily="18" charset="0"/>
                <a:cs typeface="Times New Roman" pitchFamily="18" charset="0"/>
              </a:rPr>
              <a:t>, won the largest number of seats but required the support of the FLP, led now by an Indo-Fijian, </a:t>
            </a:r>
            <a:r>
              <a:rPr lang="en-US" u="sng" dirty="0" err="1" smtClean="0">
                <a:latin typeface="Times New Roman" pitchFamily="18" charset="0"/>
                <a:cs typeface="Times New Roman" pitchFamily="18" charset="0"/>
              </a:rPr>
              <a:t>Mahendra</a:t>
            </a:r>
            <a:r>
              <a:rPr lang="en-US" u="sng" dirty="0" smtClean="0">
                <a:latin typeface="Times New Roman" pitchFamily="18" charset="0"/>
                <a:cs typeface="Times New Roman" pitchFamily="18" charset="0"/>
              </a:rPr>
              <a:t> Chaudhry, </a:t>
            </a:r>
            <a:r>
              <a:rPr lang="en-US" b="1" u="sng" dirty="0" smtClean="0">
                <a:latin typeface="Times New Roman" pitchFamily="18" charset="0"/>
                <a:cs typeface="Times New Roman" pitchFamily="18" charset="0"/>
              </a:rPr>
              <a:t>to form the government-FLP’s price was the review</a:t>
            </a:r>
            <a:r>
              <a:rPr lang="en-US" u="sng" dirty="0" smtClean="0">
                <a:latin typeface="Times New Roman" pitchFamily="18" charset="0"/>
                <a:cs typeface="Times New Roman" pitchFamily="18" charset="0"/>
              </a:rPr>
              <a:t>.</a:t>
            </a:r>
          </a:p>
          <a:p>
            <a:pPr marL="290513" indent="-290513" algn="just">
              <a:buFont typeface="+mj-lt"/>
              <a:buAutoNum type="arabicPeriod"/>
            </a:pPr>
            <a:r>
              <a:rPr lang="en-US" b="1" u="sng" dirty="0" smtClean="0">
                <a:latin typeface="Times New Roman" pitchFamily="18" charset="0"/>
                <a:cs typeface="Times New Roman" pitchFamily="18" charset="0"/>
              </a:rPr>
              <a:t>Economy </a:t>
            </a:r>
            <a:r>
              <a:rPr lang="en-US" b="1" u="sng" dirty="0" smtClean="0">
                <a:latin typeface="Times New Roman" pitchFamily="18" charset="0"/>
                <a:cs typeface="Times New Roman" pitchFamily="18" charset="0"/>
              </a:rPr>
              <a:t>was stagnating</a:t>
            </a:r>
            <a:r>
              <a:rPr lang="en-US" dirty="0" smtClean="0">
                <a:latin typeface="Times New Roman" pitchFamily="18" charset="0"/>
                <a:cs typeface="Times New Roman" pitchFamily="18" charset="0"/>
              </a:rPr>
              <a:t>, and there was a widespread perception that </a:t>
            </a:r>
            <a:r>
              <a:rPr lang="en-US" u="sng" dirty="0" smtClean="0">
                <a:latin typeface="Times New Roman" pitchFamily="18" charset="0"/>
                <a:cs typeface="Times New Roman" pitchFamily="18" charset="0"/>
              </a:rPr>
              <a:t>this was due to political uncertainty and an unsuitable and contested constitution. </a:t>
            </a:r>
            <a:endParaRPr lang="en-US" u="sng" dirty="0" smtClean="0">
              <a:latin typeface="Times New Roman" pitchFamily="18" charset="0"/>
              <a:cs typeface="Times New Roman" pitchFamily="18" charset="0"/>
            </a:endParaRPr>
          </a:p>
          <a:p>
            <a:pPr marL="290513" indent="-290513" algn="just">
              <a:buFont typeface="+mj-lt"/>
              <a:buAutoNum type="arabicPeriod"/>
            </a:pPr>
            <a:r>
              <a:rPr lang="en-US" b="1" dirty="0" smtClean="0">
                <a:latin typeface="Times New Roman" pitchFamily="18" charset="0"/>
                <a:cs typeface="Times New Roman" pitchFamily="18" charset="0"/>
              </a:rPr>
              <a:t>World Bank, who urged the government to initiate a reform process and to enter into dialogue with the Indo-Fijian community. </a:t>
            </a:r>
          </a:p>
          <a:p>
            <a:pPr marL="290513" indent="-290513" algn="just">
              <a:buFont typeface="+mj-lt"/>
              <a:buAutoNum type="arabicPeriod"/>
            </a:pP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here was </a:t>
            </a:r>
            <a:r>
              <a:rPr lang="en-US" b="1" dirty="0" smtClean="0">
                <a:latin typeface="Times New Roman" pitchFamily="18" charset="0"/>
                <a:cs typeface="Times New Roman" pitchFamily="18" charset="0"/>
              </a:rPr>
              <a:t>considerable pressure from Fiji’s principal bi-lateral donors</a:t>
            </a: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UK, Australia, New Zealand and the USA, to end its constitutional and racial crisis</a:t>
            </a:r>
            <a:r>
              <a:rPr lang="en-US" dirty="0" smtClean="0">
                <a:latin typeface="Times New Roman" pitchFamily="18" charset="0"/>
                <a:cs typeface="Times New Roman" pitchFamily="18" charset="0"/>
              </a:rPr>
              <a:t>. </a:t>
            </a:r>
          </a:p>
          <a:p>
            <a:pPr marL="290513" indent="-290513" algn="just">
              <a:buFont typeface="+mj-lt"/>
              <a:buAutoNum type="arabicPeriod"/>
            </a:pPr>
            <a:r>
              <a:rPr lang="en-US" b="1" dirty="0" smtClean="0">
                <a:latin typeface="Times New Roman" pitchFamily="18" charset="0"/>
                <a:cs typeface="Times New Roman" pitchFamily="18" charset="0"/>
              </a:rPr>
              <a:t>The government </a:t>
            </a:r>
            <a:r>
              <a:rPr lang="en-US" dirty="0" smtClean="0">
                <a:latin typeface="Times New Roman" pitchFamily="18" charset="0"/>
                <a:cs typeface="Times New Roman" pitchFamily="18" charset="0"/>
              </a:rPr>
              <a:t>was aware of demands of Indo-Fijians of </a:t>
            </a:r>
            <a:r>
              <a:rPr lang="en-US" dirty="0" smtClean="0">
                <a:latin typeface="Times New Roman" pitchFamily="18" charset="0"/>
                <a:cs typeface="Times New Roman" pitchFamily="18" charset="0"/>
              </a:rPr>
              <a:t>ra</a:t>
            </a:r>
            <a:r>
              <a:rPr lang="en-US" dirty="0" smtClean="0">
                <a:latin typeface="Times New Roman" pitchFamily="18" charset="0"/>
                <a:cs typeface="Times New Roman" pitchFamily="18" charset="0"/>
              </a:rPr>
              <a:t>cial discrimination and the violation of human rights in international community, so  </a:t>
            </a:r>
            <a:r>
              <a:rPr lang="en-US" b="1" dirty="0" smtClean="0">
                <a:latin typeface="Times New Roman" pitchFamily="18" charset="0"/>
                <a:cs typeface="Times New Roman" pitchFamily="18" charset="0"/>
              </a:rPr>
              <a:t>wanted to show them all progress at home. </a:t>
            </a:r>
          </a:p>
          <a:p>
            <a:pPr marL="290513" indent="-290513" algn="just">
              <a:buFont typeface="+mj-lt"/>
              <a:buAutoNum type="arabicPeriod"/>
            </a:pPr>
            <a:r>
              <a:rPr lang="en-US" u="sng" dirty="0" smtClean="0">
                <a:latin typeface="Times New Roman" pitchFamily="18" charset="0"/>
                <a:cs typeface="Times New Roman" pitchFamily="18" charset="0"/>
              </a:rPr>
              <a:t>Several Fijian leaders and senior military commanders </a:t>
            </a:r>
            <a:r>
              <a:rPr lang="en-US" b="1" u="sng" dirty="0" smtClean="0">
                <a:latin typeface="Times New Roman" pitchFamily="18" charset="0"/>
                <a:cs typeface="Times New Roman" pitchFamily="18" charset="0"/>
              </a:rPr>
              <a:t>wanted readmission </a:t>
            </a:r>
            <a:r>
              <a:rPr lang="en-US" b="1" u="sng" dirty="0" smtClean="0">
                <a:latin typeface="Times New Roman" pitchFamily="18" charset="0"/>
                <a:cs typeface="Times New Roman" pitchFamily="18" charset="0"/>
              </a:rPr>
              <a:t>to the Commonwealth, </a:t>
            </a:r>
            <a:r>
              <a:rPr lang="en-US" u="sng" dirty="0" smtClean="0">
                <a:latin typeface="Times New Roman" pitchFamily="18" charset="0"/>
                <a:cs typeface="Times New Roman" pitchFamily="18" charset="0"/>
              </a:rPr>
              <a:t>so they need to </a:t>
            </a:r>
            <a:r>
              <a:rPr lang="en-US" u="sng" dirty="0" smtClean="0">
                <a:latin typeface="Times New Roman" pitchFamily="18" charset="0"/>
                <a:cs typeface="Times New Roman" pitchFamily="18" charset="0"/>
              </a:rPr>
              <a:t>established Commonwealth standards of human rights and governance before re-admission could be considered.</a:t>
            </a:r>
          </a:p>
          <a:p>
            <a:pPr marL="290513" indent="-290513" algn="just">
              <a:buFont typeface="+mj-lt"/>
              <a:buAutoNum type="arabicPeriod"/>
            </a:pPr>
            <a:r>
              <a:rPr lang="en-US" dirty="0" smtClean="0">
                <a:latin typeface="Times New Roman" pitchFamily="18" charset="0"/>
                <a:cs typeface="Times New Roman" pitchFamily="18" charset="0"/>
              </a:rPr>
              <a:t>Fiji politician realized the </a:t>
            </a:r>
            <a:r>
              <a:rPr lang="en-US" dirty="0" err="1" smtClean="0">
                <a:latin typeface="Times New Roman" pitchFamily="18" charset="0"/>
                <a:cs typeface="Times New Roman" pitchFamily="18" charset="0"/>
              </a:rPr>
              <a:t>overfavouring</a:t>
            </a:r>
            <a:r>
              <a:rPr lang="en-US" dirty="0" smtClean="0">
                <a:latin typeface="Times New Roman" pitchFamily="18" charset="0"/>
                <a:cs typeface="Times New Roman" pitchFamily="18" charset="0"/>
              </a:rPr>
              <a:t> of their community in the Constitution that </a:t>
            </a:r>
            <a:r>
              <a:rPr lang="en-US" b="1" dirty="0" smtClean="0">
                <a:latin typeface="Times New Roman" pitchFamily="18" charset="0"/>
                <a:cs typeface="Times New Roman" pitchFamily="18" charset="0"/>
              </a:rPr>
              <a:t>led to rise of provincialism, disintegration of Alliance party and emergence of several Fiji parties, as they have to depend on Pre-dominantly Indo-Fijian party to formulate government</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39127166"/>
      </p:ext>
    </p:extLst>
  </p:cSld>
  <p:clrMapOvr>
    <a:masterClrMapping/>
  </p:clrMapOvr>
  <mc:AlternateContent xmlns:mc="http://schemas.openxmlformats.org/markup-compatibility/2006">
    <mc:Choice xmlns:p14="http://schemas.microsoft.com/office/powerpoint/2010/main" Requires="p14">
      <p:transition spd="slow" p14:dur="2000" advTm="95827"/>
    </mc:Choice>
    <mc:Fallback>
      <p:transition spd="slow" advTm="95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38629" y="457200"/>
            <a:ext cx="11016342" cy="6172200"/>
          </a:xfrm>
        </p:spPr>
        <p:txBody>
          <a:bodyPr>
            <a:normAutofit fontScale="92500" lnSpcReduction="10000"/>
          </a:bodyPr>
          <a:lstStyle/>
          <a:p>
            <a:pPr algn="just"/>
            <a:r>
              <a:rPr lang="en-US" b="1" dirty="0" smtClean="0">
                <a:latin typeface="Times New Roman" pitchFamily="18" charset="0"/>
                <a:cs typeface="Times New Roman" pitchFamily="18" charset="0"/>
              </a:rPr>
              <a:t>Review of Constitution</a:t>
            </a:r>
            <a:r>
              <a:rPr lang="en-US" dirty="0" smtClean="0">
                <a:latin typeface="Times New Roman" pitchFamily="18" charset="0"/>
                <a:cs typeface="Times New Roman" pitchFamily="18" charset="0"/>
              </a:rPr>
              <a:t>: In </a:t>
            </a:r>
            <a:r>
              <a:rPr lang="en-US" dirty="0" smtClean="0">
                <a:latin typeface="Times New Roman" pitchFamily="18" charset="0"/>
                <a:cs typeface="Times New Roman" pitchFamily="18" charset="0"/>
              </a:rPr>
              <a:t>1993 the government set up a </a:t>
            </a:r>
            <a:r>
              <a:rPr lang="en-US" u="sng" dirty="0" smtClean="0">
                <a:latin typeface="Times New Roman" pitchFamily="18" charset="0"/>
                <a:cs typeface="Times New Roman" pitchFamily="18" charset="0"/>
              </a:rPr>
              <a:t>committee of the cabinet to examine possibilities and modalities of reform</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In order to enhance the credibility of the sub-committee, </a:t>
            </a:r>
            <a:r>
              <a:rPr lang="en-US" b="1" u="sng" dirty="0" err="1" smtClean="0">
                <a:latin typeface="Times New Roman" pitchFamily="18" charset="0"/>
                <a:cs typeface="Times New Roman" pitchFamily="18" charset="0"/>
              </a:rPr>
              <a:t>Rabuka</a:t>
            </a:r>
            <a:r>
              <a:rPr lang="en-US" b="1" u="sng" dirty="0" smtClean="0">
                <a:latin typeface="Times New Roman" pitchFamily="18" charset="0"/>
                <a:cs typeface="Times New Roman" pitchFamily="18" charset="0"/>
              </a:rPr>
              <a:t> persuaded leaders of the two major opposition parties, FNP and FLP, to join the committee. </a:t>
            </a:r>
          </a:p>
          <a:p>
            <a:pPr algn="just"/>
            <a:r>
              <a:rPr lang="en-US" dirty="0" smtClean="0">
                <a:latin typeface="Times New Roman" pitchFamily="18" charset="0"/>
                <a:cs typeface="Times New Roman" pitchFamily="18" charset="0"/>
              </a:rPr>
              <a:t>These </a:t>
            </a:r>
            <a:r>
              <a:rPr lang="en-US" u="sng" dirty="0" smtClean="0">
                <a:latin typeface="Times New Roman" pitchFamily="18" charset="0"/>
                <a:cs typeface="Times New Roman" pitchFamily="18" charset="0"/>
              </a:rPr>
              <a:t>two parties, despite their many differences and acute rivalry, agreed to co-operate on the question of constitutional reform</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Main Elements: The </a:t>
            </a:r>
            <a:r>
              <a:rPr lang="en-US" dirty="0" smtClean="0">
                <a:latin typeface="Times New Roman" pitchFamily="18" charset="0"/>
                <a:cs typeface="Times New Roman" pitchFamily="18" charset="0"/>
              </a:rPr>
              <a:t>terms of reference of a </a:t>
            </a:r>
            <a:r>
              <a:rPr lang="en-US" b="1" dirty="0" smtClean="0">
                <a:latin typeface="Times New Roman" pitchFamily="18" charset="0"/>
                <a:cs typeface="Times New Roman" pitchFamily="18" charset="0"/>
              </a:rPr>
              <a:t>commission to consult the people and recommend a draft constitution</a:t>
            </a:r>
            <a:r>
              <a:rPr lang="en-US" dirty="0" smtClean="0">
                <a:latin typeface="Times New Roman" pitchFamily="18" charset="0"/>
                <a:cs typeface="Times New Roman" pitchFamily="18" charset="0"/>
              </a:rPr>
              <a:t>, and the </a:t>
            </a:r>
            <a:r>
              <a:rPr lang="en-US" b="1" dirty="0" smtClean="0">
                <a:latin typeface="Times New Roman" pitchFamily="18" charset="0"/>
                <a:cs typeface="Times New Roman" pitchFamily="18" charset="0"/>
              </a:rPr>
              <a:t>membership of the commission.</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r>
              <a:rPr lang="en-US" u="sng" dirty="0" smtClean="0">
                <a:latin typeface="Times New Roman" pitchFamily="18" charset="0"/>
                <a:cs typeface="Times New Roman" pitchFamily="18" charset="0"/>
              </a:rPr>
              <a:t>Reform can be adopted </a:t>
            </a:r>
            <a:r>
              <a:rPr lang="en-US" u="sng" dirty="0" smtClean="0">
                <a:latin typeface="Times New Roman" pitchFamily="18" charset="0"/>
                <a:cs typeface="Times New Roman" pitchFamily="18" charset="0"/>
              </a:rPr>
              <a:t>by Parliament with </a:t>
            </a:r>
            <a:r>
              <a:rPr lang="en-US" u="sng" dirty="0" smtClean="0">
                <a:latin typeface="Times New Roman" pitchFamily="18" charset="0"/>
                <a:cs typeface="Times New Roman" pitchFamily="18" charset="0"/>
              </a:rPr>
              <a:t>approval by two-thirds of the members of each House, and the votes of a substantial Majority of Fijians in the Senate. Under the 1990 constitution both Houses had majorities of Fijians any way.</a:t>
            </a:r>
          </a:p>
          <a:p>
            <a:r>
              <a:rPr lang="en-US" b="1" dirty="0" smtClean="0">
                <a:latin typeface="Times New Roman" pitchFamily="18" charset="0"/>
                <a:cs typeface="Times New Roman" pitchFamily="18" charset="0"/>
              </a:rPr>
              <a:t>The two years expired between the first initiatives of the government and the establishment of the commission.</a:t>
            </a:r>
          </a:p>
          <a:p>
            <a:pPr algn="just"/>
            <a:endParaRPr lang="en-US"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47576092"/>
      </p:ext>
    </p:extLst>
  </p:cSld>
  <p:clrMapOvr>
    <a:masterClrMapping/>
  </p:clrMapOvr>
  <mc:AlternateContent xmlns:mc="http://schemas.openxmlformats.org/markup-compatibility/2006">
    <mc:Choice xmlns:p14="http://schemas.microsoft.com/office/powerpoint/2010/main" Requires="p14">
      <p:transition spd="slow" p14:dur="2000" advTm="60213"/>
    </mc:Choice>
    <mc:Fallback>
      <p:transition spd="slow" advTm="60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80571" y="457200"/>
            <a:ext cx="9782629" cy="6096000"/>
          </a:xfrm>
        </p:spPr>
        <p:txBody>
          <a:bodyPr>
            <a:normAutofit fontScale="92500" lnSpcReduction="10000"/>
          </a:bodyPr>
          <a:lstStyle/>
          <a:p>
            <a:pPr algn="just"/>
            <a:r>
              <a:rPr lang="en-US" b="1" dirty="0" smtClean="0">
                <a:latin typeface="Times New Roman" pitchFamily="18" charset="0"/>
                <a:cs typeface="Times New Roman" pitchFamily="18" charset="0"/>
              </a:rPr>
              <a:t>Team of Review of Constitution require to review in order to promote racial harmony, national unity, economic and social advancement, imply international standards, thus they should:</a:t>
            </a:r>
          </a:p>
          <a:p>
            <a:pPr marL="0" indent="0" algn="just">
              <a:buNone/>
              <a:tabLst>
                <a:tab pos="566738" algn="l"/>
              </a:tabLst>
            </a:pP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1) 	</a:t>
            </a:r>
            <a:r>
              <a:rPr lang="en-US" u="sng" dirty="0" smtClean="0">
                <a:latin typeface="Times New Roman" pitchFamily="18" charset="0"/>
                <a:cs typeface="Times New Roman" pitchFamily="18" charset="0"/>
              </a:rPr>
              <a:t>Take into account that the Constitution shall guarantee 	full 	protection 	and 	promotion of the rights, 	interests and 	concerns of the indigenous 	Fijian 	and 	Rotuman people. </a:t>
            </a:r>
          </a:p>
          <a:p>
            <a:pPr marL="514350" indent="-514350" algn="just">
              <a:buAutoNum type="arabicParenBoth" startAt="2"/>
              <a:tabLst>
                <a:tab pos="566738" algn="l"/>
              </a:tabLst>
            </a:pPr>
            <a:r>
              <a:rPr lang="en-US" u="sng" dirty="0" smtClean="0">
                <a:latin typeface="Times New Roman" pitchFamily="18" charset="0"/>
                <a:cs typeface="Times New Roman" pitchFamily="18" charset="0"/>
              </a:rPr>
              <a:t>Scrutinize </a:t>
            </a:r>
            <a:r>
              <a:rPr lang="en-US" u="sng" dirty="0" smtClean="0">
                <a:latin typeface="Times New Roman" pitchFamily="18" charset="0"/>
                <a:cs typeface="Times New Roman" pitchFamily="18" charset="0"/>
              </a:rPr>
              <a:t>and consider the extent to which the 	Constitution of Fiji 	meets 	the present and  future 	constitutional needs of the people 	of Fiji, having 	full regard to the rights, interests and concerns of </a:t>
            </a:r>
            <a:r>
              <a:rPr lang="en-US" u="sng" dirty="0" smtClean="0">
                <a:latin typeface="Times New Roman" pitchFamily="18" charset="0"/>
                <a:cs typeface="Times New Roman" pitchFamily="18" charset="0"/>
              </a:rPr>
              <a:t>all </a:t>
            </a:r>
            <a:r>
              <a:rPr lang="en-US" u="sng" dirty="0" smtClean="0">
                <a:latin typeface="Times New Roman" pitchFamily="18" charset="0"/>
                <a:cs typeface="Times New Roman" pitchFamily="18" charset="0"/>
              </a:rPr>
              <a:t>ethnic groups of people in Fiji </a:t>
            </a:r>
            <a:endParaRPr lang="en-US" u="sng" dirty="0" smtClean="0">
              <a:latin typeface="Times New Roman" pitchFamily="18" charset="0"/>
              <a:cs typeface="Times New Roman" pitchFamily="18" charset="0"/>
            </a:endParaRPr>
          </a:p>
          <a:p>
            <a:pPr marL="0" indent="0" algn="just">
              <a:buNone/>
            </a:pPr>
            <a:r>
              <a:rPr lang="en-US" u="sng" dirty="0" smtClean="0">
                <a:latin typeface="Times New Roman" pitchFamily="18" charset="0"/>
                <a:cs typeface="Times New Roman" pitchFamily="18" charset="0"/>
              </a:rPr>
              <a:t>(3)	Facilitate the widest possible debate throughout 	Fiji 	on the terms 	of the 	Constitution of Fiji and to 	enquire into and ascertain the variety of views and opinions that may exist in Fiji as to how the provisions of the Fiji Constitution can improved upon 	in the context of Fiji’s needs as a multi-ethnic and 	multi-cultural society. </a:t>
            </a:r>
          </a:p>
          <a:p>
            <a:pPr marL="0" indent="0" algn="just">
              <a:buNone/>
            </a:pPr>
            <a:r>
              <a:rPr lang="en-US" u="sng" dirty="0" smtClean="0">
                <a:latin typeface="Times New Roman" pitchFamily="18" charset="0"/>
                <a:cs typeface="Times New Roman" pitchFamily="18" charset="0"/>
              </a:rPr>
              <a:t>(4) Recommend constitutional arrangements likely to achieve the objectives of the Constitutional Review.</a:t>
            </a:r>
            <a:endParaRPr lang="en-US" dirty="0" smtClean="0">
              <a:latin typeface="Times New Roman" pitchFamily="18" charset="0"/>
              <a:cs typeface="Times New Roman" pitchFamily="18" charset="0"/>
            </a:endParaRPr>
          </a:p>
          <a:p>
            <a:pPr marL="514350" indent="-514350" algn="just">
              <a:buAutoNum type="arabicParenBoth" startAt="2"/>
              <a:tabLst>
                <a:tab pos="566738" algn="l"/>
              </a:tabLst>
            </a:pPr>
            <a:endParaRPr lang="en-US"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68292745"/>
      </p:ext>
    </p:extLst>
  </p:cSld>
  <p:clrMapOvr>
    <a:masterClrMapping/>
  </p:clrMapOvr>
  <mc:AlternateContent xmlns:mc="http://schemas.openxmlformats.org/markup-compatibility/2006">
    <mc:Choice xmlns:p14="http://schemas.microsoft.com/office/powerpoint/2010/main" Requires="p14">
      <p:transition spd="slow" p14:dur="2000" advTm="76181"/>
    </mc:Choice>
    <mc:Fallback>
      <p:transition spd="slow" advTm="76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49943" y="304800"/>
            <a:ext cx="10958286" cy="6248400"/>
          </a:xfrm>
        </p:spPr>
        <p:txBody>
          <a:bodyPr>
            <a:normAutofit/>
          </a:bodyPr>
          <a:lstStyle/>
          <a:p>
            <a:pPr algn="just"/>
            <a:r>
              <a:rPr lang="en-US" b="1" dirty="0" smtClean="0">
                <a:latin typeface="Times New Roman" pitchFamily="18" charset="0"/>
                <a:cs typeface="Times New Roman" pitchFamily="18" charset="0"/>
              </a:rPr>
              <a:t>There </a:t>
            </a:r>
            <a:r>
              <a:rPr lang="en-US" b="1" dirty="0" smtClean="0">
                <a:latin typeface="Times New Roman" pitchFamily="18" charset="0"/>
                <a:cs typeface="Times New Roman" pitchFamily="18" charset="0"/>
              </a:rPr>
              <a:t>was also controversy over the chairperson</a:t>
            </a:r>
            <a:r>
              <a:rPr lang="en-US" dirty="0" smtClean="0">
                <a:latin typeface="Times New Roman" pitchFamily="18" charset="0"/>
                <a:cs typeface="Times New Roman" pitchFamily="18" charset="0"/>
              </a:rPr>
              <a:t>, Fijians preferring the chief justice, </a:t>
            </a:r>
            <a:r>
              <a:rPr lang="en-US" dirty="0" smtClean="0">
                <a:latin typeface="Times New Roman" pitchFamily="18" charset="0"/>
                <a:cs typeface="Times New Roman" pitchFamily="18" charset="0"/>
              </a:rPr>
              <a:t>whereas Indo-Fijians wanted professional body </a:t>
            </a:r>
            <a:r>
              <a:rPr lang="en-US" dirty="0" smtClean="0">
                <a:latin typeface="Times New Roman" pitchFamily="18" charset="0"/>
                <a:cs typeface="Times New Roman" pitchFamily="18" charset="0"/>
              </a:rPr>
              <a:t>person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After </a:t>
            </a:r>
            <a:r>
              <a:rPr lang="en-US" dirty="0" smtClean="0">
                <a:latin typeface="Times New Roman" pitchFamily="18" charset="0"/>
                <a:cs typeface="Times New Roman" pitchFamily="18" charset="0"/>
              </a:rPr>
              <a:t>a prolonged negotiations, finally reached on the conclusion that there will be </a:t>
            </a:r>
            <a:r>
              <a:rPr lang="en-US" b="1" dirty="0" smtClean="0">
                <a:latin typeface="Times New Roman" pitchFamily="18" charset="0"/>
                <a:cs typeface="Times New Roman" pitchFamily="18" charset="0"/>
              </a:rPr>
              <a:t>three member commission under the chairmanship of the Indo-Fijians’ proposal for the chair, Sir Paul Reeves, a former Governor General of New Zealand, an Anglican archbishop and a </a:t>
            </a:r>
            <a:r>
              <a:rPr lang="en-US" b="1" i="1" dirty="0" smtClean="0">
                <a:latin typeface="Times New Roman" pitchFamily="18" charset="0"/>
                <a:cs typeface="Times New Roman" pitchFamily="18" charset="0"/>
              </a:rPr>
              <a:t>Maori</a:t>
            </a:r>
            <a:r>
              <a:rPr lang="en-US" b="1" dirty="0" smtClean="0">
                <a:latin typeface="Times New Roman" pitchFamily="18" charset="0"/>
                <a:cs typeface="Times New Roman" pitchFamily="18" charset="0"/>
              </a:rPr>
              <a:t> </a:t>
            </a: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other members were </a:t>
            </a:r>
            <a:r>
              <a:rPr lang="en-US" b="1" dirty="0" smtClean="0">
                <a:latin typeface="Times New Roman" pitchFamily="18" charset="0"/>
                <a:cs typeface="Times New Roman" pitchFamily="18" charset="0"/>
              </a:rPr>
              <a:t>one Fijian and one Indo-Fijian, the former to be nominated by  the </a:t>
            </a:r>
            <a:r>
              <a:rPr lang="en-US" b="1" dirty="0" smtClean="0">
                <a:latin typeface="Times New Roman" pitchFamily="18" charset="0"/>
                <a:cs typeface="Times New Roman" pitchFamily="18" charset="0"/>
              </a:rPr>
              <a:t>government (</a:t>
            </a:r>
            <a:r>
              <a:rPr lang="en-US" b="1" dirty="0" err="1" smtClean="0">
                <a:latin typeface="Times New Roman" pitchFamily="18" charset="0"/>
                <a:cs typeface="Times New Roman" pitchFamily="18" charset="0"/>
              </a:rPr>
              <a:t>Tomasi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Vakatora</a:t>
            </a:r>
            <a:r>
              <a:rPr lang="en-US" b="1" dirty="0" smtClean="0">
                <a:latin typeface="Times New Roman" pitchFamily="18" charset="0"/>
                <a:cs typeface="Times New Roman" pitchFamily="18" charset="0"/>
              </a:rPr>
              <a:t>, known for his anti-Indo-Fijian attitudes) </a:t>
            </a:r>
            <a:r>
              <a:rPr lang="en-US" b="1" dirty="0" smtClean="0">
                <a:latin typeface="Times New Roman" pitchFamily="18" charset="0"/>
                <a:cs typeface="Times New Roman" pitchFamily="18" charset="0"/>
              </a:rPr>
              <a:t>and the latter by the </a:t>
            </a:r>
            <a:r>
              <a:rPr lang="en-US" b="1" dirty="0" smtClean="0">
                <a:latin typeface="Times New Roman" pitchFamily="18" charset="0"/>
                <a:cs typeface="Times New Roman" pitchFamily="18" charset="0"/>
              </a:rPr>
              <a:t>NFP  Indo-Fijian parties</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b="1" dirty="0" err="1" smtClean="0">
                <a:latin typeface="Times New Roman" pitchFamily="18" charset="0"/>
                <a:cs typeface="Times New Roman" pitchFamily="18" charset="0"/>
              </a:rPr>
              <a:t>Brij</a:t>
            </a:r>
            <a:r>
              <a:rPr lang="en-US" b="1" dirty="0" smtClean="0">
                <a:latin typeface="Times New Roman" pitchFamily="18" charset="0"/>
                <a:cs typeface="Times New Roman" pitchFamily="18" charset="0"/>
              </a:rPr>
              <a:t> Lal, Professor of ANU)</a:t>
            </a: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b="1" u="sng" dirty="0" smtClean="0">
                <a:latin typeface="Times New Roman" pitchFamily="18" charset="0"/>
                <a:cs typeface="Times New Roman" pitchFamily="18" charset="0"/>
              </a:rPr>
              <a:t>commission formally set up by the President on 15 March 1995 </a:t>
            </a:r>
            <a:r>
              <a:rPr lang="en-US" dirty="0" smtClean="0">
                <a:latin typeface="Times New Roman" pitchFamily="18" charset="0"/>
                <a:cs typeface="Times New Roman" pitchFamily="18" charset="0"/>
              </a:rPr>
              <a:t>under section 77 of the 1990 constitution which </a:t>
            </a:r>
            <a:r>
              <a:rPr lang="en-US" b="1" u="sng" dirty="0" smtClean="0">
                <a:latin typeface="Times New Roman" pitchFamily="18" charset="0"/>
                <a:cs typeface="Times New Roman" pitchFamily="18" charset="0"/>
              </a:rPr>
              <a:t>required the review within seven years. </a:t>
            </a:r>
            <a:r>
              <a:rPr lang="en-US" dirty="0" smtClean="0">
                <a:latin typeface="Times New Roman" pitchFamily="18" charset="0"/>
                <a:cs typeface="Times New Roman" pitchFamily="18" charset="0"/>
              </a:rPr>
              <a:t>The Commission duly reported in early September 1996 with nearly 800 page report.</a:t>
            </a:r>
            <a:endParaRPr lang="en-US" b="1" u="sng" dirty="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34504155"/>
      </p:ext>
    </p:extLst>
  </p:cSld>
  <p:clrMapOvr>
    <a:masterClrMapping/>
  </p:clrMapOvr>
  <mc:AlternateContent xmlns:mc="http://schemas.openxmlformats.org/markup-compatibility/2006">
    <mc:Choice xmlns:p14="http://schemas.microsoft.com/office/powerpoint/2010/main" Requires="p14">
      <p:transition spd="slow" p14:dur="2000" advTm="63168"/>
    </mc:Choice>
    <mc:Fallback>
      <p:transition spd="slow" advTm="63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1726</Words>
  <Application>Microsoft Office PowerPoint</Application>
  <PresentationFormat>Widescreen</PresentationFormat>
  <Paragraphs>94</Paragraphs>
  <Slides>16</Slides>
  <Notes>0</Notes>
  <HiddenSlides>0</HiddenSlides>
  <MMClips>15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Algerian</vt:lpstr>
      <vt:lpstr>Arial</vt:lpstr>
      <vt:lpstr>Calibri</vt:lpstr>
      <vt:lpstr>Calibri Light</vt:lpstr>
      <vt:lpstr>Times New Roman</vt:lpstr>
      <vt:lpstr>Wingdings</vt:lpstr>
      <vt:lpstr>Office Theme</vt:lpstr>
      <vt:lpstr>Week 11: The Constitutional changes – 1990 and 1997 Constitutions </vt:lpstr>
      <vt:lpstr>Constitution of  1990</vt:lpstr>
      <vt:lpstr>PowerPoint Presentation</vt:lpstr>
      <vt:lpstr>PowerPoint Presentation</vt:lpstr>
      <vt:lpstr>PowerPoint Presentation</vt:lpstr>
      <vt:lpstr>WHY DID IT FEEL NECESSARY TO HAVE A REVIEW OF THE CONSTITUTION?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details see:</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11: The 1987 Coup: Turning Point in Fijian Politics</dc:title>
  <dc:creator>Sakul Kundra</dc:creator>
  <cp:lastModifiedBy>Sakul Kundra</cp:lastModifiedBy>
  <cp:revision>29</cp:revision>
  <dcterms:created xsi:type="dcterms:W3CDTF">2020-05-03T07:39:39Z</dcterms:created>
  <dcterms:modified xsi:type="dcterms:W3CDTF">2020-05-03T12:08:43Z</dcterms:modified>
</cp:coreProperties>
</file>