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59" r:id="rId3"/>
    <p:sldId id="260" r:id="rId4"/>
    <p:sldId id="261" r:id="rId5"/>
    <p:sldId id="263" r:id="rId6"/>
    <p:sldId id="264" r:id="rId7"/>
    <p:sldId id="265" r:id="rId8"/>
    <p:sldId id="266" r:id="rId9"/>
    <p:sldId id="267" r:id="rId10"/>
    <p:sldId id="268" r:id="rId11"/>
    <p:sldId id="273" r:id="rId12"/>
    <p:sldId id="275" r:id="rId13"/>
    <p:sldId id="276"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792"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0B579B-2D1F-4D1F-B007-542DE5D02AB0}" type="datetimeFigureOut">
              <a:rPr lang="en-US" smtClean="0"/>
              <a:t>20-Apr-20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860968-C2E4-461F-87DE-2622B2D20CFE}" type="slidenum">
              <a:rPr lang="en-US" smtClean="0"/>
              <a:t>‹#›</a:t>
            </a:fld>
            <a:endParaRPr lang="en-US"/>
          </a:p>
        </p:txBody>
      </p:sp>
    </p:spTree>
    <p:extLst>
      <p:ext uri="{BB962C8B-B14F-4D97-AF65-F5344CB8AC3E}">
        <p14:creationId xmlns:p14="http://schemas.microsoft.com/office/powerpoint/2010/main" val="22814885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9860968-C2E4-461F-87DE-2622B2D20CFE}" type="slidenum">
              <a:rPr lang="en-US" smtClean="0"/>
              <a:t>1</a:t>
            </a:fld>
            <a:endParaRPr lang="en-US"/>
          </a:p>
        </p:txBody>
      </p:sp>
    </p:spTree>
    <p:extLst>
      <p:ext uri="{BB962C8B-B14F-4D97-AF65-F5344CB8AC3E}">
        <p14:creationId xmlns:p14="http://schemas.microsoft.com/office/powerpoint/2010/main" val="39683240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WUP also wanted</a:t>
            </a:r>
            <a:r>
              <a:rPr lang="en-US" baseline="0" dirty="0" smtClean="0"/>
              <a:t> </a:t>
            </a:r>
            <a:r>
              <a:rPr lang="en-US" dirty="0" smtClean="0"/>
              <a:t>Improve educational facilities of western Fijians and provide them opportunities in commercial and industrial enterprises.</a:t>
            </a:r>
          </a:p>
          <a:p>
            <a:r>
              <a:rPr lang="en-US" dirty="0" smtClean="0"/>
              <a:t>Western Fijian were not given important positions in civil service, provincial administration and </a:t>
            </a:r>
            <a:r>
              <a:rPr lang="en-US" dirty="0" err="1" smtClean="0"/>
              <a:t>statuory</a:t>
            </a:r>
            <a:r>
              <a:rPr lang="en-US" dirty="0" smtClean="0"/>
              <a:t> bodies, so WUF will fight for their rights.</a:t>
            </a:r>
          </a:p>
          <a:p>
            <a:endParaRPr lang="en-US" dirty="0"/>
          </a:p>
        </p:txBody>
      </p:sp>
      <p:sp>
        <p:nvSpPr>
          <p:cNvPr id="4" name="Slide Number Placeholder 3"/>
          <p:cNvSpPr>
            <a:spLocks noGrp="1"/>
          </p:cNvSpPr>
          <p:nvPr>
            <p:ph type="sldNum" sz="quarter" idx="10"/>
          </p:nvPr>
        </p:nvSpPr>
        <p:spPr/>
        <p:txBody>
          <a:bodyPr/>
          <a:lstStyle/>
          <a:p>
            <a:fld id="{B9860968-C2E4-461F-87DE-2622B2D20CFE}" type="slidenum">
              <a:rPr lang="en-US" smtClean="0"/>
              <a:t>2</a:t>
            </a:fld>
            <a:endParaRPr lang="en-US"/>
          </a:p>
        </p:txBody>
      </p:sp>
    </p:spTree>
    <p:extLst>
      <p:ext uri="{BB962C8B-B14F-4D97-AF65-F5344CB8AC3E}">
        <p14:creationId xmlns:p14="http://schemas.microsoft.com/office/powerpoint/2010/main" val="39386039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[Read WUF</a:t>
            </a:r>
            <a:r>
              <a:rPr lang="en-US" sz="1200" baseline="0" dirty="0" smtClean="0"/>
              <a:t> </a:t>
            </a:r>
            <a:r>
              <a:rPr lang="en-US" sz="1200" dirty="0" smtClean="0"/>
              <a:t>manifesto from Reading] </a:t>
            </a:r>
            <a:endParaRPr lang="en-US" dirty="0"/>
          </a:p>
        </p:txBody>
      </p:sp>
      <p:sp>
        <p:nvSpPr>
          <p:cNvPr id="4" name="Slide Number Placeholder 3"/>
          <p:cNvSpPr>
            <a:spLocks noGrp="1"/>
          </p:cNvSpPr>
          <p:nvPr>
            <p:ph type="sldNum" sz="quarter" idx="10"/>
          </p:nvPr>
        </p:nvSpPr>
        <p:spPr/>
        <p:txBody>
          <a:bodyPr/>
          <a:lstStyle/>
          <a:p>
            <a:fld id="{B9860968-C2E4-461F-87DE-2622B2D20CFE}" type="slidenum">
              <a:rPr lang="en-US" smtClean="0"/>
              <a:t>10</a:t>
            </a:fld>
            <a:endParaRPr lang="en-US"/>
          </a:p>
        </p:txBody>
      </p:sp>
    </p:spTree>
    <p:extLst>
      <p:ext uri="{BB962C8B-B14F-4D97-AF65-F5344CB8AC3E}">
        <p14:creationId xmlns:p14="http://schemas.microsoft.com/office/powerpoint/2010/main" val="12612736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B49F8B0-6236-4498-8A4E-092777D0A951}" type="datetimeFigureOut">
              <a:rPr lang="en-US" smtClean="0"/>
              <a:t>20-Apr-20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448AFF-D0B5-47A0-BA7F-920BBE55484A}" type="slidenum">
              <a:rPr lang="en-US" smtClean="0"/>
              <a:t>‹#›</a:t>
            </a:fld>
            <a:endParaRPr lang="en-US"/>
          </a:p>
        </p:txBody>
      </p:sp>
    </p:spTree>
    <p:extLst>
      <p:ext uri="{BB962C8B-B14F-4D97-AF65-F5344CB8AC3E}">
        <p14:creationId xmlns:p14="http://schemas.microsoft.com/office/powerpoint/2010/main" val="32107364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B49F8B0-6236-4498-8A4E-092777D0A951}" type="datetimeFigureOut">
              <a:rPr lang="en-US" smtClean="0"/>
              <a:t>20-Apr-20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448AFF-D0B5-47A0-BA7F-920BBE55484A}" type="slidenum">
              <a:rPr lang="en-US" smtClean="0"/>
              <a:t>‹#›</a:t>
            </a:fld>
            <a:endParaRPr lang="en-US"/>
          </a:p>
        </p:txBody>
      </p:sp>
    </p:spTree>
    <p:extLst>
      <p:ext uri="{BB962C8B-B14F-4D97-AF65-F5344CB8AC3E}">
        <p14:creationId xmlns:p14="http://schemas.microsoft.com/office/powerpoint/2010/main" val="35942078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B49F8B0-6236-4498-8A4E-092777D0A951}" type="datetimeFigureOut">
              <a:rPr lang="en-US" smtClean="0"/>
              <a:t>20-Apr-20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448AFF-D0B5-47A0-BA7F-920BBE55484A}" type="slidenum">
              <a:rPr lang="en-US" smtClean="0"/>
              <a:t>‹#›</a:t>
            </a:fld>
            <a:endParaRPr lang="en-US"/>
          </a:p>
        </p:txBody>
      </p:sp>
    </p:spTree>
    <p:extLst>
      <p:ext uri="{BB962C8B-B14F-4D97-AF65-F5344CB8AC3E}">
        <p14:creationId xmlns:p14="http://schemas.microsoft.com/office/powerpoint/2010/main" val="24413394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B49F8B0-6236-4498-8A4E-092777D0A951}" type="datetimeFigureOut">
              <a:rPr lang="en-US" smtClean="0"/>
              <a:t>20-Apr-20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448AFF-D0B5-47A0-BA7F-920BBE55484A}" type="slidenum">
              <a:rPr lang="en-US" smtClean="0"/>
              <a:t>‹#›</a:t>
            </a:fld>
            <a:endParaRPr lang="en-US"/>
          </a:p>
        </p:txBody>
      </p:sp>
    </p:spTree>
    <p:extLst>
      <p:ext uri="{BB962C8B-B14F-4D97-AF65-F5344CB8AC3E}">
        <p14:creationId xmlns:p14="http://schemas.microsoft.com/office/powerpoint/2010/main" val="1774811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B49F8B0-6236-4498-8A4E-092777D0A951}" type="datetimeFigureOut">
              <a:rPr lang="en-US" smtClean="0"/>
              <a:t>20-Apr-20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448AFF-D0B5-47A0-BA7F-920BBE55484A}" type="slidenum">
              <a:rPr lang="en-US" smtClean="0"/>
              <a:t>‹#›</a:t>
            </a:fld>
            <a:endParaRPr lang="en-US"/>
          </a:p>
        </p:txBody>
      </p:sp>
    </p:spTree>
    <p:extLst>
      <p:ext uri="{BB962C8B-B14F-4D97-AF65-F5344CB8AC3E}">
        <p14:creationId xmlns:p14="http://schemas.microsoft.com/office/powerpoint/2010/main" val="15194413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B49F8B0-6236-4498-8A4E-092777D0A951}" type="datetimeFigureOut">
              <a:rPr lang="en-US" smtClean="0"/>
              <a:t>20-Apr-20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448AFF-D0B5-47A0-BA7F-920BBE55484A}" type="slidenum">
              <a:rPr lang="en-US" smtClean="0"/>
              <a:t>‹#›</a:t>
            </a:fld>
            <a:endParaRPr lang="en-US"/>
          </a:p>
        </p:txBody>
      </p:sp>
    </p:spTree>
    <p:extLst>
      <p:ext uri="{BB962C8B-B14F-4D97-AF65-F5344CB8AC3E}">
        <p14:creationId xmlns:p14="http://schemas.microsoft.com/office/powerpoint/2010/main" val="39376604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B49F8B0-6236-4498-8A4E-092777D0A951}" type="datetimeFigureOut">
              <a:rPr lang="en-US" smtClean="0"/>
              <a:t>20-Apr-20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4448AFF-D0B5-47A0-BA7F-920BBE55484A}" type="slidenum">
              <a:rPr lang="en-US" smtClean="0"/>
              <a:t>‹#›</a:t>
            </a:fld>
            <a:endParaRPr lang="en-US"/>
          </a:p>
        </p:txBody>
      </p:sp>
    </p:spTree>
    <p:extLst>
      <p:ext uri="{BB962C8B-B14F-4D97-AF65-F5344CB8AC3E}">
        <p14:creationId xmlns:p14="http://schemas.microsoft.com/office/powerpoint/2010/main" val="29500671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B49F8B0-6236-4498-8A4E-092777D0A951}" type="datetimeFigureOut">
              <a:rPr lang="en-US" smtClean="0"/>
              <a:t>20-Apr-20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4448AFF-D0B5-47A0-BA7F-920BBE55484A}" type="slidenum">
              <a:rPr lang="en-US" smtClean="0"/>
              <a:t>‹#›</a:t>
            </a:fld>
            <a:endParaRPr lang="en-US"/>
          </a:p>
        </p:txBody>
      </p:sp>
    </p:spTree>
    <p:extLst>
      <p:ext uri="{BB962C8B-B14F-4D97-AF65-F5344CB8AC3E}">
        <p14:creationId xmlns:p14="http://schemas.microsoft.com/office/powerpoint/2010/main" val="233264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49F8B0-6236-4498-8A4E-092777D0A951}" type="datetimeFigureOut">
              <a:rPr lang="en-US" smtClean="0"/>
              <a:t>20-Apr-20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4448AFF-D0B5-47A0-BA7F-920BBE55484A}" type="slidenum">
              <a:rPr lang="en-US" smtClean="0"/>
              <a:t>‹#›</a:t>
            </a:fld>
            <a:endParaRPr lang="en-US"/>
          </a:p>
        </p:txBody>
      </p:sp>
    </p:spTree>
    <p:extLst>
      <p:ext uri="{BB962C8B-B14F-4D97-AF65-F5344CB8AC3E}">
        <p14:creationId xmlns:p14="http://schemas.microsoft.com/office/powerpoint/2010/main" val="1080518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B49F8B0-6236-4498-8A4E-092777D0A951}" type="datetimeFigureOut">
              <a:rPr lang="en-US" smtClean="0"/>
              <a:t>20-Apr-20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448AFF-D0B5-47A0-BA7F-920BBE55484A}" type="slidenum">
              <a:rPr lang="en-US" smtClean="0"/>
              <a:t>‹#›</a:t>
            </a:fld>
            <a:endParaRPr lang="en-US"/>
          </a:p>
        </p:txBody>
      </p:sp>
    </p:spTree>
    <p:extLst>
      <p:ext uri="{BB962C8B-B14F-4D97-AF65-F5344CB8AC3E}">
        <p14:creationId xmlns:p14="http://schemas.microsoft.com/office/powerpoint/2010/main" val="12427320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B49F8B0-6236-4498-8A4E-092777D0A951}" type="datetimeFigureOut">
              <a:rPr lang="en-US" smtClean="0"/>
              <a:t>20-Apr-20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448AFF-D0B5-47A0-BA7F-920BBE55484A}" type="slidenum">
              <a:rPr lang="en-US" smtClean="0"/>
              <a:t>‹#›</a:t>
            </a:fld>
            <a:endParaRPr lang="en-US"/>
          </a:p>
        </p:txBody>
      </p:sp>
    </p:spTree>
    <p:extLst>
      <p:ext uri="{BB962C8B-B14F-4D97-AF65-F5344CB8AC3E}">
        <p14:creationId xmlns:p14="http://schemas.microsoft.com/office/powerpoint/2010/main" val="37432667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49F8B0-6236-4498-8A4E-092777D0A951}" type="datetimeFigureOut">
              <a:rPr lang="en-US" smtClean="0"/>
              <a:t>20-Apr-20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448AFF-D0B5-47A0-BA7F-920BBE55484A}" type="slidenum">
              <a:rPr lang="en-US" smtClean="0"/>
              <a:t>‹#›</a:t>
            </a:fld>
            <a:endParaRPr lang="en-US"/>
          </a:p>
        </p:txBody>
      </p:sp>
    </p:spTree>
    <p:extLst>
      <p:ext uri="{BB962C8B-B14F-4D97-AF65-F5344CB8AC3E}">
        <p14:creationId xmlns:p14="http://schemas.microsoft.com/office/powerpoint/2010/main" val="7951639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1.png"/><Relationship Id="rId4" Type="http://schemas.openxmlformats.org/officeDocument/2006/relationships/notesSlide" Target="../notesSlides/notesSlide3.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1.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8629" y="0"/>
            <a:ext cx="10972800" cy="990600"/>
          </a:xfrm>
        </p:spPr>
        <p:txBody>
          <a:bodyPr>
            <a:normAutofit/>
          </a:bodyPr>
          <a:lstStyle/>
          <a:p>
            <a:r>
              <a:rPr lang="en-US" sz="2400" b="1" dirty="0" smtClean="0"/>
              <a:t>Week 9: Part II. Elections </a:t>
            </a:r>
            <a:r>
              <a:rPr lang="en-US" sz="2400" b="1" dirty="0"/>
              <a:t>of 1982: Issues, Course, Importance and Result</a:t>
            </a:r>
            <a:r>
              <a:rPr lang="en-US" sz="2400" dirty="0"/>
              <a:t/>
            </a:r>
            <a:br>
              <a:rPr lang="en-US" sz="2400" dirty="0"/>
            </a:br>
            <a:r>
              <a:rPr lang="en-US" sz="2400" b="1" dirty="0"/>
              <a:t>General elections of 1982: Overview</a:t>
            </a:r>
          </a:p>
        </p:txBody>
      </p:sp>
      <p:sp>
        <p:nvSpPr>
          <p:cNvPr id="3" name="Content Placeholder 2"/>
          <p:cNvSpPr>
            <a:spLocks noGrp="1"/>
          </p:cNvSpPr>
          <p:nvPr>
            <p:ph idx="1"/>
          </p:nvPr>
        </p:nvSpPr>
        <p:spPr>
          <a:xfrm>
            <a:off x="638629" y="1066801"/>
            <a:ext cx="10464800" cy="5275942"/>
          </a:xfrm>
        </p:spPr>
        <p:txBody>
          <a:bodyPr>
            <a:normAutofit fontScale="85000" lnSpcReduction="20000"/>
          </a:bodyPr>
          <a:lstStyle/>
          <a:p>
            <a:r>
              <a:rPr lang="en-US" b="1" dirty="0"/>
              <a:t>General elections were held in Fiji between 10 and 17 July 1982</a:t>
            </a:r>
            <a:r>
              <a:rPr lang="en-US" dirty="0" smtClean="0"/>
              <a:t>. </a:t>
            </a:r>
            <a:endParaRPr lang="en-US" dirty="0" smtClean="0"/>
          </a:p>
          <a:p>
            <a:r>
              <a:rPr lang="en-US" dirty="0"/>
              <a:t>The major political parties, </a:t>
            </a:r>
            <a:r>
              <a:rPr lang="en-US" b="1" dirty="0"/>
              <a:t>the Alliance </a:t>
            </a:r>
            <a:r>
              <a:rPr lang="en-US" dirty="0"/>
              <a:t>and the </a:t>
            </a:r>
            <a:r>
              <a:rPr lang="en-US" b="1" dirty="0"/>
              <a:t>newly formed National Federation Party (NFP)-Western United Front (WUF formed in 1981) </a:t>
            </a:r>
            <a:r>
              <a:rPr lang="en-US" dirty="0"/>
              <a:t>Coalition, </a:t>
            </a:r>
            <a:r>
              <a:rPr lang="en-US" b="1" dirty="0"/>
              <a:t>both claimed for themselves a tidal wave of multi-racial support</a:t>
            </a:r>
            <a:r>
              <a:rPr lang="en-US" dirty="0"/>
              <a:t>.</a:t>
            </a:r>
          </a:p>
          <a:p>
            <a:r>
              <a:rPr lang="en-US" dirty="0" smtClean="0"/>
              <a:t>Although, </a:t>
            </a:r>
            <a:r>
              <a:rPr lang="en-US" dirty="0" err="1" smtClean="0"/>
              <a:t>Ratu</a:t>
            </a:r>
            <a:r>
              <a:rPr lang="en-US" dirty="0" smtClean="0"/>
              <a:t> Sir </a:t>
            </a:r>
            <a:r>
              <a:rPr lang="en-US" dirty="0" err="1" smtClean="0"/>
              <a:t>Kamisese</a:t>
            </a:r>
            <a:r>
              <a:rPr lang="en-US" dirty="0" smtClean="0"/>
              <a:t> Mara’ Alliance won this election but was not able to get seat based on high Indo-Fijian support.</a:t>
            </a:r>
          </a:p>
          <a:p>
            <a:r>
              <a:rPr lang="en-US" b="1" dirty="0" smtClean="0"/>
              <a:t>Alliance </a:t>
            </a:r>
            <a:r>
              <a:rPr lang="en-US" b="1" dirty="0"/>
              <a:t>had won 28 of the 52 seats in the House of Representatives and the NFP-WUF Coalition 24 seats. Western United Front of </a:t>
            </a:r>
            <a:r>
              <a:rPr lang="en-US" b="1" dirty="0" err="1"/>
              <a:t>Ratu</a:t>
            </a:r>
            <a:r>
              <a:rPr lang="en-US" b="1" dirty="0"/>
              <a:t> </a:t>
            </a:r>
            <a:r>
              <a:rPr lang="en-US" b="1" dirty="0" err="1"/>
              <a:t>Osea</a:t>
            </a:r>
            <a:r>
              <a:rPr lang="en-US" b="1" dirty="0"/>
              <a:t> </a:t>
            </a:r>
            <a:r>
              <a:rPr lang="en-US" b="1" dirty="0" err="1"/>
              <a:t>Gavidi</a:t>
            </a:r>
            <a:r>
              <a:rPr lang="en-US" b="1" dirty="0"/>
              <a:t> won only two </a:t>
            </a:r>
            <a:r>
              <a:rPr lang="en-US" b="1" dirty="0" smtClean="0"/>
              <a:t>seats, and NFP won 22 seats. </a:t>
            </a:r>
            <a:r>
              <a:rPr lang="en-US" dirty="0" err="1" smtClean="0"/>
              <a:t>Sakiasi</a:t>
            </a:r>
            <a:r>
              <a:rPr lang="en-US" dirty="0" smtClean="0"/>
              <a:t> </a:t>
            </a:r>
            <a:r>
              <a:rPr lang="en-US" dirty="0" err="1" smtClean="0"/>
              <a:t>Butadroka</a:t>
            </a:r>
            <a:r>
              <a:rPr lang="en-US" dirty="0" smtClean="0"/>
              <a:t>’ FNP </a:t>
            </a:r>
            <a:r>
              <a:rPr lang="en-US" b="1" dirty="0" smtClean="0"/>
              <a:t>maintained low profile and did not win single seat.</a:t>
            </a:r>
          </a:p>
          <a:p>
            <a:r>
              <a:rPr lang="en-US" u="sng" dirty="0" smtClean="0"/>
              <a:t>Racial politics played a crucial part in elections, as Fijians and General electors supported Alliance whereas Indian supported NFP.</a:t>
            </a:r>
          </a:p>
          <a:p>
            <a:r>
              <a:rPr lang="en-US" dirty="0" smtClean="0"/>
              <a:t>Issue of </a:t>
            </a:r>
            <a:r>
              <a:rPr lang="en-US" u="sng" dirty="0" smtClean="0"/>
              <a:t>Australian </a:t>
            </a:r>
            <a:r>
              <a:rPr lang="en-US" u="sng" dirty="0"/>
              <a:t>Broadcasting Commission's television </a:t>
            </a:r>
            <a:r>
              <a:rPr lang="en-US" u="sng" dirty="0" err="1"/>
              <a:t>programme</a:t>
            </a:r>
            <a:r>
              <a:rPr lang="en-US" u="sng" dirty="0"/>
              <a:t> Four Corners' with ensuing allegations and counter-allegations heightened tension and increased interest in the outcome</a:t>
            </a:r>
            <a:r>
              <a:rPr lang="en-US" dirty="0"/>
              <a:t>. The </a:t>
            </a:r>
            <a:r>
              <a:rPr lang="en-US" u="sng" dirty="0"/>
              <a:t>Australian people’s chief interest in the program lay in the alleged misuse of Australian aid money for political purposes by the Alliance </a:t>
            </a:r>
            <a:r>
              <a:rPr lang="en-US" u="sng" dirty="0" smtClean="0"/>
              <a:t>Party</a:t>
            </a:r>
            <a:r>
              <a:rPr lang="en-US" dirty="0"/>
              <a:t>.</a:t>
            </a:r>
            <a:endParaRPr lang="en-US" b="1" dirty="0"/>
          </a:p>
          <a:p>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199464860"/>
      </p:ext>
    </p:extLst>
  </p:cSld>
  <p:clrMapOvr>
    <a:masterClrMapping/>
  </p:clrMapOvr>
  <mc:AlternateContent xmlns:mc="http://schemas.openxmlformats.org/markup-compatibility/2006">
    <mc:Choice xmlns:p14="http://schemas.microsoft.com/office/powerpoint/2010/main" Requires="p14">
      <p:transition spd="slow" p14:dur="2000" advTm="74593"/>
    </mc:Choice>
    <mc:Fallback>
      <p:transition spd="slow" advTm="745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115" y="336098"/>
            <a:ext cx="12075885" cy="418646"/>
          </a:xfrm>
        </p:spPr>
        <p:txBody>
          <a:bodyPr>
            <a:normAutofit fontScale="90000"/>
          </a:bodyPr>
          <a:lstStyle/>
          <a:p>
            <a:r>
              <a:rPr lang="en-US" b="1" dirty="0" smtClean="0"/>
              <a:t>West-East </a:t>
            </a:r>
            <a:r>
              <a:rPr lang="en-US" b="1" dirty="0" smtClean="0"/>
              <a:t>Disparities; Reasons for </a:t>
            </a:r>
            <a:r>
              <a:rPr lang="en-US" dirty="0" smtClean="0"/>
              <a:t>NFP-WUF Coalition and their weaknesses</a:t>
            </a:r>
            <a:endParaRPr lang="en-US" dirty="0"/>
          </a:p>
        </p:txBody>
      </p:sp>
      <p:sp>
        <p:nvSpPr>
          <p:cNvPr id="3" name="Content Placeholder 2"/>
          <p:cNvSpPr>
            <a:spLocks noGrp="1"/>
          </p:cNvSpPr>
          <p:nvPr>
            <p:ph idx="1"/>
          </p:nvPr>
        </p:nvSpPr>
        <p:spPr>
          <a:xfrm>
            <a:off x="522514" y="1074057"/>
            <a:ext cx="10831286" cy="5588000"/>
          </a:xfrm>
        </p:spPr>
        <p:txBody>
          <a:bodyPr>
            <a:normAutofit fontScale="77500" lnSpcReduction="20000"/>
          </a:bodyPr>
          <a:lstStyle/>
          <a:p>
            <a:r>
              <a:rPr lang="en-US" sz="3100" b="1" dirty="0" smtClean="0"/>
              <a:t>Western </a:t>
            </a:r>
            <a:r>
              <a:rPr lang="en-US" sz="3100" b="1" dirty="0"/>
              <a:t>Fijians against the peripheral treatment they felt they had received at the hands of the eastern (</a:t>
            </a:r>
            <a:r>
              <a:rPr lang="en-US" sz="3100" b="1" dirty="0" err="1"/>
              <a:t>Bau</a:t>
            </a:r>
            <a:r>
              <a:rPr lang="en-US" sz="3100" b="1" dirty="0"/>
              <a:t>-Lau) chiefly establishment</a:t>
            </a:r>
            <a:r>
              <a:rPr lang="en-US" sz="3100" b="1" dirty="0" smtClean="0"/>
              <a:t>.</a:t>
            </a:r>
          </a:p>
          <a:p>
            <a:r>
              <a:rPr lang="en-US" sz="3100" b="1" dirty="0"/>
              <a:t>They drew attention to the paucity of western Fijians in </a:t>
            </a:r>
            <a:r>
              <a:rPr lang="en-US" sz="3100" b="1" dirty="0" smtClean="0"/>
              <a:t>high positions </a:t>
            </a:r>
            <a:r>
              <a:rPr lang="en-US" sz="3100" dirty="0"/>
              <a:t>in the civil service, provincial administration, statutory bodies and the like, </a:t>
            </a:r>
            <a:r>
              <a:rPr lang="en-US" sz="3100" dirty="0" smtClean="0"/>
              <a:t>a disparity </a:t>
            </a:r>
            <a:r>
              <a:rPr lang="en-US" sz="3100" dirty="0"/>
              <a:t>which seemed especially glaring in contrast to their over-all contribution </a:t>
            </a:r>
            <a:r>
              <a:rPr lang="en-US" sz="3100" dirty="0" smtClean="0"/>
              <a:t>to the </a:t>
            </a:r>
            <a:r>
              <a:rPr lang="en-US" sz="3100" dirty="0" smtClean="0"/>
              <a:t>economy.</a:t>
            </a:r>
          </a:p>
          <a:p>
            <a:r>
              <a:rPr lang="en-US" sz="3100" dirty="0" smtClean="0"/>
              <a:t>The </a:t>
            </a:r>
            <a:r>
              <a:rPr lang="en-US" sz="3100" b="1" dirty="0"/>
              <a:t>WUF </a:t>
            </a:r>
            <a:r>
              <a:rPr lang="en-US" sz="3100" dirty="0"/>
              <a:t>was formally launched on 17 July 1981 in </a:t>
            </a:r>
            <a:r>
              <a:rPr lang="en-US" sz="3100" dirty="0" smtClean="0"/>
              <a:t>Nadi</a:t>
            </a:r>
            <a:r>
              <a:rPr lang="en-US" sz="3100" dirty="0" smtClean="0"/>
              <a:t>. </a:t>
            </a:r>
            <a:r>
              <a:rPr lang="en-US" sz="3100" dirty="0" err="1" smtClean="0"/>
              <a:t>Ratu</a:t>
            </a:r>
            <a:r>
              <a:rPr lang="en-US" sz="3100" dirty="0" smtClean="0"/>
              <a:t> </a:t>
            </a:r>
            <a:r>
              <a:rPr lang="en-US" sz="3100" dirty="0" err="1"/>
              <a:t>Osea</a:t>
            </a:r>
            <a:r>
              <a:rPr lang="en-US" sz="3100" dirty="0"/>
              <a:t> Gavidi was elected President and </a:t>
            </a:r>
            <a:r>
              <a:rPr lang="en-US" sz="3100" dirty="0" err="1"/>
              <a:t>Isikeli</a:t>
            </a:r>
            <a:r>
              <a:rPr lang="en-US" sz="3100" dirty="0"/>
              <a:t> </a:t>
            </a:r>
            <a:r>
              <a:rPr lang="en-US" sz="3100" dirty="0" err="1"/>
              <a:t>Nedalo</a:t>
            </a:r>
            <a:r>
              <a:rPr lang="en-US" sz="3100" dirty="0"/>
              <a:t> Secretary</a:t>
            </a:r>
            <a:r>
              <a:rPr lang="en-US" sz="3100" dirty="0" smtClean="0"/>
              <a:t>. </a:t>
            </a:r>
            <a:r>
              <a:rPr lang="en-US" sz="3100" b="1" dirty="0" smtClean="0"/>
              <a:t>It protect </a:t>
            </a:r>
            <a:r>
              <a:rPr lang="en-US" sz="3100" b="1" dirty="0"/>
              <a:t>and encourage the unity of western </a:t>
            </a:r>
            <a:r>
              <a:rPr lang="en-US" sz="3100" b="1" dirty="0" smtClean="0"/>
              <a:t>Fijians, protect the interest of landowners, improve education facilities and other rights for western Fijians </a:t>
            </a:r>
          </a:p>
          <a:p>
            <a:pPr marL="0" indent="0">
              <a:buNone/>
            </a:pPr>
            <a:r>
              <a:rPr lang="en-US" sz="3100" b="1" dirty="0" smtClean="0"/>
              <a:t>NFP-WUF Coalition</a:t>
            </a:r>
            <a:r>
              <a:rPr lang="en-US" sz="3100" dirty="0" smtClean="0"/>
              <a:t>: </a:t>
            </a:r>
            <a:r>
              <a:rPr lang="en-US" sz="3100" u="sng" dirty="0" smtClean="0"/>
              <a:t>The </a:t>
            </a:r>
            <a:r>
              <a:rPr lang="en-US" sz="3100" u="sng" dirty="0"/>
              <a:t>WUF obviously was primarily a regional Fijian splinter party. To become an effective national political force it needed more widely-based multiracial </a:t>
            </a:r>
            <a:r>
              <a:rPr lang="en-US" sz="3100" u="sng" dirty="0" smtClean="0"/>
              <a:t>support, so they formed a coalition between NFP and WUP on 11 January 1982, where </a:t>
            </a:r>
            <a:r>
              <a:rPr lang="en-US" sz="3100" u="sng" dirty="0" err="1" smtClean="0"/>
              <a:t>Ratu</a:t>
            </a:r>
            <a:r>
              <a:rPr lang="en-US" sz="3100" u="sng" dirty="0" smtClean="0"/>
              <a:t> </a:t>
            </a:r>
            <a:r>
              <a:rPr lang="en-US" sz="3100" u="sng" dirty="0" err="1" smtClean="0"/>
              <a:t>Osea</a:t>
            </a:r>
            <a:r>
              <a:rPr lang="en-US" sz="3100" u="sng" dirty="0" smtClean="0"/>
              <a:t> </a:t>
            </a:r>
            <a:r>
              <a:rPr lang="en-US" sz="3100" u="sng" dirty="0" err="1" smtClean="0"/>
              <a:t>Gavidi</a:t>
            </a:r>
            <a:r>
              <a:rPr lang="en-US" sz="3100" u="sng" dirty="0" smtClean="0"/>
              <a:t> got opportunity to launch himself with help of NFP whereas Jai Ram Reddy got some Fijian support. </a:t>
            </a:r>
          </a:p>
          <a:p>
            <a:pPr marL="0" indent="0">
              <a:buNone/>
            </a:pPr>
            <a:r>
              <a:rPr lang="en-US" sz="3100" b="1" u="sng" dirty="0" smtClean="0"/>
              <a:t>Coalition weakness </a:t>
            </a:r>
            <a:r>
              <a:rPr lang="en-US" sz="3100" u="sng" dirty="0" smtClean="0"/>
              <a:t>was that it revolved </a:t>
            </a:r>
            <a:r>
              <a:rPr lang="en-US" sz="3100" u="sng" dirty="0"/>
              <a:t>around certain </a:t>
            </a:r>
            <a:r>
              <a:rPr lang="en-US" sz="3100" u="sng" dirty="0" smtClean="0"/>
              <a:t>candidates and lacks cooperation on party lines. Whereas, Alliance was better prepared and more </a:t>
            </a:r>
            <a:r>
              <a:rPr lang="en-US" sz="3100" u="sng" dirty="0"/>
              <a:t>disciplined party</a:t>
            </a:r>
            <a:r>
              <a:rPr lang="en-US" sz="3100" u="sng" dirty="0" smtClean="0"/>
              <a:t>. FNP was on a decline after victory in 1977 election, and in 1982 election they made no public demands for expulsion of Fijians, instead </a:t>
            </a:r>
            <a:r>
              <a:rPr lang="en-US" sz="3200" dirty="0" smtClean="0"/>
              <a:t>emphasis </a:t>
            </a:r>
            <a:r>
              <a:rPr lang="en-US" sz="3200" dirty="0"/>
              <a:t>was on the preservation and enhancement of Fijian </a:t>
            </a:r>
            <a:r>
              <a:rPr lang="en-US" sz="3200" dirty="0" smtClean="0"/>
              <a:t>interests.</a:t>
            </a:r>
            <a:endParaRPr lang="en-US" sz="3100" u="sng" dirty="0" smtClean="0"/>
          </a:p>
          <a:p>
            <a:pPr marL="0" indent="0">
              <a:buNone/>
            </a:pPr>
            <a:endParaRPr lang="en-US" sz="3100" dirty="0"/>
          </a:p>
          <a:p>
            <a:pPr marL="0" indent="0">
              <a:buNone/>
            </a:pPr>
            <a:endParaRPr lang="en-US" dirty="0" smtClean="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382406626"/>
      </p:ext>
    </p:extLst>
  </p:cSld>
  <p:clrMapOvr>
    <a:masterClrMapping/>
  </p:clrMapOvr>
  <mc:AlternateContent xmlns:mc="http://schemas.openxmlformats.org/markup-compatibility/2006">
    <mc:Choice xmlns:p14="http://schemas.microsoft.com/office/powerpoint/2010/main" Requires="p14">
      <p:transition spd="slow" p14:dur="2000" advTm="76928"/>
    </mc:Choice>
    <mc:Fallback>
      <p:transition spd="slow" advTm="769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Campaign</a:t>
            </a:r>
            <a:r>
              <a:rPr lang="en-US" dirty="0" smtClean="0"/>
              <a:t> </a:t>
            </a:r>
            <a:r>
              <a:rPr lang="en-US" dirty="0" smtClean="0"/>
              <a:t>Policies of Coalition and Alliance</a:t>
            </a:r>
            <a:endParaRPr lang="en-US" dirty="0"/>
          </a:p>
        </p:txBody>
      </p:sp>
      <p:sp>
        <p:nvSpPr>
          <p:cNvPr id="3" name="Content Placeholder 2"/>
          <p:cNvSpPr>
            <a:spLocks noGrp="1"/>
          </p:cNvSpPr>
          <p:nvPr>
            <p:ph idx="1"/>
          </p:nvPr>
        </p:nvSpPr>
        <p:spPr/>
        <p:txBody>
          <a:bodyPr>
            <a:normAutofit lnSpcReduction="10000"/>
          </a:bodyPr>
          <a:lstStyle/>
          <a:p>
            <a:r>
              <a:rPr lang="en-US" dirty="0"/>
              <a:t>The </a:t>
            </a:r>
            <a:r>
              <a:rPr lang="en-US" b="1" dirty="0"/>
              <a:t>Coalition</a:t>
            </a:r>
            <a:r>
              <a:rPr lang="en-US" dirty="0"/>
              <a:t> </a:t>
            </a:r>
            <a:r>
              <a:rPr lang="en-US" u="sng" dirty="0"/>
              <a:t>accepted the primacy of the 'competitive free enterprise system', and promised minimum government regulation of private </a:t>
            </a:r>
            <a:r>
              <a:rPr lang="en-US" u="sng" dirty="0" smtClean="0"/>
              <a:t>business. </a:t>
            </a:r>
            <a:r>
              <a:rPr lang="en-US" u="sng" dirty="0"/>
              <a:t>Foreign investment would be </a:t>
            </a:r>
            <a:r>
              <a:rPr lang="en-US" u="sng" dirty="0"/>
              <a:t>encouraged. </a:t>
            </a:r>
            <a:r>
              <a:rPr lang="en-US" b="1" dirty="0" smtClean="0"/>
              <a:t>Their Campaign pointed towards </a:t>
            </a:r>
            <a:r>
              <a:rPr lang="en-US" b="1" dirty="0"/>
              <a:t>sluggish economy, </a:t>
            </a:r>
            <a:r>
              <a:rPr lang="en-US" b="1" dirty="0" smtClean="0"/>
              <a:t>influence </a:t>
            </a:r>
            <a:r>
              <a:rPr lang="en-US" b="1" dirty="0"/>
              <a:t>of big businesses, </a:t>
            </a:r>
            <a:r>
              <a:rPr lang="en-US" b="1" dirty="0" smtClean="0"/>
              <a:t>stagnation under Alliance, and call for 'Time </a:t>
            </a:r>
            <a:r>
              <a:rPr lang="en-US" b="1" dirty="0"/>
              <a:t>For a Change' for a 'Better Tomorrow.'</a:t>
            </a:r>
          </a:p>
          <a:p>
            <a:r>
              <a:rPr lang="en-US" dirty="0" smtClean="0"/>
              <a:t>The </a:t>
            </a:r>
            <a:r>
              <a:rPr lang="en-US" b="1" dirty="0"/>
              <a:t>Alliance</a:t>
            </a:r>
            <a:r>
              <a:rPr lang="en-US" dirty="0"/>
              <a:t> </a:t>
            </a:r>
            <a:r>
              <a:rPr lang="en-US" dirty="0" smtClean="0"/>
              <a:t>also </a:t>
            </a:r>
            <a:r>
              <a:rPr lang="en-US" u="sng" dirty="0" smtClean="0"/>
              <a:t>supported</a:t>
            </a:r>
            <a:r>
              <a:rPr lang="en-US" u="sng" dirty="0" smtClean="0"/>
              <a:t> </a:t>
            </a:r>
            <a:r>
              <a:rPr lang="en-US" u="sng" dirty="0"/>
              <a:t>private </a:t>
            </a:r>
            <a:r>
              <a:rPr lang="en-US" u="sng" dirty="0" smtClean="0"/>
              <a:t>investment, </a:t>
            </a:r>
            <a:r>
              <a:rPr lang="en-US" dirty="0" smtClean="0"/>
              <a:t>recognizing </a:t>
            </a:r>
            <a:r>
              <a:rPr lang="en-US" dirty="0"/>
              <a:t>its 'essential role in national development and creation of jobs</a:t>
            </a:r>
            <a:r>
              <a:rPr lang="en-US" dirty="0" smtClean="0"/>
              <a:t>'. </a:t>
            </a:r>
            <a:r>
              <a:rPr lang="en-US" b="1" dirty="0"/>
              <a:t>Alliance </a:t>
            </a:r>
            <a:r>
              <a:rPr lang="en-US" b="1" dirty="0" smtClean="0"/>
              <a:t>Campaign stated voters </a:t>
            </a:r>
            <a:r>
              <a:rPr lang="en-US" b="1" dirty="0"/>
              <a:t>to 'Keep Fiji in Good Hands', if they wanted to have 'Business As Usual' and avoid economic and also racial </a:t>
            </a:r>
            <a:r>
              <a:rPr lang="en-US" b="1" dirty="0" smtClean="0"/>
              <a:t>turbulence. </a:t>
            </a:r>
            <a:endParaRPr lang="en-US" b="1" dirty="0"/>
          </a:p>
          <a:p>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694457812"/>
      </p:ext>
    </p:extLst>
  </p:cSld>
  <p:clrMapOvr>
    <a:masterClrMapping/>
  </p:clrMapOvr>
  <mc:AlternateContent xmlns:mc="http://schemas.openxmlformats.org/markup-compatibility/2006">
    <mc:Choice xmlns:p14="http://schemas.microsoft.com/office/powerpoint/2010/main" Requires="p14">
      <p:transition spd="slow" p14:dur="2000" advTm="38032"/>
    </mc:Choice>
    <mc:Fallback>
      <p:transition spd="slow" advTm="380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Four Corners Controversy</a:t>
            </a:r>
            <a:endParaRPr lang="en-US" dirty="0"/>
          </a:p>
        </p:txBody>
      </p:sp>
      <p:sp>
        <p:nvSpPr>
          <p:cNvPr id="3" name="Content Placeholder 2"/>
          <p:cNvSpPr>
            <a:spLocks noGrp="1"/>
          </p:cNvSpPr>
          <p:nvPr>
            <p:ph idx="1"/>
          </p:nvPr>
        </p:nvSpPr>
        <p:spPr>
          <a:xfrm>
            <a:off x="667657" y="1219200"/>
            <a:ext cx="10686143" cy="5486400"/>
          </a:xfrm>
        </p:spPr>
        <p:txBody>
          <a:bodyPr>
            <a:normAutofit/>
          </a:bodyPr>
          <a:lstStyle/>
          <a:p>
            <a:r>
              <a:rPr lang="en-US" b="1" dirty="0" smtClean="0"/>
              <a:t>With </a:t>
            </a:r>
            <a:r>
              <a:rPr lang="en-US" b="1" dirty="0"/>
              <a:t>the disclosures by the ABC-TV current affairs </a:t>
            </a:r>
            <a:r>
              <a:rPr lang="en-US" b="1" dirty="0" err="1"/>
              <a:t>programme</a:t>
            </a:r>
            <a:r>
              <a:rPr lang="en-US" b="1" dirty="0"/>
              <a:t>, 'Four-Corners', of foreign (Australian) </a:t>
            </a:r>
            <a:r>
              <a:rPr lang="en-US" b="1" dirty="0" smtClean="0"/>
              <a:t>interference </a:t>
            </a:r>
            <a:r>
              <a:rPr lang="en-US" b="1" dirty="0"/>
              <a:t>in the Fiji elections. </a:t>
            </a:r>
            <a:endParaRPr lang="en-US" b="1" dirty="0" smtClean="0"/>
          </a:p>
          <a:p>
            <a:r>
              <a:rPr lang="en-US" b="1" dirty="0" smtClean="0"/>
              <a:t>The </a:t>
            </a:r>
            <a:r>
              <a:rPr lang="en-US" b="1" dirty="0" err="1"/>
              <a:t>programme</a:t>
            </a:r>
            <a:r>
              <a:rPr lang="en-US" b="1" dirty="0"/>
              <a:t> highlighted the role and influence of Australian multinationals in </a:t>
            </a:r>
            <a:r>
              <a:rPr lang="en-US" b="1" dirty="0" smtClean="0"/>
              <a:t>Fiji  </a:t>
            </a:r>
            <a:r>
              <a:rPr lang="en-US" b="1" dirty="0"/>
              <a:t>and questioned the validity of imposing </a:t>
            </a:r>
            <a:r>
              <a:rPr lang="en-US" b="1" dirty="0" smtClean="0"/>
              <a:t>Western political </a:t>
            </a:r>
            <a:r>
              <a:rPr lang="en-US" b="1" dirty="0"/>
              <a:t>standards on third world countries</a:t>
            </a:r>
            <a:r>
              <a:rPr lang="en-US" dirty="0"/>
              <a:t>. In particular it dwelt on the contents of </a:t>
            </a:r>
            <a:r>
              <a:rPr lang="en-US" dirty="0" smtClean="0"/>
              <a:t>the </a:t>
            </a:r>
            <a:r>
              <a:rPr lang="en-US" u="sng" dirty="0" smtClean="0"/>
              <a:t>Carroll </a:t>
            </a:r>
            <a:r>
              <a:rPr lang="en-US" u="sng" dirty="0"/>
              <a:t>Report which was reported not only to recommend questionable tactics </a:t>
            </a:r>
            <a:r>
              <a:rPr lang="en-US" u="sng" dirty="0" smtClean="0"/>
              <a:t>for winning </a:t>
            </a:r>
            <a:r>
              <a:rPr lang="en-US" u="sng" dirty="0"/>
              <a:t>elections </a:t>
            </a:r>
            <a:r>
              <a:rPr lang="en-US" dirty="0"/>
              <a:t>but also to </a:t>
            </a:r>
            <a:r>
              <a:rPr lang="en-US" b="1" dirty="0"/>
              <a:t>involve misuse of Australian aid money by the Alliance party. </a:t>
            </a:r>
            <a:endParaRPr lang="en-US" b="1" dirty="0" smtClean="0"/>
          </a:p>
          <a:p>
            <a:r>
              <a:rPr lang="en-US" dirty="0"/>
              <a:t>T</a:t>
            </a:r>
            <a:r>
              <a:rPr lang="en-US" dirty="0" smtClean="0"/>
              <a:t>he </a:t>
            </a:r>
            <a:r>
              <a:rPr lang="en-US" dirty="0" smtClean="0"/>
              <a:t>Coalition </a:t>
            </a:r>
            <a:r>
              <a:rPr lang="en-US" dirty="0"/>
              <a:t>made an issue of the Carroll Report, </a:t>
            </a:r>
            <a:r>
              <a:rPr lang="en-US" dirty="0" smtClean="0"/>
              <a:t>obtained a </a:t>
            </a:r>
            <a:r>
              <a:rPr lang="en-US" dirty="0"/>
              <a:t>copy of the TV </a:t>
            </a:r>
            <a:r>
              <a:rPr lang="en-US" dirty="0" err="1"/>
              <a:t>programme</a:t>
            </a:r>
            <a:r>
              <a:rPr lang="en-US" dirty="0"/>
              <a:t>, made over 300 copies of it and screened them widely </a:t>
            </a:r>
            <a:r>
              <a:rPr lang="en-US" dirty="0" smtClean="0"/>
              <a:t>throughout Fiji. </a:t>
            </a:r>
            <a:r>
              <a:rPr lang="en-US" u="sng" dirty="0" smtClean="0"/>
              <a:t>A </a:t>
            </a:r>
            <a:r>
              <a:rPr lang="en-US" u="sng" dirty="0"/>
              <a:t>number of contradictions and inconsistencies were highlighted in it.</a:t>
            </a:r>
          </a:p>
          <a:p>
            <a:endParaRPr lang="en-US" dirty="0"/>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484999766"/>
      </p:ext>
    </p:extLst>
  </p:cSld>
  <p:clrMapOvr>
    <a:masterClrMapping/>
  </p:clrMapOvr>
  <mc:AlternateContent xmlns:mc="http://schemas.openxmlformats.org/markup-compatibility/2006">
    <mc:Choice xmlns:p14="http://schemas.microsoft.com/office/powerpoint/2010/main" Requires="p14">
      <p:transition spd="slow" p14:dur="2000" advTm="30983"/>
    </mc:Choice>
    <mc:Fallback>
      <p:transition spd="slow" advTm="309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Elections of </a:t>
            </a:r>
            <a:r>
              <a:rPr lang="en-US" dirty="0" smtClean="0"/>
              <a:t>1982 and Result: Conclusion</a:t>
            </a:r>
            <a:endParaRPr lang="en-US" dirty="0"/>
          </a:p>
        </p:txBody>
      </p:sp>
      <p:sp>
        <p:nvSpPr>
          <p:cNvPr id="3" name="Content Placeholder 2"/>
          <p:cNvSpPr>
            <a:spLocks noGrp="1"/>
          </p:cNvSpPr>
          <p:nvPr>
            <p:ph idx="1"/>
          </p:nvPr>
        </p:nvSpPr>
        <p:spPr>
          <a:xfrm>
            <a:off x="838200" y="1407886"/>
            <a:ext cx="10515600" cy="4769077"/>
          </a:xfrm>
        </p:spPr>
        <p:txBody>
          <a:bodyPr>
            <a:normAutofit fontScale="85000" lnSpcReduction="20000"/>
          </a:bodyPr>
          <a:lstStyle/>
          <a:p>
            <a:r>
              <a:rPr lang="en-US" b="1" u="sng" dirty="0" smtClean="0"/>
              <a:t>The campaign led to bitterness among both parties Alliance Vs NFP-WUP, and polling </a:t>
            </a:r>
            <a:r>
              <a:rPr lang="en-US" u="sng" dirty="0" smtClean="0"/>
              <a:t>began on 10</a:t>
            </a:r>
            <a:r>
              <a:rPr lang="en-US" u="sng" baseline="30000" dirty="0" smtClean="0"/>
              <a:t>th</a:t>
            </a:r>
            <a:r>
              <a:rPr lang="en-US" u="sng" dirty="0" smtClean="0"/>
              <a:t> July. Media was used by politicians to get edge over others. There was a high voter turnout and ethnic polarization where Fijian and General electors voted for Alliance and Indians for the NFP. </a:t>
            </a:r>
            <a:r>
              <a:rPr lang="en-US" b="1" u="sng" dirty="0" smtClean="0"/>
              <a:t>Coalition lost from Alliance Party.</a:t>
            </a:r>
          </a:p>
          <a:p>
            <a:r>
              <a:rPr lang="en-US" b="1" dirty="0" smtClean="0"/>
              <a:t>NFP lacked the support of Fijian voters and was labelled as Indian party. Rivalry within NFP, where </a:t>
            </a:r>
            <a:r>
              <a:rPr lang="en-US" b="1" dirty="0" err="1" smtClean="0"/>
              <a:t>Koya’s</a:t>
            </a:r>
            <a:r>
              <a:rPr lang="en-US" b="1" dirty="0" smtClean="0"/>
              <a:t> Dove Faction (mostly Muslim religious candidates) vs Reddy Flower faction (mostly Hindu religious candidates)</a:t>
            </a:r>
          </a:p>
          <a:p>
            <a:r>
              <a:rPr lang="en-US" b="1" u="sng" dirty="0" smtClean="0"/>
              <a:t>Alliance was victorious because it had Fijian </a:t>
            </a:r>
            <a:r>
              <a:rPr lang="en-US" b="1" u="sng" dirty="0"/>
              <a:t>communal </a:t>
            </a:r>
            <a:r>
              <a:rPr lang="en-US" b="1" u="sng" dirty="0" smtClean="0"/>
              <a:t>support. </a:t>
            </a:r>
            <a:r>
              <a:rPr lang="en-US" u="sng" dirty="0" smtClean="0"/>
              <a:t>The </a:t>
            </a:r>
            <a:r>
              <a:rPr lang="en-US" u="sng" dirty="0"/>
              <a:t>NFP's own Fijian communal </a:t>
            </a:r>
            <a:r>
              <a:rPr lang="en-US" u="sng" dirty="0" smtClean="0"/>
              <a:t>candidates had little </a:t>
            </a:r>
            <a:r>
              <a:rPr lang="en-US" u="sng" dirty="0"/>
              <a:t>experience </a:t>
            </a:r>
            <a:r>
              <a:rPr lang="en-US" u="sng" dirty="0" smtClean="0"/>
              <a:t>and low status in Fijian traditional society whereas Alliance candidates had greater ability, high status of usually chiefs and long term of public service. </a:t>
            </a:r>
            <a:r>
              <a:rPr lang="en-US" u="sng" dirty="0" err="1" smtClean="0"/>
              <a:t>Gujerati</a:t>
            </a:r>
            <a:r>
              <a:rPr lang="en-US" u="sng" dirty="0" smtClean="0"/>
              <a:t> Indian businessmen gave support to Alliance as party promised them ‘business as usual’</a:t>
            </a:r>
          </a:p>
          <a:p>
            <a:r>
              <a:rPr lang="en-US" u="sng" dirty="0" smtClean="0"/>
              <a:t>The </a:t>
            </a:r>
            <a:r>
              <a:rPr lang="en-US" u="sng" dirty="0"/>
              <a:t>1982 General Elections began with the promise of a new era of multi-racial politics in Fiji. It ended </a:t>
            </a:r>
            <a:r>
              <a:rPr lang="en-US" u="sng" dirty="0" smtClean="0"/>
              <a:t>with a </a:t>
            </a:r>
            <a:r>
              <a:rPr lang="en-US" u="sng" dirty="0"/>
              <a:t>legacy of considerable racial resentment and bitterness.</a:t>
            </a:r>
          </a:p>
          <a:p>
            <a:endParaRPr lang="en-US" dirty="0"/>
          </a:p>
          <a:p>
            <a:endParaRPr lang="en-US" dirty="0" smtClean="0"/>
          </a:p>
          <a:p>
            <a:endParaRPr lang="en-US" dirty="0"/>
          </a:p>
          <a:p>
            <a:endParaRPr lang="en-US" dirty="0" smtClean="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909243505"/>
      </p:ext>
    </p:extLst>
  </p:cSld>
  <p:clrMapOvr>
    <a:masterClrMapping/>
  </p:clrMapOvr>
  <mc:AlternateContent xmlns:mc="http://schemas.openxmlformats.org/markup-compatibility/2006">
    <mc:Choice xmlns:p14="http://schemas.microsoft.com/office/powerpoint/2010/main" Requires="p14">
      <p:transition spd="slow" p14:dur="2000" advTm="76618"/>
    </mc:Choice>
    <mc:Fallback>
      <p:transition spd="slow" advTm="766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Western United Front: Rise and Manifesto</a:t>
            </a:r>
            <a:endParaRPr lang="en-US" dirty="0"/>
          </a:p>
        </p:txBody>
      </p:sp>
      <p:sp>
        <p:nvSpPr>
          <p:cNvPr id="3" name="Content Placeholder 2"/>
          <p:cNvSpPr>
            <a:spLocks noGrp="1"/>
          </p:cNvSpPr>
          <p:nvPr>
            <p:ph idx="1"/>
          </p:nvPr>
        </p:nvSpPr>
        <p:spPr>
          <a:xfrm>
            <a:off x="638629" y="1538514"/>
            <a:ext cx="10715171" cy="5014686"/>
          </a:xfrm>
        </p:spPr>
        <p:txBody>
          <a:bodyPr>
            <a:normAutofit fontScale="92500" lnSpcReduction="20000"/>
          </a:bodyPr>
          <a:lstStyle/>
          <a:p>
            <a:r>
              <a:rPr lang="en-US" dirty="0" smtClean="0"/>
              <a:t>Defeat </a:t>
            </a:r>
            <a:r>
              <a:rPr lang="en-US" dirty="0"/>
              <a:t>of </a:t>
            </a:r>
            <a:r>
              <a:rPr lang="en-US" dirty="0" err="1"/>
              <a:t>Ratu</a:t>
            </a:r>
            <a:r>
              <a:rPr lang="en-US" dirty="0"/>
              <a:t> </a:t>
            </a:r>
            <a:r>
              <a:rPr lang="en-US" dirty="0" err="1"/>
              <a:t>Osea</a:t>
            </a:r>
            <a:r>
              <a:rPr lang="en-US" dirty="0"/>
              <a:t> </a:t>
            </a:r>
            <a:r>
              <a:rPr lang="en-US" dirty="0" err="1"/>
              <a:t>Gavidi</a:t>
            </a:r>
            <a:r>
              <a:rPr lang="en-US" dirty="0"/>
              <a:t>, the president </a:t>
            </a:r>
            <a:r>
              <a:rPr lang="en-US" dirty="0" smtClean="0"/>
              <a:t>of new </a:t>
            </a:r>
            <a:r>
              <a:rPr lang="en-US" dirty="0"/>
              <a:t>Fijian splinter party, the Western United Front.</a:t>
            </a:r>
          </a:p>
          <a:p>
            <a:r>
              <a:rPr lang="en-US" b="1" dirty="0"/>
              <a:t>Western United Front (WUF) was an ethnically Fijian political party formed prior to the 1982 elections and contested the election in coalition with the National Federation Party (NFP-WUF Coalition</a:t>
            </a:r>
            <a:r>
              <a:rPr lang="en-US" b="1" dirty="0" smtClean="0"/>
              <a:t>). </a:t>
            </a:r>
            <a:r>
              <a:rPr lang="en-US" dirty="0" smtClean="0"/>
              <a:t>Its </a:t>
            </a:r>
            <a:r>
              <a:rPr lang="en-US" dirty="0"/>
              <a:t>support was concentrated in the Western Division, mainly in the provinces of </a:t>
            </a:r>
            <a:r>
              <a:rPr lang="en-US" dirty="0" err="1"/>
              <a:t>Nadroga</a:t>
            </a:r>
            <a:r>
              <a:rPr lang="en-US" dirty="0"/>
              <a:t> and Ba</a:t>
            </a:r>
            <a:r>
              <a:rPr lang="en-US" b="1" dirty="0"/>
              <a:t>. Its formation was due to disenchantment of western Fijians about not receiving fair return from the Native Land Trust Board (NLTB) from the income derived from their land.</a:t>
            </a:r>
            <a:r>
              <a:rPr lang="en-US" dirty="0"/>
              <a:t> Fiji's foreign exchange earnings are mainly generated from sugar, tourism, pine and gold, produced in the western division. </a:t>
            </a:r>
            <a:endParaRPr lang="en-US" dirty="0" smtClean="0"/>
          </a:p>
          <a:p>
            <a:r>
              <a:rPr lang="en-US" b="1" dirty="0" smtClean="0"/>
              <a:t>The </a:t>
            </a:r>
            <a:r>
              <a:rPr lang="en-US" b="1" dirty="0" smtClean="0"/>
              <a:t>WUP</a:t>
            </a:r>
            <a:r>
              <a:rPr lang="en-US" b="1" dirty="0" smtClean="0"/>
              <a:t> </a:t>
            </a:r>
            <a:r>
              <a:rPr lang="en-US" b="1" dirty="0"/>
              <a:t>was launched on 17 July 1981 </a:t>
            </a:r>
            <a:r>
              <a:rPr lang="en-US" dirty="0"/>
              <a:t>with the following </a:t>
            </a:r>
            <a:r>
              <a:rPr lang="en-US" dirty="0" smtClean="0"/>
              <a:t>goals: </a:t>
            </a:r>
            <a:r>
              <a:rPr lang="en-US" u="sng" dirty="0" smtClean="0"/>
              <a:t>Protect </a:t>
            </a:r>
            <a:r>
              <a:rPr lang="en-US" u="sng" dirty="0"/>
              <a:t>and encourage the unity of western </a:t>
            </a:r>
            <a:r>
              <a:rPr lang="en-US" u="sng" dirty="0" smtClean="0"/>
              <a:t>Fijians. Protect </a:t>
            </a:r>
            <a:r>
              <a:rPr lang="en-US" u="sng" dirty="0"/>
              <a:t>the interests of landowners and to defend their rights to develop their resources according to their </a:t>
            </a:r>
            <a:r>
              <a:rPr lang="en-US" u="sng" dirty="0" smtClean="0"/>
              <a:t>aspirations. Seek </a:t>
            </a:r>
            <a:r>
              <a:rPr lang="en-US" u="sng" dirty="0"/>
              <a:t>changes in the Ministry of Fijian Affairs and Rural Development to improve the lives of western Fijians</a:t>
            </a:r>
            <a:r>
              <a:rPr lang="en-US" dirty="0"/>
              <a:t>.</a:t>
            </a:r>
          </a:p>
          <a:p>
            <a:endParaRPr lang="en-US" dirty="0"/>
          </a:p>
          <a:p>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28956973"/>
      </p:ext>
    </p:extLst>
  </p:cSld>
  <p:clrMapOvr>
    <a:masterClrMapping/>
  </p:clrMapOvr>
  <mc:AlternateContent xmlns:mc="http://schemas.openxmlformats.org/markup-compatibility/2006">
    <mc:Choice xmlns:p14="http://schemas.microsoft.com/office/powerpoint/2010/main" Requires="p14">
      <p:transition spd="slow" p14:dur="2000" advTm="68241"/>
    </mc:Choice>
    <mc:Fallback>
      <p:transition spd="slow" advTm="682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37961"/>
          </a:xfrm>
        </p:spPr>
        <p:txBody>
          <a:bodyPr/>
          <a:lstStyle/>
          <a:p>
            <a:r>
              <a:rPr lang="en-US" dirty="0" smtClean="0"/>
              <a:t>NFP-WUP Coalition</a:t>
            </a:r>
            <a:endParaRPr lang="en-US" dirty="0"/>
          </a:p>
        </p:txBody>
      </p:sp>
      <p:sp>
        <p:nvSpPr>
          <p:cNvPr id="3" name="Content Placeholder 2"/>
          <p:cNvSpPr>
            <a:spLocks noGrp="1"/>
          </p:cNvSpPr>
          <p:nvPr>
            <p:ph idx="1"/>
          </p:nvPr>
        </p:nvSpPr>
        <p:spPr>
          <a:xfrm>
            <a:off x="638629" y="1219201"/>
            <a:ext cx="10566400" cy="4906963"/>
          </a:xfrm>
        </p:spPr>
        <p:txBody>
          <a:bodyPr>
            <a:normAutofit/>
          </a:bodyPr>
          <a:lstStyle/>
          <a:p>
            <a:pPr algn="just"/>
            <a:r>
              <a:rPr lang="en-US" b="1" dirty="0" smtClean="0"/>
              <a:t>The Coalition was launched in Jan </a:t>
            </a:r>
            <a:r>
              <a:rPr lang="en-US" b="1" dirty="0" smtClean="0"/>
              <a:t>1982, was </a:t>
            </a:r>
            <a:r>
              <a:rPr lang="en-US" b="1" dirty="0" smtClean="0"/>
              <a:t>described as ‘partnerships of equals’ in which each party is to maintain its independent identity and objectives. </a:t>
            </a:r>
          </a:p>
          <a:p>
            <a:pPr algn="just"/>
            <a:r>
              <a:rPr lang="en-US" dirty="0" smtClean="0"/>
              <a:t>Their election campaign revolved around </a:t>
            </a:r>
            <a:r>
              <a:rPr lang="en-US" b="1" dirty="0" smtClean="0"/>
              <a:t>issues of political equality</a:t>
            </a:r>
            <a:r>
              <a:rPr lang="en-US" dirty="0" smtClean="0"/>
              <a:t>, </a:t>
            </a:r>
            <a:r>
              <a:rPr lang="en-US" b="1" dirty="0" smtClean="0"/>
              <a:t>balanced regional development </a:t>
            </a:r>
            <a:r>
              <a:rPr lang="en-US" dirty="0" smtClean="0"/>
              <a:t>and </a:t>
            </a:r>
            <a:r>
              <a:rPr lang="en-US" b="1" dirty="0" smtClean="0"/>
              <a:t>fair distribution of national income</a:t>
            </a:r>
            <a:r>
              <a:rPr lang="en-US" dirty="0" smtClean="0"/>
              <a:t>.</a:t>
            </a:r>
          </a:p>
          <a:p>
            <a:pPr algn="just"/>
            <a:r>
              <a:rPr lang="en-US" dirty="0" smtClean="0"/>
              <a:t>Racial </a:t>
            </a:r>
            <a:r>
              <a:rPr lang="en-US" dirty="0"/>
              <a:t>tensions </a:t>
            </a:r>
            <a:r>
              <a:rPr lang="en-US" dirty="0" smtClean="0"/>
              <a:t>were witnessed between </a:t>
            </a:r>
            <a:r>
              <a:rPr lang="en-US" dirty="0"/>
              <a:t>Alliance and Coalition </a:t>
            </a:r>
            <a:r>
              <a:rPr lang="en-US" dirty="0" smtClean="0"/>
              <a:t>supporters.</a:t>
            </a:r>
          </a:p>
          <a:p>
            <a:pPr marL="0" indent="0" algn="just">
              <a:buNone/>
            </a:pPr>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640702106"/>
      </p:ext>
    </p:extLst>
  </p:cSld>
  <p:clrMapOvr>
    <a:masterClrMapping/>
  </p:clrMapOvr>
  <mc:AlternateContent xmlns:mc="http://schemas.openxmlformats.org/markup-compatibility/2006">
    <mc:Choice xmlns:p14="http://schemas.microsoft.com/office/powerpoint/2010/main" Requires="p14">
      <p:transition spd="slow" p14:dur="2000" advTm="23906"/>
    </mc:Choice>
    <mc:Fallback>
      <p:transition spd="slow" advTm="239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13" y="365125"/>
            <a:ext cx="11437257" cy="868589"/>
          </a:xfrm>
        </p:spPr>
        <p:txBody>
          <a:bodyPr>
            <a:normAutofit/>
          </a:bodyPr>
          <a:lstStyle/>
          <a:p>
            <a:r>
              <a:rPr lang="en-US" sz="2800" b="1" dirty="0"/>
              <a:t>Candidates of different Parties in 1982 elections and process of selection of candidates</a:t>
            </a:r>
          </a:p>
        </p:txBody>
      </p:sp>
      <p:sp>
        <p:nvSpPr>
          <p:cNvPr id="3" name="Content Placeholder 2"/>
          <p:cNvSpPr>
            <a:spLocks noGrp="1"/>
          </p:cNvSpPr>
          <p:nvPr>
            <p:ph idx="1"/>
          </p:nvPr>
        </p:nvSpPr>
        <p:spPr>
          <a:xfrm>
            <a:off x="838200" y="1600200"/>
            <a:ext cx="10515600" cy="4724400"/>
          </a:xfrm>
        </p:spPr>
        <p:txBody>
          <a:bodyPr>
            <a:normAutofit fontScale="92500" lnSpcReduction="10000"/>
          </a:bodyPr>
          <a:lstStyle/>
          <a:p>
            <a:r>
              <a:rPr lang="en-US" dirty="0"/>
              <a:t>The </a:t>
            </a:r>
            <a:r>
              <a:rPr lang="en-US" dirty="0" smtClean="0"/>
              <a:t>Alliance and NFP-WUF Coalition </a:t>
            </a:r>
            <a:r>
              <a:rPr lang="en-US" dirty="0"/>
              <a:t>fielded candidates for all 52 </a:t>
            </a:r>
            <a:r>
              <a:rPr lang="en-US" dirty="0" smtClean="0"/>
              <a:t>seats. The </a:t>
            </a:r>
            <a:r>
              <a:rPr lang="en-US" dirty="0"/>
              <a:t>FNP put forward a record 27 </a:t>
            </a:r>
            <a:r>
              <a:rPr lang="en-US" dirty="0" smtClean="0"/>
              <a:t>names,  while </a:t>
            </a:r>
            <a:r>
              <a:rPr lang="en-US" dirty="0"/>
              <a:t>there were </a:t>
            </a:r>
            <a:r>
              <a:rPr lang="en-US" dirty="0" smtClean="0"/>
              <a:t>7 Independents</a:t>
            </a:r>
            <a:r>
              <a:rPr lang="en-US" dirty="0"/>
              <a:t>. </a:t>
            </a:r>
            <a:endParaRPr lang="en-US" dirty="0" smtClean="0"/>
          </a:p>
          <a:p>
            <a:r>
              <a:rPr lang="en-US" b="1" dirty="0" smtClean="0"/>
              <a:t>The </a:t>
            </a:r>
            <a:r>
              <a:rPr lang="en-US" b="1" dirty="0"/>
              <a:t>process of selecting candidates was initially a major hurdle for both the Alliance and the </a:t>
            </a:r>
            <a:r>
              <a:rPr lang="en-US" b="1" dirty="0" smtClean="0"/>
              <a:t>Coalition.</a:t>
            </a:r>
          </a:p>
          <a:p>
            <a:r>
              <a:rPr lang="en-US" u="sng" dirty="0" err="1" smtClean="0"/>
              <a:t>Ratu</a:t>
            </a:r>
            <a:r>
              <a:rPr lang="en-US" u="sng" dirty="0" smtClean="0"/>
              <a:t> </a:t>
            </a:r>
            <a:r>
              <a:rPr lang="en-US" u="sng" dirty="0"/>
              <a:t>Mara wanted an infusion of new blood in the final candidate line up, but his problem was complicated by the fact that he had to deal with </a:t>
            </a:r>
            <a:r>
              <a:rPr lang="en-US" u="sng" dirty="0" smtClean="0"/>
              <a:t>36 sitting </a:t>
            </a:r>
            <a:r>
              <a:rPr lang="en-US" u="sng" dirty="0"/>
              <a:t>parliamentarians</a:t>
            </a:r>
            <a:r>
              <a:rPr lang="en-US" u="sng" dirty="0" smtClean="0"/>
              <a:t>.</a:t>
            </a:r>
          </a:p>
          <a:p>
            <a:r>
              <a:rPr lang="en-US" b="1" dirty="0" smtClean="0"/>
              <a:t>An </a:t>
            </a:r>
            <a:r>
              <a:rPr lang="en-US" b="1" dirty="0"/>
              <a:t>all-powerful 10-person Selection Committee headed by </a:t>
            </a:r>
            <a:r>
              <a:rPr lang="en-US" b="1" dirty="0" err="1"/>
              <a:t>Ratu</a:t>
            </a:r>
            <a:r>
              <a:rPr lang="en-US" b="1" dirty="0"/>
              <a:t> Mara (who was the only candidate on it) was empowered to screen all applications</a:t>
            </a:r>
            <a:r>
              <a:rPr lang="en-US" dirty="0"/>
              <a:t> and make the </a:t>
            </a:r>
            <a:r>
              <a:rPr lang="en-US" dirty="0" smtClean="0"/>
              <a:t>final recommendation.</a:t>
            </a:r>
          </a:p>
          <a:p>
            <a:r>
              <a:rPr lang="en-US" dirty="0" smtClean="0"/>
              <a:t> Many of its founding members (Indian members in Alliance party) had either left the party or were denied a ticket.</a:t>
            </a:r>
          </a:p>
          <a:p>
            <a:endParaRPr lang="en-US" dirty="0"/>
          </a:p>
          <a:p>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978306313"/>
      </p:ext>
    </p:extLst>
  </p:cSld>
  <p:clrMapOvr>
    <a:masterClrMapping/>
  </p:clrMapOvr>
  <mc:AlternateContent xmlns:mc="http://schemas.openxmlformats.org/markup-compatibility/2006">
    <mc:Choice xmlns:p14="http://schemas.microsoft.com/office/powerpoint/2010/main" Requires="p14">
      <p:transition spd="slow" p14:dur="2000" advTm="53662"/>
    </mc:Choice>
    <mc:Fallback>
      <p:transition spd="slow" advTm="536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Problems in front of NFP in 1982 elections</a:t>
            </a:r>
            <a:endParaRPr lang="en-US" dirty="0"/>
          </a:p>
        </p:txBody>
      </p:sp>
      <p:sp>
        <p:nvSpPr>
          <p:cNvPr id="3" name="Content Placeholder 2"/>
          <p:cNvSpPr>
            <a:spLocks noGrp="1"/>
          </p:cNvSpPr>
          <p:nvPr>
            <p:ph idx="1"/>
          </p:nvPr>
        </p:nvSpPr>
        <p:spPr/>
        <p:txBody>
          <a:bodyPr>
            <a:normAutofit fontScale="85000" lnSpcReduction="20000"/>
          </a:bodyPr>
          <a:lstStyle/>
          <a:p>
            <a:r>
              <a:rPr lang="en-US" b="1" dirty="0"/>
              <a:t>Jai Ram Reddy, leader of the NFP, was confronted with a far more difficult </a:t>
            </a:r>
            <a:r>
              <a:rPr lang="en-US" b="1" dirty="0" smtClean="0"/>
              <a:t>problem of retaining his own leadership and unite the party after internal struggle of 1977</a:t>
            </a:r>
            <a:r>
              <a:rPr lang="en-US" dirty="0" smtClean="0"/>
              <a:t>. There was a threat of divisions between Dove and Flower factions based on deep cultural</a:t>
            </a:r>
            <a:r>
              <a:rPr lang="en-US" dirty="0"/>
              <a:t>, religious and social divisions in the Indian </a:t>
            </a:r>
            <a:r>
              <a:rPr lang="en-US" dirty="0" smtClean="0"/>
              <a:t>community. Although they had establish unity after July </a:t>
            </a:r>
            <a:r>
              <a:rPr lang="en-US" dirty="0"/>
              <a:t>1979. </a:t>
            </a:r>
            <a:endParaRPr lang="en-US" dirty="0" smtClean="0"/>
          </a:p>
          <a:p>
            <a:r>
              <a:rPr lang="en-US" dirty="0" smtClean="0"/>
              <a:t>Another problem was </a:t>
            </a:r>
            <a:r>
              <a:rPr lang="en-US" b="1" dirty="0" smtClean="0"/>
              <a:t>the </a:t>
            </a:r>
            <a:r>
              <a:rPr lang="en-US" b="1" dirty="0"/>
              <a:t>lack of rapport between </a:t>
            </a:r>
            <a:r>
              <a:rPr lang="en-US" b="1" dirty="0" err="1"/>
              <a:t>Siddiq</a:t>
            </a:r>
            <a:r>
              <a:rPr lang="en-US" b="1" dirty="0"/>
              <a:t> </a:t>
            </a:r>
            <a:r>
              <a:rPr lang="en-US" b="1" dirty="0" err="1"/>
              <a:t>Koya</a:t>
            </a:r>
            <a:r>
              <a:rPr lang="en-US" b="1" dirty="0"/>
              <a:t>, the former </a:t>
            </a:r>
            <a:r>
              <a:rPr lang="en-US" b="1" dirty="0" smtClean="0"/>
              <a:t>leader of </a:t>
            </a:r>
            <a:r>
              <a:rPr lang="en-US" b="1" dirty="0"/>
              <a:t>the Doves</a:t>
            </a:r>
            <a:r>
              <a:rPr lang="en-US" dirty="0"/>
              <a:t> </a:t>
            </a:r>
            <a:r>
              <a:rPr lang="en-US" dirty="0" smtClean="0"/>
              <a:t>and </a:t>
            </a:r>
            <a:r>
              <a:rPr lang="en-US" b="1" dirty="0"/>
              <a:t>Reddy, the Flower leader</a:t>
            </a:r>
            <a:r>
              <a:rPr lang="en-US" dirty="0"/>
              <a:t>. </a:t>
            </a:r>
            <a:r>
              <a:rPr lang="en-US" dirty="0" smtClean="0"/>
              <a:t>Reddy </a:t>
            </a:r>
            <a:r>
              <a:rPr lang="en-US" dirty="0"/>
              <a:t>intended to bring in new faces who were either loyal to him or at least neutral, and to keep the more die-hard Doves out.</a:t>
            </a:r>
          </a:p>
          <a:p>
            <a:r>
              <a:rPr lang="en-US" dirty="0"/>
              <a:t>NFP's nine-member Selection Committee of which Reddy was the chairman (and which also included </a:t>
            </a:r>
            <a:r>
              <a:rPr lang="en-US" dirty="0" err="1"/>
              <a:t>Koya</a:t>
            </a:r>
            <a:r>
              <a:rPr lang="en-US" dirty="0"/>
              <a:t>) screened applications and interviewed candidates across the country.</a:t>
            </a:r>
          </a:p>
          <a:p>
            <a:r>
              <a:rPr lang="en-US" b="1" dirty="0" smtClean="0"/>
              <a:t>When </a:t>
            </a:r>
            <a:r>
              <a:rPr lang="en-US" b="1" dirty="0"/>
              <a:t>the final names were announced, it was clear that Reddy </a:t>
            </a:r>
            <a:r>
              <a:rPr lang="en-US" b="1" dirty="0" smtClean="0"/>
              <a:t>had </a:t>
            </a:r>
            <a:r>
              <a:rPr lang="en-US" b="1" dirty="0"/>
              <a:t>his way, possibly at some cost to the party</a:t>
            </a:r>
            <a:r>
              <a:rPr lang="en-US" b="1" dirty="0" smtClean="0"/>
              <a:t>.</a:t>
            </a:r>
            <a:endParaRPr lang="en-US" b="1"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245242562"/>
      </p:ext>
    </p:extLst>
  </p:cSld>
  <p:clrMapOvr>
    <a:masterClrMapping/>
  </p:clrMapOvr>
  <mc:AlternateContent xmlns:mc="http://schemas.openxmlformats.org/markup-compatibility/2006">
    <mc:Choice xmlns:p14="http://schemas.microsoft.com/office/powerpoint/2010/main" Requires="p14">
      <p:transition spd="slow" p14:dur="2000" advTm="50703"/>
    </mc:Choice>
    <mc:Fallback>
      <p:transition spd="slow" advTm="507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Problems of Alliance Party and NFP</a:t>
            </a:r>
            <a:endParaRPr lang="en-US" dirty="0"/>
          </a:p>
        </p:txBody>
      </p:sp>
      <p:sp>
        <p:nvSpPr>
          <p:cNvPr id="3" name="Content Placeholder 2"/>
          <p:cNvSpPr>
            <a:spLocks noGrp="1"/>
          </p:cNvSpPr>
          <p:nvPr>
            <p:ph idx="1"/>
          </p:nvPr>
        </p:nvSpPr>
        <p:spPr/>
        <p:txBody>
          <a:bodyPr>
            <a:normAutofit fontScale="85000" lnSpcReduction="20000"/>
          </a:bodyPr>
          <a:lstStyle/>
          <a:p>
            <a:r>
              <a:rPr lang="en-US" b="1" dirty="0" smtClean="0"/>
              <a:t>Frustrated </a:t>
            </a:r>
            <a:r>
              <a:rPr lang="en-US" b="1" dirty="0"/>
              <a:t>aspirants crossed the floor; some also stood as Independents</a:t>
            </a:r>
            <a:r>
              <a:rPr lang="en-US" dirty="0"/>
              <a:t>. </a:t>
            </a:r>
          </a:p>
          <a:p>
            <a:r>
              <a:rPr lang="en-US" dirty="0"/>
              <a:t>In regard to Alliance party, the defection of virtually the entire Indian Alliance establishment was of greater </a:t>
            </a:r>
            <a:r>
              <a:rPr lang="en-US" dirty="0" smtClean="0"/>
              <a:t>concern.</a:t>
            </a:r>
          </a:p>
          <a:p>
            <a:r>
              <a:rPr lang="en-US" dirty="0" smtClean="0"/>
              <a:t>The </a:t>
            </a:r>
            <a:r>
              <a:rPr lang="en-US" dirty="0"/>
              <a:t>NFP's gain, however, was counteracted by the loss from its ranks of some long-serving (Dove) members</a:t>
            </a:r>
            <a:r>
              <a:rPr lang="en-US" dirty="0" smtClean="0"/>
              <a:t>.</a:t>
            </a:r>
          </a:p>
          <a:p>
            <a:r>
              <a:rPr lang="en-US" b="1" dirty="0"/>
              <a:t>The extent of 'party-switching' was remarkable</a:t>
            </a:r>
            <a:r>
              <a:rPr lang="en-US" dirty="0"/>
              <a:t>, but what was perhaps more astonishing was the apparent ease with which the switches were made, without any public loss of face or political credibility of the defectors. Failure to win a party ticket was the most important cause of party switching</a:t>
            </a:r>
            <a:r>
              <a:rPr lang="en-US" dirty="0" smtClean="0"/>
              <a:t>.</a:t>
            </a:r>
            <a:r>
              <a:rPr lang="en-US" dirty="0"/>
              <a:t> </a:t>
            </a:r>
            <a:endParaRPr lang="en-US" dirty="0" smtClean="0"/>
          </a:p>
          <a:p>
            <a:r>
              <a:rPr lang="en-US" b="1" dirty="0" smtClean="0"/>
              <a:t>Once </a:t>
            </a:r>
            <a:r>
              <a:rPr lang="en-US" b="1" dirty="0"/>
              <a:t>again the Alliance, with its public image of multiracial composition and creditable record in government, had less of a problem here than the NFP which had yet to outgrow its predominantly Indian image and extend its multiracial base. </a:t>
            </a:r>
          </a:p>
          <a:p>
            <a:endParaRPr lang="en-US" dirty="0"/>
          </a:p>
          <a:p>
            <a:endParaRPr lang="en-US" dirty="0"/>
          </a:p>
          <a:p>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011028254"/>
      </p:ext>
    </p:extLst>
  </p:cSld>
  <p:clrMapOvr>
    <a:masterClrMapping/>
  </p:clrMapOvr>
  <mc:AlternateContent xmlns:mc="http://schemas.openxmlformats.org/markup-compatibility/2006">
    <mc:Choice xmlns:p14="http://schemas.microsoft.com/office/powerpoint/2010/main" Requires="p14">
      <p:transition spd="slow" p14:dur="2000" advTm="46531"/>
    </mc:Choice>
    <mc:Fallback>
      <p:transition spd="slow" advTm="465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NFP support among Fijians</a:t>
            </a:r>
            <a:endParaRPr lang="en-US" dirty="0"/>
          </a:p>
        </p:txBody>
      </p:sp>
      <p:sp>
        <p:nvSpPr>
          <p:cNvPr id="3" name="Content Placeholder 2"/>
          <p:cNvSpPr>
            <a:spLocks noGrp="1"/>
          </p:cNvSpPr>
          <p:nvPr>
            <p:ph idx="1"/>
          </p:nvPr>
        </p:nvSpPr>
        <p:spPr/>
        <p:txBody>
          <a:bodyPr>
            <a:normAutofit/>
          </a:bodyPr>
          <a:lstStyle/>
          <a:p>
            <a:r>
              <a:rPr lang="en-US" b="1" dirty="0"/>
              <a:t>The problem of </a:t>
            </a:r>
            <a:r>
              <a:rPr lang="en-US" b="1" dirty="0" smtClean="0"/>
              <a:t>NEP to attract </a:t>
            </a:r>
            <a:r>
              <a:rPr lang="en-US" b="1" dirty="0"/>
              <a:t>more Fijian support remained</a:t>
            </a:r>
            <a:r>
              <a:rPr lang="en-US" dirty="0"/>
              <a:t>. Neither the merger of the Fijian National Democratic Party with the Federation Party </a:t>
            </a:r>
            <a:r>
              <a:rPr lang="en-US" dirty="0" smtClean="0"/>
              <a:t>thus </a:t>
            </a:r>
            <a:r>
              <a:rPr lang="en-US" dirty="0"/>
              <a:t>leading to the </a:t>
            </a:r>
            <a:r>
              <a:rPr lang="en-US" dirty="0" smtClean="0"/>
              <a:t>creation </a:t>
            </a:r>
            <a:r>
              <a:rPr lang="en-US" dirty="0"/>
              <a:t>of the </a:t>
            </a:r>
            <a:r>
              <a:rPr lang="en-US" dirty="0" smtClean="0"/>
              <a:t>NFP in </a:t>
            </a:r>
            <a:r>
              <a:rPr lang="en-US" dirty="0"/>
              <a:t>1968 nor the ill-fated Operation </a:t>
            </a:r>
            <a:r>
              <a:rPr lang="en-US" dirty="0" err="1"/>
              <a:t>Taukei</a:t>
            </a:r>
            <a:r>
              <a:rPr lang="en-US" dirty="0"/>
              <a:t> in 1970 had increased the NFP's appeal to the Fijians</a:t>
            </a:r>
            <a:r>
              <a:rPr lang="en-US" dirty="0" smtClean="0"/>
              <a:t>.</a:t>
            </a:r>
          </a:p>
          <a:p>
            <a:r>
              <a:rPr lang="en-US" dirty="0" smtClean="0"/>
              <a:t>But </a:t>
            </a:r>
            <a:r>
              <a:rPr lang="en-US" dirty="0"/>
              <a:t>in</a:t>
            </a:r>
            <a:r>
              <a:rPr lang="en-US" b="1" dirty="0"/>
              <a:t> 1982 this problem appeared to be solved with the </a:t>
            </a:r>
            <a:r>
              <a:rPr lang="en-US" b="1" dirty="0" smtClean="0"/>
              <a:t>offer of </a:t>
            </a:r>
            <a:r>
              <a:rPr lang="en-US" b="1" dirty="0"/>
              <a:t>a coalition from an exclusively Fijian organization, the Western United Front.</a:t>
            </a:r>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634119492"/>
      </p:ext>
    </p:extLst>
  </p:cSld>
  <p:clrMapOvr>
    <a:masterClrMapping/>
  </p:clrMapOvr>
  <mc:AlternateContent xmlns:mc="http://schemas.openxmlformats.org/markup-compatibility/2006">
    <mc:Choice xmlns:p14="http://schemas.microsoft.com/office/powerpoint/2010/main" Requires="p14">
      <p:transition spd="slow" p14:dur="2000" advTm="12559"/>
    </mc:Choice>
    <mc:Fallback>
      <p:transition spd="slow" advTm="125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23446"/>
          </a:xfrm>
        </p:spPr>
        <p:txBody>
          <a:bodyPr>
            <a:normAutofit/>
          </a:bodyPr>
          <a:lstStyle/>
          <a:p>
            <a:r>
              <a:rPr lang="en-US" dirty="0" smtClean="0"/>
              <a:t>Pine Issue and WUF </a:t>
            </a:r>
            <a:r>
              <a:rPr lang="en-US" dirty="0" err="1" smtClean="0"/>
              <a:t>Vs</a:t>
            </a:r>
            <a:r>
              <a:rPr lang="en-US" dirty="0" smtClean="0"/>
              <a:t> Alliance Party</a:t>
            </a:r>
            <a:endParaRPr lang="en-US" dirty="0"/>
          </a:p>
        </p:txBody>
      </p:sp>
      <p:sp>
        <p:nvSpPr>
          <p:cNvPr id="3" name="Content Placeholder 2"/>
          <p:cNvSpPr>
            <a:spLocks noGrp="1"/>
          </p:cNvSpPr>
          <p:nvPr>
            <p:ph idx="1"/>
          </p:nvPr>
        </p:nvSpPr>
        <p:spPr>
          <a:xfrm>
            <a:off x="566057" y="1088572"/>
            <a:ext cx="10787743" cy="5693228"/>
          </a:xfrm>
        </p:spPr>
        <p:txBody>
          <a:bodyPr>
            <a:normAutofit fontScale="92500" lnSpcReduction="20000"/>
          </a:bodyPr>
          <a:lstStyle/>
          <a:p>
            <a:r>
              <a:rPr lang="en-US" u="sng" dirty="0" smtClean="0"/>
              <a:t>With </a:t>
            </a:r>
            <a:r>
              <a:rPr lang="en-US" u="sng" dirty="0"/>
              <a:t>rapid expansion in the pine plantation schemes and </a:t>
            </a:r>
            <a:r>
              <a:rPr lang="en-US" u="sng" dirty="0" smtClean="0"/>
              <a:t>the growing </a:t>
            </a:r>
            <a:r>
              <a:rPr lang="en-US" u="sng" dirty="0"/>
              <a:t>complexity of the entire operation, the government under the Fiji Pine Commission Act 1976 established the Fiji Pine Commission (FPC), a statutory </a:t>
            </a:r>
            <a:r>
              <a:rPr lang="en-US" u="sng" dirty="0" smtClean="0"/>
              <a:t>corporation required </a:t>
            </a:r>
            <a:r>
              <a:rPr lang="en-US" u="sng" dirty="0"/>
              <a:t>to 'facilitate and develop an industry based on the growing, harvesting, processing and marketing of pine and other species of trees grown in Fiji'.</a:t>
            </a:r>
          </a:p>
          <a:p>
            <a:r>
              <a:rPr lang="en-US" dirty="0"/>
              <a:t>The pine industry was not the exclusive domain of the FPC, although it controlled the largest segment of the </a:t>
            </a:r>
            <a:r>
              <a:rPr lang="en-US" dirty="0" smtClean="0"/>
              <a:t>industry. The </a:t>
            </a:r>
            <a:r>
              <a:rPr lang="en-US" dirty="0"/>
              <a:t>successful and efficient operation of the pine industry depended upon a close co-operation between the landowners {</a:t>
            </a:r>
            <a:r>
              <a:rPr lang="en-US" dirty="0" err="1"/>
              <a:t>mataqali</a:t>
            </a:r>
            <a:r>
              <a:rPr lang="en-US" dirty="0"/>
              <a:t>) and the FPC.</a:t>
            </a:r>
          </a:p>
          <a:p>
            <a:r>
              <a:rPr lang="en-US" b="1" dirty="0"/>
              <a:t>To harvest the pine and to develop an overall export industry, the FPC invited proposals from interested companies. Four serious ones were received</a:t>
            </a:r>
            <a:r>
              <a:rPr lang="en-US" dirty="0"/>
              <a:t>. </a:t>
            </a:r>
            <a:r>
              <a:rPr lang="en-US" u="sng" dirty="0"/>
              <a:t>The FPC accepted British Petroleum (South-West Pacific) </a:t>
            </a:r>
            <a:r>
              <a:rPr lang="en-US" u="sng" dirty="0" err="1"/>
              <a:t>Ltd's</a:t>
            </a:r>
            <a:r>
              <a:rPr lang="en-US" u="sng" dirty="0"/>
              <a:t> initial proposals in preference to those submitted by M. K. Hunt Foundation, Shell/New Zealand Forest Products and an American company, United Marketing Corporation.</a:t>
            </a:r>
            <a:r>
              <a:rPr lang="en-US" b="1" u="sng" dirty="0"/>
              <a:t> </a:t>
            </a:r>
            <a:r>
              <a:rPr lang="en-US" b="1" dirty="0"/>
              <a:t>The </a:t>
            </a:r>
            <a:r>
              <a:rPr lang="en-US" b="1" dirty="0" smtClean="0"/>
              <a:t>landowners </a:t>
            </a:r>
            <a:r>
              <a:rPr lang="en-US" b="1" dirty="0"/>
              <a:t>disagreed, and preferred the UMC's proposals instead. </a:t>
            </a:r>
            <a:r>
              <a:rPr lang="en-US" dirty="0"/>
              <a:t>To them the Corporation offered a scheme of pine exploitation which recognized legitimate landowner rights, offered a greater share of profits, and allowed participation at all levels of the industry. </a:t>
            </a:r>
          </a:p>
          <a:p>
            <a:endParaRPr lang="en-US" dirty="0" smtClean="0"/>
          </a:p>
          <a:p>
            <a:endParaRPr lang="en-US" dirty="0" smtClean="0"/>
          </a:p>
          <a:p>
            <a:endParaRPr lang="en-US" dirty="0"/>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364740067"/>
      </p:ext>
    </p:extLst>
  </p:cSld>
  <p:clrMapOvr>
    <a:masterClrMapping/>
  </p:clrMapOvr>
  <mc:AlternateContent xmlns:mc="http://schemas.openxmlformats.org/markup-compatibility/2006">
    <mc:Choice xmlns:p14="http://schemas.microsoft.com/office/powerpoint/2010/main" Requires="p14">
      <p:transition spd="slow" p14:dur="2000" advTm="59341"/>
    </mc:Choice>
    <mc:Fallback>
      <p:transition spd="slow" advTm="593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944562"/>
          </a:xfrm>
        </p:spPr>
        <p:txBody>
          <a:bodyPr>
            <a:normAutofit/>
          </a:bodyPr>
          <a:lstStyle/>
          <a:p>
            <a:r>
              <a:rPr lang="en-US" sz="3600" dirty="0"/>
              <a:t>Pine Dispute and WUF </a:t>
            </a:r>
            <a:r>
              <a:rPr lang="en-US" sz="3600" dirty="0" err="1"/>
              <a:t>Vs</a:t>
            </a:r>
            <a:r>
              <a:rPr lang="en-US" sz="3600" dirty="0"/>
              <a:t> Alliance Party</a:t>
            </a:r>
          </a:p>
        </p:txBody>
      </p:sp>
      <p:sp>
        <p:nvSpPr>
          <p:cNvPr id="3" name="Content Placeholder 2"/>
          <p:cNvSpPr>
            <a:spLocks noGrp="1"/>
          </p:cNvSpPr>
          <p:nvPr>
            <p:ph idx="1"/>
          </p:nvPr>
        </p:nvSpPr>
        <p:spPr>
          <a:xfrm>
            <a:off x="595086" y="1219201"/>
            <a:ext cx="11176000" cy="4906963"/>
          </a:xfrm>
        </p:spPr>
        <p:txBody>
          <a:bodyPr>
            <a:normAutofit/>
          </a:bodyPr>
          <a:lstStyle/>
          <a:p>
            <a:r>
              <a:rPr lang="en-US" b="1" dirty="0"/>
              <a:t>Pressure from landowners forced the FPC to consider a revised proposal from the UMC. But the FPC remained unmoved</a:t>
            </a:r>
            <a:r>
              <a:rPr lang="en-US" dirty="0"/>
              <a:t>. The simmering conflict between </a:t>
            </a:r>
            <a:r>
              <a:rPr lang="en-US" dirty="0" err="1"/>
              <a:t>Ratu</a:t>
            </a:r>
            <a:r>
              <a:rPr lang="en-US" dirty="0"/>
              <a:t> </a:t>
            </a:r>
            <a:r>
              <a:rPr lang="en-US" dirty="0" err="1"/>
              <a:t>Osea</a:t>
            </a:r>
            <a:r>
              <a:rPr lang="en-US" dirty="0"/>
              <a:t> </a:t>
            </a:r>
            <a:r>
              <a:rPr lang="en-US" dirty="0" err="1"/>
              <a:t>Gavidi</a:t>
            </a:r>
            <a:r>
              <a:rPr lang="en-US" dirty="0"/>
              <a:t>, representative of the </a:t>
            </a:r>
            <a:r>
              <a:rPr lang="en-US" dirty="0" smtClean="0"/>
              <a:t>land owners </a:t>
            </a:r>
            <a:r>
              <a:rPr lang="en-US" dirty="0"/>
              <a:t>and the FPC, and through it the government, erupted into the open. </a:t>
            </a:r>
            <a:r>
              <a:rPr lang="en-US" b="1" dirty="0"/>
              <a:t>The land owners boycotted FPC pine stations and its planting </a:t>
            </a:r>
            <a:r>
              <a:rPr lang="en-US" b="1" dirty="0" err="1"/>
              <a:t>programmes</a:t>
            </a:r>
            <a:r>
              <a:rPr lang="en-US" b="1" dirty="0"/>
              <a:t> and withdrew </a:t>
            </a:r>
            <a:r>
              <a:rPr lang="en-US" b="1" dirty="0" smtClean="0"/>
              <a:t>from the </a:t>
            </a:r>
            <a:r>
              <a:rPr lang="en-US" b="1" dirty="0"/>
              <a:t>Commission itself</a:t>
            </a:r>
            <a:r>
              <a:rPr lang="en-US" b="1" dirty="0" smtClean="0"/>
              <a:t>.</a:t>
            </a:r>
            <a:endParaRPr lang="en-US" b="1" dirty="0"/>
          </a:p>
          <a:p>
            <a:r>
              <a:rPr lang="en-US" b="1" dirty="0" smtClean="0"/>
              <a:t>The </a:t>
            </a:r>
            <a:r>
              <a:rPr lang="en-US" b="1" dirty="0"/>
              <a:t>pine dispute intensified tensions </a:t>
            </a:r>
            <a:r>
              <a:rPr lang="en-US" b="1" dirty="0" smtClean="0"/>
              <a:t>and aggravated the </a:t>
            </a:r>
            <a:r>
              <a:rPr lang="en-US" b="1" dirty="0"/>
              <a:t>already cold relations </a:t>
            </a:r>
            <a:r>
              <a:rPr lang="en-US" b="1" dirty="0" smtClean="0"/>
              <a:t>between </a:t>
            </a:r>
            <a:r>
              <a:rPr lang="en-US" b="1" dirty="0" err="1"/>
              <a:t>Ratu</a:t>
            </a:r>
            <a:r>
              <a:rPr lang="en-US" b="1" dirty="0"/>
              <a:t> </a:t>
            </a:r>
            <a:r>
              <a:rPr lang="en-US" b="1" dirty="0" err="1"/>
              <a:t>Osea</a:t>
            </a:r>
            <a:r>
              <a:rPr lang="en-US" b="1" dirty="0"/>
              <a:t> </a:t>
            </a:r>
            <a:r>
              <a:rPr lang="en-US" b="1" dirty="0" err="1"/>
              <a:t>Gavidi</a:t>
            </a:r>
            <a:r>
              <a:rPr lang="en-US" b="1" dirty="0"/>
              <a:t> and </a:t>
            </a:r>
            <a:r>
              <a:rPr lang="en-US" b="1" dirty="0" err="1"/>
              <a:t>Ratu</a:t>
            </a:r>
            <a:r>
              <a:rPr lang="en-US" b="1" dirty="0"/>
              <a:t> Sir </a:t>
            </a:r>
            <a:r>
              <a:rPr lang="en-US" b="1" dirty="0" err="1"/>
              <a:t>Kamisese</a:t>
            </a:r>
            <a:r>
              <a:rPr lang="en-US" b="1" dirty="0"/>
              <a:t> Mara.</a:t>
            </a:r>
            <a:r>
              <a:rPr lang="en-US" dirty="0" smtClean="0"/>
              <a:t> </a:t>
            </a:r>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768251215"/>
      </p:ext>
    </p:extLst>
  </p:cSld>
  <p:clrMapOvr>
    <a:masterClrMapping/>
  </p:clrMapOvr>
  <mc:AlternateContent xmlns:mc="http://schemas.openxmlformats.org/markup-compatibility/2006">
    <mc:Choice xmlns:p14="http://schemas.microsoft.com/office/powerpoint/2010/main" Requires="p14">
      <p:transition spd="slow" p14:dur="2000" advTm="22856"/>
    </mc:Choice>
    <mc:Fallback>
      <p:transition spd="slow" advTm="228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280</TotalTime>
  <Words>2082</Words>
  <Application>Microsoft Office PowerPoint</Application>
  <PresentationFormat>Widescreen</PresentationFormat>
  <Paragraphs>70</Paragraphs>
  <Slides>13</Slides>
  <Notes>3</Notes>
  <HiddenSlides>0</HiddenSlides>
  <MMClips>13</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Calibri Light</vt:lpstr>
      <vt:lpstr>Office Theme</vt:lpstr>
      <vt:lpstr>Week 9: Part II. Elections of 1982: Issues, Course, Importance and Result General elections of 1982: Overview</vt:lpstr>
      <vt:lpstr>Western United Front: Rise and Manifesto</vt:lpstr>
      <vt:lpstr>NFP-WUP Coalition</vt:lpstr>
      <vt:lpstr>Candidates of different Parties in 1982 elections and process of selection of candidates</vt:lpstr>
      <vt:lpstr>Problems in front of NFP in 1982 elections</vt:lpstr>
      <vt:lpstr>Problems of Alliance Party and NFP</vt:lpstr>
      <vt:lpstr>NFP support among Fijians</vt:lpstr>
      <vt:lpstr>Pine Issue and WUF Vs Alliance Party</vt:lpstr>
      <vt:lpstr>Pine Dispute and WUF Vs Alliance Party</vt:lpstr>
      <vt:lpstr>West-East Disparities; Reasons for NFP-WUF Coalition and their weaknesses</vt:lpstr>
      <vt:lpstr>Campaign Policies of Coalition and Alliance</vt:lpstr>
      <vt:lpstr>Four Corners Controversy</vt:lpstr>
      <vt:lpstr>Elections of 1982 and Result: Conclusion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Elections of 1982: Issues, Course, Importance and Result General elections of 1982: Overview</dc:title>
  <dc:creator>Sakul Kundra</dc:creator>
  <cp:lastModifiedBy>Sakul Kundra</cp:lastModifiedBy>
  <cp:revision>32</cp:revision>
  <dcterms:created xsi:type="dcterms:W3CDTF">2020-04-19T13:47:14Z</dcterms:created>
  <dcterms:modified xsi:type="dcterms:W3CDTF">2020-04-19T23:54:37Z</dcterms:modified>
</cp:coreProperties>
</file>