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27AA9BF-2058-4AE8-A9C6-972615F17E56}"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1475802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7AA9BF-2058-4AE8-A9C6-972615F17E56}"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2552632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7AA9BF-2058-4AE8-A9C6-972615F17E56}"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133356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27AA9BF-2058-4AE8-A9C6-972615F17E56}"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1339029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27AA9BF-2058-4AE8-A9C6-972615F17E56}" type="datetimeFigureOut">
              <a:rPr lang="en-US" smtClean="0"/>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456023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27AA9BF-2058-4AE8-A9C6-972615F17E56}" type="datetimeFigureOut">
              <a:rPr lang="en-US" smtClean="0"/>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1348629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27AA9BF-2058-4AE8-A9C6-972615F17E56}" type="datetimeFigureOut">
              <a:rPr lang="en-US" smtClean="0"/>
              <a:t>20-Apr-20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601942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27AA9BF-2058-4AE8-A9C6-972615F17E56}" type="datetimeFigureOut">
              <a:rPr lang="en-US" smtClean="0"/>
              <a:t>20-Apr-20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1949019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AA9BF-2058-4AE8-A9C6-972615F17E56}" type="datetimeFigureOut">
              <a:rPr lang="en-US" smtClean="0"/>
              <a:t>20-Apr-20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2076182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27AA9BF-2058-4AE8-A9C6-972615F17E56}" type="datetimeFigureOut">
              <a:rPr lang="en-US" smtClean="0"/>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972035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27AA9BF-2058-4AE8-A9C6-972615F17E56}" type="datetimeFigureOut">
              <a:rPr lang="en-US" smtClean="0"/>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FE19F4-1370-494B-A814-DE60F652A9AB}" type="slidenum">
              <a:rPr lang="en-US" smtClean="0"/>
              <a:t>‹#›</a:t>
            </a:fld>
            <a:endParaRPr lang="en-US"/>
          </a:p>
        </p:txBody>
      </p:sp>
    </p:spTree>
    <p:extLst>
      <p:ext uri="{BB962C8B-B14F-4D97-AF65-F5344CB8AC3E}">
        <p14:creationId xmlns:p14="http://schemas.microsoft.com/office/powerpoint/2010/main" val="230554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AA9BF-2058-4AE8-A9C6-972615F17E56}" type="datetimeFigureOut">
              <a:rPr lang="en-US" smtClean="0"/>
              <a:t>20-Apr-20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FE19F4-1370-494B-A814-DE60F652A9AB}" type="slidenum">
              <a:rPr lang="en-US" smtClean="0"/>
              <a:t>‹#›</a:t>
            </a:fld>
            <a:endParaRPr lang="en-US"/>
          </a:p>
        </p:txBody>
      </p:sp>
    </p:spTree>
    <p:extLst>
      <p:ext uri="{BB962C8B-B14F-4D97-AF65-F5344CB8AC3E}">
        <p14:creationId xmlns:p14="http://schemas.microsoft.com/office/powerpoint/2010/main" val="468282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hyperlink" Target="http://press.anu.edu.au/wp-content/uploads/2011/05/whole_book10.pdf" TargetMode="External"/><Relationship Id="rId5" Type="http://schemas.openxmlformats.org/officeDocument/2006/relationships/hyperlink" Target="http://www.elections.gov.fj/" TargetMode="External"/><Relationship Id="rId4" Type="http://schemas.openxmlformats.org/officeDocument/2006/relationships/hyperlink" Target="http://www.ipu.org/parline-e/reports/arc/FIJI_1977_E_1.PDF"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228600"/>
            <a:ext cx="8839200" cy="6477000"/>
          </a:xfrm>
        </p:spPr>
        <p:txBody>
          <a:bodyPr>
            <a:normAutofit/>
          </a:bodyPr>
          <a:lstStyle/>
          <a:p>
            <a:pPr marL="0" indent="0" algn="ctr">
              <a:buNone/>
            </a:pPr>
            <a:r>
              <a:rPr lang="en-US" b="1" dirty="0" smtClean="0"/>
              <a:t>1977 Elections Week </a:t>
            </a:r>
            <a:r>
              <a:rPr lang="en-US" b="1" dirty="0" smtClean="0"/>
              <a:t>9</a:t>
            </a:r>
            <a:endParaRPr lang="en-US" b="1" dirty="0" smtClean="0"/>
          </a:p>
          <a:p>
            <a:pPr algn="just"/>
            <a:r>
              <a:rPr lang="en-US" sz="2400" dirty="0"/>
              <a:t>After </a:t>
            </a:r>
            <a:r>
              <a:rPr lang="en-US" sz="2400" dirty="0"/>
              <a:t>the 1966 election, Fiji adopted a Ministerial type of Government with </a:t>
            </a:r>
            <a:r>
              <a:rPr lang="en-US" sz="2400" b="1" dirty="0"/>
              <a:t>Ratu Kamisese Mara, of the Alliance Party, as Chief </a:t>
            </a:r>
            <a:r>
              <a:rPr lang="en-US" sz="2400" b="1" dirty="0"/>
              <a:t>Minister </a:t>
            </a:r>
            <a:r>
              <a:rPr lang="en-US" sz="2400" dirty="0"/>
              <a:t>and</a:t>
            </a:r>
            <a:r>
              <a:rPr lang="en-US" sz="2400" dirty="0"/>
              <a:t> </a:t>
            </a:r>
            <a:r>
              <a:rPr lang="en-US" sz="2400" b="1" dirty="0"/>
              <a:t>A.D. Patel, of the Federation Party, as Leader of the Opposition</a:t>
            </a:r>
            <a:r>
              <a:rPr lang="en-US" sz="2400" b="1" dirty="0"/>
              <a:t>.</a:t>
            </a:r>
          </a:p>
          <a:p>
            <a:pPr algn="just"/>
            <a:r>
              <a:rPr lang="en-US" sz="2400" dirty="0"/>
              <a:t>The Legislative Council elected in </a:t>
            </a:r>
            <a:r>
              <a:rPr lang="en-US" sz="2400" dirty="0"/>
              <a:t>1966: 36 </a:t>
            </a:r>
            <a:r>
              <a:rPr lang="en-US" sz="2400" dirty="0"/>
              <a:t>members. </a:t>
            </a:r>
            <a:endParaRPr lang="en-US" sz="2400" dirty="0"/>
          </a:p>
          <a:p>
            <a:pPr algn="just"/>
            <a:r>
              <a:rPr lang="en-US" sz="2400" dirty="0"/>
              <a:t>25 </a:t>
            </a:r>
            <a:r>
              <a:rPr lang="en-US" sz="2400" dirty="0"/>
              <a:t>seats represented </a:t>
            </a:r>
            <a:r>
              <a:rPr lang="en-US" sz="2400" i="1" dirty="0"/>
              <a:t>Communal constituencies</a:t>
            </a:r>
            <a:r>
              <a:rPr lang="en-US" sz="2400" dirty="0"/>
              <a:t> (9 indigenous Fijians, 9 Indians, and 7 General Electors (Europeans, Chinese, and other minorities), elected on closed electoral rolls by voters registered as members of their respective ethnic groups. </a:t>
            </a:r>
            <a:endParaRPr lang="en-US" sz="2400" dirty="0"/>
          </a:p>
          <a:p>
            <a:pPr algn="just"/>
            <a:r>
              <a:rPr lang="en-US" sz="2400" dirty="0"/>
              <a:t>A </a:t>
            </a:r>
            <a:r>
              <a:rPr lang="en-US" sz="2400" dirty="0"/>
              <a:t>further 9 members were elected from </a:t>
            </a:r>
            <a:r>
              <a:rPr lang="en-US" sz="2400" i="1" dirty="0"/>
              <a:t>National constituencies</a:t>
            </a:r>
            <a:r>
              <a:rPr lang="en-US" sz="2400" dirty="0"/>
              <a:t> - seats allocated ethnically (3 for each ethnic constituency) but elected by universal suffrage. </a:t>
            </a:r>
            <a:endParaRPr lang="en-US" sz="2400" dirty="0"/>
          </a:p>
          <a:p>
            <a:pPr algn="just"/>
            <a:r>
              <a:rPr lang="en-US" sz="2400" dirty="0"/>
              <a:t>The </a:t>
            </a:r>
            <a:r>
              <a:rPr lang="en-US" sz="2400" dirty="0"/>
              <a:t>remaining 2 members were nominated by the Great Council of Chiefs.</a:t>
            </a:r>
            <a:endParaRPr lang="en-US" sz="2400" dirty="0"/>
          </a:p>
          <a:p>
            <a:endParaRPr lang="en-US" dirty="0" smtClean="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604048934"/>
      </p:ext>
    </p:extLst>
  </p:cSld>
  <p:clrMapOvr>
    <a:masterClrMapping/>
  </p:clrMapOvr>
  <mc:AlternateContent xmlns:mc="http://schemas.openxmlformats.org/markup-compatibility/2006">
    <mc:Choice xmlns:p14="http://schemas.microsoft.com/office/powerpoint/2010/main" Requires="p14">
      <p:transition spd="slow" p14:dur="2000" advTm="24873"/>
    </mc:Choice>
    <mc:Fallback>
      <p:transition spd="slow" advTm="248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6971" y="365127"/>
            <a:ext cx="10029372" cy="549274"/>
          </a:xfrm>
        </p:spPr>
        <p:txBody>
          <a:bodyPr>
            <a:normAutofit fontScale="90000"/>
          </a:bodyPr>
          <a:lstStyle/>
          <a:p>
            <a:r>
              <a:rPr lang="en-US" dirty="0" err="1" smtClean="0"/>
              <a:t>Siddiq</a:t>
            </a:r>
            <a:r>
              <a:rPr lang="en-US" dirty="0" smtClean="0"/>
              <a:t> </a:t>
            </a:r>
            <a:r>
              <a:rPr lang="en-US" dirty="0" err="1" smtClean="0"/>
              <a:t>Koya</a:t>
            </a:r>
            <a:r>
              <a:rPr lang="en-US" dirty="0" smtClean="0"/>
              <a:t> campaign for 1977 elections</a:t>
            </a:r>
            <a:endParaRPr lang="en-US" dirty="0"/>
          </a:p>
        </p:txBody>
      </p:sp>
      <p:sp>
        <p:nvSpPr>
          <p:cNvPr id="3" name="Content Placeholder 2"/>
          <p:cNvSpPr>
            <a:spLocks noGrp="1"/>
          </p:cNvSpPr>
          <p:nvPr>
            <p:ph idx="1"/>
          </p:nvPr>
        </p:nvSpPr>
        <p:spPr>
          <a:xfrm>
            <a:off x="478971" y="1219201"/>
            <a:ext cx="10711543" cy="4978399"/>
          </a:xfrm>
        </p:spPr>
        <p:txBody>
          <a:bodyPr>
            <a:normAutofit fontScale="85000" lnSpcReduction="20000"/>
          </a:bodyPr>
          <a:lstStyle/>
          <a:p>
            <a:r>
              <a:rPr lang="en-US" b="1" dirty="0" err="1"/>
              <a:t>Siddiq</a:t>
            </a:r>
            <a:r>
              <a:rPr lang="en-US" b="1" dirty="0"/>
              <a:t> </a:t>
            </a:r>
            <a:r>
              <a:rPr lang="en-US" b="1" dirty="0" err="1"/>
              <a:t>Koya</a:t>
            </a:r>
            <a:r>
              <a:rPr lang="en-US" b="1" dirty="0" smtClean="0"/>
              <a:t> </a:t>
            </a:r>
            <a:r>
              <a:rPr lang="en-US" b="1" dirty="0"/>
              <a:t>speech was a relentless criticism of the Alliance's policies and record but he provided no alternative </a:t>
            </a:r>
            <a:r>
              <a:rPr lang="en-US" b="1" dirty="0" err="1"/>
              <a:t>programme</a:t>
            </a:r>
            <a:r>
              <a:rPr lang="en-US" b="1" dirty="0" smtClean="0"/>
              <a:t>.</a:t>
            </a:r>
          </a:p>
          <a:p>
            <a:r>
              <a:rPr lang="en-US" u="sng" dirty="0" err="1" smtClean="0"/>
              <a:t>Koya</a:t>
            </a:r>
            <a:r>
              <a:rPr lang="en-US" u="sng" dirty="0" smtClean="0"/>
              <a:t> </a:t>
            </a:r>
            <a:r>
              <a:rPr lang="en-US" u="sng" dirty="0" smtClean="0"/>
              <a:t>address </a:t>
            </a:r>
            <a:r>
              <a:rPr lang="en-US" u="sng" dirty="0"/>
              <a:t>also contained a special appeal to the Indian community, the majority of whom supported his party</a:t>
            </a:r>
            <a:r>
              <a:rPr lang="en-US" dirty="0"/>
              <a:t>. </a:t>
            </a:r>
            <a:r>
              <a:rPr lang="en-US" u="sng" dirty="0" err="1"/>
              <a:t>Koya</a:t>
            </a:r>
            <a:r>
              <a:rPr lang="en-US" u="sng" dirty="0"/>
              <a:t> accused the Alliance of failing 'to give an </a:t>
            </a:r>
            <a:r>
              <a:rPr lang="en-US" u="sng" dirty="0" smtClean="0"/>
              <a:t>effective and </a:t>
            </a:r>
            <a:r>
              <a:rPr lang="en-US" u="sng" dirty="0"/>
              <a:t>an appropriate assurance to the Indian </a:t>
            </a:r>
            <a:r>
              <a:rPr lang="en-US" u="sng" dirty="0" smtClean="0"/>
              <a:t>community when </a:t>
            </a:r>
            <a:r>
              <a:rPr lang="en-US" u="sng" dirty="0"/>
              <a:t>in October 1975 </a:t>
            </a:r>
            <a:r>
              <a:rPr lang="en-US" u="sng" dirty="0" err="1"/>
              <a:t>Mr</a:t>
            </a:r>
            <a:r>
              <a:rPr lang="en-US" u="sng" dirty="0"/>
              <a:t> </a:t>
            </a:r>
            <a:r>
              <a:rPr lang="en-US" u="sng" dirty="0" err="1"/>
              <a:t>Sakiasi</a:t>
            </a:r>
            <a:r>
              <a:rPr lang="en-US" u="sng" dirty="0"/>
              <a:t> </a:t>
            </a:r>
            <a:r>
              <a:rPr lang="en-US" u="sng" dirty="0" err="1"/>
              <a:t>Butadroka</a:t>
            </a:r>
            <a:r>
              <a:rPr lang="en-US" u="sng" dirty="0"/>
              <a:t> had unsuccessfully moved a motion in Parliament </a:t>
            </a:r>
            <a:r>
              <a:rPr lang="en-US" u="sng" dirty="0" smtClean="0"/>
              <a:t>calling for </a:t>
            </a:r>
            <a:r>
              <a:rPr lang="en-US" u="sng" dirty="0"/>
              <a:t>the repatriation of all Fiji citizens of Indian parentage</a:t>
            </a:r>
            <a:r>
              <a:rPr lang="en-US" u="sng" dirty="0" smtClean="0"/>
              <a:t>.</a:t>
            </a:r>
          </a:p>
          <a:p>
            <a:r>
              <a:rPr lang="en-US" dirty="0"/>
              <a:t>Ratu Sir </a:t>
            </a:r>
            <a:r>
              <a:rPr lang="en-US" dirty="0" err="1"/>
              <a:t>Kamisese</a:t>
            </a:r>
            <a:r>
              <a:rPr lang="en-US" dirty="0"/>
              <a:t> Mara did however state that the Alliance would not consider proposals such as </a:t>
            </a:r>
            <a:r>
              <a:rPr lang="en-US" dirty="0" err="1"/>
              <a:t>Butadroka's</a:t>
            </a:r>
            <a:r>
              <a:rPr lang="en-US" dirty="0"/>
              <a:t> since they were 'inhuman and intolerable. </a:t>
            </a:r>
            <a:r>
              <a:rPr lang="en-US" b="1" dirty="0" err="1"/>
              <a:t>Brij</a:t>
            </a:r>
            <a:r>
              <a:rPr lang="en-US" b="1" dirty="0"/>
              <a:t> Lal said Mara who was trying to accomplish legally what </a:t>
            </a:r>
            <a:r>
              <a:rPr lang="en-US" b="1" dirty="0" err="1"/>
              <a:t>Butadroka</a:t>
            </a:r>
            <a:r>
              <a:rPr lang="en-US" b="1" dirty="0"/>
              <a:t> was trying to accomplish illegally. Mara was pleasing all sides</a:t>
            </a:r>
            <a:r>
              <a:rPr lang="en-US" b="1" dirty="0" smtClean="0"/>
              <a:t>.</a:t>
            </a:r>
          </a:p>
          <a:p>
            <a:r>
              <a:rPr lang="en-US" u="sng" dirty="0" err="1"/>
              <a:t>Koya</a:t>
            </a:r>
            <a:r>
              <a:rPr lang="en-US" u="sng" dirty="0"/>
              <a:t> condemned the Alliance for not solving the land problem </a:t>
            </a:r>
            <a:r>
              <a:rPr lang="en-US" dirty="0"/>
              <a:t>and ignoring requests 'to embark on a comprehensive plan to reclaim land on a large scale'.</a:t>
            </a:r>
          </a:p>
          <a:p>
            <a:r>
              <a:rPr lang="en-US" u="sng" dirty="0" err="1"/>
              <a:t>Koya</a:t>
            </a:r>
            <a:r>
              <a:rPr lang="en-US" u="sng" dirty="0"/>
              <a:t> denounced the existing tax structure as excessively burdening 'the middle classes and rural dwellers'. </a:t>
            </a:r>
            <a:r>
              <a:rPr lang="en-US" dirty="0"/>
              <a:t>The Alliance record in industrial relations, welfare, education, and its handling of strife at the Emperor Gold Mines were all attacked.</a:t>
            </a:r>
          </a:p>
          <a:p>
            <a:endParaRPr lang="en-US" dirty="0"/>
          </a:p>
          <a:p>
            <a:endParaRPr lang="en-US"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786512101"/>
      </p:ext>
    </p:extLst>
  </p:cSld>
  <p:clrMapOvr>
    <a:masterClrMapping/>
  </p:clrMapOvr>
  <mc:AlternateContent xmlns:mc="http://schemas.openxmlformats.org/markup-compatibility/2006">
    <mc:Choice xmlns:p14="http://schemas.microsoft.com/office/powerpoint/2010/main" Requires="p14">
      <p:transition spd="slow" p14:dur="2000" advTm="43506"/>
    </mc:Choice>
    <mc:Fallback>
      <p:transition spd="slow" advTm="435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NFP + FNP VS Alliance Party</a:t>
            </a:r>
            <a:endParaRPr lang="en-US" dirty="0"/>
          </a:p>
        </p:txBody>
      </p:sp>
      <p:sp>
        <p:nvSpPr>
          <p:cNvPr id="3" name="Content Placeholder 2"/>
          <p:cNvSpPr>
            <a:spLocks noGrp="1"/>
          </p:cNvSpPr>
          <p:nvPr>
            <p:ph idx="1"/>
          </p:nvPr>
        </p:nvSpPr>
        <p:spPr>
          <a:xfrm>
            <a:off x="478972" y="1295401"/>
            <a:ext cx="11132458" cy="4960256"/>
          </a:xfrm>
        </p:spPr>
        <p:txBody>
          <a:bodyPr>
            <a:normAutofit/>
          </a:bodyPr>
          <a:lstStyle/>
          <a:p>
            <a:r>
              <a:rPr lang="en-US" sz="2400" dirty="0"/>
              <a:t>Yet it is </a:t>
            </a:r>
            <a:r>
              <a:rPr lang="en-US" sz="2400" b="1" dirty="0"/>
              <a:t>ironic that Indians flocked to NFP for </a:t>
            </a:r>
            <a:r>
              <a:rPr lang="en-US" sz="2400" b="1" dirty="0" smtClean="0"/>
              <a:t>assistance against </a:t>
            </a:r>
            <a:r>
              <a:rPr lang="en-US" sz="2400" b="1" dirty="0" err="1"/>
              <a:t>Butadroka</a:t>
            </a:r>
            <a:r>
              <a:rPr lang="en-US" sz="2400" b="1" dirty="0"/>
              <a:t> and his FNP</a:t>
            </a:r>
            <a:r>
              <a:rPr lang="en-US" sz="2400" dirty="0"/>
              <a:t>. The NFP made no concerted attack on FNP and there were </a:t>
            </a:r>
            <a:r>
              <a:rPr lang="en-US" sz="2400" dirty="0"/>
              <a:t>claims that </a:t>
            </a:r>
            <a:r>
              <a:rPr lang="en-US" sz="2400" dirty="0"/>
              <a:t>it even helped it by providing transport. </a:t>
            </a:r>
            <a:r>
              <a:rPr lang="en-US" sz="2400" b="1" dirty="0"/>
              <a:t>The two were fighting a common enemy, the Alliance.</a:t>
            </a:r>
            <a:r>
              <a:rPr lang="en-US" sz="2400" dirty="0"/>
              <a:t> </a:t>
            </a:r>
            <a:r>
              <a:rPr lang="en-US" sz="2400" u="sng" dirty="0"/>
              <a:t>By destroying the Alliance's base of Fijian support the </a:t>
            </a:r>
            <a:r>
              <a:rPr lang="en-US" sz="2400" u="sng" dirty="0"/>
              <a:t>FNP was </a:t>
            </a:r>
            <a:r>
              <a:rPr lang="en-US" sz="2400" u="sng" dirty="0"/>
              <a:t>aiding NFP</a:t>
            </a:r>
            <a:r>
              <a:rPr lang="en-US" sz="2400" u="sng" dirty="0"/>
              <a:t>.</a:t>
            </a:r>
          </a:p>
          <a:p>
            <a:r>
              <a:rPr lang="en-US" sz="2400" b="1" dirty="0"/>
              <a:t>The NFP sought and obtained Indian support. </a:t>
            </a:r>
            <a:r>
              <a:rPr lang="en-US" sz="2400" dirty="0"/>
              <a:t>The political atmosphere helped it since Indians dissatisfied with the Alliance wished to register their </a:t>
            </a:r>
            <a:r>
              <a:rPr lang="en-US" sz="2400" dirty="0"/>
              <a:t>protest </a:t>
            </a:r>
            <a:r>
              <a:rPr lang="en-US" sz="2400" dirty="0"/>
              <a:t>by making explicit that they could not be disregarded and spurned in Fiji. </a:t>
            </a:r>
            <a:r>
              <a:rPr lang="en-US" sz="2400" u="sng" dirty="0"/>
              <a:t>The appeal to race that NFP made to Indians found the same response that FNP obtained among the Fijians. </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314157520"/>
      </p:ext>
    </p:extLst>
  </p:cSld>
  <p:clrMapOvr>
    <a:masterClrMapping/>
  </p:clrMapOvr>
  <mc:AlternateContent xmlns:mc="http://schemas.openxmlformats.org/markup-compatibility/2006">
    <mc:Choice xmlns:p14="http://schemas.microsoft.com/office/powerpoint/2010/main" Requires="p14">
      <p:transition spd="slow" p14:dur="2000" advTm="18316"/>
    </mc:Choice>
    <mc:Fallback>
      <p:transition spd="slow" advTm="183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err="1"/>
              <a:t>Sakiasi</a:t>
            </a:r>
            <a:r>
              <a:rPr lang="en-US" b="1" dirty="0"/>
              <a:t> </a:t>
            </a:r>
            <a:r>
              <a:rPr lang="en-US" b="1" dirty="0" err="1" smtClean="0"/>
              <a:t>Butadroka</a:t>
            </a:r>
            <a:r>
              <a:rPr lang="en-US" b="1" dirty="0" smtClean="0"/>
              <a:t> campaign in 1977 elections</a:t>
            </a:r>
            <a:endParaRPr lang="en-US" b="1" dirty="0"/>
          </a:p>
        </p:txBody>
      </p:sp>
      <p:sp>
        <p:nvSpPr>
          <p:cNvPr id="3" name="Content Placeholder 2"/>
          <p:cNvSpPr>
            <a:spLocks noGrp="1"/>
          </p:cNvSpPr>
          <p:nvPr>
            <p:ph idx="1"/>
          </p:nvPr>
        </p:nvSpPr>
        <p:spPr>
          <a:xfrm>
            <a:off x="595085" y="1371601"/>
            <a:ext cx="11466285" cy="5174342"/>
          </a:xfrm>
        </p:spPr>
        <p:txBody>
          <a:bodyPr>
            <a:normAutofit fontScale="70000" lnSpcReduction="20000"/>
          </a:bodyPr>
          <a:lstStyle/>
          <a:p>
            <a:pPr algn="just"/>
            <a:r>
              <a:rPr lang="en-US" b="1" dirty="0" err="1" smtClean="0"/>
              <a:t>Mr</a:t>
            </a:r>
            <a:r>
              <a:rPr lang="en-US" b="1" dirty="0" smtClean="0"/>
              <a:t> </a:t>
            </a:r>
            <a:r>
              <a:rPr lang="en-US" b="1" dirty="0" err="1"/>
              <a:t>Sakiasi</a:t>
            </a:r>
            <a:r>
              <a:rPr lang="en-US" b="1" dirty="0"/>
              <a:t> </a:t>
            </a:r>
            <a:r>
              <a:rPr lang="en-US" b="1" dirty="0" err="1"/>
              <a:t>Butadroka</a:t>
            </a:r>
            <a:r>
              <a:rPr lang="en-US" b="1" dirty="0"/>
              <a:t> of the FNP concentrated his appeal solely on Fijians. He set out to convince them that independence had undermined </a:t>
            </a:r>
            <a:r>
              <a:rPr lang="en-US" b="1" dirty="0" smtClean="0"/>
              <a:t>their constitutional </a:t>
            </a:r>
            <a:r>
              <a:rPr lang="en-US" b="1" dirty="0"/>
              <a:t>rights and denied them adequate control over their country since they possessed only 22 out of 52 seats in the Lower House. For him </a:t>
            </a:r>
            <a:r>
              <a:rPr lang="en-US" b="1" dirty="0" smtClean="0"/>
              <a:t>'foreigners‘ ruled </a:t>
            </a:r>
            <a:r>
              <a:rPr lang="en-US" b="1" dirty="0"/>
              <a:t>Fiji, thus there was 'uncertainty and fear amongst the Fijian people' who were lagging behind others in all spheres of life in Fiji</a:t>
            </a:r>
            <a:r>
              <a:rPr lang="en-US" b="1" dirty="0" smtClean="0"/>
              <a:t>.</a:t>
            </a:r>
          </a:p>
          <a:p>
            <a:r>
              <a:rPr lang="en-US" dirty="0"/>
              <a:t>His </a:t>
            </a:r>
            <a:r>
              <a:rPr lang="en-US" b="1" dirty="0"/>
              <a:t>party's </a:t>
            </a:r>
            <a:r>
              <a:rPr lang="en-US" b="1" dirty="0" err="1"/>
              <a:t>programme</a:t>
            </a:r>
            <a:r>
              <a:rPr lang="en-US" b="1" dirty="0"/>
              <a:t> adopted at its convention in December 1976</a:t>
            </a:r>
            <a:r>
              <a:rPr lang="en-US" dirty="0"/>
              <a:t> read:</a:t>
            </a:r>
          </a:p>
          <a:p>
            <a:r>
              <a:rPr lang="en-US" dirty="0"/>
              <a:t>The </a:t>
            </a:r>
            <a:r>
              <a:rPr lang="en-US" u="sng" dirty="0" smtClean="0"/>
              <a:t>interests of the Fijians will be paramount at all times</a:t>
            </a:r>
            <a:r>
              <a:rPr lang="en-US" dirty="0" smtClean="0"/>
              <a:t>.</a:t>
            </a:r>
            <a:endParaRPr lang="en-US" dirty="0"/>
          </a:p>
          <a:p>
            <a:r>
              <a:rPr lang="en-US" u="sng" dirty="0"/>
              <a:t>The Fijians must always hold the positions</a:t>
            </a:r>
            <a:r>
              <a:rPr lang="en-US" dirty="0"/>
              <a:t> of Governor-General, Prime </a:t>
            </a:r>
            <a:r>
              <a:rPr lang="en-US" dirty="0" smtClean="0"/>
              <a:t>Minister, Minister </a:t>
            </a:r>
            <a:r>
              <a:rPr lang="en-US" dirty="0"/>
              <a:t>for Fijian Affairs and Rural Development, Minister for Lands, Minister for Education, Minister for Agriculture, Minister for Home Affairs and Minister for Commerce Industry and Co-operatives.</a:t>
            </a:r>
          </a:p>
          <a:p>
            <a:r>
              <a:rPr lang="en-US" dirty="0"/>
              <a:t>More opportunities should be given for Fijians to enter business and commerce. Total opposition to common roll. Strengthen Fijian Administration and the Government should give it financial backing and support</a:t>
            </a:r>
            <a:r>
              <a:rPr lang="en-US" dirty="0"/>
              <a:t>.</a:t>
            </a:r>
          </a:p>
          <a:p>
            <a:r>
              <a:rPr lang="en-US" dirty="0"/>
              <a:t>Establishment of a Fijian Institute to teach Fijians in business.</a:t>
            </a:r>
          </a:p>
          <a:p>
            <a:r>
              <a:rPr lang="en-US" dirty="0"/>
              <a:t>Pensions for ex-servicemen.  </a:t>
            </a:r>
            <a:r>
              <a:rPr lang="en-US" u="sng" dirty="0"/>
              <a:t>Indians should be repatriated to India after Fiji gained full independence</a:t>
            </a:r>
            <a:r>
              <a:rPr lang="en-US" dirty="0"/>
              <a:t>. More Government development projects should be concentrated in rural areas.</a:t>
            </a:r>
          </a:p>
          <a:p>
            <a:r>
              <a:rPr lang="en-US" dirty="0"/>
              <a:t>Expansion of the Royal Fiji Military Forces' trade section to help ease unemployment.</a:t>
            </a:r>
          </a:p>
          <a:p>
            <a:r>
              <a:rPr lang="en-US" u="sng" dirty="0"/>
              <a:t>The return to Fijians of all land that was illegally sold</a:t>
            </a:r>
            <a:r>
              <a:rPr lang="en-US" dirty="0"/>
              <a:t>.</a:t>
            </a:r>
          </a:p>
          <a:p>
            <a:endParaRPr lang="en-US" sz="1800" dirty="0"/>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25734747"/>
      </p:ext>
    </p:extLst>
  </p:cSld>
  <p:clrMapOvr>
    <a:masterClrMapping/>
  </p:clrMapOvr>
  <mc:AlternateContent xmlns:mc="http://schemas.openxmlformats.org/markup-compatibility/2006">
    <mc:Choice xmlns:p14="http://schemas.microsoft.com/office/powerpoint/2010/main" Requires="p14">
      <p:transition spd="slow" p14:dur="2000" advTm="39218"/>
    </mc:Choice>
    <mc:Fallback>
      <p:transition spd="slow" advTm="392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Alliance </a:t>
            </a:r>
            <a:r>
              <a:rPr lang="en-US" dirty="0" err="1" smtClean="0"/>
              <a:t>Vs</a:t>
            </a:r>
            <a:r>
              <a:rPr lang="en-US" dirty="0" smtClean="0"/>
              <a:t> NFP; Alliance </a:t>
            </a:r>
            <a:r>
              <a:rPr lang="en-US" dirty="0" err="1" smtClean="0"/>
              <a:t>Vs</a:t>
            </a:r>
            <a:r>
              <a:rPr lang="en-US" dirty="0" smtClean="0"/>
              <a:t> FNP</a:t>
            </a:r>
            <a:endParaRPr lang="en-US" dirty="0"/>
          </a:p>
        </p:txBody>
      </p:sp>
      <p:sp>
        <p:nvSpPr>
          <p:cNvPr id="3" name="Content Placeholder 2"/>
          <p:cNvSpPr>
            <a:spLocks noGrp="1"/>
          </p:cNvSpPr>
          <p:nvPr>
            <p:ph idx="1"/>
          </p:nvPr>
        </p:nvSpPr>
        <p:spPr/>
        <p:txBody>
          <a:bodyPr>
            <a:normAutofit/>
          </a:bodyPr>
          <a:lstStyle/>
          <a:p>
            <a:r>
              <a:rPr lang="en-US" dirty="0" smtClean="0"/>
              <a:t>There </a:t>
            </a:r>
            <a:r>
              <a:rPr lang="en-US" dirty="0"/>
              <a:t>developed, in fact, two elections: </a:t>
            </a:r>
            <a:r>
              <a:rPr lang="en-US" b="1" dirty="0"/>
              <a:t>one between the traditional rivals, Alliance and the NFP, among Indians, and the second, between the Alliance and the FNP, among Fijians.</a:t>
            </a:r>
          </a:p>
          <a:p>
            <a:r>
              <a:rPr lang="en-US" dirty="0"/>
              <a:t>The Alliance found itself attacked on two flanks, one expected, the other unexpected, and with a ferocity it had completely underestimated. In the end the second proved to be of greater consequence for the Alliance.</a:t>
            </a: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213816630"/>
      </p:ext>
    </p:extLst>
  </p:cSld>
  <p:clrMapOvr>
    <a:masterClrMapping/>
  </p:clrMapOvr>
  <mc:AlternateContent xmlns:mc="http://schemas.openxmlformats.org/markup-compatibility/2006">
    <mc:Choice xmlns:p14="http://schemas.microsoft.com/office/powerpoint/2010/main" Requires="p14">
      <p:transition spd="slow" p14:dur="2000" advTm="8539"/>
    </mc:Choice>
    <mc:Fallback>
      <p:transition spd="slow" advTm="85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676400" y="228600"/>
            <a:ext cx="8839200" cy="6172200"/>
          </a:xfrm>
        </p:spPr>
        <p:txBody>
          <a:bodyPr>
            <a:normAutofit fontScale="77500" lnSpcReduction="20000"/>
          </a:bodyPr>
          <a:lstStyle/>
          <a:p>
            <a:r>
              <a:rPr lang="en-US" dirty="0"/>
              <a:t>General elections were held in Fiji between 19 March </a:t>
            </a:r>
            <a:r>
              <a:rPr lang="en-US" dirty="0"/>
              <a:t>and </a:t>
            </a:r>
            <a:r>
              <a:rPr lang="en-US" dirty="0"/>
              <a:t>2 April </a:t>
            </a:r>
            <a:r>
              <a:rPr lang="en-US" dirty="0"/>
              <a:t>1977.</a:t>
            </a:r>
          </a:p>
          <a:p>
            <a:pPr algn="just"/>
            <a:r>
              <a:rPr lang="en-US" b="1" dirty="0"/>
              <a:t>In </a:t>
            </a:r>
            <a:r>
              <a:rPr lang="en-US" b="1" dirty="0"/>
              <a:t>the mid-1970s, the Fijian Nationalist </a:t>
            </a:r>
            <a:r>
              <a:rPr lang="en-US" b="1" dirty="0"/>
              <a:t>Party </a:t>
            </a:r>
            <a:r>
              <a:rPr lang="en-US" b="1" dirty="0"/>
              <a:t>emerged, demanding a ‘Fiji for the Fijians’ </a:t>
            </a:r>
            <a:r>
              <a:rPr lang="en-US" dirty="0"/>
              <a:t>and condemning Britain for </a:t>
            </a:r>
            <a:r>
              <a:rPr lang="en-US" dirty="0"/>
              <a:t>saddling </a:t>
            </a:r>
            <a:r>
              <a:rPr lang="en-US" dirty="0"/>
              <a:t>the country with a multiracial constitution instead of reciprocating </a:t>
            </a:r>
            <a:r>
              <a:rPr lang="en-US" dirty="0"/>
              <a:t>the </a:t>
            </a:r>
            <a:r>
              <a:rPr lang="en-US" dirty="0" err="1"/>
              <a:t>honourable</a:t>
            </a:r>
            <a:r>
              <a:rPr lang="en-US" dirty="0"/>
              <a:t> generosity of the high chiefs in giving Fiji to the Queen in </a:t>
            </a:r>
            <a:r>
              <a:rPr lang="en-US" dirty="0"/>
              <a:t>1874. They said </a:t>
            </a:r>
            <a:r>
              <a:rPr lang="en-US" u="sng" dirty="0"/>
              <a:t>Fiji was no longer a Fijian Country. The </a:t>
            </a:r>
            <a:r>
              <a:rPr lang="en-US" u="sng" dirty="0" err="1"/>
              <a:t>taukei</a:t>
            </a:r>
            <a:r>
              <a:rPr lang="en-US" u="sng" dirty="0"/>
              <a:t> were a severely disadvantaged group, marginalized in the professions, commerce and public life, and would disappear into political insignificance unless corrective action was taken immediately</a:t>
            </a:r>
            <a:r>
              <a:rPr lang="en-US" dirty="0"/>
              <a:t>.</a:t>
            </a:r>
            <a:endParaRPr lang="en-US" dirty="0"/>
          </a:p>
          <a:p>
            <a:pPr algn="just"/>
            <a:r>
              <a:rPr lang="en-US" dirty="0"/>
              <a:t>In this election there were </a:t>
            </a:r>
            <a:r>
              <a:rPr lang="en-US" b="1" dirty="0"/>
              <a:t>division of ethnic </a:t>
            </a:r>
            <a:r>
              <a:rPr lang="en-US" b="1" dirty="0"/>
              <a:t>Fijian vote</a:t>
            </a:r>
            <a:r>
              <a:rPr lang="en-US" dirty="0"/>
              <a:t>, which saw 25 percent defecting to Fijian Nationalist </a:t>
            </a:r>
            <a:r>
              <a:rPr lang="en-US" dirty="0"/>
              <a:t>Party (established in 1975) </a:t>
            </a:r>
            <a:r>
              <a:rPr lang="en-US" dirty="0"/>
              <a:t>of </a:t>
            </a:r>
            <a:r>
              <a:rPr lang="en-US" b="1" dirty="0" err="1"/>
              <a:t>Sakeasi</a:t>
            </a:r>
            <a:r>
              <a:rPr lang="en-US" b="1" dirty="0"/>
              <a:t> </a:t>
            </a:r>
            <a:r>
              <a:rPr lang="en-US" b="1" dirty="0" err="1"/>
              <a:t>Butadroka</a:t>
            </a:r>
            <a:r>
              <a:rPr lang="en-US" b="1" dirty="0"/>
              <a:t>, </a:t>
            </a:r>
            <a:r>
              <a:rPr lang="en-US" b="1" dirty="0" smtClean="0"/>
              <a:t>advocated </a:t>
            </a:r>
            <a:r>
              <a:rPr lang="en-US" b="1" dirty="0"/>
              <a:t>the </a:t>
            </a:r>
            <a:r>
              <a:rPr lang="en-US" b="1" dirty="0"/>
              <a:t> “deportation” </a:t>
            </a:r>
            <a:r>
              <a:rPr lang="en-US" b="1" dirty="0"/>
              <a:t>of Indo-Fijians to India, led to the narrow defeat of the Fijian Alliance Party of the Prime Minister, </a:t>
            </a:r>
            <a:r>
              <a:rPr lang="en-US" b="1" dirty="0"/>
              <a:t>Ratu Sir Kamisese Mara</a:t>
            </a:r>
            <a:r>
              <a:rPr lang="en-US" b="1" dirty="0"/>
              <a:t>.</a:t>
            </a:r>
          </a:p>
          <a:p>
            <a:pPr algn="just"/>
            <a:r>
              <a:rPr lang="en-US" dirty="0"/>
              <a:t>Ratu Mara remained in office in an interim capacity despite his electoral defeat, and a fresh election was held to resolve the impasse in September</a:t>
            </a:r>
          </a:p>
          <a:p>
            <a:pPr algn="just"/>
            <a:r>
              <a:rPr lang="en-US" b="1" dirty="0"/>
              <a:t>The Alliance won 24 seats, </a:t>
            </a:r>
            <a:r>
              <a:rPr lang="en-US" b="1" dirty="0" smtClean="0"/>
              <a:t>National </a:t>
            </a:r>
            <a:r>
              <a:rPr lang="en-US" b="1" dirty="0"/>
              <a:t>Federation </a:t>
            </a:r>
            <a:r>
              <a:rPr lang="en-US" b="1" dirty="0" smtClean="0"/>
              <a:t>Party won 26 seats. </a:t>
            </a:r>
            <a:r>
              <a:rPr lang="en-US" b="1" dirty="0"/>
              <a:t>One seat was won by the Fijian Nationalist Party, with the remaining seat going to an independent candidate.</a:t>
            </a:r>
          </a:p>
          <a:p>
            <a:pPr algn="just"/>
            <a:r>
              <a:rPr lang="en-US" dirty="0"/>
              <a:t>This led to the Alliance Party losing ground in the April General Election</a:t>
            </a:r>
            <a:r>
              <a:rPr lang="en-US" dirty="0" smtClean="0"/>
              <a:t>. </a:t>
            </a:r>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98222096"/>
      </p:ext>
    </p:extLst>
  </p:cSld>
  <p:clrMapOvr>
    <a:masterClrMapping/>
  </p:clrMapOvr>
  <mc:AlternateContent xmlns:mc="http://schemas.openxmlformats.org/markup-compatibility/2006">
    <mc:Choice xmlns:p14="http://schemas.microsoft.com/office/powerpoint/2010/main" Requires="p14">
      <p:transition spd="slow" p14:dur="2000" advTm="46266"/>
    </mc:Choice>
    <mc:Fallback>
      <p:transition spd="slow" advTm="462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 of 1977 elections</a:t>
            </a:r>
            <a:endParaRPr lang="en-US" dirty="0"/>
          </a:p>
        </p:txBody>
      </p:sp>
      <p:sp>
        <p:nvSpPr>
          <p:cNvPr id="3" name="Content Placeholder 2"/>
          <p:cNvSpPr>
            <a:spLocks noGrp="1"/>
          </p:cNvSpPr>
          <p:nvPr>
            <p:ph idx="1"/>
          </p:nvPr>
        </p:nvSpPr>
        <p:spPr/>
        <p:txBody>
          <a:bodyPr>
            <a:normAutofit/>
          </a:bodyPr>
          <a:lstStyle/>
          <a:p>
            <a:r>
              <a:rPr lang="en-US" dirty="0"/>
              <a:t>The Alliance lost nine seats: seven to NFP, one to FNP and one to an independent. It found its Indian support reduced from 24% in 1972 to 16%. Its Fijian support fell from nearly 83% in 1972 to </a:t>
            </a:r>
            <a:r>
              <a:rPr lang="en-US" dirty="0" smtClean="0"/>
              <a:t>about 67</a:t>
            </a:r>
            <a:r>
              <a:rPr lang="en-US" dirty="0" smtClean="0"/>
              <a:t>%. </a:t>
            </a:r>
            <a:endParaRPr lang="en-US" dirty="0" smtClean="0"/>
          </a:p>
          <a:p>
            <a:r>
              <a:rPr lang="en-US" dirty="0" smtClean="0"/>
              <a:t>What </a:t>
            </a:r>
            <a:r>
              <a:rPr lang="en-US" dirty="0"/>
              <a:t>was most significant was that FNP had collected 25% of the Fijian votes cast and in doing so it had destroyed the Alliance monopoly of </a:t>
            </a:r>
            <a:r>
              <a:rPr lang="en-US" dirty="0" smtClean="0"/>
              <a:t>Fijian communal </a:t>
            </a:r>
            <a:r>
              <a:rPr lang="en-US" dirty="0"/>
              <a:t>seats established in 1966 and consolidated in 1972. Only among the General Electors had the Alliance remained untroubled. </a:t>
            </a:r>
            <a:endParaRPr lang="en-US" dirty="0" smtClean="0"/>
          </a:p>
          <a:p>
            <a:r>
              <a:rPr lang="en-US" b="1" dirty="0"/>
              <a:t>The final tally read: 26 for NFP, 24 Alliance, one FNP, one Independent</a:t>
            </a:r>
            <a:r>
              <a:rPr lang="en-US" dirty="0"/>
              <a:t>.</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37038699"/>
      </p:ext>
    </p:extLst>
  </p:cSld>
  <p:clrMapOvr>
    <a:masterClrMapping/>
  </p:clrMapOvr>
  <mc:AlternateContent xmlns:mc="http://schemas.openxmlformats.org/markup-compatibility/2006">
    <mc:Choice xmlns:p14="http://schemas.microsoft.com/office/powerpoint/2010/main" Requires="p14">
      <p:transition spd="slow" p14:dur="2000" advTm="2431"/>
    </mc:Choice>
    <mc:Fallback>
      <p:transition spd="slow" advTm="2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171" y="228600"/>
            <a:ext cx="11466286" cy="1005114"/>
          </a:xfrm>
        </p:spPr>
        <p:txBody>
          <a:bodyPr>
            <a:normAutofit/>
          </a:bodyPr>
          <a:lstStyle/>
          <a:p>
            <a:r>
              <a:rPr lang="en-US" dirty="0" err="1" smtClean="0"/>
              <a:t>Butadroka’s</a:t>
            </a:r>
            <a:r>
              <a:rPr lang="en-US" dirty="0" smtClean="0"/>
              <a:t> Party FNP impact on 1977 Elections</a:t>
            </a:r>
            <a:endParaRPr lang="en-US" dirty="0"/>
          </a:p>
        </p:txBody>
      </p:sp>
      <p:sp>
        <p:nvSpPr>
          <p:cNvPr id="3" name="Content Placeholder 2"/>
          <p:cNvSpPr>
            <a:spLocks noGrp="1"/>
          </p:cNvSpPr>
          <p:nvPr>
            <p:ph idx="1"/>
          </p:nvPr>
        </p:nvSpPr>
        <p:spPr>
          <a:xfrm>
            <a:off x="551543" y="1233714"/>
            <a:ext cx="11088914" cy="5624286"/>
          </a:xfrm>
        </p:spPr>
        <p:txBody>
          <a:bodyPr>
            <a:noAutofit/>
          </a:bodyPr>
          <a:lstStyle/>
          <a:p>
            <a:r>
              <a:rPr lang="en-US" sz="2400" dirty="0"/>
              <a:t>One should explain why </a:t>
            </a:r>
            <a:r>
              <a:rPr lang="en-US" sz="2400" u="sng" dirty="0" err="1"/>
              <a:t>Butadroka</a:t>
            </a:r>
            <a:r>
              <a:rPr lang="en-US" sz="2400" u="sng" dirty="0"/>
              <a:t>, originally elected on an Alliance ticket in 1972, then appointed an assistant minister and finally expelled from the </a:t>
            </a:r>
            <a:r>
              <a:rPr lang="en-US" sz="2400" u="sng" dirty="0"/>
              <a:t>party in </a:t>
            </a:r>
            <a:r>
              <a:rPr lang="en-US" sz="2400" u="sng" dirty="0"/>
              <a:t>1973, was able to entice into his camp 25% of those Fijians who cared to vote </a:t>
            </a:r>
            <a:r>
              <a:rPr lang="en-US" sz="2400" u="sng" dirty="0"/>
              <a:t>in 1977</a:t>
            </a:r>
            <a:r>
              <a:rPr lang="en-US" sz="2400" u="sng" dirty="0"/>
              <a:t>. </a:t>
            </a:r>
            <a:endParaRPr lang="en-US" sz="2400" u="sng" dirty="0"/>
          </a:p>
          <a:p>
            <a:r>
              <a:rPr lang="en-US" sz="2400" b="1" dirty="0" err="1" smtClean="0"/>
              <a:t>Butadroka</a:t>
            </a:r>
            <a:r>
              <a:rPr lang="en-US" sz="2400" b="1" dirty="0" smtClean="0"/>
              <a:t> </a:t>
            </a:r>
            <a:r>
              <a:rPr lang="en-US" sz="2400" b="1" dirty="0"/>
              <a:t>did not resign from Parliament and used it as a forum to air his views and obtain publicity for them</a:t>
            </a:r>
            <a:r>
              <a:rPr lang="en-US" sz="2400" dirty="0"/>
              <a:t>. </a:t>
            </a:r>
            <a:r>
              <a:rPr lang="en-US" sz="2400" u="sng" dirty="0"/>
              <a:t>No sooner was he </a:t>
            </a:r>
            <a:r>
              <a:rPr lang="en-US" sz="2400" u="sng" dirty="0"/>
              <a:t>ousted from </a:t>
            </a:r>
            <a:r>
              <a:rPr lang="en-US" sz="2400" u="sng" dirty="0"/>
              <a:t>the Alliance than he began organizing at the grass-roots </a:t>
            </a:r>
            <a:r>
              <a:rPr lang="en-US" sz="2400" u="sng" dirty="0"/>
              <a:t>level.  This </a:t>
            </a:r>
            <a:r>
              <a:rPr lang="en-US" sz="2400" u="sng" dirty="0"/>
              <a:t>in 1973 when the Alliance, just victorious, had no thoughts on the 1977 General Election</a:t>
            </a:r>
            <a:r>
              <a:rPr lang="en-US" sz="2400" dirty="0"/>
              <a:t>.</a:t>
            </a:r>
          </a:p>
          <a:p>
            <a:r>
              <a:rPr lang="en-US" sz="2400" dirty="0"/>
              <a:t>Between 1972 and 1977 Fiji, like elsewhere, was affected by an economic recession where prices </a:t>
            </a:r>
            <a:r>
              <a:rPr lang="en-US" sz="2400" dirty="0" err="1"/>
              <a:t>spiralled</a:t>
            </a:r>
            <a:r>
              <a:rPr lang="en-US" sz="2400" dirty="0"/>
              <a:t> hurting the pockets of consumers. In such a </a:t>
            </a:r>
            <a:r>
              <a:rPr lang="en-US" sz="2400" dirty="0"/>
              <a:t>situation many </a:t>
            </a:r>
            <a:r>
              <a:rPr lang="en-US" sz="2400" dirty="0"/>
              <a:t>Fijians, most of them in rural areas, where factors such as transport added to the price rises, felt that in Fiji's ostensibly growing economy all but they </a:t>
            </a:r>
            <a:r>
              <a:rPr lang="en-US" sz="2400" dirty="0"/>
              <a:t>prospered</a:t>
            </a:r>
            <a:r>
              <a:rPr lang="en-US" sz="2400" dirty="0"/>
              <a:t>. Like people elsewhere they questioned their government's efforts and </a:t>
            </a:r>
            <a:r>
              <a:rPr lang="en-US" sz="2400" dirty="0" err="1"/>
              <a:t>Butadroka</a:t>
            </a:r>
            <a:r>
              <a:rPr lang="en-US" sz="2400" dirty="0"/>
              <a:t> laid all the blame on the Alliance. </a:t>
            </a:r>
            <a:r>
              <a:rPr lang="en-US" sz="2400" b="1" dirty="0" smtClean="0"/>
              <a:t>(The Fiji‘s economic recession between 1972-77, </a:t>
            </a:r>
            <a:r>
              <a:rPr lang="en-US" sz="2400" b="1" dirty="0" err="1" smtClean="0"/>
              <a:t>Butadroka</a:t>
            </a:r>
            <a:r>
              <a:rPr lang="en-US" sz="2400" b="1" dirty="0" smtClean="0"/>
              <a:t> blamed Alliance for this)</a:t>
            </a:r>
            <a:endParaRPr lang="en-US" sz="2400"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954127344"/>
      </p:ext>
    </p:extLst>
  </p:cSld>
  <p:clrMapOvr>
    <a:masterClrMapping/>
  </p:clrMapOvr>
  <mc:AlternateContent xmlns:mc="http://schemas.openxmlformats.org/markup-compatibility/2006">
    <mc:Choice xmlns:p14="http://schemas.microsoft.com/office/powerpoint/2010/main" Requires="p14">
      <p:transition spd="slow" p14:dur="2000" advTm="48186"/>
    </mc:Choice>
    <mc:Fallback>
      <p:transition spd="slow" advTm="481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743" y="365125"/>
            <a:ext cx="11107057" cy="1071789"/>
          </a:xfrm>
        </p:spPr>
        <p:txBody>
          <a:bodyPr>
            <a:normAutofit/>
          </a:bodyPr>
          <a:lstStyle/>
          <a:p>
            <a:r>
              <a:rPr lang="en-US" dirty="0" err="1"/>
              <a:t>Butadroka’s</a:t>
            </a:r>
            <a:r>
              <a:rPr lang="en-US" dirty="0"/>
              <a:t> Party FNP impact on 1977 Elections</a:t>
            </a:r>
          </a:p>
        </p:txBody>
      </p:sp>
      <p:sp>
        <p:nvSpPr>
          <p:cNvPr id="3" name="Content Placeholder 2"/>
          <p:cNvSpPr>
            <a:spLocks noGrp="1"/>
          </p:cNvSpPr>
          <p:nvPr>
            <p:ph idx="1"/>
          </p:nvPr>
        </p:nvSpPr>
        <p:spPr>
          <a:xfrm>
            <a:off x="566057" y="1538514"/>
            <a:ext cx="10787743" cy="4638449"/>
          </a:xfrm>
        </p:spPr>
        <p:txBody>
          <a:bodyPr>
            <a:normAutofit fontScale="77500" lnSpcReduction="20000"/>
          </a:bodyPr>
          <a:lstStyle/>
          <a:p>
            <a:r>
              <a:rPr lang="en-US" dirty="0"/>
              <a:t>In addition he was provided </a:t>
            </a:r>
            <a:r>
              <a:rPr lang="en-US" dirty="0" smtClean="0"/>
              <a:t>with an </a:t>
            </a:r>
            <a:r>
              <a:rPr lang="en-US" dirty="0"/>
              <a:t>opportunity by the breakdown in communication between Fijian parliamentarians and their electorates, aggravated by a weakening of the Fijian </a:t>
            </a:r>
            <a:r>
              <a:rPr lang="en-US" dirty="0" smtClean="0"/>
              <a:t>Association </a:t>
            </a:r>
            <a:r>
              <a:rPr lang="en-US" dirty="0"/>
              <a:t>organization at grass-roots level. The vacuum that was being created was filled by the message of </a:t>
            </a:r>
            <a:r>
              <a:rPr lang="en-US" dirty="0" err="1"/>
              <a:t>Butadroka</a:t>
            </a:r>
            <a:r>
              <a:rPr lang="en-US" dirty="0"/>
              <a:t> and his handful of dedicated emissaries.</a:t>
            </a:r>
          </a:p>
          <a:p>
            <a:r>
              <a:rPr lang="en-US" dirty="0"/>
              <a:t>Given that it had won comfortable victories in 1966 and 1972 the Alliance between 1972 and 1977 grew complacent and its parliamentarians assumed </a:t>
            </a:r>
            <a:r>
              <a:rPr lang="en-US" dirty="0" smtClean="0"/>
              <a:t>that their </a:t>
            </a:r>
            <a:r>
              <a:rPr lang="en-US" dirty="0"/>
              <a:t>Fijian support would continue </a:t>
            </a:r>
            <a:r>
              <a:rPr lang="en-US" dirty="0" err="1"/>
              <a:t>indefintely</a:t>
            </a:r>
            <a:r>
              <a:rPr lang="en-US" dirty="0" smtClean="0"/>
              <a:t>.</a:t>
            </a:r>
          </a:p>
          <a:p>
            <a:r>
              <a:rPr lang="en-US" b="1" dirty="0" err="1" smtClean="0"/>
              <a:t>Butadroka</a:t>
            </a:r>
            <a:r>
              <a:rPr lang="en-US" b="1" dirty="0" smtClean="0"/>
              <a:t> </a:t>
            </a:r>
            <a:r>
              <a:rPr lang="en-US" b="1" dirty="0"/>
              <a:t>provided an alternative: the removal of Indians. </a:t>
            </a:r>
            <a:r>
              <a:rPr lang="en-US" dirty="0"/>
              <a:t>And when he did not press this point, he advocated the reservation of parliamentary membership for Fijians only. </a:t>
            </a:r>
            <a:r>
              <a:rPr lang="en-US" b="1" dirty="0"/>
              <a:t>His policy</a:t>
            </a:r>
            <a:r>
              <a:rPr lang="en-US" dirty="0"/>
              <a:t> was a simple one: </a:t>
            </a:r>
            <a:r>
              <a:rPr lang="en-US" b="1" dirty="0"/>
              <a:t>Fiji for the Fijians, </a:t>
            </a:r>
            <a:r>
              <a:rPr lang="en-US" b="1" dirty="0" err="1"/>
              <a:t>paramountcy</a:t>
            </a:r>
            <a:r>
              <a:rPr lang="en-US" b="1" dirty="0"/>
              <a:t> of indigenous interests in a manner whereby they received preferential treatment in Fiji in all matters</a:t>
            </a:r>
            <a:r>
              <a:rPr lang="en-US" dirty="0"/>
              <a:t>. </a:t>
            </a:r>
          </a:p>
          <a:p>
            <a:r>
              <a:rPr lang="en-US" dirty="0"/>
              <a:t>In </a:t>
            </a:r>
            <a:r>
              <a:rPr lang="en-US" u="sng" dirty="0"/>
              <a:t>October 1975 </a:t>
            </a:r>
            <a:r>
              <a:rPr lang="en-US" u="sng" dirty="0" err="1"/>
              <a:t>Butadroka</a:t>
            </a:r>
            <a:r>
              <a:rPr lang="en-US" u="sng" dirty="0"/>
              <a:t> had unsuccessfully moved a motion in Parliament requesting Government to repatriate all Fiji citizens of Indian parent age</a:t>
            </a:r>
            <a:r>
              <a:rPr lang="en-US" dirty="0"/>
              <a:t>. Though this motion had been defeated it had provided </a:t>
            </a:r>
            <a:r>
              <a:rPr lang="en-US" dirty="0" err="1"/>
              <a:t>Butadroka</a:t>
            </a:r>
            <a:r>
              <a:rPr lang="en-US" dirty="0"/>
              <a:t> with extensive radio and press coverage, especially as the debate lasted two weeks.</a:t>
            </a:r>
          </a:p>
          <a:p>
            <a:r>
              <a:rPr lang="en-US" b="1" dirty="0" err="1"/>
              <a:t>Butadroka</a:t>
            </a:r>
            <a:r>
              <a:rPr lang="en-US" b="1" dirty="0"/>
              <a:t> followed a policy of deliberately arousing racial sentiments. </a:t>
            </a:r>
          </a:p>
          <a:p>
            <a:endParaRPr lang="en-US"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167387813"/>
      </p:ext>
    </p:extLst>
  </p:cSld>
  <p:clrMapOvr>
    <a:masterClrMapping/>
  </p:clrMapOvr>
  <mc:AlternateContent xmlns:mc="http://schemas.openxmlformats.org/markup-compatibility/2006">
    <mc:Choice xmlns:p14="http://schemas.microsoft.com/office/powerpoint/2010/main" Requires="p14">
      <p:transition spd="slow" p14:dur="2000" advTm="31212"/>
    </mc:Choice>
    <mc:Fallback>
      <p:transition spd="slow" advTm="31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83104"/>
          </a:xfrm>
        </p:spPr>
        <p:txBody>
          <a:bodyPr/>
          <a:lstStyle/>
          <a:p>
            <a:r>
              <a:rPr lang="en-US" dirty="0" smtClean="0"/>
              <a:t>Post Elections </a:t>
            </a:r>
            <a:r>
              <a:rPr lang="en-US" dirty="0" smtClean="0"/>
              <a:t>of 1977</a:t>
            </a:r>
            <a:endParaRPr lang="en-US" dirty="0"/>
          </a:p>
        </p:txBody>
      </p:sp>
      <p:sp>
        <p:nvSpPr>
          <p:cNvPr id="3" name="Content Placeholder 2"/>
          <p:cNvSpPr>
            <a:spLocks noGrp="1"/>
          </p:cNvSpPr>
          <p:nvPr>
            <p:ph idx="1"/>
          </p:nvPr>
        </p:nvSpPr>
        <p:spPr>
          <a:xfrm>
            <a:off x="406400" y="1117600"/>
            <a:ext cx="10947400" cy="5059363"/>
          </a:xfrm>
        </p:spPr>
        <p:txBody>
          <a:bodyPr>
            <a:normAutofit fontScale="77500" lnSpcReduction="20000"/>
          </a:bodyPr>
          <a:lstStyle/>
          <a:p>
            <a:r>
              <a:rPr lang="en-US" b="1" dirty="0"/>
              <a:t>As the winner of the election, the </a:t>
            </a:r>
            <a:r>
              <a:rPr lang="en-US" b="1" dirty="0" smtClean="0"/>
              <a:t>NFP Party </a:t>
            </a:r>
            <a:r>
              <a:rPr lang="en-US" b="1" dirty="0"/>
              <a:t>should have formed the government. Three days after the election, however, the party splintered in a leadership brawl, and the Governor General, </a:t>
            </a:r>
            <a:r>
              <a:rPr lang="en-US" b="1" dirty="0" err="1"/>
              <a:t>Ratu</a:t>
            </a:r>
            <a:r>
              <a:rPr lang="en-US" b="1" dirty="0"/>
              <a:t> Sir George </a:t>
            </a:r>
            <a:r>
              <a:rPr lang="en-US" b="1" dirty="0" err="1"/>
              <a:t>Cakobau</a:t>
            </a:r>
            <a:r>
              <a:rPr lang="en-US" b="1" dirty="0"/>
              <a:t>, called on the defeated </a:t>
            </a:r>
            <a:r>
              <a:rPr lang="en-US" b="1" dirty="0" err="1"/>
              <a:t>Ratu</a:t>
            </a:r>
            <a:r>
              <a:rPr lang="en-US" b="1" dirty="0"/>
              <a:t> Mara to form an interim government pending fresh elections. </a:t>
            </a:r>
            <a:endParaRPr lang="en-US" b="1" dirty="0" smtClean="0"/>
          </a:p>
          <a:p>
            <a:r>
              <a:rPr lang="en-US" dirty="0"/>
              <a:t> </a:t>
            </a:r>
            <a:r>
              <a:rPr lang="en-US" u="sng" dirty="0" err="1"/>
              <a:t>Ratu</a:t>
            </a:r>
            <a:r>
              <a:rPr lang="en-US" u="sng" dirty="0"/>
              <a:t> Sir </a:t>
            </a:r>
            <a:r>
              <a:rPr lang="en-US" u="sng" dirty="0" err="1"/>
              <a:t>Kamisese</a:t>
            </a:r>
            <a:r>
              <a:rPr lang="en-US" u="sng" dirty="0"/>
              <a:t> Mara, to form a minority administration.  These events caused considerable political debate in the press, and increased factionalism in the FNP. A further General Election was held in September of the same year, and the Alliance Party was restored to power with a substantial majority</a:t>
            </a:r>
            <a:r>
              <a:rPr lang="en-US" u="sng" dirty="0" smtClean="0"/>
              <a:t>.</a:t>
            </a:r>
          </a:p>
          <a:p>
            <a:pPr algn="just"/>
            <a:r>
              <a:rPr lang="en-US" dirty="0"/>
              <a:t>Elections were held for all the members of the House of Representatives following the premature dissolution of Parliament on June 1, 1977. Previous  general elections had taken place in March and April, 1977.</a:t>
            </a:r>
          </a:p>
          <a:p>
            <a:pPr algn="just"/>
            <a:r>
              <a:rPr lang="en-US" b="1" dirty="0"/>
              <a:t>1977 , another election held on 17 and 24 September.</a:t>
            </a:r>
          </a:p>
          <a:p>
            <a:pPr algn="just"/>
            <a:r>
              <a:rPr lang="en-US" b="1" dirty="0"/>
              <a:t>The National Federation Party, the narrow winner of the election, had failed to form a government, owing to internal disputes.</a:t>
            </a:r>
          </a:p>
          <a:p>
            <a:pPr algn="just"/>
            <a:r>
              <a:rPr lang="en-US" dirty="0"/>
              <a:t>The Governor-General, Ratu Sir George </a:t>
            </a:r>
            <a:r>
              <a:rPr lang="en-US" dirty="0" err="1"/>
              <a:t>Cakobau</a:t>
            </a:r>
            <a:r>
              <a:rPr lang="en-US" dirty="0"/>
              <a:t>, had called on the defeated Prime Minister, Ratu Sir </a:t>
            </a:r>
            <a:r>
              <a:rPr lang="en-US" dirty="0" err="1"/>
              <a:t>Kamisese</a:t>
            </a:r>
            <a:r>
              <a:rPr lang="en-US" dirty="0"/>
              <a:t> Mara, to form an interim government, pending fresh elections.</a:t>
            </a:r>
          </a:p>
          <a:p>
            <a:pPr algn="just"/>
            <a:endParaRPr lang="en-US"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71295646"/>
      </p:ext>
    </p:extLst>
  </p:cSld>
  <p:clrMapOvr>
    <a:masterClrMapping/>
  </p:clrMapOvr>
  <mc:AlternateContent xmlns:mc="http://schemas.openxmlformats.org/markup-compatibility/2006">
    <mc:Choice xmlns:p14="http://schemas.microsoft.com/office/powerpoint/2010/main" Requires="p14">
      <p:transition spd="slow" p14:dur="2000" advTm="44578"/>
    </mc:Choice>
    <mc:Fallback>
      <p:transition spd="slow" advTm="445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Why did NFP seek a </a:t>
            </a:r>
            <a:r>
              <a:rPr lang="en-US" sz="3600" dirty="0"/>
              <a:t>coalition with Alliance?</a:t>
            </a:r>
            <a:endParaRPr lang="en-US" dirty="0"/>
          </a:p>
        </p:txBody>
      </p:sp>
      <p:sp>
        <p:nvSpPr>
          <p:cNvPr id="3" name="Content Placeholder 2"/>
          <p:cNvSpPr>
            <a:spLocks noGrp="1"/>
          </p:cNvSpPr>
          <p:nvPr>
            <p:ph idx="1"/>
          </p:nvPr>
        </p:nvSpPr>
        <p:spPr>
          <a:xfrm>
            <a:off x="508000" y="1690688"/>
            <a:ext cx="10845800" cy="5167312"/>
          </a:xfrm>
        </p:spPr>
        <p:txBody>
          <a:bodyPr>
            <a:noAutofit/>
          </a:bodyPr>
          <a:lstStyle/>
          <a:p>
            <a:r>
              <a:rPr lang="en-US" sz="2000" dirty="0"/>
              <a:t>After victory NFP first informally, later formally, began making overtures to </a:t>
            </a:r>
            <a:r>
              <a:rPr lang="en-US" sz="2000" dirty="0" err="1"/>
              <a:t>Ratu</a:t>
            </a:r>
            <a:r>
              <a:rPr lang="en-US" sz="2000" dirty="0"/>
              <a:t> Sir </a:t>
            </a:r>
            <a:r>
              <a:rPr lang="en-US" sz="2000" dirty="0" err="1"/>
              <a:t>Kamisese</a:t>
            </a:r>
            <a:r>
              <a:rPr lang="en-US" sz="2000" dirty="0"/>
              <a:t> Mara to form and head a </a:t>
            </a:r>
            <a:r>
              <a:rPr lang="en-US" sz="2000" dirty="0" smtClean="0"/>
              <a:t>coalition. </a:t>
            </a:r>
            <a:r>
              <a:rPr lang="en-US" sz="2000" dirty="0"/>
              <a:t>He remained firm on </a:t>
            </a:r>
            <a:r>
              <a:rPr lang="en-US" sz="2000" dirty="0"/>
              <a:t>his pre-election </a:t>
            </a:r>
            <a:r>
              <a:rPr lang="en-US" sz="2000" dirty="0"/>
              <a:t>stance of no coalition. </a:t>
            </a:r>
            <a:endParaRPr lang="en-US" sz="2000" dirty="0" smtClean="0"/>
          </a:p>
          <a:p>
            <a:r>
              <a:rPr lang="en-US" sz="2000" b="1" dirty="0" smtClean="0"/>
              <a:t>Why </a:t>
            </a:r>
            <a:r>
              <a:rPr lang="en-US" sz="2000" b="1" dirty="0"/>
              <a:t>did NFP seek a coalition? </a:t>
            </a:r>
            <a:r>
              <a:rPr lang="en-US" sz="2000" dirty="0"/>
              <a:t>To begin with, they had 26 out of 52 seats</a:t>
            </a:r>
            <a:r>
              <a:rPr lang="en-US" sz="2000" b="1" dirty="0"/>
              <a:t>, hardly an effective majority</a:t>
            </a:r>
            <a:r>
              <a:rPr lang="en-US" sz="2000" dirty="0"/>
              <a:t>. </a:t>
            </a:r>
            <a:r>
              <a:rPr lang="en-US" sz="2000" u="sng" dirty="0"/>
              <a:t>They were </a:t>
            </a:r>
            <a:r>
              <a:rPr lang="en-US" sz="2000" u="sng" dirty="0"/>
              <a:t>confronted with </a:t>
            </a:r>
            <a:r>
              <a:rPr lang="en-US" sz="2000" u="sng" dirty="0"/>
              <a:t>unexpected success, and in their hour of victory genuinely did not know what to do; there was some confusion, if not shock, among their ranks. They </a:t>
            </a:r>
            <a:r>
              <a:rPr lang="en-US" sz="2000" u="sng" dirty="0"/>
              <a:t>were apprehensive </a:t>
            </a:r>
            <a:r>
              <a:rPr lang="en-US" sz="2000" u="sng" dirty="0"/>
              <a:t>as to how the country might take to a government wherein Indians had a majority, and probably with an Indian Prime Minister. </a:t>
            </a:r>
            <a:endParaRPr lang="en-US" sz="2000" u="sng" dirty="0"/>
          </a:p>
          <a:p>
            <a:r>
              <a:rPr lang="en-US" sz="2000" dirty="0"/>
              <a:t>There were genuine fears that the reaction would be such as to make their efforts to govern not worth while, particularly as some of the NFP felt that ruling at any stage would have been difficult, and with only 26 out of 52 seats the attempt would be doomed to failure which might herald racial strife. Moreover there was concern, whether rightly or wrongly is difficult to discern, </a:t>
            </a:r>
            <a:r>
              <a:rPr lang="en-US" sz="2000" b="1" dirty="0"/>
              <a:t>that they might not be able to command the loyalty of the army and civil service to the degree obtained by the Alliance.</a:t>
            </a:r>
          </a:p>
          <a:p>
            <a:r>
              <a:rPr lang="en-US" sz="2000" dirty="0"/>
              <a:t>And as one of them stated publicly, they </a:t>
            </a:r>
            <a:r>
              <a:rPr lang="en-US" sz="2000" b="1" dirty="0"/>
              <a:t>did not have among themselves a leader of stature able to inspire national confidence.</a:t>
            </a:r>
          </a:p>
          <a:p>
            <a:endParaRPr lang="en-US" sz="1600" dirty="0"/>
          </a:p>
          <a:p>
            <a:endParaRPr lang="en-US" sz="1600" dirty="0"/>
          </a:p>
          <a:p>
            <a:endParaRPr lang="en-US" sz="16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812179663"/>
      </p:ext>
    </p:extLst>
  </p:cSld>
  <p:clrMapOvr>
    <a:masterClrMapping/>
  </p:clrMapOvr>
  <mc:AlternateContent xmlns:mc="http://schemas.openxmlformats.org/markup-compatibility/2006">
    <mc:Choice xmlns:p14="http://schemas.microsoft.com/office/powerpoint/2010/main" Requires="p14">
      <p:transition spd="slow" p14:dur="2000" advTm="42834"/>
    </mc:Choice>
    <mc:Fallback>
      <p:transition spd="slow" advTm="42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76400" y="228600"/>
            <a:ext cx="8763000" cy="6629400"/>
          </a:xfrm>
        </p:spPr>
        <p:txBody>
          <a:bodyPr>
            <a:normAutofit fontScale="77500" lnSpcReduction="20000"/>
          </a:bodyPr>
          <a:lstStyle/>
          <a:p>
            <a:pPr algn="just"/>
            <a:r>
              <a:rPr lang="en-US" dirty="0" smtClean="0"/>
              <a:t>1972-1987:  The </a:t>
            </a:r>
            <a:r>
              <a:rPr lang="en-US" b="1" dirty="0"/>
              <a:t>House of Representatives </a:t>
            </a:r>
            <a:r>
              <a:rPr lang="en-US" dirty="0"/>
              <a:t>had 52 members. </a:t>
            </a:r>
            <a:endParaRPr lang="en-US" dirty="0" smtClean="0"/>
          </a:p>
          <a:p>
            <a:pPr algn="just"/>
            <a:r>
              <a:rPr lang="en-US" dirty="0" smtClean="0"/>
              <a:t>22 </a:t>
            </a:r>
            <a:r>
              <a:rPr lang="en-US" dirty="0"/>
              <a:t>were allocated to indigenous </a:t>
            </a:r>
            <a:r>
              <a:rPr lang="en-US" dirty="0" smtClean="0"/>
              <a:t>Fijians; 22 </a:t>
            </a:r>
            <a:r>
              <a:rPr lang="en-US" dirty="0"/>
              <a:t>to </a:t>
            </a:r>
            <a:r>
              <a:rPr lang="en-US" dirty="0" smtClean="0"/>
              <a:t>Indo-Fijians; 8 </a:t>
            </a:r>
            <a:r>
              <a:rPr lang="en-US" dirty="0"/>
              <a:t>were allocated to General Electors (Europeans, Chinese, and other minorities). </a:t>
            </a:r>
            <a:endParaRPr lang="en-US" dirty="0" smtClean="0"/>
          </a:p>
          <a:p>
            <a:pPr algn="just"/>
            <a:r>
              <a:rPr lang="en-US" dirty="0" smtClean="0"/>
              <a:t>Of </a:t>
            </a:r>
            <a:r>
              <a:rPr lang="en-US" dirty="0"/>
              <a:t>the 22 seats allocated each to indigenous Fijians and Indo-Fijians, 12 were elected from </a:t>
            </a:r>
            <a:r>
              <a:rPr lang="en-US" i="1" dirty="0"/>
              <a:t>Communal constituencies</a:t>
            </a:r>
            <a:r>
              <a:rPr lang="en-US" dirty="0"/>
              <a:t> </a:t>
            </a:r>
            <a:r>
              <a:rPr lang="en-US" dirty="0" smtClean="0"/>
              <a:t>and</a:t>
            </a:r>
          </a:p>
          <a:p>
            <a:pPr algn="just"/>
            <a:r>
              <a:rPr lang="en-US" dirty="0" smtClean="0"/>
              <a:t>10 </a:t>
            </a:r>
            <a:r>
              <a:rPr lang="en-US" dirty="0"/>
              <a:t>from </a:t>
            </a:r>
            <a:r>
              <a:rPr lang="en-US" i="1" dirty="0"/>
              <a:t>National constituencies</a:t>
            </a:r>
            <a:r>
              <a:rPr lang="en-US" dirty="0"/>
              <a:t>. </a:t>
            </a:r>
            <a:endParaRPr lang="en-US" dirty="0" smtClean="0"/>
          </a:p>
          <a:p>
            <a:pPr algn="just"/>
            <a:r>
              <a:rPr lang="en-US" dirty="0" smtClean="0"/>
              <a:t>8 </a:t>
            </a:r>
            <a:r>
              <a:rPr lang="en-US" dirty="0"/>
              <a:t>seats allocated to General Electors, 3 were elected from a communal roll and 5 from national constituencies. </a:t>
            </a:r>
            <a:endParaRPr lang="en-US" dirty="0" smtClean="0"/>
          </a:p>
          <a:p>
            <a:pPr algn="just"/>
            <a:endParaRPr lang="en-US" dirty="0"/>
          </a:p>
          <a:p>
            <a:pPr algn="just"/>
            <a:r>
              <a:rPr lang="en-US" b="1" dirty="0"/>
              <a:t>All members represented single-member constituencies</a:t>
            </a:r>
            <a:r>
              <a:rPr lang="en-US" dirty="0"/>
              <a:t>, and were elected by the First past the post system. </a:t>
            </a:r>
          </a:p>
          <a:p>
            <a:pPr algn="just"/>
            <a:r>
              <a:rPr lang="en-US" dirty="0"/>
              <a:t>In the same period, the newly established </a:t>
            </a:r>
            <a:r>
              <a:rPr lang="en-US" b="1" dirty="0"/>
              <a:t>Senate had 22 members </a:t>
            </a:r>
            <a:r>
              <a:rPr lang="en-US" dirty="0"/>
              <a:t>:</a:t>
            </a:r>
          </a:p>
          <a:p>
            <a:pPr algn="just"/>
            <a:r>
              <a:rPr lang="en-US" dirty="0"/>
              <a:t>8 nominated by the Great Council of Chiefs (of whom any three held the power of veto over changes to the country's land laws)</a:t>
            </a:r>
          </a:p>
          <a:p>
            <a:pPr algn="just"/>
            <a:r>
              <a:rPr lang="en-US" dirty="0"/>
              <a:t> 7 by the Prime Minister,</a:t>
            </a:r>
          </a:p>
          <a:p>
            <a:pPr algn="just"/>
            <a:r>
              <a:rPr lang="en-US" dirty="0"/>
              <a:t>6 by the Leader of the Opposition, and 1 by the Council of </a:t>
            </a:r>
            <a:r>
              <a:rPr lang="en-US" dirty="0" err="1"/>
              <a:t>Rotuma</a:t>
            </a:r>
            <a:r>
              <a:rPr lang="en-US" dirty="0" smtClean="0"/>
              <a:t>).</a:t>
            </a:r>
          </a:p>
          <a:p>
            <a:pPr algn="just"/>
            <a:r>
              <a:rPr lang="en-US" b="1" dirty="0"/>
              <a:t>General elections were held in Fiji between 15 and 29 April 1972. the first since independence from the United Kingdom in 1970. </a:t>
            </a:r>
          </a:p>
          <a:p>
            <a:pPr algn="just"/>
            <a:r>
              <a:rPr lang="en-US" dirty="0"/>
              <a:t>They were </a:t>
            </a:r>
            <a:r>
              <a:rPr lang="en-US" dirty="0" err="1"/>
              <a:t>characterised</a:t>
            </a:r>
            <a:r>
              <a:rPr lang="en-US" dirty="0"/>
              <a:t> by the lack of bitterness between racial groups.</a:t>
            </a:r>
          </a:p>
          <a:p>
            <a:pPr algn="just"/>
            <a:endParaRPr lang="en-US" dirty="0"/>
          </a:p>
          <a:p>
            <a:pPr algn="just"/>
            <a:endParaRPr lang="en-US" dirty="0"/>
          </a:p>
          <a:p>
            <a:endParaRPr lang="en-US" dirty="0"/>
          </a:p>
          <a:p>
            <a:pPr algn="just"/>
            <a:endParaRPr lang="en-US"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738752644"/>
      </p:ext>
    </p:extLst>
  </p:cSld>
  <p:clrMapOvr>
    <a:masterClrMapping/>
  </p:clrMapOvr>
  <mc:AlternateContent xmlns:mc="http://schemas.openxmlformats.org/markup-compatibility/2006">
    <mc:Choice xmlns:p14="http://schemas.microsoft.com/office/powerpoint/2010/main" Requires="p14">
      <p:transition spd="slow" p14:dur="2000" advTm="43568"/>
    </mc:Choice>
    <mc:Fallback>
      <p:transition spd="slow" advTm="435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Alliance response to Coalition demand of NFP</a:t>
            </a:r>
            <a:endParaRPr lang="en-US" dirty="0"/>
          </a:p>
        </p:txBody>
      </p:sp>
      <p:sp>
        <p:nvSpPr>
          <p:cNvPr id="3" name="Content Placeholder 2"/>
          <p:cNvSpPr>
            <a:spLocks noGrp="1"/>
          </p:cNvSpPr>
          <p:nvPr>
            <p:ph idx="1"/>
          </p:nvPr>
        </p:nvSpPr>
        <p:spPr>
          <a:xfrm>
            <a:off x="667657" y="1494971"/>
            <a:ext cx="10686143" cy="4681992"/>
          </a:xfrm>
        </p:spPr>
        <p:txBody>
          <a:bodyPr>
            <a:normAutofit fontScale="92500" lnSpcReduction="20000"/>
          </a:bodyPr>
          <a:lstStyle/>
          <a:p>
            <a:r>
              <a:rPr lang="en-US" b="1" dirty="0" smtClean="0"/>
              <a:t>The </a:t>
            </a:r>
            <a:r>
              <a:rPr lang="en-US" b="1" dirty="0"/>
              <a:t>Alliance explanation was that to enter into a coalition with an Indian dominated party would only strengthen </a:t>
            </a:r>
            <a:r>
              <a:rPr lang="en-US" b="1" dirty="0" err="1"/>
              <a:t>Sakiasi</a:t>
            </a:r>
            <a:r>
              <a:rPr lang="en-US" b="1" dirty="0"/>
              <a:t> </a:t>
            </a:r>
            <a:r>
              <a:rPr lang="en-US" b="1" dirty="0" err="1"/>
              <a:t>Butadroka</a:t>
            </a:r>
            <a:r>
              <a:rPr lang="en-US" b="1" dirty="0"/>
              <a:t> and his </a:t>
            </a:r>
            <a:r>
              <a:rPr lang="en-US" b="1" dirty="0" smtClean="0"/>
              <a:t>Fijian Nationalist Party.  </a:t>
            </a:r>
            <a:r>
              <a:rPr lang="en-US" b="1" dirty="0"/>
              <a:t>An </a:t>
            </a:r>
            <a:r>
              <a:rPr lang="en-US" b="1" dirty="0" smtClean="0"/>
              <a:t>Alliance-NFP </a:t>
            </a:r>
            <a:r>
              <a:rPr lang="en-US" b="1" dirty="0"/>
              <a:t>coalition would cast </a:t>
            </a:r>
            <a:r>
              <a:rPr lang="en-US" b="1" dirty="0" err="1"/>
              <a:t>Butadroka</a:t>
            </a:r>
            <a:r>
              <a:rPr lang="en-US" b="1" dirty="0"/>
              <a:t> in the role of official opposition and thus the alternative to the coalition government. </a:t>
            </a:r>
          </a:p>
          <a:p>
            <a:r>
              <a:rPr lang="en-US" dirty="0" smtClean="0"/>
              <a:t>In </a:t>
            </a:r>
            <a:r>
              <a:rPr lang="en-US" dirty="0"/>
              <a:t>these circumstances a coalition with NFP implied political </a:t>
            </a:r>
            <a:r>
              <a:rPr lang="en-US" dirty="0" smtClean="0"/>
              <a:t>suicide for </a:t>
            </a:r>
            <a:r>
              <a:rPr lang="en-US" dirty="0"/>
              <a:t>the Alliance and it would have none of it</a:t>
            </a:r>
            <a:r>
              <a:rPr lang="en-US" dirty="0" smtClean="0"/>
              <a:t>.</a:t>
            </a:r>
          </a:p>
          <a:p>
            <a:pPr algn="just"/>
            <a:r>
              <a:rPr lang="en-US" sz="2400" dirty="0"/>
              <a:t>The </a:t>
            </a:r>
            <a:r>
              <a:rPr lang="en-US" sz="2400" b="1" dirty="0"/>
              <a:t>new elections held in September </a:t>
            </a:r>
            <a:r>
              <a:rPr lang="en-US" sz="2400" dirty="0"/>
              <a:t>resulted in a </a:t>
            </a:r>
            <a:r>
              <a:rPr lang="en-US" sz="2400" b="1" dirty="0"/>
              <a:t>landslide win for Ratu Mara's Fijian Alliance Party, which won an unprecedented 36 seats out of 52.</a:t>
            </a:r>
            <a:r>
              <a:rPr lang="en-US" sz="2400" dirty="0"/>
              <a:t> It was aided by the </a:t>
            </a:r>
            <a:r>
              <a:rPr lang="en-US" sz="2400" u="sng" dirty="0"/>
              <a:t>decline in support for the Fijian Nationalist Party of </a:t>
            </a:r>
            <a:r>
              <a:rPr lang="en-US" sz="2400" u="sng" dirty="0" err="1"/>
              <a:t>Sakeaki</a:t>
            </a:r>
            <a:r>
              <a:rPr lang="en-US" sz="2400" u="sng" dirty="0"/>
              <a:t> </a:t>
            </a:r>
            <a:r>
              <a:rPr lang="en-US" sz="2400" u="sng" dirty="0" err="1"/>
              <a:t>Butadroka</a:t>
            </a:r>
            <a:r>
              <a:rPr lang="en-US" sz="2400" u="sng" dirty="0"/>
              <a:t>.</a:t>
            </a:r>
          </a:p>
          <a:p>
            <a:pPr algn="just"/>
            <a:r>
              <a:rPr lang="en-US" sz="2400" dirty="0"/>
              <a:t>The </a:t>
            </a:r>
            <a:r>
              <a:rPr lang="en-US" sz="2400" b="1" dirty="0"/>
              <a:t>National Federation Party (NFP), the latter was this time split into two factions</a:t>
            </a:r>
            <a:r>
              <a:rPr lang="en-US" sz="2400" dirty="0"/>
              <a:t>: </a:t>
            </a:r>
            <a:r>
              <a:rPr lang="en-US" sz="2400" dirty="0" smtClean="0"/>
              <a:t> </a:t>
            </a:r>
            <a:r>
              <a:rPr lang="en-US" sz="2400" u="sng" dirty="0" smtClean="0"/>
              <a:t>the </a:t>
            </a:r>
            <a:r>
              <a:rPr lang="en-US" sz="2400" u="sng" dirty="0"/>
              <a:t>"dove" faction of NFP leader </a:t>
            </a:r>
            <a:r>
              <a:rPr lang="en-US" sz="2400" u="sng" dirty="0" err="1"/>
              <a:t>Siddiq</a:t>
            </a:r>
            <a:r>
              <a:rPr lang="en-US" sz="2400" u="sng" dirty="0"/>
              <a:t> </a:t>
            </a:r>
            <a:r>
              <a:rPr lang="en-US" sz="2400" u="sng" dirty="0" err="1"/>
              <a:t>Koya</a:t>
            </a:r>
            <a:r>
              <a:rPr lang="en-US" sz="2400" u="sng" dirty="0"/>
              <a:t> </a:t>
            </a:r>
            <a:r>
              <a:rPr lang="en-US" sz="2400" dirty="0" smtClean="0"/>
              <a:t>and the </a:t>
            </a:r>
            <a:r>
              <a:rPr lang="en-US" sz="2400" u="sng" dirty="0"/>
              <a:t>"flower" faction under the leadership of Mr. </a:t>
            </a:r>
            <a:r>
              <a:rPr lang="en-US" sz="2400" u="sng" dirty="0"/>
              <a:t>Jai Ram Reddy, </a:t>
            </a:r>
            <a:r>
              <a:rPr lang="en-US" sz="2400" dirty="0"/>
              <a:t>which presented separate lists of candidates.</a:t>
            </a:r>
          </a:p>
          <a:p>
            <a:pPr algn="just"/>
            <a:r>
              <a:rPr lang="en-US" sz="2400" dirty="0"/>
              <a:t>On a polling day marked by a turnout of approximately 77.5 %, these internal divisions helped to give the AP its largest overall House majority since independence in 1970. </a:t>
            </a:r>
          </a:p>
          <a:p>
            <a:pPr algn="just"/>
            <a:endParaRPr lang="en-US" sz="2400" dirty="0"/>
          </a:p>
          <a:p>
            <a:endParaRPr lang="en-US" dirty="0"/>
          </a:p>
        </p:txBody>
      </p:sp>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54659191"/>
      </p:ext>
    </p:extLst>
  </p:cSld>
  <p:clrMapOvr>
    <a:masterClrMapping/>
  </p:clrMapOvr>
  <mc:AlternateContent xmlns:mc="http://schemas.openxmlformats.org/markup-compatibility/2006">
    <mc:Choice xmlns:p14="http://schemas.microsoft.com/office/powerpoint/2010/main" Requires="p14">
      <p:transition spd="slow" p14:dur="2000" advTm="39610"/>
    </mc:Choice>
    <mc:Fallback>
      <p:transition spd="slow" advTm="39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1752600" y="1295400"/>
            <a:ext cx="8577072" cy="5257800"/>
          </a:xfrm>
        </p:spPr>
        <p:txBody>
          <a:bodyPr>
            <a:normAutofit/>
          </a:bodyPr>
          <a:lstStyle/>
          <a:p>
            <a:pPr algn="just"/>
            <a:r>
              <a:rPr lang="en-US" sz="2200" dirty="0"/>
              <a:t>K. R. Howe, Robert C. </a:t>
            </a:r>
            <a:r>
              <a:rPr lang="en-US" sz="2200" dirty="0" err="1"/>
              <a:t>Kiste</a:t>
            </a:r>
            <a:r>
              <a:rPr lang="en-US" sz="2200" dirty="0"/>
              <a:t>, </a:t>
            </a:r>
            <a:r>
              <a:rPr lang="en-US" sz="2200" dirty="0" err="1"/>
              <a:t>Brij</a:t>
            </a:r>
            <a:r>
              <a:rPr lang="en-US" sz="2200" dirty="0"/>
              <a:t> V. Lal. </a:t>
            </a:r>
            <a:r>
              <a:rPr lang="en-US" sz="2200" i="1" dirty="0"/>
              <a:t>Tides of History: The Pacific Islands in the Twentieth Century.</a:t>
            </a:r>
            <a:r>
              <a:rPr lang="en-US" sz="2200" dirty="0"/>
              <a:t> University of Hawaii Press, Jan 1, 1994 pg. </a:t>
            </a:r>
            <a:r>
              <a:rPr lang="en-US" sz="2200" dirty="0"/>
              <a:t>177.</a:t>
            </a:r>
          </a:p>
          <a:p>
            <a:pPr algn="just"/>
            <a:r>
              <a:rPr lang="en-US" sz="2200" dirty="0" err="1"/>
              <a:t>Nohlen</a:t>
            </a:r>
            <a:r>
              <a:rPr lang="en-US" sz="2200" dirty="0"/>
              <a:t>, D, </a:t>
            </a:r>
            <a:r>
              <a:rPr lang="en-US" sz="2200" dirty="0" err="1"/>
              <a:t>Grotz</a:t>
            </a:r>
            <a:r>
              <a:rPr lang="en-US" sz="2200" dirty="0"/>
              <a:t>, F &amp; Hartmann, C (2001) </a:t>
            </a:r>
            <a:r>
              <a:rPr lang="en-US" sz="2200" i="1" dirty="0"/>
              <a:t>Elections in Asia: A data handbook, Volume </a:t>
            </a:r>
            <a:r>
              <a:rPr lang="en-US" sz="2200" i="1" dirty="0"/>
              <a:t>II.</a:t>
            </a:r>
          </a:p>
          <a:p>
            <a:pPr algn="just"/>
            <a:r>
              <a:rPr lang="en-US" sz="2200" i="1" dirty="0">
                <a:hlinkClick r:id="rId4"/>
              </a:rPr>
              <a:t>http://</a:t>
            </a:r>
            <a:r>
              <a:rPr lang="en-US" sz="2200" i="1" dirty="0">
                <a:hlinkClick r:id="rId4"/>
              </a:rPr>
              <a:t>www.ipu.org/parline-e/reports/arc/FIJI_1977_E_1.PDF</a:t>
            </a:r>
            <a:r>
              <a:rPr lang="en-US" sz="2200" i="1" dirty="0"/>
              <a:t> </a:t>
            </a:r>
          </a:p>
          <a:p>
            <a:pPr algn="just"/>
            <a:r>
              <a:rPr lang="en-US" sz="2200" dirty="0">
                <a:hlinkClick r:id="rId5"/>
              </a:rPr>
              <a:t>http://www.elections.gov.fj</a:t>
            </a:r>
            <a:r>
              <a:rPr lang="en-US" sz="2200" dirty="0">
                <a:hlinkClick r:id="rId5"/>
              </a:rPr>
              <a:t>/</a:t>
            </a:r>
            <a:r>
              <a:rPr lang="en-US" sz="2200" dirty="0"/>
              <a:t> </a:t>
            </a:r>
          </a:p>
          <a:p>
            <a:pPr algn="just"/>
            <a:r>
              <a:rPr lang="en-US" sz="2200" dirty="0"/>
              <a:t>Jon </a:t>
            </a:r>
            <a:r>
              <a:rPr lang="en-US" sz="2200" dirty="0" err="1"/>
              <a:t>Fraenkel</a:t>
            </a:r>
            <a:r>
              <a:rPr lang="en-US" sz="2200" dirty="0"/>
              <a:t> and Stewart Firth (</a:t>
            </a:r>
            <a:r>
              <a:rPr lang="en-US" sz="2200" dirty="0"/>
              <a:t>eds.), From </a:t>
            </a:r>
            <a:r>
              <a:rPr lang="en-US" sz="2200" dirty="0"/>
              <a:t>election to coup in </a:t>
            </a:r>
            <a:r>
              <a:rPr lang="en-US" sz="2200" dirty="0"/>
              <a:t>Fiji : The </a:t>
            </a:r>
            <a:r>
              <a:rPr lang="en-US" sz="2200" dirty="0"/>
              <a:t>2006 campaign and its aftermath, Asia Pacific Press </a:t>
            </a:r>
            <a:r>
              <a:rPr lang="en-US" sz="2200" dirty="0"/>
              <a:t>,The </a:t>
            </a:r>
            <a:r>
              <a:rPr lang="en-US" sz="2200" dirty="0"/>
              <a:t>Australian National </a:t>
            </a:r>
            <a:r>
              <a:rPr lang="en-US" sz="2200" dirty="0"/>
              <a:t>University, 2007. also </a:t>
            </a:r>
            <a:r>
              <a:rPr lang="en-US" sz="2200" dirty="0"/>
              <a:t>available online at </a:t>
            </a:r>
            <a:r>
              <a:rPr lang="en-US" sz="2200" dirty="0">
                <a:hlinkClick r:id="rId6"/>
              </a:rPr>
              <a:t>http://</a:t>
            </a:r>
            <a:r>
              <a:rPr lang="en-US" sz="2200" dirty="0">
                <a:hlinkClick r:id="rId6"/>
              </a:rPr>
              <a:t>press.anu.edu.au/wp-content/uploads/2011/05/whole_book10.pdf</a:t>
            </a:r>
            <a:r>
              <a:rPr lang="en-US" sz="2200" dirty="0"/>
              <a:t> </a:t>
            </a:r>
          </a:p>
          <a:p>
            <a:r>
              <a:rPr lang="en-US" sz="2400" dirty="0"/>
              <a:t>The Fiji General Election of </a:t>
            </a:r>
            <a:r>
              <a:rPr lang="en-US" sz="2400" dirty="0"/>
              <a:t>1977, Author(s</a:t>
            </a:r>
            <a:r>
              <a:rPr lang="en-US" sz="2400" dirty="0"/>
              <a:t>): Ahmed </a:t>
            </a:r>
            <a:r>
              <a:rPr lang="en-US" sz="2400" dirty="0"/>
              <a:t>Ali Source</a:t>
            </a:r>
            <a:r>
              <a:rPr lang="en-US" sz="2400" dirty="0"/>
              <a:t>: The Journal of Pacific History, Vol. 12, No. 4 (1977), pp. 189-201</a:t>
            </a:r>
            <a:endParaRPr lang="en-US" sz="2200" dirty="0"/>
          </a:p>
          <a:p>
            <a:pPr algn="just"/>
            <a:endParaRPr lang="en-US" sz="2000" dirty="0"/>
          </a:p>
          <a:p>
            <a:pPr algn="just"/>
            <a:endParaRPr lang="en-US" sz="2000" dirty="0"/>
          </a:p>
          <a:p>
            <a:pPr algn="just"/>
            <a:endParaRPr lang="en-US" sz="2000" dirty="0"/>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950455814"/>
      </p:ext>
    </p:extLst>
  </p:cSld>
  <p:clrMapOvr>
    <a:masterClrMapping/>
  </p:clrMapOvr>
  <mc:AlternateContent xmlns:mc="http://schemas.openxmlformats.org/markup-compatibility/2006">
    <mc:Choice xmlns:p14="http://schemas.microsoft.com/office/powerpoint/2010/main" Requires="p14">
      <p:transition spd="slow" p14:dur="2000" advTm="2407"/>
    </mc:Choice>
    <mc:Fallback>
      <p:transition spd="slow" advTm="2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 of 1972 elections</a:t>
            </a:r>
            <a:endParaRPr lang="en-US" b="1" dirty="0"/>
          </a:p>
        </p:txBody>
      </p:sp>
      <p:sp>
        <p:nvSpPr>
          <p:cNvPr id="3" name="Content Placeholder 2"/>
          <p:cNvSpPr>
            <a:spLocks noGrp="1"/>
          </p:cNvSpPr>
          <p:nvPr>
            <p:ph idx="1"/>
          </p:nvPr>
        </p:nvSpPr>
        <p:spPr/>
        <p:txBody>
          <a:bodyPr>
            <a:normAutofit fontScale="92500" lnSpcReduction="20000"/>
          </a:bodyPr>
          <a:lstStyle/>
          <a:p>
            <a:r>
              <a:rPr lang="en-US" dirty="0"/>
              <a:t>The result was a </a:t>
            </a:r>
            <a:r>
              <a:rPr lang="en-US" b="1" dirty="0"/>
              <a:t>landslide for the Alliance Party of the Prime Minister, </a:t>
            </a:r>
            <a:r>
              <a:rPr lang="en-US" b="1" dirty="0" err="1"/>
              <a:t>Ratu</a:t>
            </a:r>
            <a:r>
              <a:rPr lang="en-US" b="1" dirty="0"/>
              <a:t> Sir </a:t>
            </a:r>
            <a:r>
              <a:rPr lang="en-US" b="1" dirty="0" err="1"/>
              <a:t>Kamisese</a:t>
            </a:r>
            <a:r>
              <a:rPr lang="en-US" b="1" dirty="0"/>
              <a:t> Mara</a:t>
            </a:r>
            <a:r>
              <a:rPr lang="en-US" dirty="0"/>
              <a:t>, which </a:t>
            </a:r>
            <a:r>
              <a:rPr lang="en-US" b="1" dirty="0"/>
              <a:t>won 33 of the 52 seats</a:t>
            </a:r>
            <a:r>
              <a:rPr lang="en-US" dirty="0"/>
              <a:t>, and surprised many observers by capturing almost 25 percent of the Indo-Fijian vote. The Indo-Fijian-dominated National Federation Party, led by </a:t>
            </a:r>
            <a:r>
              <a:rPr lang="en-US" dirty="0" err="1"/>
              <a:t>Sidiq</a:t>
            </a:r>
            <a:r>
              <a:rPr lang="en-US" dirty="0"/>
              <a:t> </a:t>
            </a:r>
            <a:r>
              <a:rPr lang="en-US" dirty="0" err="1"/>
              <a:t>Koya</a:t>
            </a:r>
            <a:r>
              <a:rPr lang="en-US" dirty="0"/>
              <a:t>, won the remaining 19 seats</a:t>
            </a:r>
            <a:r>
              <a:rPr lang="en-US" dirty="0" smtClean="0"/>
              <a:t>.</a:t>
            </a:r>
          </a:p>
          <a:p>
            <a:r>
              <a:rPr lang="en-US" dirty="0"/>
              <a:t>The election re-affirmed the political allegiances of the past, with the </a:t>
            </a:r>
            <a:r>
              <a:rPr lang="en-US" b="1" dirty="0"/>
              <a:t>Alliance Party winning all the Fijian Communal seats, with 82% of the votes, as well as all the General Communal seats</a:t>
            </a:r>
            <a:r>
              <a:rPr lang="en-US" dirty="0"/>
              <a:t>. The National Federation Party (NFP), on the other hand, won all the Indian Communal sets with 73% of the votes. Voter turnout was 85.2% in the </a:t>
            </a:r>
            <a:r>
              <a:rPr lang="en-US" dirty="0" err="1"/>
              <a:t>communical</a:t>
            </a:r>
            <a:r>
              <a:rPr lang="en-US" dirty="0"/>
              <a:t> seats.</a:t>
            </a:r>
          </a:p>
          <a:p>
            <a:r>
              <a:rPr lang="en-US" dirty="0"/>
              <a:t>After the election, </a:t>
            </a:r>
            <a:r>
              <a:rPr lang="en-US" u="sng" dirty="0"/>
              <a:t>cooperation between the two major parties continued</a:t>
            </a:r>
            <a:r>
              <a:rPr lang="en-US" dirty="0"/>
              <a:t> with</a:t>
            </a:r>
            <a:r>
              <a:rPr lang="en-US" b="1" dirty="0"/>
              <a:t> R. D. Patel of the NFP elected the speaker </a:t>
            </a:r>
            <a:r>
              <a:rPr lang="en-US" dirty="0"/>
              <a:t>of the Alliance-dominated House of Representatives.</a:t>
            </a:r>
          </a:p>
          <a:p>
            <a:endParaRPr lang="en-US"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51660728"/>
      </p:ext>
    </p:extLst>
  </p:cSld>
  <p:clrMapOvr>
    <a:masterClrMapping/>
  </p:clrMapOvr>
  <mc:AlternateContent xmlns:mc="http://schemas.openxmlformats.org/markup-compatibility/2006">
    <mc:Choice xmlns:p14="http://schemas.microsoft.com/office/powerpoint/2010/main" Requires="p14">
      <p:transition spd="slow" p14:dur="2000" advTm="40117"/>
    </mc:Choice>
    <mc:Fallback>
      <p:transition spd="slow" advTm="401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313" y="365127"/>
            <a:ext cx="11117943" cy="854074"/>
          </a:xfrm>
        </p:spPr>
        <p:txBody>
          <a:bodyPr>
            <a:normAutofit fontScale="90000"/>
          </a:bodyPr>
          <a:lstStyle/>
          <a:p>
            <a:r>
              <a:rPr lang="en-US" dirty="0" smtClean="0"/>
              <a:t>Issues important in relations to elections in 1970s</a:t>
            </a:r>
            <a:endParaRPr lang="en-US" dirty="0"/>
          </a:p>
        </p:txBody>
      </p:sp>
      <p:sp>
        <p:nvSpPr>
          <p:cNvPr id="3" name="Content Placeholder 2"/>
          <p:cNvSpPr>
            <a:spLocks noGrp="1"/>
          </p:cNvSpPr>
          <p:nvPr>
            <p:ph idx="1"/>
          </p:nvPr>
        </p:nvSpPr>
        <p:spPr>
          <a:xfrm>
            <a:off x="899887" y="1458687"/>
            <a:ext cx="9840685" cy="5110163"/>
          </a:xfrm>
        </p:spPr>
        <p:txBody>
          <a:bodyPr>
            <a:normAutofit fontScale="70000" lnSpcReduction="20000"/>
          </a:bodyPr>
          <a:lstStyle/>
          <a:p>
            <a:r>
              <a:rPr lang="en-US" dirty="0" smtClean="0"/>
              <a:t>Issues which played important role.</a:t>
            </a:r>
          </a:p>
          <a:p>
            <a:pPr marL="514350" indent="-514350">
              <a:buFont typeface="+mj-lt"/>
              <a:buAutoNum type="arabicPeriod"/>
            </a:pPr>
            <a:r>
              <a:rPr lang="en-US" b="1" dirty="0" smtClean="0"/>
              <a:t>Relationship between </a:t>
            </a:r>
            <a:r>
              <a:rPr lang="en-US" b="1" dirty="0" err="1" smtClean="0"/>
              <a:t>Ratu</a:t>
            </a:r>
            <a:r>
              <a:rPr lang="en-US" b="1" dirty="0" smtClean="0"/>
              <a:t> Mara and </a:t>
            </a:r>
            <a:r>
              <a:rPr lang="en-US" b="1" dirty="0" err="1" smtClean="0"/>
              <a:t>Siddiq</a:t>
            </a:r>
            <a:r>
              <a:rPr lang="en-US" b="1" dirty="0" smtClean="0"/>
              <a:t> </a:t>
            </a:r>
            <a:r>
              <a:rPr lang="en-US" b="1" dirty="0" err="1" smtClean="0"/>
              <a:t>Koya</a:t>
            </a:r>
            <a:r>
              <a:rPr lang="en-US" b="1" dirty="0" smtClean="0"/>
              <a:t>.</a:t>
            </a:r>
          </a:p>
          <a:p>
            <a:pPr marL="514350" indent="-514350">
              <a:buFont typeface="+mj-lt"/>
              <a:buAutoNum type="arabicPeriod"/>
            </a:pPr>
            <a:r>
              <a:rPr lang="en-US" b="1" dirty="0" smtClean="0"/>
              <a:t>Street Commission Recommendation and the Constitution: </a:t>
            </a:r>
            <a:r>
              <a:rPr lang="en-US" dirty="0" smtClean="0"/>
              <a:t>Royal Commission report in regard to appropriate methods for subsequent elections.</a:t>
            </a:r>
          </a:p>
          <a:p>
            <a:pPr marL="514350" indent="-514350">
              <a:buFont typeface="+mj-lt"/>
              <a:buAutoNum type="arabicPeriod"/>
            </a:pPr>
            <a:r>
              <a:rPr lang="en-US" b="1" dirty="0" smtClean="0"/>
              <a:t>Issue of land tenure: </a:t>
            </a:r>
            <a:r>
              <a:rPr lang="en-US" dirty="0" smtClean="0"/>
              <a:t>problems and politics of the reserve policy which became the source of tension between two communities. </a:t>
            </a:r>
            <a:r>
              <a:rPr lang="en-US" dirty="0" err="1" smtClean="0"/>
              <a:t>Ratu</a:t>
            </a:r>
            <a:r>
              <a:rPr lang="en-US" dirty="0" smtClean="0"/>
              <a:t> </a:t>
            </a:r>
            <a:r>
              <a:rPr lang="en-US" dirty="0" err="1" smtClean="0"/>
              <a:t>Sukuna’s</a:t>
            </a:r>
            <a:r>
              <a:rPr lang="en-US" dirty="0" smtClean="0"/>
              <a:t> leadership to demarcate and place in exclusively Fijian hand sufficient lands for the future use of that community. </a:t>
            </a:r>
            <a:r>
              <a:rPr lang="en-US" u="sng" dirty="0" smtClean="0"/>
              <a:t>Establishment of ALTO(Agricultural Landlord and Tenant Ordinance).  Reservation of areas of Crown land also created a rift(in 1979) between Mara(AP) and Reddy (NFP)</a:t>
            </a:r>
          </a:p>
          <a:p>
            <a:r>
              <a:rPr lang="en-US" b="1" dirty="0"/>
              <a:t>Differences between Fijian and Indo-Fijian communities in their levels of economic and educational performance, gaps that needed to be bridged through legislative means</a:t>
            </a:r>
            <a:r>
              <a:rPr lang="en-US" dirty="0"/>
              <a:t>.  </a:t>
            </a:r>
            <a:r>
              <a:rPr lang="en-US" b="1" dirty="0"/>
              <a:t>Issue of Education and reservation based </a:t>
            </a:r>
            <a:r>
              <a:rPr lang="en-US" dirty="0"/>
              <a:t>on report of Fiji Education Commission. </a:t>
            </a:r>
          </a:p>
          <a:p>
            <a:r>
              <a:rPr lang="en-US" u="sng" dirty="0"/>
              <a:t>The Fiji Education Commission recommended that 50% of Fiji government university scholarship funds </a:t>
            </a:r>
            <a:r>
              <a:rPr lang="en-US" dirty="0"/>
              <a:t>be reserved for Fijians and secondly, in the </a:t>
            </a:r>
            <a:r>
              <a:rPr lang="en-US" dirty="0" err="1"/>
              <a:t>predegree</a:t>
            </a:r>
            <a:r>
              <a:rPr lang="en-US" dirty="0"/>
              <a:t> Foundation </a:t>
            </a:r>
            <a:r>
              <a:rPr lang="en-US" dirty="0" err="1"/>
              <a:t>Programme</a:t>
            </a:r>
            <a:r>
              <a:rPr lang="en-US" dirty="0"/>
              <a:t> at the University of South Pacific, the government awarded scholarships to Fijian students  with university entrance pass marks of 216, whereas Indo-Fijian students needed 261 marks to win scholarship.</a:t>
            </a:r>
          </a:p>
          <a:p>
            <a:pPr marL="514350" indent="-514350">
              <a:buFont typeface="+mj-lt"/>
              <a:buAutoNum type="arabicPeriod"/>
            </a:pPr>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145933563"/>
      </p:ext>
    </p:extLst>
  </p:cSld>
  <p:clrMapOvr>
    <a:masterClrMapping/>
  </p:clrMapOvr>
  <mc:AlternateContent xmlns:mc="http://schemas.openxmlformats.org/markup-compatibility/2006">
    <mc:Choice xmlns:p14="http://schemas.microsoft.com/office/powerpoint/2010/main" Requires="p14">
      <p:transition spd="slow" p14:dur="2000" advTm="54682"/>
    </mc:Choice>
    <mc:Fallback>
      <p:transition spd="slow" advTm="546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365127"/>
            <a:ext cx="7886700" cy="701674"/>
          </a:xfrm>
        </p:spPr>
        <p:txBody>
          <a:bodyPr>
            <a:normAutofit/>
          </a:bodyPr>
          <a:lstStyle/>
          <a:p>
            <a:r>
              <a:rPr lang="en-US" dirty="0"/>
              <a:t>Political issue of Education Policy</a:t>
            </a:r>
          </a:p>
        </p:txBody>
      </p:sp>
      <p:sp>
        <p:nvSpPr>
          <p:cNvPr id="3" name="Content Placeholder 2"/>
          <p:cNvSpPr>
            <a:spLocks noGrp="1"/>
          </p:cNvSpPr>
          <p:nvPr>
            <p:ph idx="1"/>
          </p:nvPr>
        </p:nvSpPr>
        <p:spPr>
          <a:xfrm>
            <a:off x="696685" y="1066801"/>
            <a:ext cx="10334171" cy="5110162"/>
          </a:xfrm>
        </p:spPr>
        <p:txBody>
          <a:bodyPr>
            <a:normAutofit fontScale="92500" lnSpcReduction="20000"/>
          </a:bodyPr>
          <a:lstStyle/>
          <a:p>
            <a:r>
              <a:rPr lang="en-US" dirty="0"/>
              <a:t>Another cause of the perception of </a:t>
            </a:r>
            <a:r>
              <a:rPr lang="en-US" b="1" dirty="0"/>
              <a:t>Fijian disparity in the civil service appointments</a:t>
            </a:r>
            <a:r>
              <a:rPr lang="en-US" dirty="0"/>
              <a:t>; secondly the </a:t>
            </a:r>
            <a:r>
              <a:rPr lang="en-US" b="1" dirty="0"/>
              <a:t>concentration of senior Fijian officials in certain key ministries. </a:t>
            </a:r>
          </a:p>
          <a:p>
            <a:r>
              <a:rPr lang="en-US" b="1" dirty="0"/>
              <a:t>Aid and development strategies of the Alliance government brought some </a:t>
            </a:r>
            <a:r>
              <a:rPr lang="en-US" b="1" dirty="0" smtClean="0"/>
              <a:t>dissatisfaction</a:t>
            </a:r>
            <a:r>
              <a:rPr lang="en-US" dirty="0" smtClean="0"/>
              <a:t>, </a:t>
            </a:r>
            <a:r>
              <a:rPr lang="en-US" dirty="0"/>
              <a:t>as throughout 1970s and more openly in 1980s, the Alliance government made strenuous efforts to provide assistance and resources to the Fijian people to enable them to enter and successfully compete in the world of commerce. </a:t>
            </a:r>
            <a:endParaRPr lang="en-US" dirty="0" smtClean="0"/>
          </a:p>
          <a:p>
            <a:r>
              <a:rPr lang="en-US" dirty="0" err="1"/>
              <a:t>Koya</a:t>
            </a:r>
            <a:r>
              <a:rPr lang="en-US" dirty="0"/>
              <a:t> in his final campaign speech described it as the </a:t>
            </a:r>
            <a:r>
              <a:rPr lang="en-US" u="sng" dirty="0"/>
              <a:t>university's policy endorsed by the Prime Minister of recruiting students on the basis of double standards. </a:t>
            </a:r>
            <a:r>
              <a:rPr lang="en-US" dirty="0"/>
              <a:t>He added: 'It is bound to produce recriminations, frustrations, bitterness, the destruction of the image and the reputation of the university and indeed the Government of the day in the eyes of the world'. </a:t>
            </a:r>
          </a:p>
          <a:p>
            <a:r>
              <a:rPr lang="en-US" u="sng" dirty="0" err="1"/>
              <a:t>Koya</a:t>
            </a:r>
            <a:r>
              <a:rPr lang="en-US" u="sng" dirty="0"/>
              <a:t> blamed the Alliance for resorting to discrimination not only in education but also in the military forces.</a:t>
            </a:r>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88707780"/>
      </p:ext>
    </p:extLst>
  </p:cSld>
  <p:clrMapOvr>
    <a:masterClrMapping/>
  </p:clrMapOvr>
  <mc:AlternateContent xmlns:mc="http://schemas.openxmlformats.org/markup-compatibility/2006">
    <mc:Choice xmlns:p14="http://schemas.microsoft.com/office/powerpoint/2010/main" Requires="p14">
      <p:transition spd="slow" p14:dur="2000" advTm="33646"/>
    </mc:Choice>
    <mc:Fallback>
      <p:transition spd="slow" advTm="33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1818"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Alliance justification of Education Policy</a:t>
            </a:r>
            <a:endParaRPr lang="en-US" dirty="0"/>
          </a:p>
        </p:txBody>
      </p:sp>
      <p:sp>
        <p:nvSpPr>
          <p:cNvPr id="3" name="Content Placeholder 2"/>
          <p:cNvSpPr>
            <a:spLocks noGrp="1"/>
          </p:cNvSpPr>
          <p:nvPr>
            <p:ph idx="1"/>
          </p:nvPr>
        </p:nvSpPr>
        <p:spPr>
          <a:xfrm>
            <a:off x="838200" y="1371601"/>
            <a:ext cx="10515600" cy="4805363"/>
          </a:xfrm>
        </p:spPr>
        <p:txBody>
          <a:bodyPr>
            <a:normAutofit lnSpcReduction="10000"/>
          </a:bodyPr>
          <a:lstStyle/>
          <a:p>
            <a:r>
              <a:rPr lang="en-US" dirty="0" smtClean="0"/>
              <a:t>Equally </a:t>
            </a:r>
            <a:r>
              <a:rPr lang="en-US" dirty="0"/>
              <a:t>at every meeting the </a:t>
            </a:r>
            <a:r>
              <a:rPr lang="en-US" b="1" dirty="0"/>
              <a:t>Alliance stressed that this step was necessary to rescue Fijians from their disadvantageous position in various spheres </a:t>
            </a:r>
            <a:r>
              <a:rPr lang="en-US" b="1" dirty="0" smtClean="0"/>
              <a:t>of life</a:t>
            </a:r>
            <a:r>
              <a:rPr lang="en-US" b="1" dirty="0"/>
              <a:t>. </a:t>
            </a:r>
            <a:r>
              <a:rPr lang="en-US" dirty="0"/>
              <a:t>It was also suggested that </a:t>
            </a:r>
            <a:r>
              <a:rPr lang="en-US" u="sng" dirty="0"/>
              <a:t>since Fijians had generously agreed to guarantee leases for Indian farmers through the Agricultural Landlords and Tenants </a:t>
            </a:r>
            <a:r>
              <a:rPr lang="en-US" u="sng" dirty="0" smtClean="0"/>
              <a:t>Act (1976</a:t>
            </a:r>
            <a:r>
              <a:rPr lang="en-US" u="sng" dirty="0"/>
              <a:t>) Indians might reciprocate by accepting preferential treatment for Fijians in education. </a:t>
            </a:r>
            <a:endParaRPr lang="en-US" u="sng" dirty="0" smtClean="0"/>
          </a:p>
          <a:p>
            <a:r>
              <a:rPr lang="en-US" b="1" dirty="0"/>
              <a:t>A</a:t>
            </a:r>
            <a:r>
              <a:rPr lang="en-US" b="1" dirty="0" smtClean="0"/>
              <a:t>pparently </a:t>
            </a:r>
            <a:r>
              <a:rPr lang="en-US" b="1" dirty="0"/>
              <a:t>Indians found such answers unacceptable</a:t>
            </a:r>
            <a:r>
              <a:rPr lang="en-US" dirty="0"/>
              <a:t>. Those in the NFP countered by asking why the government was not relaxing its requirements for entry into the armed forces to facilitate the recruitment of Indians, </a:t>
            </a:r>
            <a:r>
              <a:rPr lang="en-US" dirty="0" smtClean="0"/>
              <a:t>which would </a:t>
            </a:r>
            <a:r>
              <a:rPr lang="en-US" dirty="0"/>
              <a:t>rectify the imbalance there since Fijians were overwhelmingly </a:t>
            </a:r>
            <a:r>
              <a:rPr lang="en-US" dirty="0" err="1"/>
              <a:t>favoured</a:t>
            </a:r>
            <a:r>
              <a:rPr lang="en-US" dirty="0"/>
              <a:t>.</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043887288"/>
      </p:ext>
    </p:extLst>
  </p:cSld>
  <p:clrMapOvr>
    <a:masterClrMapping/>
  </p:clrMapOvr>
  <mc:AlternateContent xmlns:mc="http://schemas.openxmlformats.org/markup-compatibility/2006">
    <mc:Choice xmlns:p14="http://schemas.microsoft.com/office/powerpoint/2010/main" Requires="p14">
      <p:transition spd="slow" p14:dur="2000" advTm="27852"/>
    </mc:Choice>
    <mc:Fallback>
      <p:transition spd="slow" advTm="278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65127"/>
            <a:ext cx="8839200" cy="777874"/>
          </a:xfrm>
        </p:spPr>
        <p:txBody>
          <a:bodyPr>
            <a:normAutofit/>
          </a:bodyPr>
          <a:lstStyle/>
          <a:p>
            <a:r>
              <a:rPr lang="en-US" sz="3200" dirty="0"/>
              <a:t>NFP Policy to gain Political Support in 1977 elections</a:t>
            </a:r>
            <a:endParaRPr lang="en-US" sz="3200" dirty="0"/>
          </a:p>
        </p:txBody>
      </p:sp>
      <p:sp>
        <p:nvSpPr>
          <p:cNvPr id="3" name="Content Placeholder 2"/>
          <p:cNvSpPr>
            <a:spLocks noGrp="1"/>
          </p:cNvSpPr>
          <p:nvPr>
            <p:ph idx="1"/>
          </p:nvPr>
        </p:nvSpPr>
        <p:spPr>
          <a:xfrm>
            <a:off x="827313" y="1143001"/>
            <a:ext cx="10493829" cy="5562599"/>
          </a:xfrm>
        </p:spPr>
        <p:txBody>
          <a:bodyPr>
            <a:normAutofit fontScale="92500" lnSpcReduction="10000"/>
          </a:bodyPr>
          <a:lstStyle/>
          <a:p>
            <a:r>
              <a:rPr lang="en-US" dirty="0"/>
              <a:t>The </a:t>
            </a:r>
            <a:r>
              <a:rPr lang="en-US" b="1" dirty="0"/>
              <a:t>NFP also emphasized how the Alliance was overtaxing farmers. </a:t>
            </a:r>
            <a:r>
              <a:rPr lang="en-US" dirty="0"/>
              <a:t>In this </a:t>
            </a:r>
            <a:r>
              <a:rPr lang="en-US" dirty="0" smtClean="0"/>
              <a:t>it was </a:t>
            </a:r>
            <a:r>
              <a:rPr lang="en-US" dirty="0"/>
              <a:t>assisted by cane farmers receiving notification of their income tax </a:t>
            </a:r>
            <a:r>
              <a:rPr lang="en-US" dirty="0" smtClean="0"/>
              <a:t>deduction during </a:t>
            </a:r>
            <a:r>
              <a:rPr lang="en-US" dirty="0"/>
              <a:t>the fortnight's polling. Many were being taxed for the first time </a:t>
            </a:r>
            <a:r>
              <a:rPr lang="en-US" dirty="0" smtClean="0"/>
              <a:t>and resented </a:t>
            </a:r>
            <a:r>
              <a:rPr lang="en-US" dirty="0"/>
              <a:t>it, even though the taxes resulted from the high prices they had </a:t>
            </a:r>
            <a:r>
              <a:rPr lang="en-US" dirty="0" smtClean="0"/>
              <a:t>been receiving </a:t>
            </a:r>
            <a:r>
              <a:rPr lang="en-US" dirty="0"/>
              <a:t>for their cane. </a:t>
            </a:r>
          </a:p>
          <a:p>
            <a:r>
              <a:rPr lang="en-US" dirty="0" smtClean="0"/>
              <a:t>Their </a:t>
            </a:r>
            <a:r>
              <a:rPr lang="en-US" b="1" dirty="0"/>
              <a:t>anger was assuaged by the NFP offer to </a:t>
            </a:r>
            <a:r>
              <a:rPr lang="en-US" b="1" dirty="0" smtClean="0"/>
              <a:t>reduce taxes </a:t>
            </a:r>
            <a:r>
              <a:rPr lang="en-US" b="1" dirty="0"/>
              <a:t>coupled with promises of free education, free medical services and </a:t>
            </a:r>
            <a:r>
              <a:rPr lang="en-US" b="1" dirty="0" smtClean="0"/>
              <a:t>reduced rents </a:t>
            </a:r>
            <a:r>
              <a:rPr lang="en-US" b="1" dirty="0"/>
              <a:t>for their leases.</a:t>
            </a:r>
            <a:r>
              <a:rPr lang="en-US" dirty="0"/>
              <a:t> A party that promised them Utopia was preferable to one which offered continuity containing what was unpalatable and menacing to Indian security</a:t>
            </a:r>
            <a:r>
              <a:rPr lang="en-US" dirty="0" smtClean="0"/>
              <a:t>.</a:t>
            </a:r>
          </a:p>
          <a:p>
            <a:r>
              <a:rPr lang="en-US" b="1" dirty="0"/>
              <a:t>The NFP exploited the sense of insecurity that had been plaguing Indian minds for some time</a:t>
            </a:r>
            <a:r>
              <a:rPr lang="en-US" dirty="0"/>
              <a:t>. </a:t>
            </a:r>
            <a:r>
              <a:rPr lang="en-US" u="sng" dirty="0"/>
              <a:t>Elements in the civil service, for instance, were apprehensive that race not qualifications and performance were becoming the criteria for promotions: </a:t>
            </a:r>
            <a:r>
              <a:rPr lang="en-US" dirty="0"/>
              <a:t>those Indians in the middle of their careers were particularly anxious.</a:t>
            </a:r>
          </a:p>
          <a:p>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513483614"/>
      </p:ext>
    </p:extLst>
  </p:cSld>
  <p:clrMapOvr>
    <a:masterClrMapping/>
  </p:clrMapOvr>
  <mc:AlternateContent xmlns:mc="http://schemas.openxmlformats.org/markup-compatibility/2006">
    <mc:Choice xmlns:p14="http://schemas.microsoft.com/office/powerpoint/2010/main" Requires="p14">
      <p:transition spd="slow" p14:dur="2000" advTm="36648"/>
    </mc:Choice>
    <mc:Fallback>
      <p:transition spd="slow" advTm="366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Mara Campaign for </a:t>
            </a:r>
            <a:r>
              <a:rPr lang="en-US" b="1" dirty="0" smtClean="0"/>
              <a:t>1977 Elections</a:t>
            </a:r>
            <a:endParaRPr lang="en-US" b="1" dirty="0"/>
          </a:p>
        </p:txBody>
      </p:sp>
      <p:sp>
        <p:nvSpPr>
          <p:cNvPr id="3" name="Content Placeholder 2"/>
          <p:cNvSpPr>
            <a:spLocks noGrp="1"/>
          </p:cNvSpPr>
          <p:nvPr>
            <p:ph idx="1"/>
          </p:nvPr>
        </p:nvSpPr>
        <p:spPr>
          <a:xfrm>
            <a:off x="478971" y="1447800"/>
            <a:ext cx="11045372" cy="5029200"/>
          </a:xfrm>
        </p:spPr>
        <p:txBody>
          <a:bodyPr>
            <a:normAutofit fontScale="77500" lnSpcReduction="20000"/>
          </a:bodyPr>
          <a:lstStyle/>
          <a:p>
            <a:r>
              <a:rPr lang="en-US" dirty="0"/>
              <a:t>AT THE END OF NOMINATION DAY,  3 MARCH, </a:t>
            </a:r>
            <a:r>
              <a:rPr lang="en-US" b="1" dirty="0"/>
              <a:t>132 CANDIDATES HAD ENTERED THE contest for the 52 seats in Fiji's elected House of Representatives. </a:t>
            </a:r>
          </a:p>
          <a:p>
            <a:r>
              <a:rPr lang="en-US" u="sng" dirty="0"/>
              <a:t>The ruling Alliance nominated candidates for 52 seats, the National Federation party (NFP) for 35, and the newly formed Fijian Nationalist Party (FNP) for 17 seats.</a:t>
            </a:r>
          </a:p>
          <a:p>
            <a:r>
              <a:rPr lang="en-US" dirty="0"/>
              <a:t> The NFP chose not to contest any of the Fijian or General Elector communal seats and two of the national seats: one Fijian and one Indian.</a:t>
            </a:r>
          </a:p>
          <a:p>
            <a:r>
              <a:rPr lang="en-US" dirty="0" smtClean="0"/>
              <a:t>The </a:t>
            </a:r>
            <a:r>
              <a:rPr lang="en-US" b="1" dirty="0"/>
              <a:t>campaign officially began with Ratu Sir </a:t>
            </a:r>
            <a:r>
              <a:rPr lang="en-US" b="1" dirty="0" err="1"/>
              <a:t>Kamisese</a:t>
            </a:r>
            <a:r>
              <a:rPr lang="en-US" b="1" dirty="0"/>
              <a:t> Mara's address </a:t>
            </a:r>
            <a:r>
              <a:rPr lang="en-US" dirty="0" smtClean="0"/>
              <a:t>over Radio </a:t>
            </a:r>
            <a:r>
              <a:rPr lang="en-US" dirty="0"/>
              <a:t>Fiji on 28 </a:t>
            </a:r>
            <a:r>
              <a:rPr lang="en-US" dirty="0" smtClean="0"/>
              <a:t>February. His </a:t>
            </a:r>
            <a:r>
              <a:rPr lang="en-US" dirty="0"/>
              <a:t>request was that the </a:t>
            </a:r>
            <a:r>
              <a:rPr lang="en-US" u="sng" dirty="0"/>
              <a:t>people of Fiji should </a:t>
            </a:r>
            <a:r>
              <a:rPr lang="en-US" u="sng" dirty="0" smtClean="0"/>
              <a:t>return his </a:t>
            </a:r>
            <a:r>
              <a:rPr lang="en-US" u="sng" dirty="0"/>
              <a:t>party to power because it had fulfilled its promise of 'peace, progress </a:t>
            </a:r>
            <a:r>
              <a:rPr lang="en-US" u="sng" dirty="0" smtClean="0"/>
              <a:t>and prosperity </a:t>
            </a:r>
            <a:r>
              <a:rPr lang="en-US" u="sng" dirty="0"/>
              <a:t>and in the next five 'testing years' would consolidate its </a:t>
            </a:r>
            <a:r>
              <a:rPr lang="en-US" u="sng" dirty="0" smtClean="0"/>
              <a:t>achievements on </a:t>
            </a:r>
            <a:r>
              <a:rPr lang="en-US" u="sng" dirty="0"/>
              <a:t>the basis of 'share and </a:t>
            </a:r>
            <a:r>
              <a:rPr lang="en-US" u="sng" dirty="0" smtClean="0"/>
              <a:t>care‘</a:t>
            </a:r>
          </a:p>
          <a:p>
            <a:r>
              <a:rPr lang="en-US" dirty="0" smtClean="0"/>
              <a:t>The </a:t>
            </a:r>
            <a:r>
              <a:rPr lang="en-US" dirty="0"/>
              <a:t>source of the </a:t>
            </a:r>
            <a:r>
              <a:rPr lang="en-US" b="1" dirty="0"/>
              <a:t>Alliance's policy would be Development Plan VII (1976-80) </a:t>
            </a:r>
            <a:r>
              <a:rPr lang="en-US" dirty="0"/>
              <a:t>which </a:t>
            </a:r>
            <a:r>
              <a:rPr lang="en-US" dirty="0" err="1"/>
              <a:t>Ratu</a:t>
            </a:r>
            <a:r>
              <a:rPr lang="en-US" dirty="0"/>
              <a:t> </a:t>
            </a:r>
            <a:r>
              <a:rPr lang="en-US" dirty="0" err="1"/>
              <a:t>Kamisese</a:t>
            </a:r>
            <a:r>
              <a:rPr lang="en-US" dirty="0"/>
              <a:t> described as </a:t>
            </a:r>
            <a:r>
              <a:rPr lang="en-US" u="sng" dirty="0"/>
              <a:t>'a dynamic, realistic </a:t>
            </a:r>
            <a:r>
              <a:rPr lang="en-US" u="sng" dirty="0" err="1"/>
              <a:t>programme</a:t>
            </a:r>
            <a:r>
              <a:rPr lang="en-US" u="sng" dirty="0"/>
              <a:t> . . . geared to make the whole of the country better off, </a:t>
            </a:r>
            <a:r>
              <a:rPr lang="en-US" u="sng" dirty="0" smtClean="0"/>
              <a:t>it aims </a:t>
            </a:r>
            <a:r>
              <a:rPr lang="en-US" u="sng" dirty="0"/>
              <a:t>in particular at assisting those who live in the rural areas and the outer islands</a:t>
            </a:r>
            <a:r>
              <a:rPr lang="en-US" u="sng" dirty="0" smtClean="0"/>
              <a:t>'.</a:t>
            </a:r>
          </a:p>
          <a:p>
            <a:r>
              <a:rPr lang="en-US" b="1" dirty="0"/>
              <a:t>He emphasized that </a:t>
            </a:r>
            <a:r>
              <a:rPr lang="en-US" b="1" dirty="0" smtClean="0"/>
              <a:t>greater food production </a:t>
            </a:r>
            <a:r>
              <a:rPr lang="en-US" dirty="0" smtClean="0"/>
              <a:t>would </a:t>
            </a:r>
            <a:r>
              <a:rPr lang="en-US" dirty="0"/>
              <a:t>be encouraged and dwelt on his party's record at home and abroad</a:t>
            </a:r>
            <a:r>
              <a:rPr lang="en-US" dirty="0" smtClean="0"/>
              <a:t>.</a:t>
            </a: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243857509"/>
      </p:ext>
    </p:extLst>
  </p:cSld>
  <p:clrMapOvr>
    <a:masterClrMapping/>
  </p:clrMapOvr>
  <mc:AlternateContent xmlns:mc="http://schemas.openxmlformats.org/markup-compatibility/2006">
    <mc:Choice xmlns:p14="http://schemas.microsoft.com/office/powerpoint/2010/main" Requires="p14">
      <p:transition spd="slow" p14:dur="2000" advTm="36085"/>
    </mc:Choice>
    <mc:Fallback>
      <p:transition spd="slow" advTm="360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Mara Campaign for 1977 Elections</a:t>
            </a:r>
          </a:p>
        </p:txBody>
      </p:sp>
      <p:sp>
        <p:nvSpPr>
          <p:cNvPr id="3" name="Content Placeholder 2"/>
          <p:cNvSpPr>
            <a:spLocks noGrp="1"/>
          </p:cNvSpPr>
          <p:nvPr>
            <p:ph idx="1"/>
          </p:nvPr>
        </p:nvSpPr>
        <p:spPr>
          <a:xfrm>
            <a:off x="595085" y="1690688"/>
            <a:ext cx="11117943" cy="4826226"/>
          </a:xfrm>
        </p:spPr>
        <p:txBody>
          <a:bodyPr>
            <a:normAutofit/>
          </a:bodyPr>
          <a:lstStyle/>
          <a:p>
            <a:r>
              <a:rPr lang="en-US" dirty="0"/>
              <a:t>In this </a:t>
            </a:r>
            <a:r>
              <a:rPr lang="en-US" u="sng" dirty="0"/>
              <a:t>context he mentioned gradual introduction of free education, growth of rural junior secondary schools, the Agricultural Landlords and Tenants Act (1976), </a:t>
            </a:r>
            <a:r>
              <a:rPr lang="en-US" u="sng" dirty="0" err="1"/>
              <a:t>Lome</a:t>
            </a:r>
            <a:r>
              <a:rPr lang="en-US" u="sng" dirty="0"/>
              <a:t> </a:t>
            </a:r>
            <a:r>
              <a:rPr lang="en-US" u="sng" dirty="0"/>
              <a:t>Convention and </a:t>
            </a:r>
            <a:r>
              <a:rPr lang="en-US" u="sng" dirty="0"/>
              <a:t>the Law </a:t>
            </a:r>
            <a:r>
              <a:rPr lang="en-US" u="sng" dirty="0"/>
              <a:t>of the Sea Conferences. </a:t>
            </a:r>
            <a:r>
              <a:rPr lang="en-US" dirty="0"/>
              <a:t>He argued that his party had promoted racial harmony: 'We believe in harmony and maintain and promote it for its own sake, and for the happiness and well-being of our people</a:t>
            </a:r>
            <a:r>
              <a:rPr lang="en-US" dirty="0"/>
              <a:t>'.</a:t>
            </a:r>
          </a:p>
          <a:p>
            <a:r>
              <a:rPr lang="en-US" b="1" dirty="0"/>
              <a:t>The Alliance has no intention whatsoever of forming a coalition with any other party</a:t>
            </a:r>
            <a:r>
              <a:rPr lang="en-US" dirty="0"/>
              <a:t>, whether it be NFP, FNP, or any other, after the election'.</a:t>
            </a:r>
          </a:p>
          <a:p>
            <a:pPr marL="0" indent="0">
              <a:buNone/>
            </a:pPr>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475946771"/>
      </p:ext>
    </p:extLst>
  </p:cSld>
  <p:clrMapOvr>
    <a:masterClrMapping/>
  </p:clrMapOvr>
  <mc:AlternateContent xmlns:mc="http://schemas.openxmlformats.org/markup-compatibility/2006">
    <mc:Choice xmlns:p14="http://schemas.microsoft.com/office/powerpoint/2010/main" Requires="p14">
      <p:transition spd="slow" p14:dur="2000" advTm="12905"/>
    </mc:Choice>
    <mc:Fallback>
      <p:transition spd="slow" advTm="129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2904</Words>
  <Application>Microsoft Office PowerPoint</Application>
  <PresentationFormat>Widescreen</PresentationFormat>
  <Paragraphs>125</Paragraphs>
  <Slides>21</Slides>
  <Notes>0</Notes>
  <HiddenSlides>0</HiddenSlides>
  <MMClips>21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Calibri Light</vt:lpstr>
      <vt:lpstr>Office Theme</vt:lpstr>
      <vt:lpstr>PowerPoint Presentation</vt:lpstr>
      <vt:lpstr>PowerPoint Presentation</vt:lpstr>
      <vt:lpstr>Result of 1972 elections</vt:lpstr>
      <vt:lpstr>Issues important in relations to elections in 1970s</vt:lpstr>
      <vt:lpstr>Political issue of Education Policy</vt:lpstr>
      <vt:lpstr>Alliance justification of Education Policy</vt:lpstr>
      <vt:lpstr>NFP Policy to gain Political Support in 1977 elections</vt:lpstr>
      <vt:lpstr>Mara Campaign for 1977 Elections</vt:lpstr>
      <vt:lpstr>Mara Campaign for 1977 Elections</vt:lpstr>
      <vt:lpstr>Siddiq Koya campaign for 1977 elections</vt:lpstr>
      <vt:lpstr>NFP + FNP VS Alliance Party</vt:lpstr>
      <vt:lpstr>Sakiasi Butadroka campaign in 1977 elections</vt:lpstr>
      <vt:lpstr>Alliance Vs NFP; Alliance Vs FNP</vt:lpstr>
      <vt:lpstr>PowerPoint Presentation</vt:lpstr>
      <vt:lpstr>Result of 1977 elections</vt:lpstr>
      <vt:lpstr>Butadroka’s Party FNP impact on 1977 Elections</vt:lpstr>
      <vt:lpstr>Butadroka’s Party FNP impact on 1977 Elections</vt:lpstr>
      <vt:lpstr>Post Elections of 1977</vt:lpstr>
      <vt:lpstr>Why did NFP seek a coalition with Alliance?</vt:lpstr>
      <vt:lpstr>Alliance response to Coalition demand of NFP</vt:lpstr>
      <vt:lpstr>References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Sakul Kundra</dc:creator>
  <cp:lastModifiedBy>Sakul Kundra</cp:lastModifiedBy>
  <cp:revision>12</cp:revision>
  <dcterms:created xsi:type="dcterms:W3CDTF">2020-04-19T12:03:37Z</dcterms:created>
  <dcterms:modified xsi:type="dcterms:W3CDTF">2020-04-19T13:33:12Z</dcterms:modified>
</cp:coreProperties>
</file>