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37"/>
  </p:notesMasterIdLst>
  <p:sldIdLst>
    <p:sldId id="256" r:id="rId2"/>
    <p:sldId id="257" r:id="rId3"/>
    <p:sldId id="286" r:id="rId4"/>
    <p:sldId id="281" r:id="rId5"/>
    <p:sldId id="273" r:id="rId6"/>
    <p:sldId id="258" r:id="rId7"/>
    <p:sldId id="259" r:id="rId8"/>
    <p:sldId id="260" r:id="rId9"/>
    <p:sldId id="274" r:id="rId10"/>
    <p:sldId id="261" r:id="rId11"/>
    <p:sldId id="275" r:id="rId12"/>
    <p:sldId id="262" r:id="rId13"/>
    <p:sldId id="263" r:id="rId14"/>
    <p:sldId id="264" r:id="rId15"/>
    <p:sldId id="265" r:id="rId16"/>
    <p:sldId id="266" r:id="rId17"/>
    <p:sldId id="267" r:id="rId18"/>
    <p:sldId id="268" r:id="rId19"/>
    <p:sldId id="269" r:id="rId20"/>
    <p:sldId id="270" r:id="rId21"/>
    <p:sldId id="271" r:id="rId22"/>
    <p:sldId id="272" r:id="rId23"/>
    <p:sldId id="282" r:id="rId24"/>
    <p:sldId id="283" r:id="rId25"/>
    <p:sldId id="284" r:id="rId26"/>
    <p:sldId id="285" r:id="rId27"/>
    <p:sldId id="279" r:id="rId28"/>
    <p:sldId id="280" r:id="rId29"/>
    <p:sldId id="288" r:id="rId30"/>
    <p:sldId id="289" r:id="rId31"/>
    <p:sldId id="290" r:id="rId32"/>
    <p:sldId id="287" r:id="rId33"/>
    <p:sldId id="276" r:id="rId34"/>
    <p:sldId id="277" r:id="rId35"/>
    <p:sldId id="278"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5" d="100"/>
          <a:sy n="95" d="100"/>
        </p:scale>
        <p:origin x="-1170"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0AAA577-2F70-4C19-BDD1-9675CF91C5CF}" type="datetimeFigureOut">
              <a:rPr lang="en-US" smtClean="0"/>
              <a:t>9/9/2016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06DF69-D260-4E40-9C54-161962D91FCF}" type="slidenum">
              <a:rPr lang="en-US" smtClean="0"/>
              <a:t>‹#›</a:t>
            </a:fld>
            <a:endParaRPr lang="en-US"/>
          </a:p>
        </p:txBody>
      </p:sp>
    </p:spTree>
    <p:extLst>
      <p:ext uri="{BB962C8B-B14F-4D97-AF65-F5344CB8AC3E}">
        <p14:creationId xmlns:p14="http://schemas.microsoft.com/office/powerpoint/2010/main" val="4009120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406DF69-D260-4E40-9C54-161962D91FCF}" type="slidenum">
              <a:rPr lang="en-US" smtClean="0"/>
              <a:t>26</a:t>
            </a:fld>
            <a:endParaRPr lang="en-US"/>
          </a:p>
        </p:txBody>
      </p:sp>
    </p:spTree>
    <p:extLst>
      <p:ext uri="{BB962C8B-B14F-4D97-AF65-F5344CB8AC3E}">
        <p14:creationId xmlns:p14="http://schemas.microsoft.com/office/powerpoint/2010/main" val="42356021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ound Diagonal Corner Rectangle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Title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0" name="Date Placeholder 9"/>
          <p:cNvSpPr>
            <a:spLocks noGrp="1"/>
          </p:cNvSpPr>
          <p:nvPr>
            <p:ph type="dt" sz="half" idx="10"/>
          </p:nvPr>
        </p:nvSpPr>
        <p:spPr>
          <a:xfrm>
            <a:off x="5562600" y="6509004"/>
            <a:ext cx="3002280" cy="274320"/>
          </a:xfrm>
        </p:spPr>
        <p:txBody>
          <a:bodyPr vert="horz" rtlCol="0"/>
          <a:lstStyle>
            <a:extLst/>
          </a:lstStyle>
          <a:p>
            <a:fld id="{D5B8AA3F-BBE6-4BB4-BFCE-CAE6B6B566A8}" type="datetimeFigureOut">
              <a:rPr lang="en-US" smtClean="0"/>
              <a:pPr/>
              <a:t>9/9/2016</a:t>
            </a:fld>
            <a:endParaRPr lang="en-US"/>
          </a:p>
        </p:txBody>
      </p:sp>
      <p:sp>
        <p:nvSpPr>
          <p:cNvPr id="11" name="Slide Number Placeholder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ECB57FE4-3E37-487C-ACB5-3644CF3F19E4}" type="slidenum">
              <a:rPr lang="en-US" smtClean="0"/>
              <a:pPr/>
              <a:t>‹#›</a:t>
            </a:fld>
            <a:endParaRPr lang="en-US"/>
          </a:p>
        </p:txBody>
      </p:sp>
      <p:sp>
        <p:nvSpPr>
          <p:cNvPr id="12" name="Footer Placeholder 11"/>
          <p:cNvSpPr>
            <a:spLocks noGrp="1"/>
          </p:cNvSpPr>
          <p:nvPr>
            <p:ph type="ftr" sz="quarter" idx="12"/>
          </p:nvPr>
        </p:nvSpPr>
        <p:spPr>
          <a:xfrm>
            <a:off x="1600200" y="6509004"/>
            <a:ext cx="3907464" cy="274320"/>
          </a:xfrm>
        </p:spPr>
        <p:txBody>
          <a:bodyPr vert="horz" rtlCol="0"/>
          <a:lstStyle>
            <a:extLst/>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5B8AA3F-BBE6-4BB4-BFCE-CAE6B6B566A8}" type="datetimeFigureOut">
              <a:rPr lang="en-US" smtClean="0"/>
              <a:pPr/>
              <a:t>9/9/2016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CB57FE4-3E37-487C-ACB5-3644CF3F19E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lgn="l">
              <a:defRPr/>
            </a:lvl1pPr>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5B8AA3F-BBE6-4BB4-BFCE-CAE6B6B566A8}" type="datetimeFigureOut">
              <a:rPr lang="en-US" smtClean="0"/>
              <a:pPr/>
              <a:t>9/9/2016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CB57FE4-3E37-487C-ACB5-3644CF3F19E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5B8AA3F-BBE6-4BB4-BFCE-CAE6B6B566A8}" type="datetimeFigureOut">
              <a:rPr lang="en-US" smtClean="0"/>
              <a:pPr/>
              <a:t>9/9/2016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CB57FE4-3E37-487C-ACB5-3644CF3F19E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7" name="Rectangle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a:xfrm>
            <a:off x="5562600" y="6513670"/>
            <a:ext cx="3002280" cy="274320"/>
          </a:xfrm>
        </p:spPr>
        <p:txBody>
          <a:bodyPr vert="horz" rtlCol="0"/>
          <a:lstStyle>
            <a:extLst/>
          </a:lstStyle>
          <a:p>
            <a:fld id="{D5B8AA3F-BBE6-4BB4-BFCE-CAE6B6B566A8}" type="datetimeFigureOut">
              <a:rPr lang="en-US" smtClean="0"/>
              <a:pPr/>
              <a:t>9/9/2016</a:t>
            </a:fld>
            <a:endParaRPr lang="en-US"/>
          </a:p>
        </p:txBody>
      </p:sp>
      <p:sp>
        <p:nvSpPr>
          <p:cNvPr id="9" name="Slide Number Placeholder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ECB57FE4-3E37-487C-ACB5-3644CF3F19E4}" type="slidenum">
              <a:rPr lang="en-US" smtClean="0"/>
              <a:pPr/>
              <a:t>‹#›</a:t>
            </a:fld>
            <a:endParaRPr lang="en-US"/>
          </a:p>
        </p:txBody>
      </p:sp>
      <p:sp>
        <p:nvSpPr>
          <p:cNvPr id="10" name="Footer Placeholder 9"/>
          <p:cNvSpPr>
            <a:spLocks noGrp="1"/>
          </p:cNvSpPr>
          <p:nvPr>
            <p:ph type="ftr" sz="quarter" idx="12"/>
          </p:nvPr>
        </p:nvSpPr>
        <p:spPr>
          <a:xfrm>
            <a:off x="1600200" y="6513670"/>
            <a:ext cx="3907464" cy="274320"/>
          </a:xfrm>
        </p:spPr>
        <p:txBody>
          <a:bodyPr vert="horz" rtlCol="0"/>
          <a:lstStyle>
            <a:extLst/>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5B8AA3F-BBE6-4BB4-BFCE-CAE6B6B566A8}" type="datetimeFigureOut">
              <a:rPr lang="en-US" smtClean="0"/>
              <a:pPr/>
              <a:t>9/9/2016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a:xfrm>
            <a:off x="8641080" y="6514568"/>
            <a:ext cx="464288" cy="274320"/>
          </a:xfrm>
        </p:spPr>
        <p:txBody>
          <a:bodyPr/>
          <a:lstStyle>
            <a:extLst/>
          </a:lstStyle>
          <a:p>
            <a:fld id="{ECB57FE4-3E37-487C-ACB5-3644CF3F19E4}" type="slidenum">
              <a:rPr lang="en-US" smtClean="0"/>
              <a:pPr/>
              <a:t>‹#›</a:t>
            </a:fld>
            <a:endParaRPr lang="en-US"/>
          </a:p>
        </p:txBody>
      </p:sp>
      <p:sp>
        <p:nvSpPr>
          <p:cNvPr id="10" name="Rectangle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Rectangle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Title 1"/>
          <p:cNvSpPr>
            <a:spLocks noGrp="1"/>
          </p:cNvSpPr>
          <p:nvPr>
            <p:ph type="title"/>
          </p:nvPr>
        </p:nvSpPr>
        <p:spPr>
          <a:xfrm>
            <a:off x="457200" y="251948"/>
            <a:ext cx="8229600"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D5B8AA3F-BBE6-4BB4-BFCE-CAE6B6B566A8}" type="datetimeFigureOut">
              <a:rPr lang="en-US" smtClean="0"/>
              <a:pPr/>
              <a:t>9/9/2016</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a:xfrm>
            <a:off x="8641080" y="6514568"/>
            <a:ext cx="464288" cy="274320"/>
          </a:xfrm>
        </p:spPr>
        <p:txBody>
          <a:bodyPr/>
          <a:lstStyle>
            <a:extLst/>
          </a:lstStyle>
          <a:p>
            <a:fld id="{ECB57FE4-3E37-487C-ACB5-3644CF3F19E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53218"/>
            <a:ext cx="8229600"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D5B8AA3F-BBE6-4BB4-BFCE-CAE6B6B566A8}" type="datetimeFigureOut">
              <a:rPr lang="en-US" smtClean="0"/>
              <a:pPr/>
              <a:t>9/9/2016</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ECB57FE4-3E37-487C-ACB5-3644CF3F19E4}" type="slidenum">
              <a:rPr lang="en-US" smtClean="0"/>
              <a:pPr/>
              <a:t>‹#›</a:t>
            </a:fld>
            <a:endParaRPr lang="en-US"/>
          </a:p>
        </p:txBody>
      </p:sp>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D5B8AA3F-BBE6-4BB4-BFCE-CAE6B6B566A8}" type="datetimeFigureOut">
              <a:rPr lang="en-US" smtClean="0"/>
              <a:pPr/>
              <a:t>9/9/2016</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ECB57FE4-3E37-487C-ACB5-3644CF3F19E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963136" y="304800"/>
            <a:ext cx="3931920" cy="762000"/>
          </a:xfrm>
        </p:spPr>
        <p:txBody>
          <a:bodyPr anchor="b"/>
          <a:lstStyle>
            <a:lvl1pPr marL="0" algn="r">
              <a:buNone/>
              <a:defRPr sz="2000" b="1"/>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9" name="Date Placeholder 8"/>
          <p:cNvSpPr>
            <a:spLocks noGrp="1"/>
          </p:cNvSpPr>
          <p:nvPr>
            <p:ph type="dt" sz="half" idx="10"/>
          </p:nvPr>
        </p:nvSpPr>
        <p:spPr>
          <a:xfrm>
            <a:off x="5562600" y="6513670"/>
            <a:ext cx="3002280" cy="274320"/>
          </a:xfrm>
        </p:spPr>
        <p:txBody>
          <a:bodyPr vert="horz" rtlCol="0"/>
          <a:lstStyle>
            <a:extLst/>
          </a:lstStyle>
          <a:p>
            <a:fld id="{D5B8AA3F-BBE6-4BB4-BFCE-CAE6B6B566A8}" type="datetimeFigureOut">
              <a:rPr lang="en-US" smtClean="0"/>
              <a:pPr/>
              <a:t>9/9/2016</a:t>
            </a:fld>
            <a:endParaRPr lang="en-US"/>
          </a:p>
        </p:txBody>
      </p:sp>
      <p:sp>
        <p:nvSpPr>
          <p:cNvPr id="10" name="Slide Number Placeholder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ECB57FE4-3E37-487C-ACB5-3644CF3F19E4}" type="slidenum">
              <a:rPr lang="en-US" smtClean="0"/>
              <a:pPr/>
              <a:t>‹#›</a:t>
            </a:fld>
            <a:endParaRPr lang="en-US"/>
          </a:p>
        </p:txBody>
      </p:sp>
      <p:sp>
        <p:nvSpPr>
          <p:cNvPr id="11" name="Footer Placeholder 10"/>
          <p:cNvSpPr>
            <a:spLocks noGrp="1"/>
          </p:cNvSpPr>
          <p:nvPr>
            <p:ph type="ftr" sz="quarter" idx="12"/>
          </p:nvPr>
        </p:nvSpPr>
        <p:spPr>
          <a:xfrm>
            <a:off x="1600200" y="6513670"/>
            <a:ext cx="3907464" cy="274320"/>
          </a:xfrm>
        </p:spPr>
        <p:txBody>
          <a:bodyPr vert="horz" rtlCol="0"/>
          <a:lstStyle>
            <a:extLst/>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0443" y="4724400"/>
            <a:ext cx="5486400" cy="664536"/>
          </a:xfrm>
        </p:spPr>
        <p:txBody>
          <a:bodyPr anchor="b"/>
          <a:lstStyle>
            <a:lvl1pPr marL="0" algn="r">
              <a:buNone/>
              <a:defRPr sz="2000" b="1"/>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13" name="Picture Placeholder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8" name="Date Placeholder 7"/>
          <p:cNvSpPr>
            <a:spLocks noGrp="1"/>
          </p:cNvSpPr>
          <p:nvPr>
            <p:ph type="dt" sz="half" idx="10"/>
          </p:nvPr>
        </p:nvSpPr>
        <p:spPr>
          <a:xfrm>
            <a:off x="5562600" y="6509004"/>
            <a:ext cx="3002280" cy="274320"/>
          </a:xfrm>
        </p:spPr>
        <p:txBody>
          <a:bodyPr vert="horz" rtlCol="0"/>
          <a:lstStyle>
            <a:extLst/>
          </a:lstStyle>
          <a:p>
            <a:fld id="{D5B8AA3F-BBE6-4BB4-BFCE-CAE6B6B566A8}" type="datetimeFigureOut">
              <a:rPr lang="en-US" smtClean="0"/>
              <a:pPr/>
              <a:t>9/9/2016</a:t>
            </a:fld>
            <a:endParaRPr lang="en-US"/>
          </a:p>
        </p:txBody>
      </p:sp>
      <p:sp>
        <p:nvSpPr>
          <p:cNvPr id="9" name="Slide Number Placeholder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ECB57FE4-3E37-487C-ACB5-3644CF3F19E4}" type="slidenum">
              <a:rPr lang="en-US" smtClean="0"/>
              <a:pPr/>
              <a:t>‹#›</a:t>
            </a:fld>
            <a:endParaRPr lang="en-US"/>
          </a:p>
        </p:txBody>
      </p:sp>
      <p:sp>
        <p:nvSpPr>
          <p:cNvPr id="10" name="Footer Placeholder 9"/>
          <p:cNvSpPr>
            <a:spLocks noGrp="1"/>
          </p:cNvSpPr>
          <p:nvPr>
            <p:ph type="ftr" sz="quarter" idx="12"/>
          </p:nvPr>
        </p:nvSpPr>
        <p:spPr>
          <a:xfrm>
            <a:off x="1600200" y="6509004"/>
            <a:ext cx="3907464" cy="274320"/>
          </a:xfrm>
        </p:spPr>
        <p:txBody>
          <a:bodyPr vert="horz" rtlCol="0"/>
          <a:lstStyle>
            <a:extLst/>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ound Diagonal Corner Rectangle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Footer Placeholder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en-US"/>
          </a:p>
        </p:txBody>
      </p:sp>
      <p:sp>
        <p:nvSpPr>
          <p:cNvPr id="14" name="Date Placeholder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D5B8AA3F-BBE6-4BB4-BFCE-CAE6B6B566A8}" type="datetimeFigureOut">
              <a:rPr lang="en-US" smtClean="0"/>
              <a:pPr/>
              <a:t>9/9/2016</a:t>
            </a:fld>
            <a:endParaRPr lang="en-US"/>
          </a:p>
        </p:txBody>
      </p:sp>
      <p:sp>
        <p:nvSpPr>
          <p:cNvPr id="23" name="Slide Number Placeholder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ECB57FE4-3E37-487C-ACB5-3644CF3F19E4}" type="slidenum">
              <a:rPr lang="en-US" smtClean="0"/>
              <a:pPr/>
              <a:t>‹#›</a:t>
            </a:fld>
            <a:endParaRPr lang="en-US"/>
          </a:p>
        </p:txBody>
      </p:sp>
      <p:sp>
        <p:nvSpPr>
          <p:cNvPr id="22" name="Title Placeholder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com/url?sa=i&amp;rct=j&amp;q=&amp;esrc=s&amp;frm=1&amp;source=images&amp;cd=&amp;cad=rja&amp;docid=7rAwnn4W9RJUKM&amp;tbnid=OYttc24xK58QVM:&amp;ved=0CAUQjRw&amp;url=http://crosbiew.blogspot.com/2011/01/pms-2011-message-great-council-of.html&amp;ei=MJ04UuzwMIankAWjqYGYAQ&amp;bvm=bv.52164340,d.dGI&amp;psig=AFQjCNGHUiZsXLfE5uAD7iB20MqTv3DDwg&amp;ust=1379528362482414"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www.google.com/url?sa=i&amp;rct=j&amp;q=&amp;esrc=s&amp;frm=1&amp;source=images&amp;cd=&amp;cad=rja&amp;docid=tmJ8hu3eSE5udM&amp;tbnid=69w6CH3H7HNBYM:&amp;ved=0CAUQjRw&amp;url=http://www.rnzi.com/newflagsflying/fiji-int.php&amp;ei=cp44Uo7hCc2alQXdroDYDg&amp;bvm=bv.52164340,d.dGI&amp;psig=AFQjCNGJJw6lb4BHGJyEGR2r70R6VWhpiQ&amp;ust=1379528679601548"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www.google.com/url?sa=i&amp;rct=j&amp;q=&amp;esrc=s&amp;frm=1&amp;source=images&amp;cd=&amp;cad=rja&amp;docid=EzoCCs_lfBWjwM&amp;tbnid=qHO6TvlyCKji5M:&amp;ved=0CAUQjRw&amp;url=http://www.fijiancustomculture.com/2007_02_01_archive.html&amp;ei=Hp84UsajIYSckQWmx4D4Cg&amp;bvm=bv.52164340,d.dGI&amp;psig=AFQjCNGJJw6lb4BHGJyEGR2r70R6VWhpiQ&amp;ust=1379528679601548"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www.google.com/url?sa=i&amp;rct=j&amp;q=&amp;esrc=s&amp;frm=1&amp;source=images&amp;cd=&amp;cad=rja&amp;docid=7cybK67c3l0HZM&amp;tbnid=mBzETwvHowT1kM:&amp;ved=0CAUQjRw&amp;url=http://crosbiew.blogspot.com/2011/07/fdfm-agenda-1997-constitution-communal.html&amp;ei=u6A4UsfyBI-_kgX1r4DwBA&amp;bvm=bv.52164340,d.dGI&amp;psig=AFQjCNHayMwOHdzKhySJtTjgpowIig8ymA&amp;ust=1379529265887437" TargetMode="Externa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hyperlink" Target="http://www.google.com/url?sa=i&amp;rct=j&amp;q=&amp;esrc=s&amp;frm=1&amp;source=images&amp;cd=&amp;cad=rja&amp;docid=AgpVP8HwLhG51M&amp;tbnid=Hs6Cra9b2xrpIM:&amp;ved=&amp;url=http://en.wikipedia.org/wiki/Turaga_na_Rasau&amp;ei=8qA4Us-SNISlkwX764GQAw&amp;bvm=bv.52164340,d.dGI&amp;psig=AFQjCNHayMwOHdzKhySJtTjgpowIig8ymA&amp;ust=1379529265887437"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www.google.com/url?sa=i&amp;rct=j&amp;q=&amp;esrc=s&amp;frm=1&amp;source=images&amp;cd=&amp;cad=rja&amp;docid=bEZ_m05PuPnkaM&amp;tbnid=47vRkKWgYj30tM:&amp;ved=0CAUQjRw&amp;url=http://win8review.com/apps/app/History-Quotes-Quartz-Solutions-c342c283-b705-4193-b533-082ea0ce2c57&amp;ei=Z6E4UqPBAc63kAXll4HYBg&amp;bvm=bv.52164340,d.dGI&amp;psig=AFQjCNHPhIOnCC8lQDtl2X9nfsZz-eFQxg&amp;ust=1379529416571957"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google.com/url?sa=i&amp;rct=j&amp;q=&amp;esrc=s&amp;frm=1&amp;source=images&amp;cd=&amp;cad=rja&amp;docid=RLd81_ULHXzRFM&amp;tbnid=StIW7V1RCPgIlM:&amp;ved=0CAUQjRw&amp;url=http://nanilaie.info/?p=327&amp;ei=v504UoXoOMnwlAXX5oHwDw&amp;bvm=bv.52164340,d.dGI&amp;psig=AFQjCNGGr_PH40MsC-cnFu6ve7l4gQWbtQ&amp;ust=1379528505756520"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www.google.com/url?sa=i&amp;rct=j&amp;q=&amp;esrc=s&amp;frm=1&amp;source=images&amp;cd=&amp;cad=rja&amp;docid=IfgO9h7ooNGQNM&amp;tbnid=QEQPDYsjMtX3vM:&amp;ved=0CAUQjRw&amp;url=http://www.fijitimes.com/story.aspx?id=61481&amp;ei=Fp44UqC-HYnzkQWh94HQDQ&amp;bvm=bv.52164340,d.dGI&amp;psig=AFQjCNE5qFMvvBpRfd4zDqlNjZMlj4j8EA&amp;ust=1379528588382567"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Week 3 Lecture 2 HIS 701</a:t>
            </a:r>
            <a:endParaRPr lang="en-US" dirty="0"/>
          </a:p>
        </p:txBody>
      </p:sp>
      <p:sp>
        <p:nvSpPr>
          <p:cNvPr id="3" name="Subtitle 2"/>
          <p:cNvSpPr>
            <a:spLocks noGrp="1"/>
          </p:cNvSpPr>
          <p:nvPr>
            <p:ph type="subTitle" idx="1"/>
          </p:nvPr>
        </p:nvSpPr>
        <p:spPr/>
        <p:txBody>
          <a:bodyPr>
            <a:normAutofit/>
          </a:bodyPr>
          <a:lstStyle/>
          <a:p>
            <a:r>
              <a:rPr lang="en-US" dirty="0" smtClean="0"/>
              <a:t>THE GREAT COUNCIL OF CHIEFS DURING COLONIAL RULE</a:t>
            </a:r>
            <a:endParaRPr lang="en-US" dirty="0"/>
          </a:p>
        </p:txBody>
      </p:sp>
      <p:pic>
        <p:nvPicPr>
          <p:cNvPr id="1026" name="Picture 2" descr="http://2.bp.blogspot.com/_ZIb-xC3GXyY/TSBIv0F6KBI/AAAAAAAAFbk/XPAkzELm7Fs/s1600/GCC+Complex+connect+me.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7864" y="2895600"/>
            <a:ext cx="1905000" cy="2095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923212"/>
      </p:ext>
    </p:extLst>
  </p:cSld>
  <p:clrMapOvr>
    <a:masterClrMapping/>
  </p:clrMapOvr>
  <p:transition spd="slow">
    <p:wheel spokes="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lstStyle/>
          <a:p>
            <a:r>
              <a:rPr lang="en-US" dirty="0" smtClean="0"/>
              <a:t>Throughout colonial period, was an exclusive forum of high-ranking hereditary chiefs, including many senior officials in the Fijian Administration, the </a:t>
            </a:r>
            <a:r>
              <a:rPr lang="en-US" dirty="0"/>
              <a:t>body charged with supervising village life</a:t>
            </a:r>
            <a:endParaRPr lang="en-US" dirty="0" smtClean="0"/>
          </a:p>
          <a:p>
            <a:endParaRPr lang="en-US" dirty="0"/>
          </a:p>
        </p:txBody>
      </p:sp>
    </p:spTree>
    <p:extLst>
      <p:ext uri="{BB962C8B-B14F-4D97-AF65-F5344CB8AC3E}">
        <p14:creationId xmlns:p14="http://schemas.microsoft.com/office/powerpoint/2010/main" val="206978900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Stemmed in tradition and protocol…</a:t>
            </a:r>
            <a:endParaRPr lang="en-US" dirty="0"/>
          </a:p>
        </p:txBody>
      </p:sp>
      <p:sp>
        <p:nvSpPr>
          <p:cNvPr id="3" name="Content Placeholder 2"/>
          <p:cNvSpPr>
            <a:spLocks noGrp="1"/>
          </p:cNvSpPr>
          <p:nvPr>
            <p:ph idx="1"/>
          </p:nvPr>
        </p:nvSpPr>
        <p:spPr/>
        <p:txBody>
          <a:bodyPr/>
          <a:lstStyle/>
          <a:p>
            <a:endParaRPr lang="en-US"/>
          </a:p>
        </p:txBody>
      </p:sp>
      <p:pic>
        <p:nvPicPr>
          <p:cNvPr id="7170" name="Picture 2" descr="http://www.rnzi.com/newflagsflying/img/fiji-gifts-for-chiefs.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2362200"/>
            <a:ext cx="6172200" cy="350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159980"/>
      </p:ext>
    </p:extLst>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lstStyle/>
          <a:p>
            <a:r>
              <a:rPr lang="en-US" dirty="0" smtClean="0"/>
              <a:t>Most influential members-paramount chiefs of southeastern </a:t>
            </a:r>
            <a:r>
              <a:rPr lang="en-US" dirty="0" err="1" smtClean="0"/>
              <a:t>Viti</a:t>
            </a:r>
            <a:r>
              <a:rPr lang="en-US" dirty="0" smtClean="0"/>
              <a:t> </a:t>
            </a:r>
            <a:r>
              <a:rPr lang="en-US" dirty="0" err="1" smtClean="0"/>
              <a:t>Levu</a:t>
            </a:r>
            <a:r>
              <a:rPr lang="en-US" dirty="0" smtClean="0"/>
              <a:t> and eastern islands</a:t>
            </a:r>
          </a:p>
          <a:p>
            <a:r>
              <a:rPr lang="en-US" dirty="0" smtClean="0"/>
              <a:t>for example in last 20 years of British rule- </a:t>
            </a:r>
            <a:r>
              <a:rPr lang="en-US" dirty="0" err="1" smtClean="0"/>
              <a:t>Ratu</a:t>
            </a:r>
            <a:r>
              <a:rPr lang="en-US" dirty="0" smtClean="0"/>
              <a:t> Sir </a:t>
            </a:r>
            <a:r>
              <a:rPr lang="en-US" dirty="0" err="1" smtClean="0"/>
              <a:t>Lala</a:t>
            </a:r>
            <a:r>
              <a:rPr lang="en-US" dirty="0" smtClean="0"/>
              <a:t> </a:t>
            </a:r>
            <a:r>
              <a:rPr lang="en-US" dirty="0" err="1" smtClean="0"/>
              <a:t>Sukuna</a:t>
            </a:r>
            <a:r>
              <a:rPr lang="en-US" dirty="0" smtClean="0"/>
              <a:t>, </a:t>
            </a:r>
            <a:r>
              <a:rPr lang="en-US" dirty="0" err="1" smtClean="0"/>
              <a:t>Ratu</a:t>
            </a:r>
            <a:r>
              <a:rPr lang="en-US" dirty="0" smtClean="0"/>
              <a:t> </a:t>
            </a:r>
            <a:r>
              <a:rPr lang="en-US" dirty="0" err="1" smtClean="0"/>
              <a:t>Kamisese</a:t>
            </a:r>
            <a:r>
              <a:rPr lang="en-US" dirty="0" smtClean="0"/>
              <a:t> Mara, </a:t>
            </a:r>
            <a:r>
              <a:rPr lang="en-US" dirty="0" err="1" smtClean="0"/>
              <a:t>Ratu</a:t>
            </a:r>
            <a:r>
              <a:rPr lang="en-US" dirty="0" smtClean="0"/>
              <a:t> Sir George </a:t>
            </a:r>
            <a:r>
              <a:rPr lang="en-US" dirty="0" err="1" smtClean="0"/>
              <a:t>Cakobau</a:t>
            </a:r>
            <a:r>
              <a:rPr lang="en-US" dirty="0" smtClean="0"/>
              <a:t>, </a:t>
            </a:r>
            <a:r>
              <a:rPr lang="en-US" dirty="0" err="1" smtClean="0"/>
              <a:t>Ratu</a:t>
            </a:r>
            <a:r>
              <a:rPr lang="en-US" dirty="0" smtClean="0"/>
              <a:t> Edward </a:t>
            </a:r>
            <a:r>
              <a:rPr lang="en-US" dirty="0" err="1" smtClean="0"/>
              <a:t>Cakobau</a:t>
            </a:r>
            <a:r>
              <a:rPr lang="en-US" dirty="0" smtClean="0"/>
              <a:t>, and </a:t>
            </a:r>
            <a:r>
              <a:rPr lang="en-US" dirty="0" err="1" smtClean="0"/>
              <a:t>Ratu</a:t>
            </a:r>
            <a:r>
              <a:rPr lang="en-US" dirty="0" smtClean="0"/>
              <a:t> </a:t>
            </a:r>
            <a:r>
              <a:rPr lang="en-US" dirty="0" err="1" smtClean="0"/>
              <a:t>Penaia</a:t>
            </a:r>
            <a:r>
              <a:rPr lang="en-US" dirty="0" smtClean="0"/>
              <a:t> </a:t>
            </a:r>
            <a:r>
              <a:rPr lang="en-US" dirty="0" err="1" smtClean="0"/>
              <a:t>Ganilau</a:t>
            </a:r>
            <a:r>
              <a:rPr lang="en-US" dirty="0" smtClean="0"/>
              <a:t>.</a:t>
            </a:r>
          </a:p>
          <a:p>
            <a:r>
              <a:rPr lang="en-US" dirty="0" smtClean="0"/>
              <a:t>All these chiefs began their political career as GCC nominees to the colonial parliament</a:t>
            </a:r>
          </a:p>
        </p:txBody>
      </p:sp>
    </p:spTree>
    <p:extLst>
      <p:ext uri="{BB962C8B-B14F-4D97-AF65-F5344CB8AC3E}">
        <p14:creationId xmlns:p14="http://schemas.microsoft.com/office/powerpoint/2010/main" val="212996486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a:bodyPr>
          <a:lstStyle/>
          <a:p>
            <a:r>
              <a:rPr lang="en-US" dirty="0" smtClean="0"/>
              <a:t>According to Norton,R.2006.p4.</a:t>
            </a:r>
          </a:p>
          <a:p>
            <a:r>
              <a:rPr lang="en-US" dirty="0" smtClean="0"/>
              <a:t>These chiefs, in the context of ethnic tensions, preserved their leadership after Fijians were given the franchise in 1963</a:t>
            </a:r>
          </a:p>
          <a:p>
            <a:r>
              <a:rPr lang="en-US" dirty="0" smtClean="0"/>
              <a:t>The last four of these chiefs, dominated the political arena in the transition to independence</a:t>
            </a:r>
          </a:p>
          <a:p>
            <a:r>
              <a:rPr lang="en-US" dirty="0" err="1" smtClean="0"/>
              <a:t>Ratu</a:t>
            </a:r>
            <a:r>
              <a:rPr lang="en-US" dirty="0" smtClean="0"/>
              <a:t> Mara and </a:t>
            </a:r>
            <a:r>
              <a:rPr lang="en-US" dirty="0" err="1" smtClean="0"/>
              <a:t>Ratu</a:t>
            </a:r>
            <a:r>
              <a:rPr lang="en-US" dirty="0" smtClean="0"/>
              <a:t> </a:t>
            </a:r>
            <a:r>
              <a:rPr lang="en-US" dirty="0" err="1" smtClean="0"/>
              <a:t>Penaia</a:t>
            </a:r>
            <a:r>
              <a:rPr lang="en-US" dirty="0" smtClean="0"/>
              <a:t> </a:t>
            </a:r>
            <a:r>
              <a:rPr lang="en-US" dirty="0" err="1" smtClean="0"/>
              <a:t>Ganilau</a:t>
            </a:r>
            <a:r>
              <a:rPr lang="en-US" dirty="0" smtClean="0"/>
              <a:t> continued to exercise powerful influence until recent times, passing away respectively in 1993 and 2004. </a:t>
            </a:r>
            <a:endParaRPr lang="en-US" dirty="0"/>
          </a:p>
        </p:txBody>
      </p:sp>
    </p:spTree>
    <p:extLst>
      <p:ext uri="{BB962C8B-B14F-4D97-AF65-F5344CB8AC3E}">
        <p14:creationId xmlns:p14="http://schemas.microsoft.com/office/powerpoint/2010/main" val="244530659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lstStyle/>
          <a:p>
            <a:r>
              <a:rPr lang="en-US" dirty="0" smtClean="0"/>
              <a:t>From 1950’s- membership extended to include representation of trade unions and other urban organizations</a:t>
            </a:r>
          </a:p>
          <a:p>
            <a:r>
              <a:rPr lang="en-US" dirty="0" err="1" smtClean="0"/>
              <a:t>Ratu</a:t>
            </a:r>
            <a:r>
              <a:rPr lang="en-US" dirty="0" smtClean="0"/>
              <a:t> Mara once explained to critics: more a ‘chiefly’ council than a council of chiefs, characterized by a ‘certain standard of behavior which can be performed by all sections of Fijians….a standard of behavior for which all Fijians aim’.</a:t>
            </a:r>
            <a:endParaRPr lang="en-US" dirty="0"/>
          </a:p>
        </p:txBody>
      </p:sp>
    </p:spTree>
    <p:extLst>
      <p:ext uri="{BB962C8B-B14F-4D97-AF65-F5344CB8AC3E}">
        <p14:creationId xmlns:p14="http://schemas.microsoft.com/office/powerpoint/2010/main" val="67897649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lstStyle/>
          <a:p>
            <a:r>
              <a:rPr lang="en-US" dirty="0" smtClean="0"/>
              <a:t>Trend strengthened after independence</a:t>
            </a:r>
          </a:p>
          <a:p>
            <a:r>
              <a:rPr lang="en-US" dirty="0" smtClean="0"/>
              <a:t>all Fijians elected to the lower house of parliament became ex-officio members of GCC</a:t>
            </a:r>
          </a:p>
          <a:p>
            <a:r>
              <a:rPr lang="en-US" dirty="0" smtClean="0"/>
              <a:t>Late 1970s, sometimes half the GCC members were commoners or people of modest chiefly rank</a:t>
            </a:r>
          </a:p>
          <a:p>
            <a:r>
              <a:rPr lang="en-US" dirty="0" smtClean="0"/>
              <a:t>According to Lasaqa,I.1984.p164:</a:t>
            </a:r>
          </a:p>
          <a:p>
            <a:pPr marL="0" indent="0">
              <a:buNone/>
            </a:pPr>
            <a:r>
              <a:rPr lang="en-US" dirty="0" smtClean="0"/>
              <a:t>It had become ‘an assembly of Fijian leaders from all walks of life, with divergent interests</a:t>
            </a:r>
            <a:endParaRPr lang="en-US" dirty="0"/>
          </a:p>
        </p:txBody>
      </p:sp>
    </p:spTree>
    <p:extLst>
      <p:ext uri="{BB962C8B-B14F-4D97-AF65-F5344CB8AC3E}">
        <p14:creationId xmlns:p14="http://schemas.microsoft.com/office/powerpoint/2010/main" val="205969359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685800"/>
            <a:ext cx="7024744" cy="838200"/>
          </a:xfrm>
        </p:spPr>
        <p:txBody>
          <a:bodyPr/>
          <a:lstStyle/>
          <a:p>
            <a:r>
              <a:rPr lang="en-US" dirty="0" smtClean="0"/>
              <a:t>After 1987….</a:t>
            </a:r>
            <a:endParaRPr lang="en-US" dirty="0"/>
          </a:p>
        </p:txBody>
      </p:sp>
      <p:sp>
        <p:nvSpPr>
          <p:cNvPr id="3" name="Content Placeholder 2"/>
          <p:cNvSpPr>
            <a:spLocks noGrp="1"/>
          </p:cNvSpPr>
          <p:nvPr>
            <p:ph idx="1"/>
          </p:nvPr>
        </p:nvSpPr>
        <p:spPr>
          <a:xfrm>
            <a:off x="1043492" y="1676400"/>
            <a:ext cx="6777317" cy="4156229"/>
          </a:xfrm>
        </p:spPr>
        <p:txBody>
          <a:bodyPr/>
          <a:lstStyle/>
          <a:p>
            <a:r>
              <a:rPr lang="en-US" dirty="0" smtClean="0"/>
              <a:t>After </a:t>
            </a:r>
            <a:r>
              <a:rPr lang="en-US" dirty="0" err="1" smtClean="0"/>
              <a:t>Rabuka’s</a:t>
            </a:r>
            <a:r>
              <a:rPr lang="en-US" dirty="0" smtClean="0"/>
              <a:t> coups- GCC reverted to being exclusively a council of hereditary chiefs, with military encouragement</a:t>
            </a:r>
          </a:p>
        </p:txBody>
      </p:sp>
      <p:pic>
        <p:nvPicPr>
          <p:cNvPr id="8194" name="Picture 2" descr="http://www.fijitimes.com/images/artpics/5762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77200" y="2438400"/>
            <a:ext cx="3657600" cy="3743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557698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normAutofit/>
          </a:bodyPr>
          <a:lstStyle/>
          <a:p>
            <a:endParaRPr lang="en-US" dirty="0" smtClean="0"/>
          </a:p>
          <a:p>
            <a:r>
              <a:rPr lang="en-US" dirty="0" smtClean="0"/>
              <a:t>Then the Minister for Fijian Affairs, an army colonel, explained:</a:t>
            </a:r>
          </a:p>
          <a:p>
            <a:r>
              <a:rPr lang="en-US" dirty="0" smtClean="0"/>
              <a:t>‘while we appreciate the contributions made by commoners…it is becoming increasingly evident that the chiefs can be outvoted…</a:t>
            </a:r>
          </a:p>
          <a:p>
            <a:pPr marL="0" indent="0">
              <a:buNone/>
            </a:pPr>
            <a:r>
              <a:rPr lang="en-US" dirty="0" smtClean="0"/>
              <a:t>…what we want is for the commoners to act as advisers while the decision making is left entirely to chiefs’. Fiji Times, 16 Feb,1988.</a:t>
            </a:r>
            <a:endParaRPr lang="en-US" dirty="0"/>
          </a:p>
        </p:txBody>
      </p:sp>
    </p:spTree>
    <p:extLst>
      <p:ext uri="{BB962C8B-B14F-4D97-AF65-F5344CB8AC3E}">
        <p14:creationId xmlns:p14="http://schemas.microsoft.com/office/powerpoint/2010/main" val="228099613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lstStyle/>
          <a:p>
            <a:r>
              <a:rPr lang="en-US" dirty="0" smtClean="0"/>
              <a:t>Rabuka himself lamented that:</a:t>
            </a:r>
          </a:p>
          <a:p>
            <a:pPr marL="0" indent="0">
              <a:buNone/>
            </a:pPr>
            <a:r>
              <a:rPr lang="en-US" dirty="0" smtClean="0"/>
              <a:t>‘there are so many non-chiefs there who will try to dictate resolutions…the chiefs are so humble, their personalities and their character do not make them forceful enough when they discuss matters. They will agree, they will compromise…whereas those who are not chiefs in the GCC tend to be very, very selfish……</a:t>
            </a:r>
          </a:p>
        </p:txBody>
      </p:sp>
    </p:spTree>
    <p:extLst>
      <p:ext uri="{BB962C8B-B14F-4D97-AF65-F5344CB8AC3E}">
        <p14:creationId xmlns:p14="http://schemas.microsoft.com/office/powerpoint/2010/main" val="377829913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lnSpcReduction="10000"/>
          </a:bodyPr>
          <a:lstStyle/>
          <a:p>
            <a:r>
              <a:rPr lang="en-US" dirty="0" smtClean="0"/>
              <a:t>This view received no vindication from the turmoil stirred up by aggressive chiefly rivalries in the GCC in recent years, especially during the coup crisis of 2000</a:t>
            </a:r>
          </a:p>
          <a:p>
            <a:endParaRPr lang="en-US" dirty="0"/>
          </a:p>
          <a:p>
            <a:r>
              <a:rPr lang="en-US" dirty="0" smtClean="0"/>
              <a:t>Prior to 2006- GCC had 54 members</a:t>
            </a:r>
          </a:p>
          <a:p>
            <a:r>
              <a:rPr lang="en-US" dirty="0" smtClean="0"/>
              <a:t>Each of the provincial councils chooses three.</a:t>
            </a:r>
          </a:p>
          <a:p>
            <a:r>
              <a:rPr lang="en-US" dirty="0" smtClean="0"/>
              <a:t>There were 4 ex-officio – the president and Vice-President, the PM, and the Minister for Fijian Affairs </a:t>
            </a:r>
            <a:endParaRPr lang="en-US" dirty="0"/>
          </a:p>
        </p:txBody>
      </p:sp>
    </p:spTree>
    <p:extLst>
      <p:ext uri="{BB962C8B-B14F-4D97-AF65-F5344CB8AC3E}">
        <p14:creationId xmlns:p14="http://schemas.microsoft.com/office/powerpoint/2010/main" val="376538683"/>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Origins</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According to Lal,B.1992. p14.</a:t>
            </a:r>
          </a:p>
          <a:p>
            <a:r>
              <a:rPr lang="en-US" dirty="0" smtClean="0"/>
              <a:t>British Colonial Sir Arthur Gordon- ‘indirect rule’ system- created a permanent Bose </a:t>
            </a:r>
            <a:r>
              <a:rPr lang="en-US" dirty="0" err="1" smtClean="0"/>
              <a:t>Levu</a:t>
            </a:r>
            <a:r>
              <a:rPr lang="en-US" dirty="0" smtClean="0"/>
              <a:t> </a:t>
            </a:r>
            <a:r>
              <a:rPr lang="en-US" dirty="0" err="1" smtClean="0"/>
              <a:t>Vakaturaga</a:t>
            </a:r>
            <a:r>
              <a:rPr lang="en-US" dirty="0" smtClean="0"/>
              <a:t>- Great Chiefly Council (or Council of Chiefs - GCC)- to meet annually to advise the governor on native Fijian affairs and assist him in formulating native regulations</a:t>
            </a:r>
            <a:r>
              <a:rPr lang="en-US" dirty="0"/>
              <a:t>. The Council was established in 1876 under the governorship of Sir Arthur Gordon. The decision was taken following consultations with chiefs, who advised Sir Arthur on how best to govern the colony's indigenous </a:t>
            </a:r>
            <a:r>
              <a:rPr lang="en-US" dirty="0" smtClean="0"/>
              <a:t>population.</a:t>
            </a:r>
          </a:p>
          <a:p>
            <a:r>
              <a:rPr lang="en-US" dirty="0"/>
              <a:t>The Great Council of Chiefs (Bose </a:t>
            </a:r>
            <a:r>
              <a:rPr lang="en-US" dirty="0" err="1"/>
              <a:t>Levu</a:t>
            </a:r>
            <a:r>
              <a:rPr lang="en-US" dirty="0"/>
              <a:t> </a:t>
            </a:r>
            <a:r>
              <a:rPr lang="en-US" dirty="0" err="1"/>
              <a:t>Vakaturaga</a:t>
            </a:r>
            <a:r>
              <a:rPr lang="en-US" dirty="0"/>
              <a:t> in Fijian), was a constitutional body in the Republic of the Fiji Islands from c.1897 to March 2012</a:t>
            </a:r>
          </a:p>
        </p:txBody>
      </p:sp>
    </p:spTree>
    <p:extLst>
      <p:ext uri="{BB962C8B-B14F-4D97-AF65-F5344CB8AC3E}">
        <p14:creationId xmlns:p14="http://schemas.microsoft.com/office/powerpoint/2010/main" val="344494979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fontScale="92500"/>
          </a:bodyPr>
          <a:lstStyle/>
          <a:p>
            <a:r>
              <a:rPr lang="en-US" dirty="0" smtClean="0"/>
              <a:t>The latter nominates an additional six chiefs, </a:t>
            </a:r>
          </a:p>
          <a:p>
            <a:r>
              <a:rPr lang="en-US" dirty="0" smtClean="0"/>
              <a:t>And the Council of </a:t>
            </a:r>
            <a:r>
              <a:rPr lang="en-US" dirty="0" err="1" smtClean="0"/>
              <a:t>Rotuma</a:t>
            </a:r>
            <a:r>
              <a:rPr lang="en-US" dirty="0" smtClean="0"/>
              <a:t>- two delegates</a:t>
            </a:r>
          </a:p>
          <a:p>
            <a:endParaRPr lang="en-US" dirty="0"/>
          </a:p>
          <a:p>
            <a:r>
              <a:rPr lang="en-US" dirty="0" smtClean="0"/>
              <a:t>Members form a wide spectrum of experience and outlook</a:t>
            </a:r>
          </a:p>
          <a:p>
            <a:r>
              <a:rPr lang="en-US" dirty="0" smtClean="0"/>
              <a:t>A few have tertiary education, careers as bureaucrats, professionals or politicians, and are widely travelled.</a:t>
            </a:r>
          </a:p>
          <a:p>
            <a:r>
              <a:rPr lang="en-US" dirty="0" smtClean="0"/>
              <a:t>Most have relatively little formal education and many live mainly in their home villages</a:t>
            </a:r>
            <a:endParaRPr lang="en-US" dirty="0"/>
          </a:p>
        </p:txBody>
      </p:sp>
    </p:spTree>
    <p:extLst>
      <p:ext uri="{BB962C8B-B14F-4D97-AF65-F5344CB8AC3E}">
        <p14:creationId xmlns:p14="http://schemas.microsoft.com/office/powerpoint/2010/main" val="588605269"/>
      </p:ext>
    </p:extLst>
  </p:cSld>
  <p:clrMapOvr>
    <a:masterClrMapping/>
  </p:clrMapOvr>
  <p:transition spd="slow">
    <p:push di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lnSpcReduction="10000"/>
          </a:bodyPr>
          <a:lstStyle/>
          <a:p>
            <a:r>
              <a:rPr lang="en-US" dirty="0" smtClean="0"/>
              <a:t>Some have progressive views on sharing of power and resources, </a:t>
            </a:r>
          </a:p>
          <a:p>
            <a:r>
              <a:rPr lang="en-US" dirty="0" smtClean="0"/>
              <a:t>majority have very ethnocentric outlooks</a:t>
            </a:r>
          </a:p>
          <a:p>
            <a:endParaRPr lang="en-US" dirty="0"/>
          </a:p>
          <a:p>
            <a:r>
              <a:rPr lang="en-US" dirty="0" smtClean="0"/>
              <a:t>Since 1987- GCC undergone regressive change</a:t>
            </a:r>
          </a:p>
          <a:p>
            <a:pPr marL="0" indent="0">
              <a:buNone/>
            </a:pPr>
            <a:r>
              <a:rPr lang="en-US" dirty="0" smtClean="0"/>
              <a:t>But powers have been enhanced</a:t>
            </a:r>
          </a:p>
          <a:p>
            <a:pPr marL="0" indent="0">
              <a:buNone/>
            </a:pPr>
            <a:endParaRPr lang="en-US" dirty="0"/>
          </a:p>
          <a:p>
            <a:r>
              <a:rPr lang="en-US" dirty="0" smtClean="0"/>
              <a:t>1990 Constitution –increased delegates to Senate from 8(of 22) members- as it was under 1970 constitution, to 24(of 34) members</a:t>
            </a:r>
            <a:endParaRPr lang="en-US" dirty="0"/>
          </a:p>
        </p:txBody>
      </p:sp>
    </p:spTree>
    <p:extLst>
      <p:ext uri="{BB962C8B-B14F-4D97-AF65-F5344CB8AC3E}">
        <p14:creationId xmlns:p14="http://schemas.microsoft.com/office/powerpoint/2010/main" val="410466101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7620000" cy="5867400"/>
          </a:xfrm>
        </p:spPr>
        <p:txBody>
          <a:bodyPr>
            <a:normAutofit lnSpcReduction="10000"/>
          </a:bodyPr>
          <a:lstStyle/>
          <a:p>
            <a:r>
              <a:rPr lang="en-US" dirty="0" smtClean="0"/>
              <a:t>Empowered to decide the appointments of the President and Vice-President of Fiji</a:t>
            </a:r>
          </a:p>
          <a:p>
            <a:r>
              <a:rPr lang="en-US" dirty="0" smtClean="0"/>
              <a:t>Authority retained until 1997 constitution</a:t>
            </a:r>
          </a:p>
          <a:p>
            <a:r>
              <a:rPr lang="en-US" dirty="0" smtClean="0"/>
              <a:t>Strength in Senate had been reduced to 14(of 32) seats</a:t>
            </a:r>
          </a:p>
          <a:p>
            <a:r>
              <a:rPr lang="en-US" dirty="0"/>
              <a:t>While commoners and people of modest chiefly rank have been largely excluded from the GCC, they have for many years predominated among the elected Fijian members of the House of Representatives.   </a:t>
            </a:r>
          </a:p>
        </p:txBody>
      </p:sp>
    </p:spTree>
    <p:extLst>
      <p:ext uri="{BB962C8B-B14F-4D97-AF65-F5344CB8AC3E}">
        <p14:creationId xmlns:p14="http://schemas.microsoft.com/office/powerpoint/2010/main" val="2668747846"/>
      </p:ext>
    </p:extLst>
  </p:cSld>
  <p:clrMapOvr>
    <a:masterClrMapping/>
  </p:clrMapOvr>
  <p:transition spd="slow">
    <p:push di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2" descr="http://nicholsoncartoons.com.au/wp-content/uploads/2011/02/2000-05-26-May-Fiji-Great-Council-of-Chiefs-coup-Spate-540.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1000" y="1646238"/>
            <a:ext cx="7924800" cy="45259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18478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GCC role</a:t>
            </a:r>
            <a:endParaRPr lang="en-US" dirty="0"/>
          </a:p>
        </p:txBody>
      </p:sp>
      <p:sp>
        <p:nvSpPr>
          <p:cNvPr id="3" name="Content Placeholder 2"/>
          <p:cNvSpPr>
            <a:spLocks noGrp="1"/>
          </p:cNvSpPr>
          <p:nvPr>
            <p:ph idx="1"/>
          </p:nvPr>
        </p:nvSpPr>
        <p:spPr/>
        <p:txBody>
          <a:bodyPr>
            <a:normAutofit fontScale="70000" lnSpcReduction="20000"/>
          </a:bodyPr>
          <a:lstStyle/>
          <a:p>
            <a:r>
              <a:rPr lang="en-US" dirty="0"/>
              <a:t>Since that first shot was fired on May 14, 1987 in Fiji’s unknowing parliament, the fluidity of Fijian politics has never recovered from the so called coup culture.</a:t>
            </a:r>
          </a:p>
          <a:p>
            <a:r>
              <a:rPr lang="en-US" dirty="0"/>
              <a:t>It has become the main catalyst to legitimize the overthrow of any tyranny of democracy in Fijian politics.</a:t>
            </a:r>
          </a:p>
          <a:p>
            <a:r>
              <a:rPr lang="en-US" dirty="0"/>
              <a:t>Caught in this vice-like grip is the Great Council of Chiefs, the last bastion of the Fijian race. For many years Fiji has looked up to the Great Council of Chiefs for answers to a wide range of its problems in its darkest hours.</a:t>
            </a:r>
          </a:p>
          <a:p>
            <a:r>
              <a:rPr lang="en-US" dirty="0"/>
              <a:t>And many times they have bailed out a nation on the brink of collapse with their wisdom and aura.</a:t>
            </a:r>
          </a:p>
          <a:p>
            <a:r>
              <a:rPr lang="en-US" dirty="0"/>
              <a:t>That is why it has been revered and tagged with the label, august institution. However, the 2006 coup and the leadership problems that continue to plague Fiji, have given fuel to the growing number of critics who are losing confidence in this institution.</a:t>
            </a:r>
          </a:p>
          <a:p>
            <a:endParaRPr lang="en-US" dirty="0"/>
          </a:p>
        </p:txBody>
      </p:sp>
    </p:spTree>
    <p:extLst>
      <p:ext uri="{BB962C8B-B14F-4D97-AF65-F5344CB8AC3E}">
        <p14:creationId xmlns:p14="http://schemas.microsoft.com/office/powerpoint/2010/main" val="39462257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GCC condition</a:t>
            </a:r>
            <a:endParaRPr lang="en-US" dirty="0"/>
          </a:p>
        </p:txBody>
      </p:sp>
      <p:sp>
        <p:nvSpPr>
          <p:cNvPr id="3" name="Content Placeholder 2"/>
          <p:cNvSpPr>
            <a:spLocks noGrp="1"/>
          </p:cNvSpPr>
          <p:nvPr>
            <p:ph idx="1"/>
          </p:nvPr>
        </p:nvSpPr>
        <p:spPr/>
        <p:txBody>
          <a:bodyPr>
            <a:normAutofit lnSpcReduction="10000"/>
          </a:bodyPr>
          <a:lstStyle/>
          <a:p>
            <a:r>
              <a:rPr lang="en-US" dirty="0"/>
              <a:t>The continuous silence on the part of the chiefs has also fuelled rumors that the GCC may have been too politicized, and, that what the public now hears is only the voice of the institution called the GCC making decisions but without the full mandate of all chiefs.</a:t>
            </a:r>
          </a:p>
          <a:p>
            <a:r>
              <a:rPr lang="en-US" dirty="0"/>
              <a:t>This school of thought is also bold enough to claim that the GCC aura and manna have been lost.</a:t>
            </a:r>
          </a:p>
          <a:p>
            <a:endParaRPr lang="en-US" dirty="0"/>
          </a:p>
        </p:txBody>
      </p:sp>
    </p:spTree>
    <p:extLst>
      <p:ext uri="{BB962C8B-B14F-4D97-AF65-F5344CB8AC3E}">
        <p14:creationId xmlns:p14="http://schemas.microsoft.com/office/powerpoint/2010/main" val="18574031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US" dirty="0"/>
              <a:t>Interim Prime Minister Frank Bainimarama’s public swipe at the GCC, though considered harsh by many, has also given fuel to that same school of thought.</a:t>
            </a:r>
          </a:p>
          <a:p>
            <a:r>
              <a:rPr lang="en-US" dirty="0"/>
              <a:t>The erosion of chiefly rule, stemming from the 1987 coup, was sensed and opposed strongly by the late </a:t>
            </a:r>
            <a:r>
              <a:rPr lang="en-US" dirty="0" err="1"/>
              <a:t>Josevata</a:t>
            </a:r>
            <a:r>
              <a:rPr lang="en-US" dirty="0"/>
              <a:t> </a:t>
            </a:r>
            <a:r>
              <a:rPr lang="en-US" dirty="0" err="1"/>
              <a:t>Kamikamica</a:t>
            </a:r>
            <a:r>
              <a:rPr lang="en-US" dirty="0"/>
              <a:t>.</a:t>
            </a:r>
          </a:p>
          <a:p>
            <a:r>
              <a:rPr lang="en-US" dirty="0"/>
              <a:t>He said the chiefly body should be a </a:t>
            </a:r>
            <a:r>
              <a:rPr lang="en-US" dirty="0" smtClean="0"/>
              <a:t>political</a:t>
            </a:r>
            <a:r>
              <a:rPr lang="en-US" dirty="0"/>
              <a:t>, with reference to the </a:t>
            </a:r>
            <a:r>
              <a:rPr lang="en-US" dirty="0" err="1"/>
              <a:t>Soqosoqo</a:t>
            </a:r>
            <a:r>
              <a:rPr lang="en-US" dirty="0"/>
              <a:t> </a:t>
            </a:r>
            <a:r>
              <a:rPr lang="en-US" dirty="0" err="1"/>
              <a:t>ni</a:t>
            </a:r>
            <a:r>
              <a:rPr lang="en-US" dirty="0"/>
              <a:t> </a:t>
            </a:r>
            <a:r>
              <a:rPr lang="en-US" dirty="0" err="1"/>
              <a:t>Vakavulewa</a:t>
            </a:r>
            <a:r>
              <a:rPr lang="en-US" dirty="0"/>
              <a:t> </a:t>
            </a:r>
            <a:r>
              <a:rPr lang="en-US" dirty="0" err="1"/>
              <a:t>ni</a:t>
            </a:r>
            <a:r>
              <a:rPr lang="en-US" dirty="0"/>
              <a:t> </a:t>
            </a:r>
            <a:r>
              <a:rPr lang="en-US" dirty="0" err="1"/>
              <a:t>Taukei</a:t>
            </a:r>
            <a:r>
              <a:rPr lang="en-US" dirty="0"/>
              <a:t> Party the first political party to receive the backing of the chiefly body</a:t>
            </a:r>
          </a:p>
          <a:p>
            <a:endParaRPr lang="en-US" dirty="0"/>
          </a:p>
        </p:txBody>
      </p:sp>
    </p:spTree>
    <p:extLst>
      <p:ext uri="{BB962C8B-B14F-4D97-AF65-F5344CB8AC3E}">
        <p14:creationId xmlns:p14="http://schemas.microsoft.com/office/powerpoint/2010/main" val="5992943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2006, Bainimarama </a:t>
            </a:r>
            <a:r>
              <a:rPr lang="en-US" dirty="0" err="1" smtClean="0"/>
              <a:t>Vs</a:t>
            </a:r>
            <a:r>
              <a:rPr lang="en-US" dirty="0" smtClean="0"/>
              <a:t> GCC</a:t>
            </a:r>
            <a:endParaRPr lang="en-US" dirty="0"/>
          </a:p>
        </p:txBody>
      </p:sp>
      <p:sp>
        <p:nvSpPr>
          <p:cNvPr id="3" name="Content Placeholder 2"/>
          <p:cNvSpPr>
            <a:spLocks noGrp="1"/>
          </p:cNvSpPr>
          <p:nvPr>
            <p:ph idx="1"/>
          </p:nvPr>
        </p:nvSpPr>
        <p:spPr/>
        <p:txBody>
          <a:bodyPr>
            <a:normAutofit fontScale="70000" lnSpcReduction="20000"/>
          </a:bodyPr>
          <a:lstStyle/>
          <a:p>
            <a:r>
              <a:rPr lang="en-US" dirty="0"/>
              <a:t>A dramatic highlight of the aftermath of the army coup of December 2006, however, has been military commander Bainimarama’s acrimonious conflict with the GCC. Whereas </a:t>
            </a:r>
            <a:r>
              <a:rPr lang="en-US" dirty="0" err="1"/>
              <a:t>Rabuka</a:t>
            </a:r>
            <a:r>
              <a:rPr lang="en-US" dirty="0"/>
              <a:t> had readily secured the chiefs’ approval of his quest to re-instate a Fijian-dominated government, Bainimarama had, purportedly in the national interest, deposed such a government – indeed, one only recently returned to office by the vast majority of Fijian voters. </a:t>
            </a:r>
            <a:endParaRPr lang="en-US" dirty="0" smtClean="0"/>
          </a:p>
          <a:p>
            <a:r>
              <a:rPr lang="en-US" dirty="0" smtClean="0"/>
              <a:t>The </a:t>
            </a:r>
            <a:r>
              <a:rPr lang="en-US" dirty="0"/>
              <a:t>GCC refused to accept Bainimarama’s claim to have taken authority from the President of Fiji, asked the army to return to barracks, and proposed that the President appoint a council to set up an interim regime. The commander’s angry response was to direct the GCC not to meet again without his approval. Continuing resistance from the GCC provoked Bainimarama to declare he was dissolving its current membership in preparation for a review and reform. </a:t>
            </a:r>
          </a:p>
        </p:txBody>
      </p:sp>
    </p:spTree>
    <p:extLst>
      <p:ext uri="{BB962C8B-B14F-4D97-AF65-F5344CB8AC3E}">
        <p14:creationId xmlns:p14="http://schemas.microsoft.com/office/powerpoint/2010/main" val="18905628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Army </a:t>
            </a:r>
            <a:r>
              <a:rPr lang="en-US" dirty="0" err="1" smtClean="0"/>
              <a:t>Vs</a:t>
            </a:r>
            <a:r>
              <a:rPr lang="en-US" dirty="0" smtClean="0"/>
              <a:t> GCC</a:t>
            </a:r>
            <a:endParaRPr lang="en-US" dirty="0"/>
          </a:p>
        </p:txBody>
      </p:sp>
      <p:sp>
        <p:nvSpPr>
          <p:cNvPr id="3" name="Content Placeholder 2"/>
          <p:cNvSpPr>
            <a:spLocks noGrp="1"/>
          </p:cNvSpPr>
          <p:nvPr>
            <p:ph idx="1"/>
          </p:nvPr>
        </p:nvSpPr>
        <p:spPr/>
        <p:txBody>
          <a:bodyPr>
            <a:normAutofit fontScale="77500" lnSpcReduction="20000"/>
          </a:bodyPr>
          <a:lstStyle/>
          <a:p>
            <a:r>
              <a:rPr lang="en-US" dirty="0"/>
              <a:t>The commander’s ascendancy in Fiji’s political life was driven especially by his determination to expunge the nationalist influence that, since the crisis of 2000, he had viewed as a threat to the integrity of the army under his control. His rhetoric about the army’s responsibility to safeguard the nation has been compelled by this preoccupation no less than by a concern for order, justice, and well-being in Fiji’s multi-ethnic society. </a:t>
            </a:r>
            <a:endParaRPr lang="en-US" dirty="0" smtClean="0"/>
          </a:p>
          <a:p>
            <a:r>
              <a:rPr lang="en-US" dirty="0" smtClean="0"/>
              <a:t>The </a:t>
            </a:r>
            <a:r>
              <a:rPr lang="en-US" dirty="0"/>
              <a:t>army has become the pre-eminent institutional vehicle of ethnic Fijian power – paradoxically set against Fijian nationalism, and harshly dismissive of the GCC as being mainly aligned with that </a:t>
            </a:r>
            <a:r>
              <a:rPr lang="en-US" dirty="0" smtClean="0"/>
              <a:t>force.</a:t>
            </a:r>
            <a:endParaRPr lang="en-US" dirty="0"/>
          </a:p>
        </p:txBody>
      </p:sp>
    </p:spTree>
    <p:extLst>
      <p:ext uri="{BB962C8B-B14F-4D97-AF65-F5344CB8AC3E}">
        <p14:creationId xmlns:p14="http://schemas.microsoft.com/office/powerpoint/2010/main" val="41387258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55000" lnSpcReduction="20000"/>
          </a:bodyPr>
          <a:lstStyle/>
          <a:p>
            <a:r>
              <a:rPr lang="en-US" sz="3600" dirty="0" smtClean="0"/>
              <a:t>Despite Fiji's membership of the Commonwealth of Nations at that time as a republic, the Great Council recognized Queen Elizabeth II as its traditional Queen or paramount chief.</a:t>
            </a:r>
          </a:p>
          <a:p>
            <a:r>
              <a:rPr lang="en-US" sz="3600" dirty="0" smtClean="0"/>
              <a:t>On 20 April 2005, the Fijian government announced plans to grant greater formal powers to the Great Council. This proposal was immediately opposed by Fiji </a:t>
            </a:r>
            <a:r>
              <a:rPr lang="en-US" sz="3600" dirty="0" err="1" smtClean="0"/>
              <a:t>Labour</a:t>
            </a:r>
            <a:r>
              <a:rPr lang="en-US" sz="3600" dirty="0" smtClean="0"/>
              <a:t> Party leader </a:t>
            </a:r>
            <a:r>
              <a:rPr lang="en-US" sz="3600" dirty="0" err="1" smtClean="0"/>
              <a:t>Mahendra</a:t>
            </a:r>
            <a:r>
              <a:rPr lang="en-US" sz="3600" dirty="0" smtClean="0"/>
              <a:t> </a:t>
            </a:r>
            <a:r>
              <a:rPr lang="en-US" sz="3600" dirty="0" err="1" smtClean="0"/>
              <a:t>Chaudhry</a:t>
            </a:r>
            <a:r>
              <a:rPr lang="en-US" sz="3600" dirty="0" smtClean="0"/>
              <a:t>, who said it would lead to "dual government" in Fiji, and also drew criticism from </a:t>
            </a:r>
            <a:r>
              <a:rPr lang="en-US" sz="3600" dirty="0" err="1" smtClean="0"/>
              <a:t>Ratu</a:t>
            </a:r>
            <a:r>
              <a:rPr lang="en-US" sz="3600" dirty="0" smtClean="0"/>
              <a:t> </a:t>
            </a:r>
            <a:r>
              <a:rPr lang="en-US" sz="3600" dirty="0" err="1" smtClean="0"/>
              <a:t>Epeli</a:t>
            </a:r>
            <a:r>
              <a:rPr lang="en-US" sz="3600" dirty="0" smtClean="0"/>
              <a:t> </a:t>
            </a:r>
            <a:r>
              <a:rPr lang="en-US" sz="3600" dirty="0" err="1" smtClean="0"/>
              <a:t>Ganilau</a:t>
            </a:r>
            <a:r>
              <a:rPr lang="en-US" sz="3600" dirty="0" smtClean="0"/>
              <a:t>. The former Chairman of the Great Council, now the interim president of the National Alliance Party, said that he believed that the powers of the Council were already sufficient.</a:t>
            </a:r>
          </a:p>
          <a:p>
            <a:r>
              <a:rPr lang="en-US" sz="3600" dirty="0" smtClean="0"/>
              <a:t>In a controversial move, the Great Council decided on 28 July 2005 to endorse the government's Reconciliation, Tolerance, and Unity Bill, which aimed to establish a commission empowered to compensate victims and pardon perpetrators of the 2000 coup. Opponents, including former Great Council Chairman </a:t>
            </a:r>
            <a:r>
              <a:rPr lang="en-US" sz="3600" dirty="0" err="1" smtClean="0"/>
              <a:t>Ganilau</a:t>
            </a:r>
            <a:r>
              <a:rPr lang="en-US" sz="3600" dirty="0" smtClean="0"/>
              <a:t>, said that it was just a legal device to free government supporters who had been convicted and imprisoned on coup-related charges</a:t>
            </a:r>
            <a:r>
              <a:rPr lang="en-US" dirty="0" smtClean="0"/>
              <a:t>.</a:t>
            </a:r>
            <a:endParaRPr lang="en-US" dirty="0"/>
          </a:p>
        </p:txBody>
      </p:sp>
    </p:spTree>
    <p:extLst>
      <p:ext uri="{BB962C8B-B14F-4D97-AF65-F5344CB8AC3E}">
        <p14:creationId xmlns:p14="http://schemas.microsoft.com/office/powerpoint/2010/main" val="2489187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Origin of GCC</a:t>
            </a:r>
            <a:endParaRPr lang="en-US" dirty="0"/>
          </a:p>
        </p:txBody>
      </p:sp>
      <p:sp>
        <p:nvSpPr>
          <p:cNvPr id="3" name="Content Placeholder 2"/>
          <p:cNvSpPr>
            <a:spLocks noGrp="1"/>
          </p:cNvSpPr>
          <p:nvPr>
            <p:ph idx="1"/>
          </p:nvPr>
        </p:nvSpPr>
        <p:spPr/>
        <p:txBody>
          <a:bodyPr/>
          <a:lstStyle/>
          <a:p>
            <a:r>
              <a:rPr lang="en-US" dirty="0"/>
              <a:t>The Great Council of Chiefs was a brainchild of William Pritchard, the British Consulate who initiated the first ever, general meeting of chiefs in </a:t>
            </a:r>
            <a:r>
              <a:rPr lang="en-US" dirty="0" err="1"/>
              <a:t>Levuka</a:t>
            </a:r>
            <a:r>
              <a:rPr lang="en-US" dirty="0"/>
              <a:t> on December 14, 1859 to pave the way for the cessation process of Fiji to the British Crown.</a:t>
            </a:r>
          </a:p>
        </p:txBody>
      </p:sp>
    </p:spTree>
    <p:extLst>
      <p:ext uri="{BB962C8B-B14F-4D97-AF65-F5344CB8AC3E}">
        <p14:creationId xmlns:p14="http://schemas.microsoft.com/office/powerpoint/2010/main" val="34121904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Suspension &amp; projected Revival</a:t>
            </a:r>
            <a:endParaRPr lang="en-US" dirty="0"/>
          </a:p>
        </p:txBody>
      </p:sp>
      <p:sp>
        <p:nvSpPr>
          <p:cNvPr id="3" name="Content Placeholder 2"/>
          <p:cNvSpPr>
            <a:spLocks noGrp="1"/>
          </p:cNvSpPr>
          <p:nvPr>
            <p:ph idx="1"/>
          </p:nvPr>
        </p:nvSpPr>
        <p:spPr/>
        <p:txBody>
          <a:bodyPr>
            <a:normAutofit fontScale="55000" lnSpcReduction="20000"/>
          </a:bodyPr>
          <a:lstStyle/>
          <a:p>
            <a:endParaRPr lang="en-US" dirty="0"/>
          </a:p>
          <a:p>
            <a:r>
              <a:rPr lang="en-US" dirty="0"/>
              <a:t>The Council was suspended in April 2007 by Commodore Frank Bainimarama, author of the December 2006 military </a:t>
            </a:r>
            <a:r>
              <a:rPr lang="en-US" dirty="0" smtClean="0"/>
              <a:t>coup. It </a:t>
            </a:r>
            <a:r>
              <a:rPr lang="en-US" dirty="0"/>
              <a:t>was not, however, abolished. In February 2008, the interim government announced that Bainimarama, as Minister for Indigenous Affairs, was appointing himself chairman of the Council. As chairman, he would appoint all other members, acting on the recommendation of the provincial councils, and would have the authority to discipline, suspend, or dismiss any member</a:t>
            </a:r>
            <a:r>
              <a:rPr lang="en-US" dirty="0" smtClean="0"/>
              <a:t>.</a:t>
            </a:r>
            <a:endParaRPr lang="en-US" dirty="0"/>
          </a:p>
          <a:p>
            <a:endParaRPr lang="en-US" dirty="0"/>
          </a:p>
          <a:p>
            <a:r>
              <a:rPr lang="en-US" dirty="0"/>
              <a:t>The interim government asked provinces to submit nominees for the Great Council of Chiefs by July 15, 2008. If certain provinces did not provide nominees, Bainimarama would name GCC members to represent those provinces himself.</a:t>
            </a:r>
          </a:p>
          <a:p>
            <a:endParaRPr lang="en-US" dirty="0"/>
          </a:p>
          <a:p>
            <a:r>
              <a:rPr lang="en-US" dirty="0"/>
              <a:t>On August 5, 2008, it was announced that the Great Council of Chiefs was ready to reconvene. It would be composed of three chiefs from each of the fourteen provinces, and would be chaired by the Minister for Fijian Affairs, who at that time was Commodore Bainimarama</a:t>
            </a:r>
            <a:r>
              <a:rPr lang="en-US" dirty="0" smtClean="0"/>
              <a:t>.</a:t>
            </a:r>
            <a:endParaRPr lang="en-US" dirty="0"/>
          </a:p>
        </p:txBody>
      </p:sp>
    </p:spTree>
    <p:extLst>
      <p:ext uri="{BB962C8B-B14F-4D97-AF65-F5344CB8AC3E}">
        <p14:creationId xmlns:p14="http://schemas.microsoft.com/office/powerpoint/2010/main" val="14263184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536"/>
            <a:ext cx="8229600" cy="1194264"/>
          </a:xfrm>
        </p:spPr>
        <p:txBody>
          <a:bodyPr>
            <a:normAutofit fontScale="90000"/>
          </a:bodyPr>
          <a:lstStyle/>
          <a:p>
            <a:r>
              <a:rPr lang="en-US" dirty="0"/>
              <a:t>Disestablishment</a:t>
            </a:r>
            <a:br>
              <a:rPr lang="en-US" dirty="0"/>
            </a:br>
            <a:endParaRPr lang="en-US" dirty="0"/>
          </a:p>
        </p:txBody>
      </p:sp>
      <p:sp>
        <p:nvSpPr>
          <p:cNvPr id="3" name="Content Placeholder 2"/>
          <p:cNvSpPr>
            <a:spLocks noGrp="1"/>
          </p:cNvSpPr>
          <p:nvPr>
            <p:ph idx="1"/>
          </p:nvPr>
        </p:nvSpPr>
        <p:spPr/>
        <p:txBody>
          <a:bodyPr>
            <a:normAutofit/>
          </a:bodyPr>
          <a:lstStyle/>
          <a:p>
            <a:endParaRPr lang="en-US" dirty="0"/>
          </a:p>
          <a:p>
            <a:r>
              <a:rPr lang="en-US" dirty="0"/>
              <a:t>On 14 March 2012, Bainimarama announced that President </a:t>
            </a:r>
            <a:r>
              <a:rPr lang="en-US" dirty="0" err="1"/>
              <a:t>Ratu</a:t>
            </a:r>
            <a:r>
              <a:rPr lang="en-US" dirty="0"/>
              <a:t> </a:t>
            </a:r>
            <a:r>
              <a:rPr lang="en-US" dirty="0" err="1"/>
              <a:t>Epeli</a:t>
            </a:r>
            <a:r>
              <a:rPr lang="en-US" dirty="0"/>
              <a:t> </a:t>
            </a:r>
            <a:r>
              <a:rPr lang="en-US" dirty="0" err="1"/>
              <a:t>Nailatikau</a:t>
            </a:r>
            <a:r>
              <a:rPr lang="en-US" dirty="0"/>
              <a:t> had "approved decrees that formally de-establish the Great Council of the Chiefs". He accused the Council of having "become politicized to the detriment of Fiji’s pursuit of a common and equal citizenry"</a:t>
            </a:r>
          </a:p>
          <a:p>
            <a:endParaRPr lang="en-US" dirty="0"/>
          </a:p>
        </p:txBody>
      </p:sp>
    </p:spTree>
    <p:extLst>
      <p:ext uri="{BB962C8B-B14F-4D97-AF65-F5344CB8AC3E}">
        <p14:creationId xmlns:p14="http://schemas.microsoft.com/office/powerpoint/2010/main" val="10153041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GCC role in Constitution &amp; Power</a:t>
            </a:r>
            <a:endParaRPr lang="en-US" dirty="0"/>
          </a:p>
        </p:txBody>
      </p:sp>
      <p:sp>
        <p:nvSpPr>
          <p:cNvPr id="3" name="Content Placeholder 2"/>
          <p:cNvSpPr>
            <a:spLocks noGrp="1"/>
          </p:cNvSpPr>
          <p:nvPr>
            <p:ph idx="1"/>
          </p:nvPr>
        </p:nvSpPr>
        <p:spPr/>
        <p:txBody>
          <a:bodyPr>
            <a:noAutofit/>
          </a:bodyPr>
          <a:lstStyle/>
          <a:p>
            <a:r>
              <a:rPr lang="en-US" sz="1600" dirty="0"/>
              <a:t>According to the Constitution, the Great Council of Chiefs had two major powers:</a:t>
            </a:r>
          </a:p>
          <a:p>
            <a:r>
              <a:rPr lang="en-US" sz="1600" dirty="0" smtClean="0"/>
              <a:t>    </a:t>
            </a:r>
            <a:r>
              <a:rPr lang="en-US" sz="1600" dirty="0"/>
              <a:t>It functioned as an electoral college to elect the President and Vice-President of Fiji, for a five-year term. In certain circumstances prescribed by the Constitution, it might remove the President or Vice-President from office, in the case of felony, incompetence, negligence, or being unable to carry out their constitutional duties.</a:t>
            </a:r>
          </a:p>
          <a:p>
            <a:r>
              <a:rPr lang="en-US" sz="1600" dirty="0"/>
              <a:t>    It chose 14 of the 32 members of the Senate. (Although Senators were ceremonially appointed by the President, his role was a mere formality: the Constitution obligated him to accept and appoint the 14 nominees chosen by the Council, as well as 18 Senators nominated by other institutions (Prime Minister 9, Leader of the Opposition 8, Council of </a:t>
            </a:r>
            <a:r>
              <a:rPr lang="en-US" sz="1600" dirty="0" err="1"/>
              <a:t>Rotuma</a:t>
            </a:r>
            <a:r>
              <a:rPr lang="en-US" sz="1600" dirty="0"/>
              <a:t> </a:t>
            </a:r>
            <a:r>
              <a:rPr lang="en-US" sz="1600" dirty="0" smtClean="0"/>
              <a:t>. </a:t>
            </a:r>
            <a:endParaRPr lang="en-US" sz="1600" dirty="0"/>
          </a:p>
          <a:p>
            <a:r>
              <a:rPr lang="en-US" sz="1600" dirty="0" smtClean="0"/>
              <a:t>Filling </a:t>
            </a:r>
            <a:r>
              <a:rPr lang="en-US" sz="1600" dirty="0"/>
              <a:t>nearly half of the seats in the Senate, the nominees of the Great Council of Chiefs had an effective veto if they voted as a block, as they were almost certain to be joined by enough of the other Senators to muster a majority. They did not always vote as a block, however: Fiji's chiefs are a very diverse body. In practice, the Great Council of Chiefs delegated its prerogative of choosing Senators to Fiji's fourteen provincial councils, with each province choosing one Senator</a:t>
            </a:r>
            <a:r>
              <a:rPr lang="en-US" sz="1600" dirty="0" smtClean="0"/>
              <a:t>.</a:t>
            </a:r>
            <a:endParaRPr lang="en-US" sz="1600" dirty="0"/>
          </a:p>
          <a:p>
            <a:r>
              <a:rPr lang="en-US" sz="1600" dirty="0"/>
              <a:t>In addition to these constitutionally mandated functions, the Great Council of Chiefs had other roles that might from time to time be prescribed by law. In addition, it was considered almost compulsory for the government to consult and secure the approval of the Council before making major changes to the Constitution, although nothing in the Constitution required it to do so.</a:t>
            </a:r>
          </a:p>
        </p:txBody>
      </p:sp>
    </p:spTree>
    <p:extLst>
      <p:ext uri="{BB962C8B-B14F-4D97-AF65-F5344CB8AC3E}">
        <p14:creationId xmlns:p14="http://schemas.microsoft.com/office/powerpoint/2010/main" val="18323129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t>The End</a:t>
            </a:r>
            <a:endParaRPr lang="en-US" b="1" i="1" dirty="0"/>
          </a:p>
        </p:txBody>
      </p:sp>
      <p:sp>
        <p:nvSpPr>
          <p:cNvPr id="3" name="Content Placeholder 2"/>
          <p:cNvSpPr>
            <a:spLocks noGrp="1"/>
          </p:cNvSpPr>
          <p:nvPr>
            <p:ph idx="1"/>
          </p:nvPr>
        </p:nvSpPr>
        <p:spPr/>
        <p:txBody>
          <a:bodyPr/>
          <a:lstStyle/>
          <a:p>
            <a:endParaRPr lang="en-US" dirty="0"/>
          </a:p>
        </p:txBody>
      </p:sp>
      <p:pic>
        <p:nvPicPr>
          <p:cNvPr id="9220" name="Picture 4" descr="https://encrypted-tbn0.gstatic.com/images?q=tbn:ANd9GcSDgs2kqJUcQWPAbNRJuD6xlROrrY56abKS-7r55PypRVGgUuP2">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2286000"/>
            <a:ext cx="2590800" cy="3743325"/>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http://upload.wikimedia.org/wikipedia/en/thumb/2/2f/Bau_Spirit_House_'Bure_Kalou'_circa_1849_.jpg/250px-Bau_Spirit_House_'Bure_Kalou'_circa_1849_.jp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91000" y="1295400"/>
            <a:ext cx="4114800" cy="4495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1705080"/>
      </p:ext>
    </p:extLst>
  </p:cSld>
  <p:clrMapOvr>
    <a:masterClrMapping/>
  </p:clrMapOvr>
  <p:transition spd="slow">
    <p:push dir="u"/>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lstStyle/>
          <a:p>
            <a:r>
              <a:rPr lang="en-US" dirty="0" smtClean="0"/>
              <a:t>Halapua,Winston.2003. Tradition, </a:t>
            </a:r>
            <a:r>
              <a:rPr lang="en-US" dirty="0" err="1" smtClean="0"/>
              <a:t>Lotu</a:t>
            </a:r>
            <a:r>
              <a:rPr lang="en-US" dirty="0" smtClean="0"/>
              <a:t> and Militarism in Fiji. Fiji Institute of Applied </a:t>
            </a:r>
            <a:r>
              <a:rPr lang="en-US" dirty="0" err="1" smtClean="0"/>
              <a:t>Studies,Lautoka,Fiji</a:t>
            </a:r>
            <a:r>
              <a:rPr lang="en-US" dirty="0" smtClean="0"/>
              <a:t>.</a:t>
            </a:r>
          </a:p>
          <a:p>
            <a:r>
              <a:rPr lang="en-US" dirty="0" smtClean="0"/>
              <a:t>Lal, </a:t>
            </a:r>
            <a:r>
              <a:rPr lang="en-US" dirty="0" err="1" smtClean="0"/>
              <a:t>Brij</a:t>
            </a:r>
            <a:r>
              <a:rPr lang="en-US" dirty="0" smtClean="0"/>
              <a:t>. 1992. Broken Waves. University of Hawaii </a:t>
            </a:r>
            <a:r>
              <a:rPr lang="en-US" dirty="0" err="1" smtClean="0"/>
              <a:t>Press,Honolulu</a:t>
            </a:r>
            <a:r>
              <a:rPr lang="en-US" dirty="0" smtClean="0"/>
              <a:t>.</a:t>
            </a:r>
          </a:p>
          <a:p>
            <a:r>
              <a:rPr lang="en-US" dirty="0" smtClean="0"/>
              <a:t>http://epress.anu.edu.au/coup_coup/mobile_devices/ch05.html</a:t>
            </a:r>
            <a:endParaRPr lang="en-US" dirty="0"/>
          </a:p>
        </p:txBody>
      </p:sp>
    </p:spTree>
    <p:extLst>
      <p:ext uri="{BB962C8B-B14F-4D97-AF65-F5344CB8AC3E}">
        <p14:creationId xmlns:p14="http://schemas.microsoft.com/office/powerpoint/2010/main" val="3088529922"/>
      </p:ext>
    </p:extLst>
  </p:cSld>
  <p:clrMapOvr>
    <a:masterClrMapping/>
  </p:clrMapOvr>
  <p:transition spd="slow">
    <p:push dir="u"/>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0242" name="Picture 2" descr="http://wscont1.apps.microsoft.com/winstore/1x/d15af5af-9c58-4a12-a2cf-9b04523d2e9f/Screenshot.47520.1000001.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762000"/>
            <a:ext cx="7620000" cy="518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9548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a:t>It became the major symbol of Fijian identity and strength in the colonial political structure and continued to have this significance after </a:t>
            </a:r>
            <a:r>
              <a:rPr lang="en-US" dirty="0" smtClean="0"/>
              <a:t>independence</a:t>
            </a:r>
            <a:r>
              <a:rPr lang="en-US" dirty="0"/>
              <a:t>, ritually affirming an ethnic political unity transcending geographical and cultural differences among Fijians in opposition to the other sections of Fiji’s population. </a:t>
            </a:r>
            <a:endParaRPr lang="en-US" dirty="0" smtClean="0"/>
          </a:p>
        </p:txBody>
      </p:sp>
    </p:spTree>
    <p:extLst>
      <p:ext uri="{BB962C8B-B14F-4D97-AF65-F5344CB8AC3E}">
        <p14:creationId xmlns:p14="http://schemas.microsoft.com/office/powerpoint/2010/main" val="39875422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838200"/>
            <a:ext cx="7024744" cy="457200"/>
          </a:xfrm>
        </p:spPr>
        <p:txBody>
          <a:bodyPr>
            <a:normAutofit fontScale="90000"/>
          </a:bodyPr>
          <a:lstStyle/>
          <a:p>
            <a:endParaRPr lang="en-US" dirty="0"/>
          </a:p>
        </p:txBody>
      </p:sp>
      <p:pic>
        <p:nvPicPr>
          <p:cNvPr id="4098" name="Picture 2" descr="http://nanilaie.info/wp-content/uploads/2009/04/queen_enters82.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1295400"/>
            <a:ext cx="6096000" cy="51023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67931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1"/>
            <a:ext cx="8229600" cy="5410199"/>
          </a:xfrm>
        </p:spPr>
        <p:txBody>
          <a:bodyPr/>
          <a:lstStyle/>
          <a:p>
            <a:r>
              <a:rPr lang="en-US" dirty="0" smtClean="0"/>
              <a:t>According to </a:t>
            </a:r>
            <a:r>
              <a:rPr lang="en-US" dirty="0" err="1" smtClean="0"/>
              <a:t>Halapua,W</a:t>
            </a:r>
            <a:r>
              <a:rPr lang="en-US" dirty="0" smtClean="0"/>
              <a:t>. 2003.p7:</a:t>
            </a:r>
          </a:p>
          <a:p>
            <a:r>
              <a:rPr lang="en-US" dirty="0" smtClean="0"/>
              <a:t>There was already in place a loose communal network of some chiefs at time of Cession, which Sir Arthur Gordon then institutionalized</a:t>
            </a:r>
          </a:p>
          <a:p>
            <a:r>
              <a:rPr lang="en-US" dirty="0" smtClean="0"/>
              <a:t>These key group of chiefs were the  mouthpiece or representatives that negotiated with Sir Hercules Robinson for Fiji to be ceded to Great Britain in 1874.</a:t>
            </a:r>
            <a:endParaRPr lang="en-US" dirty="0"/>
          </a:p>
        </p:txBody>
      </p:sp>
    </p:spTree>
    <p:extLst>
      <p:ext uri="{BB962C8B-B14F-4D97-AF65-F5344CB8AC3E}">
        <p14:creationId xmlns:p14="http://schemas.microsoft.com/office/powerpoint/2010/main" val="382826574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fontScale="92500"/>
          </a:bodyPr>
          <a:lstStyle/>
          <a:p>
            <a:r>
              <a:rPr lang="en-US" dirty="0" smtClean="0"/>
              <a:t>Became the major symbol of Fijian identity &amp; strength in the colonial political structure</a:t>
            </a:r>
          </a:p>
          <a:p>
            <a:r>
              <a:rPr lang="en-US" dirty="0" smtClean="0"/>
              <a:t>It embodied a privileged relationship of trust and protection established between the Fijians and the British when the leading chiefs voluntarily ceded Fiji to the British Crown in 1874</a:t>
            </a:r>
          </a:p>
          <a:p>
            <a:r>
              <a:rPr lang="en-US" dirty="0" smtClean="0"/>
              <a:t>Colonial Governors chaired meetings of the GCC</a:t>
            </a:r>
          </a:p>
          <a:p>
            <a:r>
              <a:rPr lang="en-US" dirty="0" smtClean="0"/>
              <a:t>Held every year or two with rich ceremonial protocol and chaired by the British Governor in Colonial era.</a:t>
            </a:r>
            <a:endParaRPr lang="en-US" dirty="0"/>
          </a:p>
        </p:txBody>
      </p:sp>
    </p:spTree>
    <p:extLst>
      <p:ext uri="{BB962C8B-B14F-4D97-AF65-F5344CB8AC3E}">
        <p14:creationId xmlns:p14="http://schemas.microsoft.com/office/powerpoint/2010/main" val="419344773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fontScale="77500" lnSpcReduction="20000"/>
          </a:bodyPr>
          <a:lstStyle/>
          <a:p>
            <a:r>
              <a:rPr lang="en-US" dirty="0" smtClean="0"/>
              <a:t>usually in villages of pre-eminent chiefs</a:t>
            </a:r>
          </a:p>
          <a:p>
            <a:r>
              <a:rPr lang="en-US" dirty="0" smtClean="0"/>
              <a:t>Discussions center on policies and legislations related to Fijian affairs </a:t>
            </a:r>
          </a:p>
          <a:p>
            <a:r>
              <a:rPr lang="en-US" dirty="0" smtClean="0"/>
              <a:t>Up until 1963- selected Fijian representatives to the colonial parliament</a:t>
            </a:r>
          </a:p>
          <a:p>
            <a:r>
              <a:rPr lang="en-US" dirty="0"/>
              <a:t>Councils of chiefs had long been important in Fijian political life, and the chiefs who assembled to discuss ceding their islands to the British Crown formed, perhaps, the greatest of such assemblies. Although in pre-colonial times there had been no enduring council of representatives from all chiefdoms, the GCC can be said to have roots in Fijian tradition – as well as in the ideas of British colonial officials</a:t>
            </a:r>
            <a:r>
              <a:rPr lang="en-US" dirty="0" smtClean="0"/>
              <a:t>.</a:t>
            </a:r>
          </a:p>
          <a:p>
            <a:r>
              <a:rPr lang="en-US" dirty="0"/>
              <a:t>It is the classic ‘neo-traditional’ institution, established through a blending of traditional forms of rank and political procedure with colonial law and its administrative and consultative </a:t>
            </a:r>
            <a:r>
              <a:rPr lang="en-US" dirty="0" smtClean="0"/>
              <a:t>requirements.</a:t>
            </a:r>
            <a:endParaRPr lang="en-US" dirty="0"/>
          </a:p>
        </p:txBody>
      </p:sp>
    </p:spTree>
    <p:extLst>
      <p:ext uri="{BB962C8B-B14F-4D97-AF65-F5344CB8AC3E}">
        <p14:creationId xmlns:p14="http://schemas.microsoft.com/office/powerpoint/2010/main" val="102599454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Members…</a:t>
            </a:r>
            <a:endParaRPr lang="en-US" dirty="0"/>
          </a:p>
        </p:txBody>
      </p:sp>
      <p:sp>
        <p:nvSpPr>
          <p:cNvPr id="3" name="Content Placeholder 2"/>
          <p:cNvSpPr>
            <a:spLocks noGrp="1"/>
          </p:cNvSpPr>
          <p:nvPr>
            <p:ph idx="1"/>
          </p:nvPr>
        </p:nvSpPr>
        <p:spPr/>
        <p:txBody>
          <a:bodyPr/>
          <a:lstStyle/>
          <a:p>
            <a:endParaRPr lang="en-US"/>
          </a:p>
        </p:txBody>
      </p:sp>
      <p:pic>
        <p:nvPicPr>
          <p:cNvPr id="5122" name="Picture 2" descr="http://www.fijitimes.com/images/artpics/61481.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2362200"/>
            <a:ext cx="6019800"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0126761"/>
      </p:ext>
    </p:extLst>
  </p:cSld>
  <p:clrMapOvr>
    <a:masterClrMapping/>
  </p:clrMapOvr>
  <p:transition spd="slow">
    <p:pull/>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undry">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Foundry">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279</TotalTime>
  <Words>2459</Words>
  <Application>Microsoft Office PowerPoint</Application>
  <PresentationFormat>On-screen Show (4:3)</PresentationFormat>
  <Paragraphs>111</Paragraphs>
  <Slides>35</Slides>
  <Notes>1</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Foundry</vt:lpstr>
      <vt:lpstr>Week 3 Lecture 2 HIS 701</vt:lpstr>
      <vt:lpstr>Origins</vt:lpstr>
      <vt:lpstr>Origin of GCC</vt:lpstr>
      <vt:lpstr>PowerPoint Presentation</vt:lpstr>
      <vt:lpstr>PowerPoint Presentation</vt:lpstr>
      <vt:lpstr>PowerPoint Presentation</vt:lpstr>
      <vt:lpstr>PowerPoint Presentation</vt:lpstr>
      <vt:lpstr>PowerPoint Presentation</vt:lpstr>
      <vt:lpstr>Members…</vt:lpstr>
      <vt:lpstr>PowerPoint Presentation</vt:lpstr>
      <vt:lpstr>Stemmed in tradition and protocol…</vt:lpstr>
      <vt:lpstr>PowerPoint Presentation</vt:lpstr>
      <vt:lpstr>PowerPoint Presentation</vt:lpstr>
      <vt:lpstr>PowerPoint Presentation</vt:lpstr>
      <vt:lpstr>PowerPoint Presentation</vt:lpstr>
      <vt:lpstr>After 1987….</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GCC role</vt:lpstr>
      <vt:lpstr>GCC condition</vt:lpstr>
      <vt:lpstr>PowerPoint Presentation</vt:lpstr>
      <vt:lpstr>2006, Bainimarama Vs GCC</vt:lpstr>
      <vt:lpstr>Army Vs GCC</vt:lpstr>
      <vt:lpstr>PowerPoint Presentation</vt:lpstr>
      <vt:lpstr>Suspension &amp; projected Revival</vt:lpstr>
      <vt:lpstr>Disestablishment </vt:lpstr>
      <vt:lpstr>GCC role in Constitution &amp; Power</vt:lpstr>
      <vt:lpstr>The End</vt:lpstr>
      <vt:lpstr>References: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Week 3 Lecture 2 HIS 701</dc:title>
  <dc:creator>Fesi F. Furivai</dc:creator>
  <cp:lastModifiedBy>Sakul Kundra</cp:lastModifiedBy>
  <cp:revision>33</cp:revision>
  <dcterms:created xsi:type="dcterms:W3CDTF">2013-09-17T16:52:26Z</dcterms:created>
  <dcterms:modified xsi:type="dcterms:W3CDTF">2016-09-09T03:07:36Z</dcterms:modified>
</cp:coreProperties>
</file>