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9" r:id="rId3"/>
    <p:sldId id="263" r:id="rId4"/>
    <p:sldId id="265" r:id="rId5"/>
    <p:sldId id="269" r:id="rId6"/>
    <p:sldId id="273" r:id="rId7"/>
    <p:sldId id="276" r:id="rId8"/>
    <p:sldId id="277" r:id="rId9"/>
    <p:sldId id="279" r:id="rId10"/>
    <p:sldId id="281" r:id="rId11"/>
    <p:sldId id="285" r:id="rId12"/>
    <p:sldId id="286" r:id="rId13"/>
    <p:sldId id="287" r:id="rId14"/>
    <p:sldId id="289" r:id="rId15"/>
    <p:sldId id="291" r:id="rId16"/>
    <p:sldId id="294" r:id="rId17"/>
    <p:sldId id="296" r:id="rId18"/>
    <p:sldId id="298" r:id="rId19"/>
    <p:sldId id="299" r:id="rId20"/>
    <p:sldId id="301"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4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691877-80DF-4B11-B835-FAD2618E727F}" type="datetimeFigureOut">
              <a:rPr lang="en-US" smtClean="0"/>
              <a:t>10/1/2018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0F070F-59A8-4E0F-85A4-22623DDA3AF3}" type="slidenum">
              <a:rPr lang="en-US" smtClean="0"/>
              <a:t>‹#›</a:t>
            </a:fld>
            <a:endParaRPr lang="en-US"/>
          </a:p>
        </p:txBody>
      </p:sp>
    </p:spTree>
    <p:extLst>
      <p:ext uri="{BB962C8B-B14F-4D97-AF65-F5344CB8AC3E}">
        <p14:creationId xmlns:p14="http://schemas.microsoft.com/office/powerpoint/2010/main" val="766931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Lal,B</a:t>
            </a:r>
            <a:r>
              <a:rPr lang="en-US" dirty="0" smtClean="0"/>
              <a:t>. 1992. Broken Waves. University of Hawaii Press</a:t>
            </a:r>
          </a:p>
          <a:p>
            <a:r>
              <a:rPr lang="en-US" dirty="0" err="1" smtClean="0"/>
              <a:t>Lal,B</a:t>
            </a:r>
            <a:r>
              <a:rPr lang="en-US" dirty="0" smtClean="0"/>
              <a:t> and Fortune, K. 2000. A South Pacific-an Encyclopedia. University of Hawaii Press.</a:t>
            </a:r>
          </a:p>
          <a:p>
            <a:r>
              <a:rPr lang="en-US" dirty="0" smtClean="0"/>
              <a:t>Naidu, V and  Reddy, M. 2002. ALTA and Expiring Land Leases. Ford Foundation Project. UNESCO.</a:t>
            </a:r>
          </a:p>
          <a:p>
            <a:endParaRPr lang="en-US" dirty="0"/>
          </a:p>
        </p:txBody>
      </p:sp>
      <p:sp>
        <p:nvSpPr>
          <p:cNvPr id="4" name="Slide Number Placeholder 3"/>
          <p:cNvSpPr>
            <a:spLocks noGrp="1"/>
          </p:cNvSpPr>
          <p:nvPr>
            <p:ph type="sldNum" sz="quarter" idx="10"/>
          </p:nvPr>
        </p:nvSpPr>
        <p:spPr/>
        <p:txBody>
          <a:bodyPr/>
          <a:lstStyle/>
          <a:p>
            <a:fld id="{5B0F070F-59A8-4E0F-85A4-22623DDA3AF3}" type="slidenum">
              <a:rPr lang="en-US" smtClean="0"/>
              <a:t>10</a:t>
            </a:fld>
            <a:endParaRPr lang="en-US"/>
          </a:p>
        </p:txBody>
      </p:sp>
    </p:spTree>
    <p:extLst>
      <p:ext uri="{BB962C8B-B14F-4D97-AF65-F5344CB8AC3E}">
        <p14:creationId xmlns:p14="http://schemas.microsoft.com/office/powerpoint/2010/main" val="3240719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b="1" dirty="0" smtClean="0"/>
              <a:t>References:</a:t>
            </a:r>
          </a:p>
          <a:p>
            <a:pPr algn="just"/>
            <a:r>
              <a:rPr lang="en-US" dirty="0" err="1" smtClean="0"/>
              <a:t>Lal,B</a:t>
            </a:r>
            <a:r>
              <a:rPr lang="en-US" dirty="0" smtClean="0"/>
              <a:t>. 1992. Broken Waves. University of Hawaii Press</a:t>
            </a:r>
          </a:p>
          <a:p>
            <a:pPr algn="just"/>
            <a:r>
              <a:rPr lang="en-US" dirty="0" err="1" smtClean="0"/>
              <a:t>Lal,B</a:t>
            </a:r>
            <a:r>
              <a:rPr lang="en-US" dirty="0" smtClean="0"/>
              <a:t> and Fortune, K. 2000. A South Pacific-an Encyclopedia. University of Hawaii Press.</a:t>
            </a:r>
          </a:p>
          <a:p>
            <a:pPr algn="just"/>
            <a:r>
              <a:rPr lang="en-US" dirty="0" smtClean="0"/>
              <a:t>Naidu, V and  Reddy, M. 2002. ALTA and Expiring Land Leases. Ford Foundation Project. UNESCO.</a:t>
            </a:r>
          </a:p>
          <a:p>
            <a:endParaRPr lang="en-US" dirty="0"/>
          </a:p>
        </p:txBody>
      </p:sp>
      <p:sp>
        <p:nvSpPr>
          <p:cNvPr id="4" name="Slide Number Placeholder 3"/>
          <p:cNvSpPr>
            <a:spLocks noGrp="1"/>
          </p:cNvSpPr>
          <p:nvPr>
            <p:ph type="sldNum" sz="quarter" idx="10"/>
          </p:nvPr>
        </p:nvSpPr>
        <p:spPr/>
        <p:txBody>
          <a:bodyPr/>
          <a:lstStyle/>
          <a:p>
            <a:fld id="{5B0F070F-59A8-4E0F-85A4-22623DDA3AF3}" type="slidenum">
              <a:rPr lang="en-US" smtClean="0"/>
              <a:t>20</a:t>
            </a:fld>
            <a:endParaRPr lang="en-US"/>
          </a:p>
        </p:txBody>
      </p:sp>
    </p:spTree>
    <p:extLst>
      <p:ext uri="{BB962C8B-B14F-4D97-AF65-F5344CB8AC3E}">
        <p14:creationId xmlns:p14="http://schemas.microsoft.com/office/powerpoint/2010/main" val="718155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n.wikipedia.org/wiki/Fij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r>
              <a:rPr lang="en-US" dirty="0"/>
              <a:t/>
            </a:r>
            <a:br>
              <a:rPr lang="en-US" dirty="0"/>
            </a:br>
            <a:r>
              <a:rPr lang="en-US" sz="2200" dirty="0"/>
              <a:t>LAND POLICIES –CSR, ALTA AND EXPIRING LAND </a:t>
            </a:r>
            <a:r>
              <a:rPr lang="en-US" sz="2200" dirty="0" smtClean="0"/>
              <a:t>LEASES: Introduction</a:t>
            </a:r>
            <a:endParaRPr lang="en-US" sz="2200" dirty="0"/>
          </a:p>
        </p:txBody>
      </p:sp>
      <p:sp>
        <p:nvSpPr>
          <p:cNvPr id="3" name="Content Placeholder 2"/>
          <p:cNvSpPr>
            <a:spLocks noGrp="1"/>
          </p:cNvSpPr>
          <p:nvPr>
            <p:ph idx="1"/>
          </p:nvPr>
        </p:nvSpPr>
        <p:spPr>
          <a:xfrm>
            <a:off x="457200" y="914400"/>
            <a:ext cx="8229600" cy="5211763"/>
          </a:xfrm>
        </p:spPr>
        <p:txBody>
          <a:bodyPr>
            <a:normAutofit fontScale="77500" lnSpcReduction="20000"/>
          </a:bodyPr>
          <a:lstStyle/>
          <a:p>
            <a:r>
              <a:rPr lang="en-US" dirty="0" smtClean="0"/>
              <a:t>Land problem in Fiji-complex in nature</a:t>
            </a:r>
          </a:p>
          <a:p>
            <a:r>
              <a:rPr lang="en-US" dirty="0" smtClean="0"/>
              <a:t>Why? Most land under communal ownership</a:t>
            </a:r>
          </a:p>
          <a:p>
            <a:r>
              <a:rPr lang="en-US" dirty="0" smtClean="0"/>
              <a:t>Of Total Land-7.5% held by Government</a:t>
            </a:r>
          </a:p>
          <a:p>
            <a:r>
              <a:rPr lang="en-US" dirty="0" smtClean="0"/>
              <a:t>10% freehold</a:t>
            </a:r>
          </a:p>
          <a:p>
            <a:r>
              <a:rPr lang="en-US" dirty="0" smtClean="0"/>
              <a:t>82.5-native land held by Fijian landowning units</a:t>
            </a:r>
          </a:p>
          <a:p>
            <a:r>
              <a:rPr lang="en-US" dirty="0" smtClean="0"/>
              <a:t>State and freehold land was not sufficient for demands for agricultural leaseholds </a:t>
            </a:r>
            <a:endParaRPr lang="en-US" dirty="0" smtClean="0"/>
          </a:p>
          <a:p>
            <a:r>
              <a:rPr lang="en-US" dirty="0"/>
              <a:t>Native land, which is inalienable, was opened up for agricultural expansion</a:t>
            </a:r>
          </a:p>
          <a:p>
            <a:r>
              <a:rPr lang="en-US" dirty="0"/>
              <a:t>It was leased out to tenants under the provision of 1880 Native Land Ordinance, then</a:t>
            </a:r>
          </a:p>
          <a:p>
            <a:r>
              <a:rPr lang="en-US" dirty="0"/>
              <a:t>Through 1940 NLTB and Native Land Trust Act, and later</a:t>
            </a:r>
          </a:p>
          <a:p>
            <a:r>
              <a:rPr lang="en-US" dirty="0"/>
              <a:t>Under 1966 Agricultural Land Ordinance</a:t>
            </a:r>
          </a:p>
          <a:p>
            <a:r>
              <a:rPr lang="en-US" dirty="0"/>
              <a:t>And 1976 Agricultural Landlord and Tenant Act</a:t>
            </a:r>
          </a:p>
          <a:p>
            <a:endParaRPr lang="en-US" dirty="0"/>
          </a:p>
        </p:txBody>
      </p:sp>
    </p:spTree>
    <p:extLst>
      <p:ext uri="{BB962C8B-B14F-4D97-AF65-F5344CB8AC3E}">
        <p14:creationId xmlns:p14="http://schemas.microsoft.com/office/powerpoint/2010/main" val="2154254057"/>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fontScale="62500" lnSpcReduction="20000"/>
          </a:bodyPr>
          <a:lstStyle/>
          <a:p>
            <a:r>
              <a:rPr lang="en-US" dirty="0" smtClean="0"/>
              <a:t>Fiji’s three governments since 1992 have been looking at a number of options to deal with the land crisis:</a:t>
            </a:r>
          </a:p>
          <a:p>
            <a:pPr marL="0" indent="0">
              <a:buNone/>
            </a:pPr>
            <a:r>
              <a:rPr lang="en-US" dirty="0" smtClean="0"/>
              <a:t>1) reverting  the land to the landowners and leaving tenants to search for alternate livelihoods</a:t>
            </a:r>
          </a:p>
          <a:p>
            <a:pPr marL="0" indent="0">
              <a:buNone/>
            </a:pPr>
            <a:r>
              <a:rPr lang="en-US" dirty="0" smtClean="0"/>
              <a:t>2) reverting the land to the landowners while resettling the tenant farmers on state, freehold or native land (which is not required by landowners);</a:t>
            </a:r>
          </a:p>
          <a:p>
            <a:pPr marL="0" indent="0">
              <a:buNone/>
            </a:pPr>
            <a:r>
              <a:rPr lang="en-US" dirty="0" smtClean="0"/>
              <a:t>3) renewing land leases for another term under the Agricultural Landlord and Tenants Act (ALTA); and</a:t>
            </a:r>
          </a:p>
          <a:p>
            <a:pPr marL="0" indent="0">
              <a:buNone/>
            </a:pPr>
            <a:r>
              <a:rPr lang="en-US" dirty="0" smtClean="0"/>
              <a:t>4) Renewing land leases for another term under the Native Land and Trust Act (NLTA).</a:t>
            </a:r>
          </a:p>
          <a:p>
            <a:r>
              <a:rPr lang="en-US" dirty="0" smtClean="0"/>
              <a:t>These governments have not made any significant progress on the matter</a:t>
            </a:r>
            <a:r>
              <a:rPr lang="en-US" dirty="0" smtClean="0"/>
              <a:t>.</a:t>
            </a:r>
          </a:p>
          <a:p>
            <a:r>
              <a:rPr lang="en-US" dirty="0"/>
              <a:t>There are five parties involved in this issue:</a:t>
            </a:r>
          </a:p>
          <a:p>
            <a:endParaRPr lang="en-US" dirty="0"/>
          </a:p>
          <a:p>
            <a:r>
              <a:rPr lang="en-US" dirty="0"/>
              <a:t>Landowners</a:t>
            </a:r>
          </a:p>
          <a:p>
            <a:r>
              <a:rPr lang="en-US" dirty="0"/>
              <a:t>Tenants</a:t>
            </a:r>
          </a:p>
          <a:p>
            <a:r>
              <a:rPr lang="en-US" dirty="0"/>
              <a:t>Industry</a:t>
            </a:r>
          </a:p>
          <a:p>
            <a:r>
              <a:rPr lang="en-US" dirty="0"/>
              <a:t>Government</a:t>
            </a:r>
          </a:p>
          <a:p>
            <a:r>
              <a:rPr lang="en-US" dirty="0"/>
              <a:t>NLTB</a:t>
            </a:r>
          </a:p>
          <a:p>
            <a:endParaRPr lang="en-US" dirty="0"/>
          </a:p>
        </p:txBody>
      </p:sp>
    </p:spTree>
    <p:extLst>
      <p:ext uri="{BB962C8B-B14F-4D97-AF65-F5344CB8AC3E}">
        <p14:creationId xmlns:p14="http://schemas.microsoft.com/office/powerpoint/2010/main" val="16607933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85000" lnSpcReduction="20000"/>
          </a:bodyPr>
          <a:lstStyle/>
          <a:p>
            <a:pPr marL="0" indent="0" algn="just">
              <a:buNone/>
            </a:pPr>
            <a:r>
              <a:rPr lang="en-US" dirty="0"/>
              <a:t>LAND ISSUES - PARTIES WITH VESTED INTEREST-VIEWS AND CONCERNS</a:t>
            </a:r>
          </a:p>
          <a:p>
            <a:pPr marL="0" indent="0" algn="just">
              <a:buNone/>
            </a:pPr>
            <a:endParaRPr lang="en-US" dirty="0" smtClean="0"/>
          </a:p>
          <a:p>
            <a:pPr marL="0" indent="0" algn="just">
              <a:buNone/>
            </a:pPr>
            <a:r>
              <a:rPr lang="en-US" dirty="0" smtClean="0"/>
              <a:t>There </a:t>
            </a:r>
            <a:r>
              <a:rPr lang="en-US" dirty="0"/>
              <a:t>are basically five parties involved in this issue: the government, the NLTB, the landowners, the sugar industry and the tenants. These five parties have the following views and concerns: </a:t>
            </a:r>
            <a:endParaRPr lang="en-US" dirty="0" smtClean="0"/>
          </a:p>
          <a:p>
            <a:pPr marL="0" indent="0" algn="just">
              <a:buNone/>
            </a:pPr>
            <a:r>
              <a:rPr lang="en-US" dirty="0" smtClean="0"/>
              <a:t>Landowners:</a:t>
            </a:r>
          </a:p>
          <a:p>
            <a:pPr marL="514350" indent="-514350" algn="just">
              <a:buAutoNum type="arabicParenR"/>
            </a:pPr>
            <a:r>
              <a:rPr lang="en-US" dirty="0" smtClean="0"/>
              <a:t>To take back some land for their own use;</a:t>
            </a:r>
          </a:p>
          <a:p>
            <a:pPr marL="514350" indent="-514350" algn="just">
              <a:buAutoNum type="arabicParenR"/>
            </a:pPr>
            <a:r>
              <a:rPr lang="en-US" dirty="0" smtClean="0"/>
              <a:t>Need higher income from land leased land;</a:t>
            </a:r>
          </a:p>
          <a:p>
            <a:pPr marL="514350" indent="-514350" algn="just">
              <a:buAutoNum type="arabicParenR"/>
            </a:pPr>
            <a:r>
              <a:rPr lang="en-US" dirty="0" smtClean="0"/>
              <a:t>Land leased for agricultural purpose is used solely for that purpose and not for residential and commercial development; and</a:t>
            </a:r>
          </a:p>
          <a:p>
            <a:pPr marL="0" indent="0" algn="just">
              <a:buNone/>
            </a:pPr>
            <a:r>
              <a:rPr lang="en-US" dirty="0" smtClean="0"/>
              <a:t>4) They want to have greater active participation in the sugar industry</a:t>
            </a:r>
            <a:endParaRPr lang="en-US" dirty="0"/>
          </a:p>
        </p:txBody>
      </p:sp>
    </p:spTree>
    <p:extLst>
      <p:ext uri="{BB962C8B-B14F-4D97-AF65-F5344CB8AC3E}">
        <p14:creationId xmlns:p14="http://schemas.microsoft.com/office/powerpoint/2010/main" val="46106060"/>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algn="just"/>
            <a:r>
              <a:rPr lang="en-US" dirty="0" smtClean="0"/>
              <a:t>Tenants:</a:t>
            </a:r>
          </a:p>
          <a:p>
            <a:pPr marL="514350" indent="-514350" algn="just">
              <a:buAutoNum type="arabicParenR"/>
            </a:pPr>
            <a:r>
              <a:rPr lang="en-US" dirty="0" smtClean="0"/>
              <a:t>Need longer term leases with reasonable rentals</a:t>
            </a:r>
          </a:p>
          <a:p>
            <a:pPr marL="514350" indent="-514350" algn="just">
              <a:buAutoNum type="arabicParenR"/>
            </a:pPr>
            <a:r>
              <a:rPr lang="en-US" dirty="0" smtClean="0"/>
              <a:t>Require reasonable advance notice periods before expiry of their tenancy</a:t>
            </a:r>
          </a:p>
          <a:p>
            <a:pPr marL="514350" indent="-514350" algn="just">
              <a:buAutoNum type="arabicParenR"/>
            </a:pPr>
            <a:r>
              <a:rPr lang="en-US" dirty="0" smtClean="0"/>
              <a:t>Require protection by legislation against unreasonable rental increase and other charges; and</a:t>
            </a:r>
          </a:p>
          <a:p>
            <a:pPr marL="514350" indent="-514350" algn="just">
              <a:buAutoNum type="arabicParenR"/>
            </a:pPr>
            <a:r>
              <a:rPr lang="en-US" dirty="0" smtClean="0"/>
              <a:t>Require fair compensation for improvements upon expiry of a lease.</a:t>
            </a:r>
            <a:endParaRPr lang="en-US" dirty="0"/>
          </a:p>
        </p:txBody>
      </p:sp>
    </p:spTree>
    <p:extLst>
      <p:ext uri="{BB962C8B-B14F-4D97-AF65-F5344CB8AC3E}">
        <p14:creationId xmlns:p14="http://schemas.microsoft.com/office/powerpoint/2010/main" val="2067181372"/>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77500" lnSpcReduction="20000"/>
          </a:bodyPr>
          <a:lstStyle/>
          <a:p>
            <a:pPr algn="just"/>
            <a:r>
              <a:rPr lang="en-US" dirty="0" smtClean="0"/>
              <a:t>Industry:</a:t>
            </a:r>
          </a:p>
          <a:p>
            <a:pPr marL="514350" indent="-514350" algn="just">
              <a:buAutoNum type="arabicParenR"/>
            </a:pPr>
            <a:r>
              <a:rPr lang="en-US" dirty="0" smtClean="0"/>
              <a:t>Prefer to retain ALTA, albeit amended, to incorporate new initiatives and structures.</a:t>
            </a:r>
          </a:p>
          <a:p>
            <a:pPr marL="514350" indent="-514350" algn="just">
              <a:buAutoNum type="arabicParenR"/>
            </a:pPr>
            <a:r>
              <a:rPr lang="en-US" dirty="0" smtClean="0"/>
              <a:t>Minimum tenancy period to remain at 30 years</a:t>
            </a:r>
          </a:p>
          <a:p>
            <a:pPr marL="514350" indent="-514350" algn="just">
              <a:buAutoNum type="arabicParenR"/>
            </a:pPr>
            <a:r>
              <a:rPr lang="en-US" dirty="0" smtClean="0"/>
              <a:t>Given that a large number of leases (4,837) will expire between 1997 and 2005, some new leases be issued for varying periods in excess of current terms in order to spread the expiry dates in the </a:t>
            </a:r>
            <a:r>
              <a:rPr lang="en-US" dirty="0" smtClean="0"/>
              <a:t>future</a:t>
            </a:r>
          </a:p>
          <a:p>
            <a:pPr algn="just">
              <a:buNone/>
            </a:pPr>
            <a:r>
              <a:rPr lang="en-US" dirty="0"/>
              <a:t>4) ALTA should be amended to include a ten year minimum notification period of termination for all leases;</a:t>
            </a:r>
          </a:p>
          <a:p>
            <a:pPr algn="just">
              <a:buNone/>
            </a:pPr>
            <a:r>
              <a:rPr lang="en-US" dirty="0"/>
              <a:t>5)recommends the establishment of a Lands Utilization, Planning and Control Board comprising representatives from Ministry of Lands, Agriculture, NLTB, Town and Country Planning and the sugar industry;</a:t>
            </a:r>
          </a:p>
          <a:p>
            <a:pPr algn="just">
              <a:buNone/>
            </a:pPr>
            <a:r>
              <a:rPr lang="en-US" dirty="0"/>
              <a:t>6) Residential leases should be issued to houses other than that occupied by the tenant;   </a:t>
            </a:r>
          </a:p>
          <a:p>
            <a:pPr marL="514350" indent="-514350" algn="just">
              <a:buAutoNum type="arabicParenR"/>
            </a:pPr>
            <a:endParaRPr lang="en-US" dirty="0"/>
          </a:p>
        </p:txBody>
      </p:sp>
    </p:spTree>
    <p:extLst>
      <p:ext uri="{BB962C8B-B14F-4D97-AF65-F5344CB8AC3E}">
        <p14:creationId xmlns:p14="http://schemas.microsoft.com/office/powerpoint/2010/main" val="2210016888"/>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20000"/>
          </a:bodyPr>
          <a:lstStyle/>
          <a:p>
            <a:pPr algn="just">
              <a:buNone/>
            </a:pPr>
            <a:r>
              <a:rPr lang="en-US" dirty="0" smtClean="0"/>
              <a:t>7)Current system of fixed UCV to determine land rent is fair and should be maintained;</a:t>
            </a:r>
          </a:p>
          <a:p>
            <a:pPr algn="just">
              <a:buNone/>
            </a:pPr>
            <a:r>
              <a:rPr lang="en-US" dirty="0" smtClean="0"/>
              <a:t>8)For those farmers whose leases are not renewed, an appropriate system of resettlement on state and freehold land be established;</a:t>
            </a:r>
          </a:p>
          <a:p>
            <a:pPr algn="just">
              <a:buNone/>
            </a:pPr>
            <a:r>
              <a:rPr lang="en-US" dirty="0" smtClean="0"/>
              <a:t>9)All displaced tenants should be compensated for all improvement and developments made on land irrespective of whether prior consent was obtained or not from the landlord; </a:t>
            </a:r>
          </a:p>
          <a:p>
            <a:pPr algn="just">
              <a:buNone/>
            </a:pPr>
            <a:r>
              <a:rPr lang="en-US" dirty="0"/>
              <a:t>10) Industry welcomes the desire of landowners to participate more actively. The industry states its willingness to help all new incoming farmers to take up cane farming; and</a:t>
            </a:r>
          </a:p>
          <a:p>
            <a:pPr algn="just">
              <a:buNone/>
            </a:pPr>
            <a:r>
              <a:rPr lang="en-US" dirty="0"/>
              <a:t>11)Share farming, if considered, will be extremely difficult to ensure compliance and fair and equitable sharing of returns. </a:t>
            </a:r>
          </a:p>
          <a:p>
            <a:pPr algn="just">
              <a:buNone/>
            </a:pPr>
            <a:endParaRPr lang="en-US" dirty="0"/>
          </a:p>
        </p:txBody>
      </p:sp>
    </p:spTree>
    <p:extLst>
      <p:ext uri="{BB962C8B-B14F-4D97-AF65-F5344CB8AC3E}">
        <p14:creationId xmlns:p14="http://schemas.microsoft.com/office/powerpoint/2010/main" val="2408688365"/>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382000" cy="6096000"/>
          </a:xfrm>
        </p:spPr>
        <p:txBody>
          <a:bodyPr>
            <a:normAutofit fontScale="62500" lnSpcReduction="20000"/>
          </a:bodyPr>
          <a:lstStyle/>
          <a:p>
            <a:pPr algn="just">
              <a:buNone/>
            </a:pPr>
            <a:r>
              <a:rPr lang="en-US" dirty="0" err="1" smtClean="0"/>
              <a:t>Labour</a:t>
            </a:r>
            <a:r>
              <a:rPr lang="en-US" dirty="0" smtClean="0"/>
              <a:t> Government’s Proposals-1999:</a:t>
            </a:r>
          </a:p>
          <a:p>
            <a:pPr algn="just">
              <a:buNone/>
            </a:pPr>
            <a:r>
              <a:rPr lang="en-US" dirty="0" smtClean="0"/>
              <a:t>1)That ALTA should remain as the governing law covering all agricultural leases;</a:t>
            </a:r>
          </a:p>
          <a:p>
            <a:pPr algn="just">
              <a:buNone/>
            </a:pPr>
            <a:r>
              <a:rPr lang="en-US" dirty="0" smtClean="0"/>
              <a:t>2)That ALTA should, however, be amended to make it more equitable;</a:t>
            </a:r>
          </a:p>
          <a:p>
            <a:pPr algn="just">
              <a:buNone/>
            </a:pPr>
            <a:r>
              <a:rPr lang="en-US" dirty="0" smtClean="0"/>
              <a:t>3)That such amendments be made to accommodate the following:</a:t>
            </a:r>
          </a:p>
          <a:p>
            <a:pPr marL="514350" indent="-514350" algn="just">
              <a:buAutoNum type="alphaLcParenR"/>
            </a:pPr>
            <a:r>
              <a:rPr lang="en-US" dirty="0" smtClean="0"/>
              <a:t>That </a:t>
            </a:r>
            <a:r>
              <a:rPr lang="en-US" dirty="0" smtClean="0"/>
              <a:t>a minimum term of 30years to be retained; however, an amendment to be made such that on the 25</a:t>
            </a:r>
            <a:r>
              <a:rPr lang="en-US" baseline="30000" dirty="0" smtClean="0"/>
              <a:t>th</a:t>
            </a:r>
            <a:r>
              <a:rPr lang="en-US" dirty="0" smtClean="0"/>
              <a:t> year, and on renewal, the lease is to be extended for a further </a:t>
            </a:r>
            <a:r>
              <a:rPr lang="en-US" dirty="0" smtClean="0"/>
              <a:t>30years</a:t>
            </a:r>
          </a:p>
          <a:p>
            <a:pPr algn="just">
              <a:buNone/>
            </a:pPr>
            <a:r>
              <a:rPr lang="en-US" dirty="0"/>
              <a:t>b) That land used for intensive commercial agriculture, such as piggery, poultry, egg production, bee keeping and hydroponics </a:t>
            </a:r>
            <a:r>
              <a:rPr lang="en-US" dirty="0" err="1"/>
              <a:t>etc</a:t>
            </a:r>
            <a:r>
              <a:rPr lang="en-US" dirty="0"/>
              <a:t> be excluded from the ambit of ALTA;</a:t>
            </a:r>
          </a:p>
          <a:p>
            <a:pPr algn="just">
              <a:buNone/>
            </a:pPr>
            <a:r>
              <a:rPr lang="en-US" dirty="0"/>
              <a:t>C)That the rental system be based on up to 10% UCV;</a:t>
            </a:r>
          </a:p>
          <a:p>
            <a:pPr algn="just">
              <a:buNone/>
            </a:pPr>
            <a:r>
              <a:rPr lang="en-US" dirty="0"/>
              <a:t>d) That the charging of premiums on the granting of new leases and any renewal thereafter be allowed under ALTA, and the amount to be determined by the Committee of </a:t>
            </a:r>
            <a:r>
              <a:rPr lang="en-US" dirty="0" err="1"/>
              <a:t>Valuers</a:t>
            </a:r>
            <a:r>
              <a:rPr lang="en-US" dirty="0"/>
              <a:t>;</a:t>
            </a:r>
          </a:p>
          <a:p>
            <a:pPr algn="just">
              <a:buNone/>
            </a:pPr>
            <a:r>
              <a:rPr lang="en-US" dirty="0"/>
              <a:t>e) Full compensation for improvements at market value be paid in accordance with agreed Schedule of;</a:t>
            </a:r>
          </a:p>
          <a:p>
            <a:pPr algn="just">
              <a:buNone/>
            </a:pPr>
            <a:r>
              <a:rPr lang="en-US" dirty="0"/>
              <a:t>f) An other amendments proposed by Cyril Farrows in his submission to previous government.</a:t>
            </a:r>
          </a:p>
          <a:p>
            <a:pPr algn="just">
              <a:buNone/>
            </a:pPr>
            <a:r>
              <a:rPr lang="en-US" dirty="0"/>
              <a:t>4) </a:t>
            </a:r>
            <a:r>
              <a:rPr lang="en-US" b="1" dirty="0"/>
              <a:t>That the NLTB </a:t>
            </a:r>
            <a:r>
              <a:rPr lang="en-US" dirty="0"/>
              <a:t>should be solely and directly responsible for consulting the landowning units on the issue of new leases, or extension of existing leases.</a:t>
            </a:r>
          </a:p>
          <a:p>
            <a:pPr algn="just">
              <a:buNone/>
            </a:pPr>
            <a:r>
              <a:rPr lang="en-US" sz="2600" b="1" i="1" dirty="0"/>
              <a:t>(Source: Fiji Government’s submission to NLTB on ALTA and Land,1999)    </a:t>
            </a:r>
          </a:p>
          <a:p>
            <a:pPr marL="514350" indent="-514350" algn="just">
              <a:buAutoNum type="alphaLcParenR"/>
            </a:pPr>
            <a:endParaRPr lang="en-US" dirty="0" smtClean="0"/>
          </a:p>
          <a:p>
            <a:pPr algn="just">
              <a:buNone/>
            </a:pPr>
            <a:endParaRPr lang="en-US" dirty="0"/>
          </a:p>
        </p:txBody>
      </p:sp>
    </p:spTree>
    <p:extLst>
      <p:ext uri="{BB962C8B-B14F-4D97-AF65-F5344CB8AC3E}">
        <p14:creationId xmlns:p14="http://schemas.microsoft.com/office/powerpoint/2010/main" val="422677532"/>
      </p:ext>
    </p:extLst>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20000"/>
          </a:bodyPr>
          <a:lstStyle/>
          <a:p>
            <a:pPr algn="just"/>
            <a:r>
              <a:rPr lang="en-US" dirty="0" smtClean="0"/>
              <a:t>NLTB rejected proposal outright stating that any attempt to implement it would result in more evictions. The report stated:</a:t>
            </a:r>
          </a:p>
          <a:p>
            <a:pPr algn="just">
              <a:buNone/>
            </a:pPr>
            <a:r>
              <a:rPr lang="en-US" sz="2600" b="1" i="1" dirty="0" smtClean="0">
                <a:solidFill>
                  <a:srgbClr val="FF0000"/>
                </a:solidFill>
              </a:rPr>
              <a:t>Any attempt by the government to implement this proposition will demonstrate the government’s insensitivity towards the realities of the landowners and tenants particularly within the sugar cane belt, the effects this will have on the sugar industry and Fiji’s economy. We say this because many more tenants will be subjected to eviction from the sugar cane belt as is the current practice.</a:t>
            </a:r>
          </a:p>
          <a:p>
            <a:pPr algn="just">
              <a:buNone/>
            </a:pPr>
            <a:r>
              <a:rPr lang="en-US" sz="2400" b="1" dirty="0" smtClean="0"/>
              <a:t>(Source: NLTB’s reply to Government Submission,1999</a:t>
            </a:r>
            <a:r>
              <a:rPr lang="en-US" sz="2400" b="1" dirty="0" smtClean="0"/>
              <a:t>).</a:t>
            </a:r>
          </a:p>
          <a:p>
            <a:pPr algn="just"/>
            <a:r>
              <a:rPr lang="en-US" sz="2400" dirty="0"/>
              <a:t>In rejecting it, NLTB reiterated that NLTA is legislation that should be adopted and rental rates should be determined by NLTB based on market conditions.</a:t>
            </a:r>
          </a:p>
          <a:p>
            <a:pPr algn="just"/>
            <a:r>
              <a:rPr lang="en-US" sz="2400" dirty="0"/>
              <a:t>The 1999 People’s Coalition Government had provided two options to those farmers whose leases had expired.</a:t>
            </a:r>
          </a:p>
          <a:p>
            <a:pPr algn="just"/>
            <a:r>
              <a:rPr lang="en-US" sz="2400" dirty="0"/>
              <a:t>A lump sum payment of $28,000 or</a:t>
            </a:r>
          </a:p>
          <a:p>
            <a:pPr algn="just"/>
            <a:r>
              <a:rPr lang="en-US" sz="2400" dirty="0"/>
              <a:t>Resettlement on a five acre plot</a:t>
            </a:r>
          </a:p>
          <a:p>
            <a:pPr algn="just">
              <a:buNone/>
            </a:pPr>
            <a:endParaRPr lang="en-US" sz="2400" b="1" dirty="0"/>
          </a:p>
        </p:txBody>
      </p:sp>
    </p:spTree>
    <p:extLst>
      <p:ext uri="{BB962C8B-B14F-4D97-AF65-F5344CB8AC3E}">
        <p14:creationId xmlns:p14="http://schemas.microsoft.com/office/powerpoint/2010/main" val="3889177930"/>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305800" cy="5592763"/>
          </a:xfrm>
        </p:spPr>
        <p:txBody>
          <a:bodyPr>
            <a:normAutofit fontScale="85000" lnSpcReduction="20000"/>
          </a:bodyPr>
          <a:lstStyle/>
          <a:p>
            <a:pPr algn="just"/>
            <a:r>
              <a:rPr lang="en-US" dirty="0" smtClean="0"/>
              <a:t>Some farmers were resettled, </a:t>
            </a:r>
            <a:r>
              <a:rPr lang="en-US" dirty="0"/>
              <a:t>many are still hoping for state help to earn a living</a:t>
            </a:r>
            <a:endParaRPr lang="en-US" dirty="0" smtClean="0"/>
          </a:p>
          <a:p>
            <a:pPr algn="just"/>
            <a:r>
              <a:rPr lang="en-US" dirty="0" smtClean="0"/>
              <a:t>Some farmers stayed at refugee camps</a:t>
            </a:r>
          </a:p>
          <a:p>
            <a:pPr algn="just"/>
            <a:r>
              <a:rPr lang="en-US" dirty="0" smtClean="0"/>
              <a:t>Some farmers sought refuge with relatives</a:t>
            </a:r>
          </a:p>
          <a:p>
            <a:pPr algn="just"/>
            <a:r>
              <a:rPr lang="en-US" dirty="0" smtClean="0"/>
              <a:t>A refugee camp was established in </a:t>
            </a:r>
            <a:r>
              <a:rPr lang="en-US" dirty="0" err="1" smtClean="0"/>
              <a:t>Valelawa</a:t>
            </a:r>
            <a:r>
              <a:rPr lang="en-US" dirty="0" smtClean="0"/>
              <a:t> in Vanua </a:t>
            </a:r>
            <a:r>
              <a:rPr lang="en-US" dirty="0" err="1" smtClean="0"/>
              <a:t>Levu</a:t>
            </a:r>
            <a:r>
              <a:rPr lang="en-US" dirty="0" smtClean="0"/>
              <a:t> by National Farmers’ Union to accommodate farmers who had no place to go when their lease expired</a:t>
            </a:r>
          </a:p>
          <a:p>
            <a:pPr algn="just"/>
            <a:r>
              <a:rPr lang="en-US" dirty="0" smtClean="0"/>
              <a:t>The union ceased assistance after a year when funding ran out so farmers had to find other means of </a:t>
            </a:r>
            <a:r>
              <a:rPr lang="en-US" dirty="0" smtClean="0"/>
              <a:t>survival</a:t>
            </a:r>
          </a:p>
          <a:p>
            <a:pPr algn="just"/>
            <a:r>
              <a:rPr lang="en-US" dirty="0"/>
              <a:t>An ALTA settlement unit was established by the then government to look into case of displaced farmers. </a:t>
            </a:r>
          </a:p>
          <a:p>
            <a:pPr algn="just"/>
            <a:r>
              <a:rPr lang="en-US" dirty="0"/>
              <a:t>Government identified three areas for resettlement of farmers. </a:t>
            </a:r>
            <a:r>
              <a:rPr lang="en-US" dirty="0">
                <a:solidFill>
                  <a:srgbClr val="FF0000"/>
                </a:solidFill>
              </a:rPr>
              <a:t>Refer table 6</a:t>
            </a:r>
          </a:p>
          <a:p>
            <a:pPr algn="just"/>
            <a:endParaRPr lang="en-US" dirty="0" smtClean="0"/>
          </a:p>
        </p:txBody>
      </p:sp>
    </p:spTree>
    <p:extLst>
      <p:ext uri="{BB962C8B-B14F-4D97-AF65-F5344CB8AC3E}">
        <p14:creationId xmlns:p14="http://schemas.microsoft.com/office/powerpoint/2010/main" val="1691850233"/>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533400"/>
            <a:ext cx="7162800" cy="5504744"/>
          </a:xfrm>
        </p:spPr>
      </p:pic>
    </p:spTree>
    <p:extLst>
      <p:ext uri="{BB962C8B-B14F-4D97-AF65-F5344CB8AC3E}">
        <p14:creationId xmlns:p14="http://schemas.microsoft.com/office/powerpoint/2010/main" val="3786272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77500" lnSpcReduction="20000"/>
          </a:bodyPr>
          <a:lstStyle/>
          <a:p>
            <a:pPr algn="just"/>
            <a:r>
              <a:rPr lang="en-US" dirty="0" err="1"/>
              <a:t>Navua</a:t>
            </a:r>
            <a:r>
              <a:rPr lang="en-US" dirty="0"/>
              <a:t> and </a:t>
            </a:r>
            <a:r>
              <a:rPr lang="en-US" dirty="0" err="1"/>
              <a:t>Navudi</a:t>
            </a:r>
            <a:r>
              <a:rPr lang="en-US" dirty="0"/>
              <a:t> are freehold sites while </a:t>
            </a:r>
            <a:r>
              <a:rPr lang="en-US" dirty="0" err="1"/>
              <a:t>Navovo</a:t>
            </a:r>
            <a:r>
              <a:rPr lang="en-US" dirty="0"/>
              <a:t> is native land.</a:t>
            </a:r>
          </a:p>
          <a:p>
            <a:pPr algn="just"/>
            <a:r>
              <a:rPr lang="en-US" dirty="0"/>
              <a:t>The government resettlement fell short of </a:t>
            </a:r>
            <a:r>
              <a:rPr lang="en-US" dirty="0" smtClean="0"/>
              <a:t> </a:t>
            </a:r>
            <a:r>
              <a:rPr lang="en-US" dirty="0"/>
              <a:t>catering for the large number of farmers whose leases had expired, nearly 3,000 former farming families had been displaced</a:t>
            </a:r>
            <a:r>
              <a:rPr lang="en-US" dirty="0" smtClean="0"/>
              <a:t>.</a:t>
            </a:r>
          </a:p>
          <a:p>
            <a:pPr algn="just"/>
            <a:r>
              <a:rPr lang="en-US" dirty="0"/>
              <a:t>These had serious consequences with  several reported cases of depression, some deaths, suicides and attempted suicides attributed to non-renewal of leases and lack of support.</a:t>
            </a:r>
          </a:p>
          <a:p>
            <a:pPr marL="0" indent="0" algn="just">
              <a:buNone/>
            </a:pPr>
            <a:r>
              <a:rPr lang="en-US" dirty="0"/>
              <a:t>(source: Fiji Times, 10 October, 2001.)</a:t>
            </a:r>
          </a:p>
          <a:p>
            <a:pPr marL="0" indent="0" algn="just">
              <a:buNone/>
            </a:pPr>
            <a:endParaRPr lang="en-US" dirty="0"/>
          </a:p>
          <a:p>
            <a:pPr algn="just"/>
            <a:r>
              <a:rPr lang="en-US" dirty="0"/>
              <a:t>A study done on sugar can farmers affected by expiry land leases found that a significant number wished to continue as sugar can farmers meaning a deep commitment to the industry</a:t>
            </a:r>
          </a:p>
          <a:p>
            <a:pPr algn="just"/>
            <a:endParaRPr lang="en-US" dirty="0"/>
          </a:p>
          <a:p>
            <a:endParaRPr lang="en-US" dirty="0"/>
          </a:p>
        </p:txBody>
      </p:sp>
    </p:spTree>
    <p:extLst>
      <p:ext uri="{BB962C8B-B14F-4D97-AF65-F5344CB8AC3E}">
        <p14:creationId xmlns:p14="http://schemas.microsoft.com/office/powerpoint/2010/main" val="3073256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33400"/>
          </a:xfrm>
        </p:spPr>
        <p:txBody>
          <a:bodyPr>
            <a:normAutofit/>
          </a:bodyPr>
          <a:lstStyle/>
          <a:p>
            <a:r>
              <a:rPr lang="en-US" sz="2800" dirty="0" smtClean="0"/>
              <a:t>Colonial Sugar Refining Company (CSR) </a:t>
            </a:r>
            <a:endParaRPr lang="en-US" sz="2800" dirty="0"/>
          </a:p>
        </p:txBody>
      </p:sp>
      <p:sp>
        <p:nvSpPr>
          <p:cNvPr id="3" name="Content Placeholder 2"/>
          <p:cNvSpPr>
            <a:spLocks noGrp="1"/>
          </p:cNvSpPr>
          <p:nvPr>
            <p:ph idx="1"/>
          </p:nvPr>
        </p:nvSpPr>
        <p:spPr>
          <a:xfrm>
            <a:off x="304800" y="685800"/>
            <a:ext cx="8610600" cy="6096000"/>
          </a:xfrm>
        </p:spPr>
        <p:txBody>
          <a:bodyPr>
            <a:normAutofit fontScale="47500" lnSpcReduction="20000"/>
          </a:bodyPr>
          <a:lstStyle/>
          <a:p>
            <a:r>
              <a:rPr lang="en-US" sz="3600" dirty="0" smtClean="0"/>
              <a:t>Since early 1880s- a major player in the utilization of land for commercial agriculture</a:t>
            </a:r>
          </a:p>
          <a:p>
            <a:r>
              <a:rPr lang="en-US" sz="3600" dirty="0" smtClean="0"/>
              <a:t>Sydney, Australia  based company</a:t>
            </a:r>
          </a:p>
          <a:p>
            <a:r>
              <a:rPr lang="en-US" sz="3600" dirty="0" smtClean="0"/>
              <a:t>Colonial governors facilitated to CSR both outright purchase of large tracts of freehold land and lease (99yrs &amp; 999 years) of sizeable portions of native land</a:t>
            </a:r>
          </a:p>
          <a:p>
            <a:r>
              <a:rPr lang="en-US" sz="3600" dirty="0" smtClean="0"/>
              <a:t>Its demand for a plentiful and cheap supply of labor led to Indian indentured labor system  </a:t>
            </a:r>
            <a:r>
              <a:rPr lang="en-US" sz="3600" dirty="0"/>
              <a:t>(1879-1916)- 60,000+ Indian laborers brought to Fiji to establish and labor in CSR plantations</a:t>
            </a:r>
          </a:p>
          <a:p>
            <a:r>
              <a:rPr lang="en-US" sz="3600" dirty="0"/>
              <a:t>They followed and worked alongside Melanesian laborers (1860s black birding era)-a disguised form of slavery.</a:t>
            </a:r>
          </a:p>
          <a:p>
            <a:r>
              <a:rPr lang="en-US" sz="3600" dirty="0"/>
              <a:t>CSR goal was to make maximum profit so</a:t>
            </a:r>
          </a:p>
          <a:p>
            <a:r>
              <a:rPr lang="en-US" sz="3600" dirty="0"/>
              <a:t>1920-1930 – CSR subdivided its large estates and leased out on average, 10 acre allotments to Indian contract and tenant farmers</a:t>
            </a:r>
          </a:p>
          <a:p>
            <a:r>
              <a:rPr lang="en-US" sz="3600" dirty="0"/>
              <a:t>Indian </a:t>
            </a:r>
            <a:r>
              <a:rPr lang="en-US" sz="3600" dirty="0" err="1"/>
              <a:t>labourers</a:t>
            </a:r>
            <a:r>
              <a:rPr lang="en-US" sz="3600" dirty="0"/>
              <a:t> at end of contract (</a:t>
            </a:r>
            <a:r>
              <a:rPr lang="en-US" sz="3600" dirty="0" err="1"/>
              <a:t>Girmit</a:t>
            </a:r>
            <a:r>
              <a:rPr lang="en-US" sz="3600" dirty="0"/>
              <a:t>) either left Fiji (20,000) or stayed to work as farmers, laborers and small business people.      </a:t>
            </a:r>
          </a:p>
          <a:p>
            <a:r>
              <a:rPr lang="en-US" sz="3600" dirty="0"/>
              <a:t>     Besides CSR, European settlers and more established Indian settlers also leased land from indigenous landowners.</a:t>
            </a:r>
          </a:p>
          <a:p>
            <a:r>
              <a:rPr lang="en-US" sz="3600" dirty="0"/>
              <a:t>In the period up to 1940s- there were more than 4,000 tenant farmers and 4,500 sub-contract growers supplying CSR</a:t>
            </a:r>
          </a:p>
          <a:p>
            <a:r>
              <a:rPr lang="en-US" sz="3600" dirty="0"/>
              <a:t>Native land lease was critical to the continued expansion and profitability of the sugar industry  </a:t>
            </a:r>
            <a:endParaRPr lang="en-US" sz="3600" dirty="0" smtClean="0"/>
          </a:p>
          <a:p>
            <a:r>
              <a:rPr lang="en-US" sz="3600" dirty="0"/>
              <a:t>However native leaseholds became entangled in numerous malpractice suits</a:t>
            </a:r>
          </a:p>
          <a:p>
            <a:r>
              <a:rPr lang="en-US" sz="3600" dirty="0"/>
              <a:t>Corruption became widespread, </a:t>
            </a:r>
            <a:r>
              <a:rPr lang="en-US" sz="3600" dirty="0" err="1"/>
              <a:t>eg</a:t>
            </a:r>
            <a:endParaRPr lang="en-US" sz="3600" dirty="0"/>
          </a:p>
          <a:p>
            <a:r>
              <a:rPr lang="en-US" sz="3600" dirty="0"/>
              <a:t>Indian leaseholders either selling or subleasing at overpriced rates, and</a:t>
            </a:r>
          </a:p>
          <a:p>
            <a:r>
              <a:rPr lang="en-US" sz="3600" dirty="0"/>
              <a:t>Landowners, as a group or individually, seeking premiums and other payments as a precondition to leasing land. </a:t>
            </a:r>
          </a:p>
          <a:p>
            <a:endParaRPr lang="en-US" dirty="0"/>
          </a:p>
          <a:p>
            <a:endParaRPr lang="en-US" dirty="0"/>
          </a:p>
        </p:txBody>
      </p:sp>
    </p:spTree>
    <p:extLst>
      <p:ext uri="{BB962C8B-B14F-4D97-AF65-F5344CB8AC3E}">
        <p14:creationId xmlns:p14="http://schemas.microsoft.com/office/powerpoint/2010/main" val="2881872862"/>
      </p:ext>
    </p:extLst>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77500" lnSpcReduction="20000"/>
          </a:bodyPr>
          <a:lstStyle/>
          <a:p>
            <a:pPr algn="just"/>
            <a:r>
              <a:rPr lang="en-US" dirty="0" smtClean="0"/>
              <a:t>Farmers who opted for resettlement prefer to be resettled on freehold land due to security of tenure</a:t>
            </a:r>
          </a:p>
          <a:p>
            <a:pPr algn="just"/>
            <a:r>
              <a:rPr lang="en-US" dirty="0" smtClean="0"/>
              <a:t>Given the scarcity of freehold this is unrealistic and the only other option is native land lease</a:t>
            </a:r>
          </a:p>
          <a:p>
            <a:pPr algn="just"/>
            <a:r>
              <a:rPr lang="en-US" dirty="0" smtClean="0"/>
              <a:t>Farmers preferred ALTA to regulate leases and to have a minimum period of 20years</a:t>
            </a:r>
          </a:p>
          <a:p>
            <a:pPr algn="just"/>
            <a:r>
              <a:rPr lang="en-US" dirty="0" smtClean="0"/>
              <a:t>There is no quick solution to the impasse between NLTB and tenant </a:t>
            </a:r>
            <a:r>
              <a:rPr lang="en-US" dirty="0" smtClean="0"/>
              <a:t>farmers</a:t>
            </a:r>
          </a:p>
          <a:p>
            <a:pPr algn="just"/>
            <a:r>
              <a:rPr lang="en-US" dirty="0"/>
              <a:t>Some displaced farmers have moved to urban and </a:t>
            </a:r>
            <a:r>
              <a:rPr lang="en-US" dirty="0" err="1"/>
              <a:t>peri</a:t>
            </a:r>
            <a:r>
              <a:rPr lang="en-US" dirty="0"/>
              <a:t>-urban areas and looked for alternative livelihoods.</a:t>
            </a:r>
          </a:p>
          <a:p>
            <a:pPr algn="just"/>
            <a:r>
              <a:rPr lang="en-US" dirty="0"/>
              <a:t>Some are barely making ends meet</a:t>
            </a:r>
          </a:p>
          <a:p>
            <a:pPr algn="just"/>
            <a:r>
              <a:rPr lang="en-US" dirty="0"/>
              <a:t>The future of the agricultural sector as a whole is uncertain.</a:t>
            </a:r>
          </a:p>
          <a:p>
            <a:pPr algn="just"/>
            <a:r>
              <a:rPr lang="en-US" dirty="0"/>
              <a:t>The issue of land needs a serious review with all stakeholders seeking a more realistic and fair long term resolution agreeable for all parties concerned.</a:t>
            </a:r>
          </a:p>
          <a:p>
            <a:pPr algn="just"/>
            <a:endParaRPr lang="en-US" dirty="0"/>
          </a:p>
        </p:txBody>
      </p:sp>
    </p:spTree>
    <p:extLst>
      <p:ext uri="{BB962C8B-B14F-4D97-AF65-F5344CB8AC3E}">
        <p14:creationId xmlns:p14="http://schemas.microsoft.com/office/powerpoint/2010/main" val="1353576743"/>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NLTB and ALTA</a:t>
            </a:r>
            <a:endParaRPr lang="en-US" dirty="0"/>
          </a:p>
        </p:txBody>
      </p:sp>
      <p:sp>
        <p:nvSpPr>
          <p:cNvPr id="3" name="Content Placeholder 2"/>
          <p:cNvSpPr>
            <a:spLocks noGrp="1"/>
          </p:cNvSpPr>
          <p:nvPr>
            <p:ph idx="1"/>
          </p:nvPr>
        </p:nvSpPr>
        <p:spPr/>
        <p:txBody>
          <a:bodyPr>
            <a:normAutofit fontScale="62500" lnSpcReduction="20000"/>
          </a:bodyPr>
          <a:lstStyle/>
          <a:p>
            <a:r>
              <a:rPr lang="en-US" dirty="0" err="1" smtClean="0"/>
              <a:t>Ratu</a:t>
            </a:r>
            <a:r>
              <a:rPr lang="en-US" dirty="0" smtClean="0"/>
              <a:t> </a:t>
            </a:r>
            <a:r>
              <a:rPr lang="en-US" dirty="0" err="1" smtClean="0"/>
              <a:t>Sukuna’s</a:t>
            </a:r>
            <a:r>
              <a:rPr lang="en-US" dirty="0" smtClean="0"/>
              <a:t> vision and initiative led to the passage of the Native Land Trust Board Act and </a:t>
            </a:r>
            <a:r>
              <a:rPr lang="en-US" dirty="0"/>
              <a:t>N</a:t>
            </a:r>
            <a:r>
              <a:rPr lang="en-US" dirty="0" smtClean="0"/>
              <a:t>ative Land Trust Act in 1940, which established the Native Land Trust Board (NLTB) for reserving native land for the use of landowners, and the leasing of land for non-indigenous citizens.</a:t>
            </a:r>
          </a:p>
          <a:p>
            <a:r>
              <a:rPr lang="en-US" dirty="0" smtClean="0"/>
              <a:t>In the 1998 Parliamentary Paper No. 4- NLTB was entrusted to ensure good farming practices and satisfactory returns to </a:t>
            </a:r>
            <a:r>
              <a:rPr lang="en-US" i="1" dirty="0" err="1" smtClean="0"/>
              <a:t>mataqalis</a:t>
            </a:r>
            <a:r>
              <a:rPr lang="en-US" dirty="0" smtClean="0"/>
              <a:t>. </a:t>
            </a:r>
            <a:endParaRPr lang="en-US" dirty="0" smtClean="0"/>
          </a:p>
          <a:p>
            <a:r>
              <a:rPr lang="en-US" dirty="0"/>
              <a:t>Since mid 1960s-agricultural land managed by NLTB under ALTO and successor ALTA.</a:t>
            </a:r>
          </a:p>
          <a:p>
            <a:r>
              <a:rPr lang="en-US" dirty="0"/>
              <a:t>ALTA –introduced to ‘rationalize the leasing of all crown, native and freehold land for agricultural purposes.’</a:t>
            </a:r>
          </a:p>
          <a:p>
            <a:r>
              <a:rPr lang="en-US" dirty="0"/>
              <a:t>Under ALTA, prime role of NLTB as trustee of Fijian land was recognized, while also protecting landowners’ and tenants’ interests</a:t>
            </a:r>
          </a:p>
          <a:p>
            <a:r>
              <a:rPr lang="en-US" dirty="0"/>
              <a:t>ALTA covers all agricultural land in Fiji, except where landholding is less than one acre, or where tenancies are held by members of a registered co-operative society, where society is the landlord (often indigenous Fijians), or where land is situated within a native reserve.</a:t>
            </a:r>
          </a:p>
          <a:p>
            <a:endParaRPr lang="en-US" dirty="0"/>
          </a:p>
          <a:p>
            <a:endParaRPr lang="en-US" dirty="0" smtClean="0"/>
          </a:p>
        </p:txBody>
      </p:sp>
    </p:spTree>
    <p:extLst>
      <p:ext uri="{BB962C8B-B14F-4D97-AF65-F5344CB8AC3E}">
        <p14:creationId xmlns:p14="http://schemas.microsoft.com/office/powerpoint/2010/main" val="750352594"/>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553200"/>
          </a:xfrm>
        </p:spPr>
        <p:txBody>
          <a:bodyPr>
            <a:noAutofit/>
          </a:bodyPr>
          <a:lstStyle/>
          <a:p>
            <a:r>
              <a:rPr lang="en-US" sz="1800" b="1" dirty="0" smtClean="0">
                <a:solidFill>
                  <a:srgbClr val="FF0000"/>
                </a:solidFill>
              </a:rPr>
              <a:t>Reserved native land is not available for non-indigenous Fijian use</a:t>
            </a:r>
            <a:r>
              <a:rPr lang="en-US" sz="1800" dirty="0" smtClean="0"/>
              <a:t>.</a:t>
            </a:r>
          </a:p>
          <a:p>
            <a:r>
              <a:rPr lang="en-US" sz="1800" dirty="0" smtClean="0"/>
              <a:t>Leasing of reserve land to indigenous Fijians, called ‘J’ class, may only be allowed under the provision of ALTA, and only under exceptional circumstances as determined by Minister for Fijian Affairs</a:t>
            </a:r>
          </a:p>
          <a:p>
            <a:r>
              <a:rPr lang="en-US" sz="1800" dirty="0" smtClean="0"/>
              <a:t>Although leasing of land classified as reserved for indigenous Fijian use is subject to provisions of Native Land Trust Act (NLTA), in practice, much of the reserve land is leased outside the NLTA or ALTA</a:t>
            </a:r>
            <a:r>
              <a:rPr lang="en-US" sz="1800" dirty="0" smtClean="0"/>
              <a:t>.</a:t>
            </a:r>
          </a:p>
          <a:p>
            <a:r>
              <a:rPr lang="en-US" sz="1800" dirty="0"/>
              <a:t>Under ALTA, all leases are granted for a minimum of 30 years with no automatic right for renewal.</a:t>
            </a:r>
          </a:p>
          <a:p>
            <a:r>
              <a:rPr lang="en-US" sz="1800" dirty="0"/>
              <a:t>The Act also states however, that once the lease expires, the tenant must be compensated with a sum equivalent to the value of the improvements carried out.</a:t>
            </a:r>
          </a:p>
          <a:p>
            <a:r>
              <a:rPr lang="en-US" sz="1800" dirty="0"/>
              <a:t>The rent charged under ALTA is based on the unimproved capital value (UCV), the rent would be equivalent to 6% of UCV</a:t>
            </a:r>
            <a:r>
              <a:rPr lang="en-US" sz="1800" dirty="0" smtClean="0"/>
              <a:t>.</a:t>
            </a:r>
          </a:p>
          <a:p>
            <a:r>
              <a:rPr lang="en-US" sz="1800" dirty="0"/>
              <a:t>1940-Native Land Act enacted and NLTB established</a:t>
            </a:r>
          </a:p>
          <a:p>
            <a:r>
              <a:rPr lang="en-US" sz="1800" dirty="0"/>
              <a:t>NLTB is a statutory body with complete control over all native land and is expected to manage the land for the benefit of the Fijian owners under a land ownership and user rights system instituted by the colonial government that supposedly reflects the land tenure system that existed in pre-colonial times (</a:t>
            </a:r>
            <a:r>
              <a:rPr lang="en-US" sz="1800" dirty="0" err="1"/>
              <a:t>Lal</a:t>
            </a:r>
            <a:r>
              <a:rPr lang="en-US" sz="1800" dirty="0"/>
              <a:t> et al. 2001)</a:t>
            </a:r>
          </a:p>
          <a:p>
            <a:r>
              <a:rPr lang="en-US" sz="1800" dirty="0" err="1"/>
              <a:t>Lal</a:t>
            </a:r>
            <a:r>
              <a:rPr lang="en-US" sz="1800" dirty="0"/>
              <a:t>, 2001 lists seven key differences between ALTA and NLTA. </a:t>
            </a:r>
          </a:p>
          <a:p>
            <a:r>
              <a:rPr lang="en-US" sz="1800" dirty="0">
                <a:solidFill>
                  <a:srgbClr val="FF0000"/>
                </a:solidFill>
              </a:rPr>
              <a:t>Refer to handout on table on Differences in institutional arrangements under ALTA and NLTA.</a:t>
            </a:r>
          </a:p>
          <a:p>
            <a:endParaRPr lang="en-US" sz="1400" dirty="0"/>
          </a:p>
          <a:p>
            <a:endParaRPr lang="en-US" sz="1400" dirty="0"/>
          </a:p>
          <a:p>
            <a:endParaRPr lang="en-US" sz="1400" dirty="0" smtClean="0"/>
          </a:p>
          <a:p>
            <a:pPr marL="0" indent="0">
              <a:buNone/>
            </a:pPr>
            <a:r>
              <a:rPr lang="en-US" sz="1400" dirty="0" smtClean="0"/>
              <a:t> </a:t>
            </a:r>
            <a:endParaRPr lang="en-US" sz="1400"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15400" y="2362199"/>
            <a:ext cx="2715733" cy="2104081"/>
          </a:xfrm>
          <a:prstGeom prst="rect">
            <a:avLst/>
          </a:prstGeom>
        </p:spPr>
      </p:pic>
    </p:spTree>
    <p:extLst>
      <p:ext uri="{BB962C8B-B14F-4D97-AF65-F5344CB8AC3E}">
        <p14:creationId xmlns:p14="http://schemas.microsoft.com/office/powerpoint/2010/main" val="427678728"/>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ALTA and expiring land leases</a:t>
            </a:r>
            <a:endParaRPr lang="en-US" dirty="0"/>
          </a:p>
        </p:txBody>
      </p:sp>
      <p:sp>
        <p:nvSpPr>
          <p:cNvPr id="3" name="Content Placeholder 2"/>
          <p:cNvSpPr>
            <a:spLocks noGrp="1"/>
          </p:cNvSpPr>
          <p:nvPr>
            <p:ph idx="1"/>
          </p:nvPr>
        </p:nvSpPr>
        <p:spPr>
          <a:xfrm>
            <a:off x="457200" y="1143000"/>
            <a:ext cx="8229600" cy="5410200"/>
          </a:xfrm>
        </p:spPr>
        <p:txBody>
          <a:bodyPr>
            <a:normAutofit fontScale="62500" lnSpcReduction="20000"/>
          </a:bodyPr>
          <a:lstStyle/>
          <a:p>
            <a:r>
              <a:rPr lang="en-US" dirty="0" smtClean="0"/>
              <a:t>ALTA-seen as the most important legislation affecting agricultural land because it applies to all agricultural land held in parcels exceeding 1.0 ha (2.5 acres) except land in reserves.</a:t>
            </a:r>
          </a:p>
          <a:p>
            <a:r>
              <a:rPr lang="en-US" dirty="0" smtClean="0"/>
              <a:t>ALTA sets out the terms and conditions that must be contained, or will be implied in the absence of formal documentation by courts, in all leases</a:t>
            </a:r>
            <a:r>
              <a:rPr lang="en-US" dirty="0" smtClean="0"/>
              <a:t>.</a:t>
            </a:r>
          </a:p>
          <a:p>
            <a:r>
              <a:rPr lang="en-US" dirty="0"/>
              <a:t>Of all the clauses in ALTA, two are the most contentious :</a:t>
            </a:r>
          </a:p>
          <a:p>
            <a:r>
              <a:rPr lang="en-US" dirty="0"/>
              <a:t>The clause that stipulates no automatic right of renewal and</a:t>
            </a:r>
          </a:p>
          <a:p>
            <a:r>
              <a:rPr lang="en-US" dirty="0"/>
              <a:t>The clause that requires landlords to provide evidence that their needs are greater than the tenants’ when seeking  the return of the leasehold land during the period of lease .</a:t>
            </a:r>
          </a:p>
          <a:p>
            <a:r>
              <a:rPr lang="en-US" b="1" dirty="0" smtClean="0">
                <a:solidFill>
                  <a:srgbClr val="FF0000"/>
                </a:solidFill>
              </a:rPr>
              <a:t>For </a:t>
            </a:r>
            <a:r>
              <a:rPr lang="en-US" b="1" dirty="0">
                <a:solidFill>
                  <a:srgbClr val="FF0000"/>
                </a:solidFill>
              </a:rPr>
              <a:t>farmers, there is no security of tenure following the expiry of leases.</a:t>
            </a:r>
          </a:p>
          <a:p>
            <a:r>
              <a:rPr lang="en-US" dirty="0"/>
              <a:t>The provision relating to rent assessment restricts the rental that can be levied by the landlord to 6% of the unimproved capital value (UCV) of the land, which must be reviewed every 5 years.</a:t>
            </a:r>
          </a:p>
          <a:p>
            <a:r>
              <a:rPr lang="en-US" dirty="0"/>
              <a:t>The UCV is determined for every class of agricultural land by a government appointed committee of </a:t>
            </a:r>
            <a:r>
              <a:rPr lang="en-US" dirty="0" err="1"/>
              <a:t>valuers</a:t>
            </a:r>
            <a:r>
              <a:rPr lang="en-US" dirty="0"/>
              <a:t>.</a:t>
            </a:r>
          </a:p>
          <a:p>
            <a:r>
              <a:rPr lang="en-US" dirty="0"/>
              <a:t>Since 1977, the UCV has been revised  three times: 1987, 1992 and 1997. </a:t>
            </a:r>
            <a:r>
              <a:rPr lang="en-US" dirty="0">
                <a:solidFill>
                  <a:srgbClr val="FF0000"/>
                </a:solidFill>
              </a:rPr>
              <a:t>Refer to table 4.</a:t>
            </a:r>
          </a:p>
          <a:p>
            <a:endParaRPr lang="en-US" dirty="0"/>
          </a:p>
          <a:p>
            <a:endParaRPr lang="en-US" dirty="0" smtClean="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10600" y="4876800"/>
            <a:ext cx="3820886" cy="2057400"/>
          </a:xfrm>
          <a:prstGeom prst="rect">
            <a:avLst/>
          </a:prstGeom>
        </p:spPr>
      </p:pic>
    </p:spTree>
    <p:extLst>
      <p:ext uri="{BB962C8B-B14F-4D97-AF65-F5344CB8AC3E}">
        <p14:creationId xmlns:p14="http://schemas.microsoft.com/office/powerpoint/2010/main" val="34996328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382000" cy="6477000"/>
          </a:xfrm>
        </p:spPr>
        <p:txBody>
          <a:bodyPr>
            <a:normAutofit fontScale="55000" lnSpcReduction="20000"/>
          </a:bodyPr>
          <a:lstStyle/>
          <a:p>
            <a:r>
              <a:rPr lang="en-US" dirty="0" smtClean="0"/>
              <a:t>One of the effects of ALTA has been that the landowners could legitimately claim that, since ALTA prevents the operation of free market , they are not receiving a genuine return on their asset.</a:t>
            </a:r>
          </a:p>
          <a:p>
            <a:r>
              <a:rPr lang="en-US" dirty="0" smtClean="0"/>
              <a:t>A significant part of the value of land becomes vested in the original tenant, either in the form of an annual profit rent or in the form of a premium when that tenant sells his interest.</a:t>
            </a:r>
          </a:p>
          <a:p>
            <a:r>
              <a:rPr lang="en-US" dirty="0" smtClean="0"/>
              <a:t>This has led to a large proportion of landowners refusing to renew their native land leases</a:t>
            </a:r>
            <a:r>
              <a:rPr lang="en-US" dirty="0" smtClean="0"/>
              <a:t>.</a:t>
            </a:r>
          </a:p>
          <a:p>
            <a:r>
              <a:rPr lang="en-US" b="1" dirty="0">
                <a:solidFill>
                  <a:srgbClr val="FF0000"/>
                </a:solidFill>
              </a:rPr>
              <a:t>Table 4 shows:</a:t>
            </a:r>
          </a:p>
          <a:p>
            <a:r>
              <a:rPr lang="en-US" dirty="0"/>
              <a:t>The UCV has been increasing over time due to changes in market conditions</a:t>
            </a:r>
          </a:p>
          <a:p>
            <a:r>
              <a:rPr lang="en-US" dirty="0"/>
              <a:t>There has also been a long standing practice of NLTB and landowners to demand periodic goodwill payments, especially when considering renewing of leases.</a:t>
            </a:r>
          </a:p>
          <a:p>
            <a:r>
              <a:rPr lang="en-US" dirty="0"/>
              <a:t>Other payments extracted from tenant farmers include payments in cash and kind to NLTB officials and representatives of landlords to expedite the resolution of any difficulties that the landlord may encounter in their relationship with the tenant</a:t>
            </a:r>
            <a:r>
              <a:rPr lang="en-US" dirty="0" smtClean="0"/>
              <a:t>.</a:t>
            </a:r>
          </a:p>
          <a:p>
            <a:r>
              <a:rPr lang="en-US" dirty="0"/>
              <a:t>In </a:t>
            </a:r>
            <a:r>
              <a:rPr lang="en-US" sz="4800" b="1" dirty="0"/>
              <a:t>sugar industry</a:t>
            </a:r>
            <a:r>
              <a:rPr lang="en-US" dirty="0"/>
              <a:t>:</a:t>
            </a:r>
          </a:p>
          <a:p>
            <a:r>
              <a:rPr lang="en-US" dirty="0"/>
              <a:t>Approximately 73% of Indo-Fijian sugar cane farmers have been cultivating land leased from the indigenous community</a:t>
            </a:r>
          </a:p>
          <a:p>
            <a:r>
              <a:rPr lang="en-US" dirty="0"/>
              <a:t>These leases began expiring in 1997. </a:t>
            </a:r>
            <a:r>
              <a:rPr lang="en-US" b="1" dirty="0">
                <a:solidFill>
                  <a:srgbClr val="FF0000"/>
                </a:solidFill>
              </a:rPr>
              <a:t>Refer to Table 5.</a:t>
            </a:r>
          </a:p>
          <a:p>
            <a:r>
              <a:rPr lang="en-US" dirty="0"/>
              <a:t>Between 1997 and 2001-4,222 leases on native land expired: 95 in 1997, 204 in 1998, 1,541 in 1999, 1,940 in 2000 and 442 in 2001.</a:t>
            </a:r>
          </a:p>
          <a:p>
            <a:r>
              <a:rPr lang="en-US" dirty="0"/>
              <a:t>NLTB returned 2,031 leaseholds to landowners and  in 2002- processed a further 2,039 to give back to the </a:t>
            </a:r>
            <a:r>
              <a:rPr lang="en-US" i="1" dirty="0" err="1"/>
              <a:t>mataqalis</a:t>
            </a:r>
            <a:r>
              <a:rPr lang="en-US" dirty="0"/>
              <a:t> ( is a </a:t>
            </a:r>
            <a:r>
              <a:rPr lang="en-US" dirty="0">
                <a:hlinkClick r:id="rId2" tooltip="Fiji"/>
              </a:rPr>
              <a:t>Fijian</a:t>
            </a:r>
            <a:r>
              <a:rPr lang="en-US" dirty="0"/>
              <a:t> clan or landowning unit)</a:t>
            </a:r>
          </a:p>
          <a:p>
            <a:r>
              <a:rPr lang="en-US" dirty="0"/>
              <a:t>825 were allowed to take residential leases of around an acre on their former leaseholds (Fiji Times, 19Feb, 2002,p4) </a:t>
            </a:r>
            <a:r>
              <a:rPr lang="en-US" b="1" dirty="0">
                <a:solidFill>
                  <a:srgbClr val="FF0000"/>
                </a:solidFill>
              </a:rPr>
              <a:t>see Table 5.</a:t>
            </a:r>
          </a:p>
          <a:p>
            <a:endParaRPr lang="en-US" dirty="0"/>
          </a:p>
          <a:p>
            <a:endParaRPr lang="en-US" dirty="0"/>
          </a:p>
        </p:txBody>
      </p:sp>
    </p:spTree>
    <p:extLst>
      <p:ext uri="{BB962C8B-B14F-4D97-AF65-F5344CB8AC3E}">
        <p14:creationId xmlns:p14="http://schemas.microsoft.com/office/powerpoint/2010/main" val="311937344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152400"/>
            <a:ext cx="8229600" cy="76200"/>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609600"/>
            <a:ext cx="8915400" cy="5791199"/>
          </a:xfrm>
        </p:spPr>
      </p:pic>
    </p:spTree>
    <p:extLst>
      <p:ext uri="{BB962C8B-B14F-4D97-AF65-F5344CB8AC3E}">
        <p14:creationId xmlns:p14="http://schemas.microsoft.com/office/powerpoint/2010/main" val="1296208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105400"/>
          </a:xfrm>
        </p:spPr>
        <p:txBody>
          <a:bodyPr>
            <a:normAutofit fontScale="62500" lnSpcReduction="20000"/>
          </a:bodyPr>
          <a:lstStyle/>
          <a:p>
            <a:r>
              <a:rPr lang="en-US" dirty="0" smtClean="0"/>
              <a:t>The government, NLTB, the landowners and the tenant community found themselves in a dilemma on how best to deal with the consequences of expiring land leases.</a:t>
            </a:r>
          </a:p>
          <a:p>
            <a:r>
              <a:rPr lang="en-US" dirty="0" smtClean="0"/>
              <a:t>NLTB had stated that a majority of the landowners want their land back, and those few leases that are to be renewed, ought to be renewed under a different act than ALTA, which is seen as tenant-friendly</a:t>
            </a:r>
            <a:r>
              <a:rPr lang="en-US" dirty="0" smtClean="0"/>
              <a:t>.</a:t>
            </a:r>
          </a:p>
          <a:p>
            <a:r>
              <a:rPr lang="en-US" dirty="0"/>
              <a:t>Landowners took over properties on native land whose leases have expired and their former tenants sought shelter with relatives and friends</a:t>
            </a:r>
          </a:p>
          <a:p>
            <a:r>
              <a:rPr lang="en-US" dirty="0"/>
              <a:t>2000 political turmoil, mob violence, looting and burning and attacks on people led to unprecedented emergence of displaced people.</a:t>
            </a:r>
          </a:p>
          <a:p>
            <a:r>
              <a:rPr lang="en-US" dirty="0"/>
              <a:t>More than 50 farmers and their families, who were relatively secure farmers on government crown land in </a:t>
            </a:r>
            <a:r>
              <a:rPr lang="en-US" dirty="0" err="1"/>
              <a:t>Muaniweni</a:t>
            </a:r>
            <a:r>
              <a:rPr lang="en-US" dirty="0"/>
              <a:t>, moved to  </a:t>
            </a:r>
            <a:r>
              <a:rPr lang="en-US" dirty="0" err="1"/>
              <a:t>Lautoka</a:t>
            </a:r>
            <a:r>
              <a:rPr lang="en-US" dirty="0"/>
              <a:t> as refugees </a:t>
            </a:r>
          </a:p>
          <a:p>
            <a:r>
              <a:rPr lang="en-US" dirty="0"/>
              <a:t> Some tenants whose leases had expired had different responses from on renewal of leases from two or more </a:t>
            </a:r>
            <a:r>
              <a:rPr lang="en-US" i="1" dirty="0" err="1"/>
              <a:t>mataqalis</a:t>
            </a:r>
            <a:endParaRPr lang="en-US" i="1" dirty="0"/>
          </a:p>
          <a:p>
            <a:r>
              <a:rPr lang="en-US" dirty="0"/>
              <a:t>Other instances, landowners have agreed to renewal but NLTB said no and in other cases the opposite</a:t>
            </a:r>
          </a:p>
          <a:p>
            <a:endParaRPr lang="en-US" dirty="0"/>
          </a:p>
        </p:txBody>
      </p:sp>
    </p:spTree>
    <p:extLst>
      <p:ext uri="{BB962C8B-B14F-4D97-AF65-F5344CB8AC3E}">
        <p14:creationId xmlns:p14="http://schemas.microsoft.com/office/powerpoint/2010/main" val="2393720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04800"/>
            <a:ext cx="8382000" cy="6324600"/>
          </a:xfrm>
        </p:spPr>
        <p:txBody>
          <a:bodyPr>
            <a:normAutofit fontScale="77500" lnSpcReduction="20000"/>
          </a:bodyPr>
          <a:lstStyle/>
          <a:p>
            <a:r>
              <a:rPr lang="en-US" dirty="0" smtClean="0"/>
              <a:t>These different responses and delay led to some landowners forcefully occupying some tenants’ homes</a:t>
            </a:r>
          </a:p>
          <a:p>
            <a:r>
              <a:rPr lang="en-US" dirty="0" smtClean="0"/>
              <a:t>Some astute/shrewd farmers dismantled their wood and iron homes long before the leases expired</a:t>
            </a:r>
          </a:p>
          <a:p>
            <a:r>
              <a:rPr lang="en-US" dirty="0" smtClean="0"/>
              <a:t>All these brought an air of resentment between the two groups</a:t>
            </a:r>
          </a:p>
          <a:p>
            <a:r>
              <a:rPr lang="en-US" dirty="0" smtClean="0"/>
              <a:t>Non-renewal of leases brought their share of problems</a:t>
            </a:r>
          </a:p>
          <a:p>
            <a:r>
              <a:rPr lang="en-US" dirty="0" smtClean="0"/>
              <a:t>As most leases were associated with sugar cane farming, the economy can be directly </a:t>
            </a:r>
            <a:r>
              <a:rPr lang="en-US" dirty="0" smtClean="0"/>
              <a:t>affected</a:t>
            </a:r>
          </a:p>
          <a:p>
            <a:r>
              <a:rPr lang="en-US" dirty="0"/>
              <a:t>Sugar industry-contribute a lot to economy and Fiji society</a:t>
            </a:r>
          </a:p>
          <a:p>
            <a:r>
              <a:rPr lang="en-US" dirty="0"/>
              <a:t>During 1994-accounted for 40% of agricultural GDP, which comprised 22% of total GDP</a:t>
            </a:r>
          </a:p>
          <a:p>
            <a:r>
              <a:rPr lang="en-US" dirty="0"/>
              <a:t>Approx. 25% economically active population, including 22,000 sugar cane farmers derive their income from the sugar industry</a:t>
            </a:r>
          </a:p>
          <a:p>
            <a:r>
              <a:rPr lang="en-US" dirty="0"/>
              <a:t>According to </a:t>
            </a:r>
            <a:r>
              <a:rPr lang="en-US" dirty="0" err="1"/>
              <a:t>Benefield</a:t>
            </a:r>
            <a:r>
              <a:rPr lang="en-US" dirty="0"/>
              <a:t> et al. 1984- The linkages from this industry have major implications on entire economy- the multiplier effect of sugar earnings has been very significant.</a:t>
            </a:r>
          </a:p>
          <a:p>
            <a:endParaRPr lang="en-US" dirty="0"/>
          </a:p>
        </p:txBody>
      </p:sp>
    </p:spTree>
    <p:extLst>
      <p:ext uri="{BB962C8B-B14F-4D97-AF65-F5344CB8AC3E}">
        <p14:creationId xmlns:p14="http://schemas.microsoft.com/office/powerpoint/2010/main" val="2073445944"/>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2924</Words>
  <Application>Microsoft Office PowerPoint</Application>
  <PresentationFormat>On-screen Show (4:3)</PresentationFormat>
  <Paragraphs>175</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 LAND POLICIES –CSR, ALTA AND EXPIRING LAND LEASES: Introduction</vt:lpstr>
      <vt:lpstr>Colonial Sugar Refining Company (CSR) </vt:lpstr>
      <vt:lpstr>NLTB and ALTA</vt:lpstr>
      <vt:lpstr>PowerPoint Presentation</vt:lpstr>
      <vt:lpstr>ALTA and expiring land leases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LAND POLICIES –CSR, ALTA AND EXPIRING LAND LEASES: Introduction</dc:title>
  <dc:creator>Dell pc</dc:creator>
  <cp:lastModifiedBy>Dell pc</cp:lastModifiedBy>
  <cp:revision>2</cp:revision>
  <dcterms:created xsi:type="dcterms:W3CDTF">2006-08-16T00:00:00Z</dcterms:created>
  <dcterms:modified xsi:type="dcterms:W3CDTF">2018-09-30T19:23:10Z</dcterms:modified>
</cp:coreProperties>
</file>