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7"/>
  </p:notesMasterIdLst>
  <p:sldIdLst>
    <p:sldId id="280" r:id="rId2"/>
    <p:sldId id="279" r:id="rId3"/>
    <p:sldId id="284" r:id="rId4"/>
    <p:sldId id="283" r:id="rId5"/>
    <p:sldId id="257" r:id="rId6"/>
    <p:sldId id="276" r:id="rId7"/>
    <p:sldId id="260" r:id="rId8"/>
    <p:sldId id="262" r:id="rId9"/>
    <p:sldId id="266" r:id="rId10"/>
    <p:sldId id="267" r:id="rId11"/>
    <p:sldId id="269" r:id="rId12"/>
    <p:sldId id="270" r:id="rId13"/>
    <p:sldId id="271" r:id="rId14"/>
    <p:sldId id="272" r:id="rId15"/>
    <p:sldId id="27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320" y="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6AC727-931B-44F0-9AD0-6D929A367880}" type="datetimeFigureOut">
              <a:rPr lang="en-US" smtClean="0"/>
              <a:t>9/24/2018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0847BE-65BB-4163-BCDE-75C292BB4016}" type="slidenum">
              <a:rPr lang="en-US" smtClean="0"/>
              <a:t>‹#›</a:t>
            </a:fld>
            <a:endParaRPr lang="en-US"/>
          </a:p>
        </p:txBody>
      </p:sp>
    </p:spTree>
    <p:extLst>
      <p:ext uri="{BB962C8B-B14F-4D97-AF65-F5344CB8AC3E}">
        <p14:creationId xmlns:p14="http://schemas.microsoft.com/office/powerpoint/2010/main" val="2178231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acronymfinder.com/Agricultural-Landlord-and-Tenant-Act-(Fiji)-"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paclii.or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smtClean="0"/>
              <a:t>References:</a:t>
            </a:r>
          </a:p>
          <a:p>
            <a:pPr marL="514350" indent="-514350" algn="just">
              <a:buAutoNum type="arabicPeriod"/>
            </a:pPr>
            <a:r>
              <a:rPr lang="en-US" dirty="0" err="1" smtClean="0"/>
              <a:t>Lal,B</a:t>
            </a:r>
            <a:r>
              <a:rPr lang="en-US" dirty="0" smtClean="0"/>
              <a:t>., Broken Waves, University of Hawaii Press, Hawaii, 1992.</a:t>
            </a:r>
          </a:p>
          <a:p>
            <a:pPr marL="514350" indent="-514350" algn="just">
              <a:buAutoNum type="arabicPeriod"/>
            </a:pPr>
            <a:r>
              <a:rPr lang="en-US" dirty="0" smtClean="0"/>
              <a:t>Lal, B &amp; Fortune, Kate., The Pacific Islands-an encyclopedia; University of Hawaii Press, Hawaii, 2000.</a:t>
            </a:r>
          </a:p>
          <a:p>
            <a:pPr marL="514350" indent="-514350" algn="just">
              <a:buAutoNum type="arabicPeriod"/>
            </a:pPr>
            <a:r>
              <a:rPr lang="en-US" dirty="0" smtClean="0">
                <a:hlinkClick r:id="rId3"/>
              </a:rPr>
              <a:t>www.acronymfinder.com/Agricultural-Landlord-and-Tenant-Act-(Fiji)-</a:t>
            </a:r>
            <a:endParaRPr lang="en-US" dirty="0" smtClean="0"/>
          </a:p>
          <a:p>
            <a:pPr marL="514350" indent="-514350" algn="just">
              <a:buAutoNum type="arabicPeriod"/>
            </a:pPr>
            <a:r>
              <a:rPr lang="en-US" dirty="0" smtClean="0">
                <a:hlinkClick r:id="rId4"/>
              </a:rPr>
              <a:t>www.paclii.org</a:t>
            </a:r>
            <a:endParaRPr lang="en-US" dirty="0" smtClean="0"/>
          </a:p>
          <a:p>
            <a:pPr marL="514350" indent="-514350" algn="just">
              <a:buAutoNum type="arabicPeriod"/>
            </a:pPr>
            <a:r>
              <a:rPr lang="en-US" dirty="0" smtClean="0"/>
              <a:t>http://www.scgcfiji.com/land_issues.html</a:t>
            </a:r>
          </a:p>
          <a:p>
            <a:endParaRPr lang="en-US" dirty="0"/>
          </a:p>
        </p:txBody>
      </p:sp>
      <p:sp>
        <p:nvSpPr>
          <p:cNvPr id="4" name="Slide Number Placeholder 3"/>
          <p:cNvSpPr>
            <a:spLocks noGrp="1"/>
          </p:cNvSpPr>
          <p:nvPr>
            <p:ph type="sldNum" sz="quarter" idx="10"/>
          </p:nvPr>
        </p:nvSpPr>
        <p:spPr/>
        <p:txBody>
          <a:bodyPr/>
          <a:lstStyle/>
          <a:p>
            <a:fld id="{080847BE-65BB-4163-BCDE-75C292BB4016}" type="slidenum">
              <a:rPr lang="en-US" smtClean="0"/>
              <a:t>15</a:t>
            </a:fld>
            <a:endParaRPr lang="en-US"/>
          </a:p>
        </p:txBody>
      </p:sp>
    </p:spTree>
    <p:extLst>
      <p:ext uri="{BB962C8B-B14F-4D97-AF65-F5344CB8AC3E}">
        <p14:creationId xmlns:p14="http://schemas.microsoft.com/office/powerpoint/2010/main" val="1788696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C94F869-9EFC-400E-9357-F63F2F4C6D7D}" type="datetimeFigureOut">
              <a:rPr lang="en-US" smtClean="0"/>
              <a:pPr/>
              <a:t>9/24/2018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91AE4E8-270B-4A8F-9D0A-34757EFEA03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94F869-9EFC-400E-9357-F63F2F4C6D7D}" type="datetimeFigureOut">
              <a:rPr lang="en-US" smtClean="0"/>
              <a:pPr/>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1AE4E8-270B-4A8F-9D0A-34757EFEA03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94F869-9EFC-400E-9357-F63F2F4C6D7D}" type="datetimeFigureOut">
              <a:rPr lang="en-US" smtClean="0"/>
              <a:pPr/>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1AE4E8-270B-4A8F-9D0A-34757EFEA03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C94F869-9EFC-400E-9357-F63F2F4C6D7D}" type="datetimeFigureOut">
              <a:rPr lang="en-US" smtClean="0"/>
              <a:pPr/>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1AE4E8-270B-4A8F-9D0A-34757EFEA03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C94F869-9EFC-400E-9357-F63F2F4C6D7D}" type="datetimeFigureOut">
              <a:rPr lang="en-US" smtClean="0"/>
              <a:pPr/>
              <a:t>9/24/2018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1AE4E8-270B-4A8F-9D0A-34757EFEA03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C94F869-9EFC-400E-9357-F63F2F4C6D7D}" type="datetimeFigureOut">
              <a:rPr lang="en-US" smtClean="0"/>
              <a:pPr/>
              <a:t>9/24/2018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1AE4E8-270B-4A8F-9D0A-34757EFEA03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C94F869-9EFC-400E-9357-F63F2F4C6D7D}" type="datetimeFigureOut">
              <a:rPr lang="en-US" smtClean="0"/>
              <a:pPr/>
              <a:t>9/24/2018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1AE4E8-270B-4A8F-9D0A-34757EFEA03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C94F869-9EFC-400E-9357-F63F2F4C6D7D}" type="datetimeFigureOut">
              <a:rPr lang="en-US" smtClean="0"/>
              <a:pPr/>
              <a:t>9/24/2018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1AE4E8-270B-4A8F-9D0A-34757EFEA03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94F869-9EFC-400E-9357-F63F2F4C6D7D}" type="datetimeFigureOut">
              <a:rPr lang="en-US" smtClean="0"/>
              <a:pPr/>
              <a:t>9/24/2018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1AE4E8-270B-4A8F-9D0A-34757EFEA03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C94F869-9EFC-400E-9357-F63F2F4C6D7D}" type="datetimeFigureOut">
              <a:rPr lang="en-US" smtClean="0"/>
              <a:pPr/>
              <a:t>9/24/2018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1AE4E8-270B-4A8F-9D0A-34757EFEA03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C94F869-9EFC-400E-9357-F63F2F4C6D7D}" type="datetimeFigureOut">
              <a:rPr lang="en-US" smtClean="0"/>
              <a:pPr/>
              <a:t>9/24/2018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491AE4E8-270B-4A8F-9D0A-34757EFEA03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C94F869-9EFC-400E-9357-F63F2F4C6D7D}" type="datetimeFigureOut">
              <a:rPr lang="en-US" smtClean="0"/>
              <a:pPr/>
              <a:t>9/24/2018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91AE4E8-270B-4A8F-9D0A-34757EFEA03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m/url?sa=i&amp;source=images&amp;cd=&amp;cad=rja&amp;docid=lgQrioaDHWcnaM&amp;tbnid=4FBpLfMMFNtvqM:&amp;ved=0CAgQjRwwAA&amp;url=http://en.wikipedia.org/wiki/User:RitzGosai/sandbox&amp;ei=vu5JUsGtBJCjiQfi-IDICQ&amp;psig=AFQjCNErGJQstk_7MQcHcZVoStNMMN6Fxw&amp;ust=1380663358105044"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hyperlink" Target="http://www.google.com/url?sa=i&amp;rct=j&amp;q=&amp;esrc=s&amp;frm=1&amp;source=images&amp;cd=&amp;cad=rja&amp;docid=afFBy1g0fDYNOM&amp;tbnid=X3WCHLGO6NCFNM:&amp;ved=0CAUQjRw&amp;url=http://www.fijisun.com.fj/2011/07/18/land-bank-can-make-all-richer/&amp;ei=NOVJUoWDDYuWkwWwkICoCQ&amp;bvm=bv.53217764,d.dGI&amp;psig=AFQjCNHt-LfIRNIva3LkYZoKQRLvJk9VmQ&amp;ust=1380660824959496" TargetMode="Externa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www.google.com/url?sa=i&amp;rct=j&amp;q=&amp;esrc=s&amp;frm=1&amp;source=images&amp;cd=&amp;cad=rja&amp;docid=TKNrp9Tz1CAm1M&amp;tbnid=Km6uKM_w2OWSUM:&amp;ved=0CAUQjRw&amp;url=http://girmitunited.org/girmit/?p=1952&amp;ei=3eVJUuiFCI6OkwXx_IG4Dw&amp;bvm=bv.53217764,d.dGI&amp;psig=AFQjCNGR-Ekfh1GqyJi1b8mqrwc-L9VViw&amp;ust=138066105571404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url?sa=i&amp;source=images&amp;cd=&amp;docid=YYM_9hOWLKRgRM&amp;tbnid=M1m1_D_HIlWaNM:&amp;ved=0CAgQjRwwAA&amp;url=http://pacific.scoop.co.nz/2009/11/pacific-media-lobby-group-condemns-illegal-deportation-of-fiji-academic/&amp;ei=De1JUobTNOKFiQef-4CQAg&amp;psig=AFQjCNFLZvxdh3jciVhU70YHQfjRxxeZAw&amp;ust=138066292590376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38912"/>
          </a:xfrm>
        </p:spPr>
        <p:txBody>
          <a:bodyPr>
            <a:noAutofit/>
          </a:bodyPr>
          <a:lstStyle/>
          <a:p>
            <a:pPr algn="ctr"/>
            <a:r>
              <a:rPr lang="en-US" sz="2800" b="1" dirty="0" smtClean="0"/>
              <a:t>Land Policies and ALTA</a:t>
            </a:r>
            <a:br>
              <a:rPr lang="en-US" sz="2800" b="1" dirty="0" smtClean="0"/>
            </a:br>
            <a:r>
              <a:rPr lang="en-US" sz="2800" b="1" dirty="0" smtClean="0"/>
              <a:t>Fiji </a:t>
            </a:r>
            <a:r>
              <a:rPr lang="en-US" sz="2800" b="1" dirty="0" smtClean="0"/>
              <a:t>Economy </a:t>
            </a:r>
            <a:r>
              <a:rPr lang="en-US" sz="2800" b="1" dirty="0"/>
              <a:t>Overview</a:t>
            </a:r>
          </a:p>
        </p:txBody>
      </p:sp>
      <p:sp>
        <p:nvSpPr>
          <p:cNvPr id="3" name="Content Placeholder 2"/>
          <p:cNvSpPr>
            <a:spLocks noGrp="1"/>
          </p:cNvSpPr>
          <p:nvPr>
            <p:ph idx="1"/>
          </p:nvPr>
        </p:nvSpPr>
        <p:spPr>
          <a:xfrm>
            <a:off x="457200" y="1219200"/>
            <a:ext cx="8229600" cy="5105400"/>
          </a:xfrm>
        </p:spPr>
        <p:txBody>
          <a:bodyPr>
            <a:normAutofit/>
          </a:bodyPr>
          <a:lstStyle/>
          <a:p>
            <a:r>
              <a:rPr lang="en-US" dirty="0" smtClean="0"/>
              <a:t>Fiji </a:t>
            </a:r>
            <a:r>
              <a:rPr lang="en-US" dirty="0"/>
              <a:t>is blessed with forest (indigenous, mahogany </a:t>
            </a:r>
            <a:r>
              <a:rPr lang="en-US" dirty="0" smtClean="0"/>
              <a:t>&amp; pine</a:t>
            </a:r>
            <a:r>
              <a:rPr lang="en-US" dirty="0"/>
              <a:t>), mineral, and fish </a:t>
            </a:r>
            <a:r>
              <a:rPr lang="en-US" dirty="0" smtClean="0"/>
              <a:t>resources </a:t>
            </a:r>
            <a:r>
              <a:rPr lang="en-US" dirty="0"/>
              <a:t>and is one of the developed Pacific Island</a:t>
            </a:r>
          </a:p>
          <a:p>
            <a:r>
              <a:rPr lang="en-US" dirty="0"/>
              <a:t>Economy (PIE), yet it still has a large subsistence sector. Sugar exports </a:t>
            </a:r>
            <a:r>
              <a:rPr lang="en-US" dirty="0" smtClean="0"/>
              <a:t>is still </a:t>
            </a:r>
            <a:r>
              <a:rPr lang="en-US" dirty="0"/>
              <a:t>the main leading foreign exchange, with the growing Tourist industry.</a:t>
            </a:r>
          </a:p>
          <a:p>
            <a:r>
              <a:rPr lang="en-US" dirty="0"/>
              <a:t>However there seems to be a </a:t>
            </a:r>
            <a:r>
              <a:rPr lang="en-US" dirty="0" smtClean="0"/>
              <a:t>long-term </a:t>
            </a:r>
            <a:r>
              <a:rPr lang="en-US" dirty="0"/>
              <a:t>problems which include </a:t>
            </a:r>
            <a:r>
              <a:rPr lang="en-US" dirty="0" smtClean="0"/>
              <a:t>low investment</a:t>
            </a:r>
            <a:r>
              <a:rPr lang="en-US" dirty="0"/>
              <a:t>, uncertain leaseholds and land ownership rights and </a:t>
            </a:r>
            <a:r>
              <a:rPr lang="en-US" dirty="0" smtClean="0"/>
              <a:t>the government’s </a:t>
            </a:r>
            <a:r>
              <a:rPr lang="en-US" dirty="0"/>
              <a:t>political instability. </a:t>
            </a:r>
          </a:p>
        </p:txBody>
      </p:sp>
    </p:spTree>
    <p:extLst>
      <p:ext uri="{BB962C8B-B14F-4D97-AF65-F5344CB8AC3E}">
        <p14:creationId xmlns:p14="http://schemas.microsoft.com/office/powerpoint/2010/main" val="548564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90600"/>
            <a:ext cx="8229600" cy="5745163"/>
          </a:xfrm>
        </p:spPr>
        <p:txBody>
          <a:bodyPr>
            <a:normAutofit fontScale="92500" lnSpcReduction="20000"/>
          </a:bodyPr>
          <a:lstStyle/>
          <a:p>
            <a:r>
              <a:rPr lang="en-US" dirty="0" smtClean="0"/>
              <a:t>Alliance refused to make the concession for fear of a possible backlash from Fijian extremists at the next general election</a:t>
            </a:r>
          </a:p>
          <a:p>
            <a:r>
              <a:rPr lang="en-US" dirty="0" smtClean="0"/>
              <a:t>Land </a:t>
            </a:r>
            <a:r>
              <a:rPr lang="en-US" dirty="0" smtClean="0"/>
              <a:t>was an important political asset, if properly managed, could be used to extract political support from the Indo-Fijian community</a:t>
            </a:r>
          </a:p>
          <a:p>
            <a:r>
              <a:rPr lang="en-US" dirty="0" smtClean="0"/>
              <a:t>Land surfaced again as a major issue in 1979, sowing the seeds of a rift between Ratu Mara and Jai Ram </a:t>
            </a:r>
            <a:r>
              <a:rPr lang="en-US" dirty="0" smtClean="0"/>
              <a:t>Reddy</a:t>
            </a:r>
          </a:p>
          <a:p>
            <a:pPr algn="just"/>
            <a:r>
              <a:rPr lang="en-US" dirty="0"/>
              <a:t>The Colonial Sugar Refining Company adopted the “Tenancy at Will” which guaranteed automatic renewal of leases unless tenants violated certain conditions</a:t>
            </a:r>
          </a:p>
          <a:p>
            <a:pPr algn="just"/>
            <a:r>
              <a:rPr lang="en-US" dirty="0"/>
              <a:t>For CSR tenants, this gave them indefinite security of tenure</a:t>
            </a:r>
          </a:p>
          <a:p>
            <a:pPr algn="just"/>
            <a:r>
              <a:rPr lang="en-US" dirty="0"/>
              <a:t>1976- ALTO leases began expiring</a:t>
            </a:r>
          </a:p>
          <a:p>
            <a:pPr algn="just"/>
            <a:r>
              <a:rPr lang="en-US" dirty="0"/>
              <a:t>Indo-Fijian and Fijian political leaders negotiated and enacted its successor legislation- Agricultural Landlord and Tenants (Amendment) Act -ALTA</a:t>
            </a:r>
          </a:p>
          <a:p>
            <a:endParaRPr lang="en-US" dirty="0" smtClean="0"/>
          </a:p>
          <a:p>
            <a:endParaRPr lang="en-US" dirty="0"/>
          </a:p>
        </p:txBody>
      </p:sp>
    </p:spTree>
    <p:extLst>
      <p:ext uri="{BB962C8B-B14F-4D97-AF65-F5344CB8AC3E}">
        <p14:creationId xmlns:p14="http://schemas.microsoft.com/office/powerpoint/2010/main" val="3754338564"/>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745163"/>
          </a:xfrm>
        </p:spPr>
        <p:txBody>
          <a:bodyPr>
            <a:normAutofit/>
          </a:bodyPr>
          <a:lstStyle/>
          <a:p>
            <a:pPr algn="just"/>
            <a:r>
              <a:rPr lang="en-US" dirty="0" smtClean="0"/>
              <a:t>Came into effect in 1977</a:t>
            </a:r>
          </a:p>
          <a:p>
            <a:pPr algn="just"/>
            <a:r>
              <a:rPr lang="en-US" dirty="0" smtClean="0"/>
              <a:t>Provided statutory extension of 20 years to all expiring leases, and increased the minimum lease term for new tenants from  a minimum of 10 years to a minimum of 30 years</a:t>
            </a:r>
          </a:p>
          <a:p>
            <a:pPr algn="just"/>
            <a:r>
              <a:rPr lang="en-US" dirty="0" smtClean="0"/>
              <a:t>The rental formula was reviewed and set to be at ‘up to 6%’ instead of a fixed 6%.</a:t>
            </a:r>
            <a:endParaRPr lang="en-US" dirty="0"/>
          </a:p>
          <a:p>
            <a:pPr algn="just"/>
            <a:r>
              <a:rPr lang="en-US" dirty="0" smtClean="0"/>
              <a:t>1996- the SVT(</a:t>
            </a:r>
            <a:r>
              <a:rPr lang="en-US" i="1" dirty="0" err="1" smtClean="0"/>
              <a:t>Soqosoqo</a:t>
            </a:r>
            <a:r>
              <a:rPr lang="en-US" i="1" dirty="0" smtClean="0"/>
              <a:t> </a:t>
            </a:r>
            <a:r>
              <a:rPr lang="en-US" i="1" dirty="0" err="1" smtClean="0"/>
              <a:t>ni</a:t>
            </a:r>
            <a:r>
              <a:rPr lang="en-US" i="1" dirty="0" smtClean="0"/>
              <a:t> </a:t>
            </a:r>
            <a:r>
              <a:rPr lang="en-US" i="1" dirty="0" err="1" smtClean="0"/>
              <a:t>Vakavulewa</a:t>
            </a:r>
            <a:r>
              <a:rPr lang="en-US" i="1" dirty="0" smtClean="0"/>
              <a:t> </a:t>
            </a:r>
            <a:r>
              <a:rPr lang="en-US" i="1" dirty="0" err="1" smtClean="0"/>
              <a:t>ni</a:t>
            </a:r>
            <a:r>
              <a:rPr lang="en-US" i="1" dirty="0" smtClean="0"/>
              <a:t> </a:t>
            </a:r>
            <a:r>
              <a:rPr lang="en-US" i="1" dirty="0" err="1" smtClean="0"/>
              <a:t>Taukei</a:t>
            </a:r>
            <a:r>
              <a:rPr lang="en-US" dirty="0" smtClean="0"/>
              <a:t>) Government introduced Bill No.25 &amp; 26 to transfer Schedule A &amp; B lands to NLTB, which was shelved and later lapsed after the dissolution of the Parliament for the General Elections</a:t>
            </a:r>
            <a:endParaRPr lang="en-US" dirty="0"/>
          </a:p>
        </p:txBody>
      </p:sp>
    </p:spTree>
    <p:extLst>
      <p:ext uri="{BB962C8B-B14F-4D97-AF65-F5344CB8AC3E}">
        <p14:creationId xmlns:p14="http://schemas.microsoft.com/office/powerpoint/2010/main" val="16333502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1"/>
            <a:ext cx="8229600" cy="4800600"/>
          </a:xfrm>
        </p:spPr>
        <p:txBody>
          <a:bodyPr>
            <a:normAutofit/>
          </a:bodyPr>
          <a:lstStyle/>
          <a:p>
            <a:pPr algn="just"/>
            <a:r>
              <a:rPr lang="en-US" sz="2800" dirty="0" smtClean="0"/>
              <a:t>1997- the new Constitution was passed by Parliament, in which the ALTA legislation was entrenched, requiring a 75% majority for any changes to the Act</a:t>
            </a:r>
          </a:p>
          <a:p>
            <a:pPr algn="just"/>
            <a:r>
              <a:rPr lang="en-US" sz="2800" dirty="0" smtClean="0"/>
              <a:t>September 1997-the 20year leases under the ALTA began expiring</a:t>
            </a:r>
          </a:p>
          <a:p>
            <a:pPr algn="just"/>
            <a:r>
              <a:rPr lang="en-US" sz="2800" dirty="0" smtClean="0"/>
              <a:t>1999- the General election was held under the 1997 constitution and the Labor Party came into power</a:t>
            </a:r>
          </a:p>
        </p:txBody>
      </p:sp>
    </p:spTree>
    <p:extLst>
      <p:ext uri="{BB962C8B-B14F-4D97-AF65-F5344CB8AC3E}">
        <p14:creationId xmlns:p14="http://schemas.microsoft.com/office/powerpoint/2010/main" val="13859268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668963"/>
          </a:xfrm>
        </p:spPr>
        <p:txBody>
          <a:bodyPr/>
          <a:lstStyle/>
          <a:p>
            <a:pPr algn="just"/>
            <a:r>
              <a:rPr lang="en-US" dirty="0" smtClean="0"/>
              <a:t>In October 1999- the Labor Government re-introduced Bills 15 &amp; 16 to the Parliament to transfer Schedule A &amp; B lands to NLTB.</a:t>
            </a:r>
          </a:p>
          <a:p>
            <a:pPr algn="just"/>
            <a:r>
              <a:rPr lang="en-US" dirty="0" smtClean="0"/>
              <a:t>However, 2000 political events superseded the second reading of the Bills</a:t>
            </a:r>
          </a:p>
          <a:p>
            <a:pPr algn="just"/>
            <a:r>
              <a:rPr lang="en-US" dirty="0" smtClean="0"/>
              <a:t>May 2000 – another coup takes place and the country is put again in a political crisis</a:t>
            </a:r>
          </a:p>
          <a:p>
            <a:pPr algn="just"/>
            <a:r>
              <a:rPr lang="en-US" dirty="0" smtClean="0"/>
              <a:t>2001- a General Election is held and the SDL government comes into power</a:t>
            </a:r>
          </a:p>
          <a:p>
            <a:pPr algn="just"/>
            <a:r>
              <a:rPr lang="en-US" dirty="0" smtClean="0"/>
              <a:t>2002 – SDL government reintroduced the Bill and the legislation was enacted, transferring all Schedule A and B lands to the NLTB </a:t>
            </a:r>
          </a:p>
        </p:txBody>
      </p:sp>
    </p:spTree>
    <p:extLst>
      <p:ext uri="{BB962C8B-B14F-4D97-AF65-F5344CB8AC3E}">
        <p14:creationId xmlns:p14="http://schemas.microsoft.com/office/powerpoint/2010/main" val="2189969843"/>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486400"/>
          </a:xfrm>
        </p:spPr>
        <p:txBody>
          <a:bodyPr/>
          <a:lstStyle/>
          <a:p>
            <a:pPr algn="just"/>
            <a:r>
              <a:rPr lang="en-US" dirty="0" smtClean="0"/>
              <a:t>A permanent solution to the land is yet to be found</a:t>
            </a:r>
          </a:p>
          <a:p>
            <a:pPr algn="just"/>
            <a:r>
              <a:rPr lang="en-US" dirty="0" smtClean="0"/>
              <a:t>The need to resolve the land tenure issue is crucial for the success of the sugar industry</a:t>
            </a:r>
          </a:p>
          <a:p>
            <a:pPr algn="just"/>
            <a:r>
              <a:rPr lang="en-US" dirty="0" smtClean="0"/>
              <a:t>Some land leases were renewed in </a:t>
            </a:r>
            <a:r>
              <a:rPr lang="en-US" dirty="0" err="1" smtClean="0"/>
              <a:t>Momi</a:t>
            </a:r>
            <a:r>
              <a:rPr lang="en-US" dirty="0" smtClean="0"/>
              <a:t>, </a:t>
            </a:r>
            <a:r>
              <a:rPr lang="en-US" dirty="0" err="1" smtClean="0"/>
              <a:t>Nadi</a:t>
            </a:r>
            <a:r>
              <a:rPr lang="en-US" dirty="0" smtClean="0"/>
              <a:t>, </a:t>
            </a:r>
            <a:r>
              <a:rPr lang="en-US" dirty="0" err="1" smtClean="0"/>
              <a:t>Kabisi</a:t>
            </a:r>
            <a:r>
              <a:rPr lang="en-US" dirty="0" smtClean="0"/>
              <a:t>, </a:t>
            </a:r>
            <a:r>
              <a:rPr lang="en-US" dirty="0" err="1" smtClean="0"/>
              <a:t>Sigatoka</a:t>
            </a:r>
            <a:r>
              <a:rPr lang="en-US" dirty="0" smtClean="0"/>
              <a:t> &amp; </a:t>
            </a:r>
            <a:r>
              <a:rPr lang="en-US" dirty="0" err="1" smtClean="0"/>
              <a:t>Wainikoro</a:t>
            </a:r>
            <a:r>
              <a:rPr lang="en-US" dirty="0" smtClean="0"/>
              <a:t> through negotiations between the Sugar Cane Growers Council with landowners, the NLTB and the GCC</a:t>
            </a:r>
          </a:p>
          <a:p>
            <a:pPr algn="just"/>
            <a:r>
              <a:rPr lang="en-US" dirty="0" smtClean="0"/>
              <a:t>2006-The Sugar Cane Growers Council became part of the ALTA Task Force-with government &amp; other sugar industry representatives to work on land leases and terms</a:t>
            </a:r>
            <a:endParaRPr lang="en-US" dirty="0"/>
          </a:p>
        </p:txBody>
      </p:sp>
    </p:spTree>
    <p:extLst>
      <p:ext uri="{BB962C8B-B14F-4D97-AF65-F5344CB8AC3E}">
        <p14:creationId xmlns:p14="http://schemas.microsoft.com/office/powerpoint/2010/main" val="177660911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3828" y="914400"/>
            <a:ext cx="8229600" cy="5791200"/>
          </a:xfrm>
        </p:spPr>
        <p:txBody>
          <a:bodyPr/>
          <a:lstStyle/>
          <a:p>
            <a:pPr algn="just"/>
            <a:r>
              <a:rPr lang="en-US" dirty="0" smtClean="0"/>
              <a:t>2006-The Farming Assistance Scheme- provide financial assistance  of up to $10,000 for:</a:t>
            </a:r>
          </a:p>
          <a:p>
            <a:pPr algn="just"/>
            <a:r>
              <a:rPr lang="en-US" dirty="0" smtClean="0"/>
              <a:t>Goodwill payment on renewal of cane lease</a:t>
            </a:r>
          </a:p>
          <a:p>
            <a:pPr algn="just"/>
            <a:r>
              <a:rPr lang="en-US" dirty="0" smtClean="0"/>
              <a:t>Goodwill payment on renewal of residential lease</a:t>
            </a:r>
          </a:p>
          <a:p>
            <a:pPr algn="just"/>
            <a:r>
              <a:rPr lang="en-US" dirty="0" smtClean="0"/>
              <a:t>Displaced tenants to purchase another cane farm</a:t>
            </a:r>
            <a:endParaRPr lang="en-US" dirty="0"/>
          </a:p>
        </p:txBody>
      </p:sp>
      <p:sp>
        <p:nvSpPr>
          <p:cNvPr id="2" name="AutoShape 2" descr="data:image/jpeg;base64,/9j/4AAQSkZJRgABAQAAAQABAAD/2wCEAAkGBxQTEhUUExQWFhUXFx4aGBgYGRsgHxsgHxobHx8bGBkeHiggIBwlIBwcITEhJSkrLi4uGh8zODMsNygtLi4BCgoKDg0OGxAQGzQmICY0LDQ0Ly8tLDQtLDQvLywsLCwsNSwsLywtLCwsLCwsLCwsNCwsLCwsLCwsLCwsLCwsLP/AABEIAMIBBAMBIgACEQEDEQH/xAAbAAABBQEBAAAAAAAAAAAAAAAEAQIDBQYAB//EAEAQAAECBQIDBgQEBQIGAgMAAAECEQADEiExBEEiUWEFEzJxgZEGobHwFELB0SNSYoLhcvEHM0OiwtIkkhWDsv/EABoBAAMBAQEBAAAAAAAAAAAAAAIDBAEABQb/xAA0EQABAwMCAgkDAwUBAQAAAAABAAIRAxIhMUEEURMiMnGBkaGx8GHB0TNS4QUUQmLxgiP/2gAMAwEAAhEDEQA/AMPK1hlulCntdnHtuQ5OYjkaRUxsca25lzlxycj3idPZS9h8/wBIciVNkKqSlyCD19jtE/SDbVebI2K0fY3YxAKluHsGD4sCC45bw/VaI1OkucXDBrbAm8Q6fVLKEsssEgb53BAvDUTJl1EKSfQgjzeJRfcTKXJJhGyuz1APUsHkAG97QH2j2atdgoAczn2H7wSjVmoBRIfF0v6gn6RMlCbkVH76sIy+o0ySsIcNVR6bsOkElYXazA+2YiRpyF02AsS77Fw58x84udclLXFhsD8yBtAMkSwXBIJLP+n3+kNFbUlG0kShp1IdzUeefc5gzSaiWfyqIDggOduggibw5UD/AGiGImJB/wCX0cWf0jukMaIW3pNQgKkhISQoAVP+jC0XHZytMpAqcKZlD7GIppmo5JPz+X7QitQpno+X6tHG54T2tqnMBa86aShIcWIdN3cekNI07u1+fFGS71bchlnI+XWJEzFjPLBOPSBdTA39U22BmPRatSpHJz6/vDe+04wLkN++/SMnM1ZHiLdf1aEVNUpmUeYIMYynBmUIPKPRa9K9OC4T8j+8KqbIP5fcP+sZWXMmNc9C6oZ+ImOwNzhiPWM6ITqjBBMSPRa4aiQMJb+0fvEOm1ktjUgJUC3CLEcw4H3vGbInN4TTz2hqpyhcksOUEKbQI5rXY3Cse016daj3kk/0qSkdcqce312rOzdPICxWVBlJHEQAfGxI6cJvbzhJ09ZDgkveK+WZtRdBu1yOsGGgCJ9UO+oW21KZAqKkJJUGBFB9iLCBpOn04uZbm3IgNytYHfY8mtGfMxfL76xwnTOsBaOfqit/2CK+ItOmZLVMTLpWlCmAZ3BICnIw1yOgvaKTsWWBPlKWl0FlgMT1Zqsc7k4MFz5iiMKLYF+Te0R6FSglKSC4DeE/X29ocHANhCQ2e0FuJWrlJslAAd2SkADyDmOk9q3U6CGVwtuGFzbzjIidM/lV0sf9okk9410q54e/n6wgsZuVxeP3LYDtVPJUNmdpWwpozUiUsXIUdvt4dpityDLWR1D7bPtC3Mpka+qBzh+73V3N1FVr+n+/WHqkpAumYebN1/b5iKNOnnk7hOWb5Ny/eFKZwHhWS9re+94FtgESPNYHhow73WlQsAMEK+X6nkx9Y6MpN085Rdl9PLqwN4SD/wDnzCYD/t7rpUlIw49b/KHKQkcs4N4f+Gu1/Uu0M/DBzYl+p+u3vEtwJ1SQGTCYEyxYpHtaHiYjYCHI0ZDKL9Q7+lhCzNM+Pqw9SLuI65s6rrKcqNQTlkjr97QxCWJZSuZSXY42O0SzJYSxu4F2Bv5bmGplPfJ/0be/7xocCiDGbJ6JiQzBDx3ekZCAD1/zf3he7VZKUAEPfH7kwp07/wCcf/UZ9Yy4c1gbTlNTrEXYJP8ApSTDVawVYDNc/q0IUJD2URyS1vIM0SS9OrDEACzKIJ53gpYEyykEh1WAyQVG1ttzl4cNXe12yGDeXT3hytGWchzyct6uLj94T8IkCwDlrXPsMCMvp80B6FRqnuKglIcs7XN/n5xyJqU8NILdHL9d/eJkaYl0pIs75q6jpCytKiyUpccncn1G0YajF00dIKgVqeIMA2+DsLZ6dYJOpG1N/CGD+2SOtoE1egCgHctcAMAMWPP3iZclRwHK7FQGLYHSNlpErQxjspFa4ksLqAcswSPOFRrFMouGODTZ+QD3+UMTprUy02sFrIPMWG32IlVpyV0hJ7sfZvG3MTQ2jp8+cgkVMUthTSSxTYAuNzyFsGEHaCnYEEJclTcuQBf1h405TVMIAADJ52w4h/w9okl+8RwU4ch+hLu31jWBr9EdKjTfMfPgTBrV01kAJNha79TiJBqFcAJSFKbazHZnd4sp2pRMlrQiXLwcJAvsxAz1BirmylGWhQSAUsKTcEdL/IwVWm1pCKpw9NsSNfgTU69RrYC2ARtuSX2jvx6wlKuEv4mFhfG5dobqpSrLSkAl3cOx9NjDChQSOCyrKT5cs2znEALSJhA2lSIBA9R4/mUUNYp1JcOzy7ZvjqW/WIR2ktg6Q9TKz8hnpeFmIKWdFSfV0nzH35Qp01SgbKcWVaof6ucCLNwuDaIEkY7+Xj82Ug1KgbkBJ8Kmt/dCnVLwwceIXc3/AC84YiQoA8SSNyP1SbH0aEnainhCAR5b/wC8d1JwEov4du0qVOqURjO97H+obQitTMBANIHnnyP7w2TInTX4AkJ3Uph6Hcwp7IOSZY/uJghTnQIQC4SynhL+MVzB8r+YIq+YJjlasmwKTzH7nn5gRAZKkGyJRfCnSd/6hY8oLGn1AFR7oFrE92r2sWjLGjVFTAPaYul6xTYJ6/YMdECps5NjKlnqCv8A8JgHyjo3oWnMhH0LPok03xAiapQ1MqfUxYuUsPIp+kQamemWt5cxSgCGCwH/AEBOIuE6J7BIA2eHjRDdL+kKdXadB+VNUud8ys9+PWSSTbOH9iPpeGT9ZU3EsHYpfPXl+saZGhSAOFIHJrRN3A5AdfsXhfTCdEroXHdZf8XPZkqB/wBQBI9f9oOlTlNZwWuxGfN3aLk0pGAfSFkqDEj2jjUnMKgF0CTMKnUJhOADzKv02hiZTkAipRvcMkegcxblaBD0EGzXf7a0FONE4EaKqpKQXBUoWAQP1z7mIqVEVCWahsWFPnufVovyGDH6wpISFHpC+kAGi4lobiPyqKdkVuWylLD6l4apLs1gPypAF75wfnBUmUVeFN/Ep1Yvyhs81TCBfZiSwO9IIbO4g2gTAWinJAGqG07OSwQHwEi59IeFqqBIpA2GT5t9In1VQSgXubgfrzw0JITxWFiN/wDMF1SJRSLScclVTypSqiRQDs7ebEA87ERNqlbJBCR/Sf8AuABt0ieQgkncsdhscAc9sQcZKy7MAWItf76QxxAIlHU1bpjyVfqVFTBFkjooF/IiFnrUpIpet7m7dLNn0gxUtSpYvdJY7vyyIi0eSwzwnNs/I4gW2x3IAIZtLfPxQuqdSASCF9AohsbY2hkictIppKk75fyv92MWEzhY5Ia1y/O2/lEn4ZIu7oUXDWb2gmvDcBa11otBxt+FXnUKQSUJKQz3T6bbwszVKV4Es/8AMC1jsWuIJnAE2U/lZ29Q/lEQUmyVqNQ8KiLi+Cc+RjDmCQusui7UJZgWpLEFKuaQafm3uPWIVSCUglJSrmMHnU4a/vBUlkniCg+X+v3mGqQUlwqpBw9x5MT55gQ2DhD0Npx7fPVRykTN7Wazu/TYjz5Q2Wt2FiWuUkBQ9MNDkS0nwmlXI/8AiXx0zDSU7u5Hk/8AqGxb0LwUAojSGY9k5KVEsXIN9wR6i0OTIIVxOoHmBbyIP6bQP3TAkuoHdsf46QtiL8Q3uRy2y+0dYFjaUGT7fPsiTIV+WY4/lL/JQYw0yw1l2YWJd98lvnDUWBDgjkrI/cRAqUDdVs3vb2D+kc1v1WtB0n0RB06rFLi1xnfk8cZNKag6C2ALexxECXTgm58Wx+oLehiSTPLOtL9Q45+/nHFiB1Fwy32Cm/CBV1BROMgfImOjkqS3iX8/0tHQNp5pXR1Ofp/CtVKUSBc/pES5ywWD+f6RKCTawvv/AIhVrAsGxeItNkl7HIeZNmM5PO1/aB2mLLMeV8ffnFglApc3beGS3LE2IDW3GzwbapGAFkPOAgJ5UmwS/WGpqTsQ5+cGqUbgG5++sSyUFt39fp8oYHkBaGnmquYiYXZB+UEy5Kwmq9WwOYsnb1xEYS9yYF1ZxwugndQSdMsniLCB9eeJnBCLdKuTPctBWpnsCgKAJ57Yu/28AS01liSOpA5XvHMkm46JtGmSbnHAUmnnoQhU1akpSzcRa/vAfZ3acmbNaXMSVO7b+YceWIuF9nabUaZMmakUy1qJWxqQS5ZBSQQCzk4PLeKPS/BuhRNSqXq1haCFAWctsE0lgcO++I9ahwbHsL7snyVIa4EuG6sJ6ePhOASQ7XzfofKOlvWWBuIhmzUqdSS4UWAz6uci2/MQ7ST3Bwk9YgLC0QtNMtpklRyZubAsck26nraCpqzwspNicP0y7dPeBZSztkliW5fy5vc9PnEndghv5SFbedzzhj2jCdXY3GERoU/xEvZxcPn7++tcJBqIYl7GpiOTk5PpBshyt0tYuwDX6jnbJiHWzk1lhgb9c7g487mMZ2ihodvHJdLLgpbAbzDDYn7a0OlSy9zwkfY87ZjtMFO7DN3Jv6NaGzqDZ35XDbPn0tBHGFmri3UeyQoKVMLpNn3Pna0LNlBVme3t6/vD9OkFJFg2OhyWxDzNyCNtw2Dt6HHSOJ5arnXHTtBDSJtIpUCUk4Ox5B7jMKtNLKCawcK6kGznZoaVsQWd39xm2NofpdWUlmdJPELEcsO8Z9QFzbyS4DvHzdQpkpU5CRVnNvO2NrYjluCCsBSQSAq7p5g4/wBoknhSFKSm4OwI2dncWt+sNKlAO5F2Gdtt838vkSiRKeWEiRp7JUp3RxJ3bycuLg4Ow2zHSpSHBDBr1Cou7OOh8usRS5rElIIYhxZuvVv88olXPTSVILF7/wCRz8m3O9sIOiB7CMHz/KdPQoNhaTgg3/x9vDDMSrFi+Cwe/wA2iSTqA1k1D8wGcEYNtohXpwotenIIVdvMjP2IxoO6EUYMHHsmsE1U1u7Ws3uWIznn0hFKIG5yzU56tb57RxVSwWN2B3dxsLtCkDDAhmJNyP8AVyGYJFEGHa/N0rjmR0fG+xjokQkNZKQNnCvkxFvOOjkRZ9fQfhWa5pAAAPLPyhASzt6E/XbnvCzNOGzfr+sRpkKazDHLLe8QC2MLxJcNFN+J/LSw8h9mGCcHdhzu37wxUguLl3uP269Y4yVk5z9s4/SCbajbUcEqJzl2++kTq1FILg+jQ0aekEkgnl+zw0JJZ/J9mG3niMkHRdc4pPxdsD5Q9eqCQ7C/16wpkEXLEPzx+jQBOnFQKrEAmnJb940NDiuy5yYFOrIc32bn1P3i0HaaSsAJCalEgBIcv5HlDeypBFRUA3Ozf48otfhFP/zQHDBCiLXdmz5KiimBUqinsqYLjYNFX/EvwjqEaKdP70omoTXQlRFk+KpQVdQSVWFusYD4K0i9TrUS5kxcySHXMAWsAhN+IvglgehMe4ypyp8qbKmipCwZSmAdlul23DO8YD4R+F16JDTCe+mldRCuGhJpD83uof682v8AQ06TWwAqboaQtNr/AIWlTUV6ZV2ulRd+gUN/N4zUyVQhkjO7sTjflt6xp++VJolyyzsVkfecDpfnGY1qxU12dwW+l+Xy3jz+OpNaWlqUb3uDZTdPLWBd/RNvJ2GG57x1LLFiC3F1zj3aCQgpBCQ5yygAb8x755RLMVw3Dhg72Y8wBZ7R54Jc+3nhDVvu1wgz4yWcnk59c+cBqJBINI6OzW5VM7+cEHTKQQUkDicZw2X/AE6QRr9OVpdxdj0J5vzbeDINN9jk6kBcJdgoGh3HkwUeHd8XsWxa8QI7OUg8VyDgN0azWL35fWLSRISkgAnmQSDfmb4cdIJlqIL0skZJalx15c3O8aHOLoYJRPc6k7q6ILTh+LO7XcfPy94Hmh1EG9x4lEEAFzYDqTzizdiFJ4hsxt0tYt1baG6zTKPGkNZyAASfo5/YQu+10Fcx9r55oeZJSU0qFh67+TZ+sQTtINlMXsSMX67dcQagKWkVcKgeE4L0i1wfl1hZs0Bxfla/Nr/OMJcCsLn03zODqq+RpBNVTUQRcOBdiXANjj75rOYGkqFi5JJJJtfIa/nbLws6WoMX8yBd3/mUr9faJJCgTSscY8Mx2YAXqu/O99oO8jOypvIyDLU0SQS6VG5uw5vsWO4Lm0QdytOTfyLczZ7O3zg6fpwh6gaVNxfRi+b9B8olZCkkuVB2BB5WcEBusdfuElznDrNyO5VPcrPhUCeRx5XGGjqlS6VUKDDwhvW4LffpBP4FWQpRSGdLnHJiHHodzCyiWDDOSSemOUEXghC6tUmBBCDRqws3CkZwBbDuL+cTCQQykqe+9hboDj7aCPwqFAMoBV3qSHJve4z84b+GCEgqVd/ECb8nvSWBO213gb27eSYXAiAfAhQrSX/KP7iPVrR0TK0CVkqms5xxkWyLP9I6OlqX0DP3FFd/tb7+cIklRISW6Pvaw5QavSITh2OX/e33vEmnQnITS/3tEZIC8+wzBQsuabg5x9tCaaSXPndn8vTB94PVpUO5F+d/aJZEtIIAFyfqWjLsYC5rSmabs6ZMVwpLcybdc3OBFxK+HFNdQHl/loI7R0JXJoQsoWGVLIPhUnF+WQehim7M+LaiZOpeXMTwknDjIVskvviPX4b+mmtSL6fWI1bv3jn9lYRTovDKmh32nkpu0+wlKpCZqAatyQ/kGIMUfbHZcyWk1gBI5KtuX98gs7xddvtSG2aJZC06iXTM8Q3G/pvtEzaTRoFYeFYNFT6AAy2G3QdHcecSfDKTK1EkVOLp/NYFKgOYPEenrEKpQ0xX3iuHIY58gST6HHWM7L1ffTApKSmU5qUHdbEulO7bFm3Gbivg/wCn1c13m2mNzv8AQDdeeKtlZ1JuSdvyvS5GvTKVPcYZX/8AQ/b3jNzZy5s4Ld0oIBvdlJ+jiCPizSoWE0zEy1rYy0khJO4pBuPpGJ+H5utOqly5+lX3ZNMybLroYOQqpCVBLnr+YYyPSDtwn2zhb0KJaYcqBJ9AMe8VGmBCQXYG5FRsebnr8hGsnCUo0hRSpQUUPsyQ49LW+kZk6BRaprBrrR673dhyjz+PmoG251QOpk5GyAma9KEnvFJAGGBc3GA+7He+8Ry+00FJpHCcur6ZaH/EPYKpndipIIBJQVAUpLUkl2exsNiCctFfovhtYKQZktCXYqcqIG5AYAno484VS4UQC4ZVtJlJzZf5IlM0kGgsWZj8i3SKXs/t5cmb3c85LLJ2/lIIuR5bGLTtHstemeYjUadSRYcZqXUOFk0+K4Uz7Xs8YudqWml7kg52Y5849WuafENAe3MRKTT4YMLrT1T6L0bU0IQJgWKHdId7tkEuWYt6mK/Shc91LJpZ0JO74PIcwPI8ooPh7WI75KZywEMVpqC1OoMyUJSC5L1M128o02uRJS8w6ogKUkAJSVB1GkWA5noLwjpHUaPQUW66uxJ+gSv7cmrNUyBoitIlSSUqKiQLVE/9wHpe/wCkN1pWC426Nzd7l9sY3ho1UhJSO8cpu5BvsHLdOcPROkqTQqcgJ2zY++OnSPIdw1SZhMcwXTEhQyZ6lFQp4mIcAEdXZyw8h8oina02Ck1WsBj3JbBz54gqdN05AHeIUzO+/Py84CQpCnpAUCbgF22twhs425wXROYJITG2MGQp5pfwqfmlixzZLtcY9oCSELJYsq4GLMWyx4mg1MygOlw+z7eju77wPqJPfPzuXJ9C6gHfqGNxeAEKfpGh0NMFSSpi0gj/AJgNqSxFxYJU1vJtsGJkKlLBASUm1lAMG8x1Y82aIMDKSbcI5gBwzdH6ejwPN1QKu7O/hUkFjh2bcP8A4jC06gLDVdOBn6bq0ExTMlxUAxSAfWl23fb6QuplkgbnJUBf6UnOzQOmoNYLGGGfp5iGzilRZKlJJ6/R/wB/nCyMzHiha+ckR9QhiLMopWATe4VjDAAk2GBbrBKJmxYpKXpG18vdm+URauXMskp7wUk1hibud3pTY2wXa248nT2sE3APiG5LFyAB5Y+UNEFuFdAczGe5WiqNiof3Kv1tHQEmR1UOjn5sc9cx0LtPNSuEGJKvlqcM/t8v1iJIv/n533hVzGe7eZ9dsb5iLTqBc4e5LY8jj7xEwUbiLoRZQBk9C5H2Ik0M2UiYCtaQzkAl+guIz07sBaySrVEkv+RP/sYl0PwUiYklWomkhTWCeTnY7D6RaxlAntEqqlTYXAjJWzPxPpk/9SotcgRlPifWaXUETEEy5yQGKklKZqNrkAHBAWl8EHFo53wJpUCpc6eoAVKqWgADqQgWHnGc7Qn9mEiWE6oBNgpSl4/pTsCS4cB+Uelw9XoXh9KZCpq0RVFj9FpdHrq5aUDwsCQD4RyST7sbQZJ1lKVGS/CblbPjDBhA/YOnljTAgEJKqU1E1FKEhIKiwvwsbZEdIm2IB3sIRXrOq1XPOpVVGkynTDBssp2p2mJs9XeVqSkVLlpcqN8KOQnq732yFPx0gWlpQhsBKUhgLABk7AfKLU6ibJnpKVlKVmzfzAXti4B9usD9jJlTT3XD3SCHAAZRGEk7pSwe9zbaK6/9QqPYDUzA+eK880GUZLBuq7X/ABmolPGSUpZ7WJLli1rUp/tgZXxlcOpQIwpyCP8AScjzEJ/xBNCTLB/lHoS+MD2jMol/w/xCkggCkAhwpTs58mNvKOpOD2XKp1JoAM6gLcaX4onKMupSBSSqqYyRQtA4ipLPem5fIiJes7UmcSJiKXASuWqVSfJYuU+cU/xHNpQmRLTdIZSjk1Got/RZIHRIzGt7JX3UmUikkd2kOzgskYvsbnG3OE16rqYEJJ+gWV1Wv1dShMmBcwKDmqqtw4v06c22huqRqFySFLCXewJBLEC1g/vzgPtqYtWrmJSCVGaUpA3LsAPO3vAus14RPXSoLTUxULVEWrAcs+eubOwdTJeMp72tZBH/ABL2d2cqT/EWAtAVTYixKQaldACLHctYiJtVLBWS4IBLEF3GxeLD4cJmS9YmmpCu6Qm35lLrJHWmU/mE84G02gWpDmWtyMFJf2Z4N0tcCiokOBCAXMMxISkAq51AUgMAT0ct69IvPhzshRFC1zCymXSqkpKh4QSD6hti2YqtF2bMCZ6u6WQJdIsQ5qSS1rhIFR8ms7xoP+GUwqGoJUWdGzv4/owhNdxbSJCB7gJKslfCEsB6lqIN+Mf+ouN3A25tDJvYMoBgJilZAeYLWvu5N+Q9r6lUy7Jc5LP8gWz9tAE7TCYAq4U5IqLh3t0Kbi3yjzW8Q/8AyKVTqRh0KjR2HIDd5LI6GYri6hlYffoYtuz9CiUP4dFBLgCrkPzF6sE5wIRMidYLYBJF009XwdnHRxiFTpCGNQO6aicklmS26ns4yekc55cNUb2A5aVNNSlRZKgDuC7PsCXDYLl7xBqUJYFTqpNyLscdSR05cxBdMtaq0v3gABIfbYkE8+sOQSLsM8RSU8rvexx7crQq9TC0EGIKo+6lqBJCbAOaUjiYkMopbqMnZrtBcmQlNilJcElRSDSXZqgBc1JsXx6QYdDVxJvhmJY2DtcAlnAwHtiGjTpZKVBIWebEHPNr5LYBcNgww1Roqn1mBRLNBNPhSrdJFjYj0/eIa0KVSFCtqqWxYZBvhrEC/nE8zTqSoJCUUgkpLJB+QzYYuT6CGUISupSQpY/Mptnd7EBmO+43JEbhAWM1aJlOmTloIcmlLO2Hd2D4LE2cnO0QjtLvAy5eQGIIJPK6S9o6QoutkKAL0hRSDYOBTgD5kPbAhupAYmlSCSxAUSOVgrzSMC5DZjrQmw0ajKdO05s60m3iXS5ueY9NsGOiKXogzhcwPskEdLgWe2Rs0JGz9fRCKhP+Xor6ZPIB2cb/AKjPSJpSSwOIjWxLKAG4fOTi3p9mCGD598Zfl9tEZ0UZa0daVxLg5GBb9Lj3+sWfZiuBaXwzCz3tgecV4WkDAO2PoCMWfaJNPPoNT2GfVvbb1EFTcA4SmMe1rpCWeCSx5g+wBHs+IG+LtClJSlCQCxJUzkPlibh4skUqBII3Nt4g+I1FKlFXhLEeTC36R6kWjBVN0lZrRatZSqUzCUoJSGNklIIAUUpKrkuaQCQSLF4fMm0psWLxGdUpU6YtmSUyqc8TFaXxYOG6MbmLbtzRgICgNiTAES5MaYasR2zNmTl91LPFbiLsgEEhi7Ooj5KezA2em1LhKUJMsUhgACAGICVEmygQU3G1toA7HWkzlFSQeG9y9jiwcttbdXraSF92pSES1Kd6Qk3csVAYs7K9VYYA7Vz1YSxvhZ/tTsubrNWUBghakS+9DUpJpAVm7Xx9S0P7WkSJ/Z6lyz3aA/4aWSQAhK6SopwqYsJrUtnJXd2jW63VGTppnehlqQQlAzLSwrUpjwqSk8KcuQWw/lvbhVKOmlOwRIS7YdRUo/JUU8OSWQREJT6hJjlhJPmqmKE+ZUauB7kVITLKqfRaLdY9H7GUmhMtYCgWsdiwLj2sRbGcxi9P2YvVaCQNMErnSpk4zJTgLImqlJRMQD4kDuqFHKaXNrxuJ2iWEJqSmVw3qAqyxCUeJy1iSAWBJGYXxjLmgD/i55vZ0axXxjpzpZs6Y/HNFMnmykjvJnRkvLB3KyR4YyvZniIZ+A2Z90sAOcei/FPw8dXLMxFKp8slgDdSGAo6lkpUMAlSrCqMn8PaJcqXN1hS3dcEoKsTNV+YDP8ADDq6Ko5GD4WoCy2cjBWU3nR2owrvTaZWm00pClS0rOpWpSVKpKSmXJAlpUx/ice/NQceI6SXI06XE2WZkwkqdRmKfnTWAkAXsMCjFQjzrtDUUabRqZz3s+YQcK4pIdTF/wAhHpFkjtmVMkpUtQqN1ynUx4aXCmta1HFkkEWah2V0QUZ8QGSiUru5ZBK6SBMJYioj86rVAWt55aT4J7NR+GVMmfmmOgYLItnqSrZrC+0ZudqF6laJaQHVMLEBIuTkskWA57R6JI0YSiUA6Ak0qCPzJy7lw72Lj8zPe83EvAaG802mBoSj5c2Wp0h0hgaWII8wLcnbq52iQy0k0lSiWdPEBa9z6gW6GIpunRvUn+oEBmSLAD9Xzjk3Sy1JesqCDYkkAfLA8rPnp5cDUJBptALgVaafWEGl0UAZJbazP1tfObEwPr9GDUpLl77uCxbwsxvY35w1QlioFnw9Qu9NnzuQxvY4gafokpPAul2GWAIBd1F3BAAN9zfMAGZkYWUwCcGPZSI1ZU10g3ycYZSQQDkHaHytQRcEl1M6LpfyvvvtbEPnKlKpE0JDBgqwcG5BUCxxh8kWiSaErdlFlFqbMHtcMTv0ZvcyWz1hCMvYdRlByHWtdiANlnGLDh2d+L5xHO1SHpYg+HiULF+Q6va23SF1cqWCnhWHBPgJD2Lq5bYHPEPlLSKChIUHIC2ULs+QKXwS5bN40jcIozMYUU2sHhXY8JY2DAnI5/zD6CIVharmmxupjgmzPcMHe3LfJCddLTwUtuKTU5SxJcHDWL32F4eJgWkqqDZpKU42Ch9TkdY0YyQiY6OsRCFl6UuC6lJyALG5YOHJy2IhTLmoUqqt38RICcciGL24Ts20GSq2AQliAoOEcPQhZcm21sJZ7iJhPUKZc1IVssuP5SXpLpIzd284K4j6o+neMkAj1VVrEhRDywQAyeNKWGw4gSc5e8LF8wUApC1EEfkUWfqwIf8AxCxwrN3CX/c0d2p0kh7Kzs464/xBUtIyc7ti+/lf5xXS0monh97uOhtu32YIUWAIAeptvffnuNheI3AmMqENcYkosgEFnP0Prj3hkodLdAPp6/KGTHNqQ4YXZyHuHcE/P5wxcpRdRLBO+Aw5uSKWf1aMtTCJwNUk2YqWoKQXe1PNg5VyGw81CDfiWdXo5E1OFyk/QHEZ74d1nfzJs0EhCFd2ixuAAVKyMkpH9saXtTTiboSlJ4pCttvzN5UKHtHocO4gmmeSc10YOy8/0YUkTSlQC1FNyOEXZzuS5Dcmfy12v0kggd7MmTF0uKikIGz0AgDNnHzjLJrlFKlEFwFJKbMeXQh29/KKvtXVrlrUFhaVKOCC/QpIACiG3foW4TZStITXl0q103ZtFa01EhNNW3iKuIAtYKIzZze5h4R3kpklQSLEKQTVe5JCjyux2Aaxi10Uvu5SKklayQSlAHDZuEKsWDAnn8k1SkM6wUYfCQLixY1cibbli8QvrXVCB4eCTTquvLFW9opUpKpZ3SbNTxKDAcWPyj2xiMnpNMdTqVoATMTL05CSXAdMmhJByHPFycRs5sk93MKWUkpUUsoEOkEixZgSlJ/N12jN/wDDksqdMcA1oDkE243GC20VUSbHJlRrist2XKVMnaeWg0qUukkKbhJcuegqPkBHqRUlSrhRKnqLuwbhuTi5B+eIyXwZ2Sj8XPQoVd0FpHIgqCCfa23jPKNnJld25exSEJSShrC4GFC92bk2XgOKqy+0bD3ShUyWgZTu6qDJBDFzTYJbAUUm5tz3jz3401Hdz5cpJNCkmar+pU1a1OWzakDpGt7Y7UMmVMmBhS9LHhKiGBpBF8WLtvGT1OuXK0uimGVKVO7tSZc5aVFUtCVfw2FVCiAqylJJTZjyLg2xLj3fdE0OumFV/FSaBI0/5pMrjHJcxRmLSdnTUlP9sVmhk1Jfl+8PmyVTFvuUqUSf6UqUfVgfWFSuiUsN4gAPUu46MD8o9A6QEwYdlWvwqn/5VabplglRu1+HINncj3j0WVqUkh1EhQsSFBnBBNuEWqF3FjytkvgfRJTpyV2VNU4LZCHASHYMS6iSbsMXMaDUadSQCXUHNwS4G58Ra7hju5B5+dxEOqdy08OKsO0KsJ2oPeJsmkkJK6jjGAOTlv6rANCyaCyWBSMLdSqqkgEGpJFsdGuOYWhmhQV3jLCSDwpcAkeG5dNjtVnMEykm5SyUnhIYkMXtTZPIdLxMcYKFjww2P157KOdpGWpQXUUl6agxYh01MfCzNa7h8wbpjNqKVGlNqUKt5sAGdiQd+HABgGVpySppiAvI/p8ks2CWVdqjzuq5LrCyApYuaytIycAcJy/5nZJOA5OzuqKjMSPNFTUmZUitN3SU4Jy4A/LjD775iKXKCGJWQUm18B7cTuS9V94k79EsssKFTEKps7sKik5dsAHc9HydSJlIBmKLNU6mI4gOJ6mLPdms13hcEBKaCW50+b/Cop0pIJWJlwWcKLjIJbFWSQbhw18kjQ+IomEpNkgWKSX8JsRt7dISbOZFXeUpUHPiJu5NNwAGILAEYw1wtEjCgbgvUD4sA5yeTFhT1jodqCuLXx1Sn6llJLcOUlKx4bY4TUriuwawxaO70Sk0pWl02IUFCwDEspjzDAtBS+0palpRMAUCRxcyz3bHR2BYNESUKRxJmKoVskhrOAHA5EuB6RwdOHCPusBDza8R7FRjtcKUoLlcIUQ5SxIDvs+1XT1eIpwSsVJZUriBcuUWB8JS/E2LN6WJ0Wolg0vcEhLAPa/icuQCbMHcjd4A1ej4nCwg8qqSsOFMAQBU/mPM2ggBOEXRAEW4Uqu1pViakOAaSUDbcEq+RaFgeb2wZTJVJJLA8C6cjcKuVdbeQjoO0/tTAP8AX1VxNWQlLMWNwTjqCz+l3fGILWLEJKkdUvVgv+rZ9IBmTCFC4AvjbNxffz5wVLVa42LOz9L42/xEh0ELymFxFuqmlS2AquBzth8tv+8UPxVr3SnTyGM2cbX2Zy5FgkC5PIGLTXpmU/wgkqcjiJsL3NgfQDffMDdl9jGUozlzVTJyksVENSP5U34eRdvrGsgG5x8FUyBkovsXs9MmXLlS8JF1bqJNyobEm8WXZiyhc2Wf+qAQOoTdvQKPpA6i25IezM/zPK+/rDVKKJslVwEzZYu1gpVBf0J9jB0XHpQTuhY6DHNVvbUtaJISztMQAALvUyW8xaHduCvUyJLg92CuYcgkMwHPiYeQhv8AxC7eRLSFoBJlT0KUMOkEmzdWYxV/D6Fd5qFT1FSgvu8ZYkmroS1s23eLHixpPOfVNpt3K1Fg7qBJ3HLmwDM/0zAGu1gSDVcgWNN/ToxbyMSLVL2SQDtZgf36/ZpPiGWqdKUlLJWWzgsXyC77R54a3pAXaKXiAxlQFA9t610rnBS0hMs8FqXKgAcO/ETnaPPNJ2uuU9IBDvu7+YjT6jSrMtUnh4kpBIUsgLDOA4JpJsb9WyDQK7KmBhRc7AjbL8o9yi5kEJtxOBiFoPhieZetnOQoFJc5CnUkhhc3F/KNhqNUhbmwJ2IFhdzcO/i5eLFo800SZsskXSLJqaogXNIZy21sP1i/mIm2UlSrJpIdyQ+4LDo56Qmu1hdJ81gqWvEqDt6aJ89OmR4EqK5igzkMmxZg4xbdRiy+KNKn8MmkMEFIRYipNJHC5umw8mAgXswiU/dKKpirqJZKiXuKrihibPn2g/tYBaFOSVMLtdmwMApfdhch8Rhd1mgaBVkxJO6pu2Oz+4mSykgvKQXGCaTLX7s5/wBUVHbWuK5Gnkn/AKSFD1rU1+QGOVSucaXtPSAJTNlgbhSSzpBsPIgFr9Mxn+ztIiZqJQUakGYyrWZIKik52GeRhzDudkp4FoJW9lBEuSmUs0IEtg5SCwSBxAXNi/i3h3foTLIRMsLKFuTkh8nFn2F3Agw6ZKwRSCSp3Js9JS5YNZm9Byiv1SlyzUmWVkABIKl4sAgKckk4p6eZjzmkOKKm+4guT1kqSSFpZ8d5YguXZsFgxxfYRHLUUlQKTVSVU94WJIu73Qwf1c8olkalMxWwUpKeCXS7UjNiKXI4WY1J5NA/aEsKB4VNerIBNrMHAw79B5wcRhUljH4OiM02rMxLuMGzqpICdiEsR+Ulgxd4HptUEJQoBg6nqFn3IcuSQEs4uLgQqpylhKUpIJUzcItmlKU0p62G7We0SNeFcBqUo/O52yzNkc8R1pGiUGuo5AkT4juViJkwKBmSnQQl2o4mY3UAACSHcD0gUqWlUxctTFL0gkEFzUo2Nr2AOw8omXMVSoGgJIfhJCgH8IukOBd7MRaH/wD5NBQAJaagpy3eAFOAVIJLKcpLgkbeQjrSmhzKoMeiWRPl0hQWgL4jcVOGd0h6nAGLEPaHz9LUwpF97AhgXcBxZRJvzdoG1aEm1NDAKrdNiAyiOM1Ags6sN7pJ1y0qZUtNIDmYwVgXW4ficKP62jLTsg6MgyPncnTpCVUKKlTAKWWmqrLOEjIJY2INhYCF0qjKVUl1IFyK0h6lJCSEkEswd3BuYhl6wEKWFtTeYD3hwn8gfILbbvu8PRrlJSyVNvxBreJJKXy17Nm4vBFsrS27qbfVWsvupzHwqIBbzuCDhw3yxvEU7TqQKipJRVY0k4uAWOLEndz1gXWS1MVJcfsA4pLEFIJ/7fWGdn6xWFS1UuzBi1wOMgPs+9+bElAa5uQcclOKTqfXaZHL8IvRahJTjf8AImoe5OenlHQPr+ylzFVApSLsHwCpRDuc32tCwd9NM6WhujJs8EEqF28RBPNva99olSQzgNu7EAbnP05jeBysA1NS9mbNmfJDnLedhBSZlrhhjwuWw7EuN/8AETu0U1kNiPFSult2AuHGXa3R+eMwOsoNgLO/TG979N3JLQimZy58huwZ7Xcta/6Qi1gvwuzg332BQ/QnDxgalwFIqegNS78y2+7i0B9pzlGUukl6kkEuGIJIuev0iUkqdwR5+t3zbrbZ7PAGolguhRBDpUFeRcpJ+7GCaLagJWgWVBcEvxj2GNUnSqQaRPpVOvtSX9HvmAND2s5mm3FNWocXkQPr5+UXa0alPcJVKlHTol0pIqfiQSLkAXfYAAOHxGcGiVKdSZfCTkAm7mz+TF/I2ePQqAObGyfEyCFaL7RDFxxYcEmzPc73Yt9Yj1GrQpCSCamLhiKWLC53bpuIB71rWSk5dvRt/brEcpZJ4arf45u2YlNMckhzL5JH8J0mUiozL94Es9ud2yxLvjeJDKSoZUkuMNfDA7/7Yhuol4pc/wBO/wBPt4dqZAJBVLKFAMQLANzDZGL8oMc5XAiAcKP8GlJslOHBIHoxP6dIlQP84hiZVTl+djt7RJKlsL0s4uCp/lv5NGOE6lKewuMlVmoSqWp6XNyFBPM7jmwb/eGz1slbJRwjwoABbm25t7AdYuNVJSsFLMCXSxyWNt/tPm9PrOzKimiYkZesFD2AY2IF38WxA3imiZ3VdJ7iLXJ8tAcS8A3NgXLFikg3CWUDgW5xWTUd1MwaigsE7bFZvuwHIg+93oezyASVJWsH8t/CSpLkFmDEs+SXHNn4VwiYkDiAOHIGWKQPfl6RYzQyETuSl0mrUOBzcAm73LFhU7sTdjzGXiPWKUSPEwTxUuncME3OCSHbfyIbqlKXIQpSWUoqD2CjSQrcAn/mi9y7vl4Xs6ZTShUwEkkpOcYJBa9QPpT6ILBcSEFhaJlPR2hNuVcLFgRVdXIJSdwFMx5C9iTFkFJrJVsEKUpzdmY4YPY5AV0ik1elWk93QWqB/Ml6QSw2CWUbCws2INlzGSAlZTxElJB6M4UXIHnlzsTAvaIkJrdIB8lMjVioMiYUWFLgAsTsWzYOALp5QBP1SluKVEpVcAAED+V9mIAFRtu4qMO1C5jnu0/w1EcSkmkPcDmAbWYcoSdpwFMyTSm9LkXJbIBw3LaMAGqpicFW3Z3eMLOCbJTm7kVPe2AA+wzD9QmkEoBDhjd2UCbsS9n2uD6MLp9UpJSayBguopYBnJUDUTbr5XAiwlzUqFVIUFAVBADXKvEosb3FJGD6BDgQZKjc00z0k+HNRydYpRCiMPdAA5ZYNy33eGKnoCitIqcFRUkOAQ5pN2HF5E2viIZumSD/ANRKA7JBU2XUHcgWIBz6xIhAUrhFIGSz+ZVS+3NVi5tGq25r2yxLp+z5ifD3YKqnBuAlhYoJYCp+EOWIN9p/wyJlIWpJVxFgohlubhhSXN3JO7uxgWdq6FOpDhrAGxsnDG6i/RyBuBEWrlhaQtLd7ckqsbENwqZSjszA2JuwbYJXEP5opMxctRCkmkF3teyXLmyQGSpgQSfKDe6BIpK9mBPhdm3flkc+rV3Zc9SZaRNUQ9TGnYAXqwQWa/QGlhB2sQtCkjimJWCyixAw1Ya7VBlZwwgT2o390PSAG1+qJXMTslChs5I9M467x0VaNbKS4mdzU5czJgBPUOoGnzD5joH+3B2Sjw1MmYPmtBNBC8bPyZ+RA8j69I5GnQk4y2DxN1I+QF3GTEilgqKQLgeG9iGAHlclhzHOJtLKLEKuCeRY4cuAx2dn8R9JNNFLTdDbgY+fdQq09Kcl2Zrk4cWd3Jv6QPMltuPFYk5JsD+/q7l2sZTXARdTAkJAGd3YXv1sWhVygGdISRvvthw3pu+8bMoyOkOPZU3dUkDvAOT1Oohhkchd6RjYvBC+zysKLNhi/kedXTHPEGTKXDjGSyeXMm1r9L2eIVpSCCriIU3CHbmWKX5h/wBrc4EjCx9IgQDnyhM7W1c2bVKJKUgJpZDggJZnwNwzjbOwMjRK2U4wXSSHFmCnccuVukWaUgsuxYdMdbX/AMdYmWsGk2D2NgKQSbB/EQD7N0MM6U1AE1jS5sjU+nOFQanRqsaVqc3IF+rvfnf1bnyNCbAkjJa2wxtl98xbXS4QBixIY4+WLvZyLQi5M0AFSmSq4PC5bcu4a5ta9t46TCx1OJBbP1QP4QAMyXfxEMX3YgMR54t6xns9bqUUk1KIepqy4JpTdSi+4NnztFgETAHeobWDghnJVghr423iaVp1KuuVYbkmz3Ycrvs2c7he5pylm9hMjHh871SpkOSW/pYgBt+I533zc2aJJmgINKWVs4BY53A+8+VuJAuo0sMlTO3OzYewcudoedKX4XFncO1hm1nvvfMb0khMFS5sEiFTSdEoUuAlySS2L7Wvvvy5w7VdkmekqQm6S5sCSXYgKcNj82RSeUXKpJF1k+qmfmzh/YHm0B6WckcfdpAWoBrOtjSAMsASWXs/IsWUjmUotzLRlUCuzS6yyk8JdyUsqoPZRGySLHBERDs5KULS7ml0gFbMpDAOsjCWsQkA7nI1E3sq8sJdKlMCoOHc3BDDiJOC2Hwb0ur0oBdVwVYSEgAAAAiZuWZyMhsMwvp1AWo6dS/BQ2kBm1y1JpSg1KbvAUFYA4ySCpTBgag39LCIdR2KpKlKlpWDTZSQ/DThio4ppqIBcvdxBspa6xcMUqLkCz1BNRIICyp7dBljBkyVMYLUUqSVUgu2LMQl7XS13DVEOLg8u5qpthEfPVDK1CFkKUgIWE3SAFFtg9+I1O+drbVCNEmWsy5SitYIC2F3JyyUkgizC7t+XJPXqAFlLMQv/pjcWdK1JNgSSGAyCHtEvZ572XwgoWXNSVuC5AIUk5XgXsCWcEtCmgtED590Noo6/wAflSTf4ajKcoU1xMQJXUcJQc7JSPpAEzQBK2bgYgKIchkjZLKvxPhimwbNj+CWupSFJcvTUlJJNyoAKwSoEhxhRw0KuZWhaE+EpNaVd2GYi1AS9RCk/wD2B3YaCBotpPDt/BU+t0KSp7pmEklISFML3IpBT0BIVzAIaCETShJCF0tUE0u13ILWLuTYMLsYJXLUHUqilTvlRADBlAJJHKpruLtkHTaNwV925B8LhKj5JqBIFnKQbu2IIuO6Y6mx3MfdWPZs1YZKlhCiWRdRsXYhxTsASFNY4tEidI5ayBSLNSS4VhdJGQGYJsCTtFfqNcoJuSGZqcIdgSwDuSSGzg3hdBNUpqVhROVZybAqqAS7sGy3MwtwOoUrqD2m6ng/OSMmy+7KSVAOLYephd3IDsMu5wIknU1CZSla1cLJfhaxIuA+CCVMXwkNHTShxLUkFOb3TkjxVEEhiTb8wyI46ZTJVLNBAAYBrDBKSARhN25EvAzHaW0OKDiA/BUC5oL1zkkmYyRLTk2JIV4XAuci4snJZNMwVFCipHi4rglXEACnYO1gfaDlzEIKmSlJN8vY2u6Xe4yHthoGmzEpqddEwkhlkkElY4SyyFblx+bliCEFWBrHAYlVsztFaQkIMsWdTplqckku9JYM1v8AeFg2dPZRAFKRZNASkEMLlKlgu75d+ewWDsBzhIPDMJn7FW+vsgkWLAuM4Xd/QewggSwZSyQCaSXa70qLv53jo6IWdkKeh+l5q1CBSLDwp2/pVFbLmqpycjfz/Yewjo6NOidT/wAe4oiX4z0lFunCMRACxLWZ2bbhGPc+8JHRqLiNFx/5azve/wDbDNAgcJYP3Tvu/N+cdHQqnqo+H38Ubpw4kvd0Al97i5iMJBVMcPSOHpwjHKOjoN26sf2QopCj3pD2cW//AFgwbrEChNhdLnqXAc9WtHR0YgPZPehEFwp73/SZ/wCo9hyiFVqGtYfMB46OhZ081K79Mf8ApAauappwc+IDO1KLeXSJOxlGrP5ZPzSk/qfcx0dF7P0UFPX5yViuaoGayiGmSGYmzmaC3paKGZqlnUIBWojuyWKi2UbR0dFFHQId/NVcnULcipTd3LLOclMxz5lg53aNNqJCVJkFSUkqnJBJAJIZVidxYewhY6CrdoKxvYCXVlpa2szANsHFhyEA6qSkqnOkWNrCzqmA/IAeQHKOjomHYTh2U3swOKzdRCnUcniOTmAvi+SmpBpDhUwCwsAhZAHICOjoS39YLzmk9OO4/dHaKSkaUkJD3uw5QV2egd3gWmFI6CvA6WFukdHQbdCqQT1fm6qO0ZYKU2F1JJtklNyesQIlgzGIDGYxDWIqFiI6OjtlUNXdyXtSaUBIQSkGWVEJLAnvAHIG7WeDNGosBtSq3kS3s5jo6GO7Kh479JveVPJQCEOBgRXJ1KwEstXiAycOQ3tCR0dTVPDdhvcfurfsi8u/8yvrCx0dDE9/aX//2Q=="/>
          <p:cNvSpPr>
            <a:spLocks noChangeAspect="1" noChangeArrowheads="1"/>
          </p:cNvSpPr>
          <p:nvPr/>
        </p:nvSpPr>
        <p:spPr bwMode="auto">
          <a:xfrm>
            <a:off x="63500" y="-3841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jpeg;base64,/9j/4AAQSkZJRgABAQAAAQABAAD/2wCEAAkGBxQTEhUUExQWFhUXFx4aGBgYGRsgHxsgHxobHx8bGBkeHiggIBwlIBwcITEhJSkrLi4uGh8zODMsNygtLi4BCgoKDg0OGxAQGzQmICY0LDQ0Ly8tLDQtLDQvLywsLCwsNSwsLywtLCwsLCwsLCwsNCwsLCwsLCwsLCwsLCwsLP/AABEIAMIBBAMBIgACEQEDEQH/xAAbAAABBQEBAAAAAAAAAAAAAAAEAQIDBQYAB//EAEAQAAECBQIDBgQEBQIGAgMAAAECEQADEiExBEEiUWEFEzJxgZEGobHwFELB0SNSYoLhcvEHM0OiwtIkkhWDsv/EABoBAAMBAQEBAAAAAAAAAAAAAAIDBAEABQb/xAA0EQABAwMCAgkDAwUBAQAAAAABAAIRAxIhMUEEURMiMnGBkaGx8GHB0TNS4QUUQmLxgiP/2gAMAwEAAhEDEQA/AMPK1hlulCntdnHtuQ5OYjkaRUxsca25lzlxycj3idPZS9h8/wBIciVNkKqSlyCD19jtE/SDbVebI2K0fY3YxAKluHsGD4sCC45bw/VaI1OkucXDBrbAm8Q6fVLKEsssEgb53BAvDUTJl1EKSfQgjzeJRfcTKXJJhGyuz1APUsHkAG97QH2j2atdgoAczn2H7wSjVmoBRIfF0v6gn6RMlCbkVH76sIy+o0ySsIcNVR6bsOkElYXazA+2YiRpyF02AsS77Fw58x84udclLXFhsD8yBtAMkSwXBIJLP+n3+kNFbUlG0kShp1IdzUeefc5gzSaiWfyqIDggOduggibw5UD/AGiGImJB/wCX0cWf0jukMaIW3pNQgKkhISQoAVP+jC0XHZytMpAqcKZlD7GIppmo5JPz+X7QitQpno+X6tHG54T2tqnMBa86aShIcWIdN3cekNI07u1+fFGS71bchlnI+XWJEzFjPLBOPSBdTA39U22BmPRatSpHJz6/vDe+04wLkN++/SMnM1ZHiLdf1aEVNUpmUeYIMYynBmUIPKPRa9K9OC4T8j+8KqbIP5fcP+sZWXMmNc9C6oZ+ImOwNzhiPWM6ITqjBBMSPRa4aiQMJb+0fvEOm1ktjUgJUC3CLEcw4H3vGbInN4TTz2hqpyhcksOUEKbQI5rXY3Cse016daj3kk/0qSkdcqce312rOzdPICxWVBlJHEQAfGxI6cJvbzhJ09ZDgkveK+WZtRdBu1yOsGGgCJ9UO+oW21KZAqKkJJUGBFB9iLCBpOn04uZbm3IgNytYHfY8mtGfMxfL76xwnTOsBaOfqit/2CK+ItOmZLVMTLpWlCmAZ3BICnIw1yOgvaKTsWWBPlKWl0FlgMT1Zqsc7k4MFz5iiMKLYF+Te0R6FSglKSC4DeE/X29ocHANhCQ2e0FuJWrlJslAAd2SkADyDmOk9q3U6CGVwtuGFzbzjIidM/lV0sf9okk9410q54e/n6wgsZuVxeP3LYDtVPJUNmdpWwpozUiUsXIUdvt4dpityDLWR1D7bPtC3Mpka+qBzh+73V3N1FVr+n+/WHqkpAumYebN1/b5iKNOnnk7hOWb5Ny/eFKZwHhWS9re+94FtgESPNYHhow73WlQsAMEK+X6nkx9Y6MpN085Rdl9PLqwN4SD/wDnzCYD/t7rpUlIw49b/KHKQkcs4N4f+Gu1/Uu0M/DBzYl+p+u3vEtwJ1SQGTCYEyxYpHtaHiYjYCHI0ZDKL9Q7+lhCzNM+Pqw9SLuI65s6rrKcqNQTlkjr97QxCWJZSuZSXY42O0SzJYSxu4F2Bv5bmGplPfJ/0be/7xocCiDGbJ6JiQzBDx3ekZCAD1/zf3he7VZKUAEPfH7kwp07/wCcf/UZ9Yy4c1gbTlNTrEXYJP8ApSTDVawVYDNc/q0IUJD2URyS1vIM0SS9OrDEACzKIJ53gpYEyykEh1WAyQVG1ttzl4cNXe12yGDeXT3hytGWchzyct6uLj94T8IkCwDlrXPsMCMvp80B6FRqnuKglIcs7XN/n5xyJqU8NILdHL9d/eJkaYl0pIs75q6jpCytKiyUpccncn1G0YajF00dIKgVqeIMA2+DsLZ6dYJOpG1N/CGD+2SOtoE1egCgHctcAMAMWPP3iZclRwHK7FQGLYHSNlpErQxjspFa4ksLqAcswSPOFRrFMouGODTZ+QD3+UMTprUy02sFrIPMWG32IlVpyV0hJ7sfZvG3MTQ2jp8+cgkVMUthTSSxTYAuNzyFsGEHaCnYEEJclTcuQBf1h405TVMIAADJ52w4h/w9okl+8RwU4ch+hLu31jWBr9EdKjTfMfPgTBrV01kAJNha79TiJBqFcAJSFKbazHZnd4sp2pRMlrQiXLwcJAvsxAz1BirmylGWhQSAUsKTcEdL/IwVWm1pCKpw9NsSNfgTU69RrYC2ARtuSX2jvx6wlKuEv4mFhfG5dobqpSrLSkAl3cOx9NjDChQSOCyrKT5cs2znEALSJhA2lSIBA9R4/mUUNYp1JcOzy7ZvjqW/WIR2ktg6Q9TKz8hnpeFmIKWdFSfV0nzH35Qp01SgbKcWVaof6ucCLNwuDaIEkY7+Xj82Ug1KgbkBJ8Kmt/dCnVLwwceIXc3/AC84YiQoA8SSNyP1SbH0aEnainhCAR5b/wC8d1JwEov4du0qVOqURjO97H+obQitTMBANIHnnyP7w2TInTX4AkJ3Uph6Hcwp7IOSZY/uJghTnQIQC4SynhL+MVzB8r+YIq+YJjlasmwKTzH7nn5gRAZKkGyJRfCnSd/6hY8oLGn1AFR7oFrE92r2sWjLGjVFTAPaYul6xTYJ6/YMdECps5NjKlnqCv8A8JgHyjo3oWnMhH0LPok03xAiapQ1MqfUxYuUsPIp+kQamemWt5cxSgCGCwH/AEBOIuE6J7BIA2eHjRDdL+kKdXadB+VNUud8ys9+PWSSTbOH9iPpeGT9ZU3EsHYpfPXl+saZGhSAOFIHJrRN3A5AdfsXhfTCdEroXHdZf8XPZkqB/wBQBI9f9oOlTlNZwWuxGfN3aLk0pGAfSFkqDEj2jjUnMKgF0CTMKnUJhOADzKv02hiZTkAipRvcMkegcxblaBD0EGzXf7a0FONE4EaKqpKQXBUoWAQP1z7mIqVEVCWahsWFPnufVovyGDH6wpISFHpC+kAGi4lobiPyqKdkVuWylLD6l4apLs1gPypAF75wfnBUmUVeFN/Ep1Yvyhs81TCBfZiSwO9IIbO4g2gTAWinJAGqG07OSwQHwEi59IeFqqBIpA2GT5t9In1VQSgXubgfrzw0JITxWFiN/wDMF1SJRSLScclVTypSqiRQDs7ebEA87ERNqlbJBCR/Sf8AuABt0ieQgkncsdhscAc9sQcZKy7MAWItf76QxxAIlHU1bpjyVfqVFTBFkjooF/IiFnrUpIpet7m7dLNn0gxUtSpYvdJY7vyyIi0eSwzwnNs/I4gW2x3IAIZtLfPxQuqdSASCF9AohsbY2hkictIppKk75fyv92MWEzhY5Ia1y/O2/lEn4ZIu7oUXDWb2gmvDcBa11otBxt+FXnUKQSUJKQz3T6bbwszVKV4Es/8AMC1jsWuIJnAE2U/lZ29Q/lEQUmyVqNQ8KiLi+Cc+RjDmCQusui7UJZgWpLEFKuaQafm3uPWIVSCUglJSrmMHnU4a/vBUlkniCg+X+v3mGqQUlwqpBw9x5MT55gQ2DhD0Npx7fPVRykTN7Wazu/TYjz5Q2Wt2FiWuUkBQ9MNDkS0nwmlXI/8AiXx0zDSU7u5Hk/8AqGxb0LwUAojSGY9k5KVEsXIN9wR6i0OTIIVxOoHmBbyIP6bQP3TAkuoHdsf46QtiL8Q3uRy2y+0dYFjaUGT7fPsiTIV+WY4/lL/JQYw0yw1l2YWJd98lvnDUWBDgjkrI/cRAqUDdVs3vb2D+kc1v1WtB0n0RB06rFLi1xnfk8cZNKag6C2ALexxECXTgm58Wx+oLehiSTPLOtL9Q45+/nHFiB1Fwy32Cm/CBV1BROMgfImOjkqS3iX8/0tHQNp5pXR1Ofp/CtVKUSBc/pES5ywWD+f6RKCTawvv/AIhVrAsGxeItNkl7HIeZNmM5PO1/aB2mLLMeV8ffnFglApc3beGS3LE2IDW3GzwbapGAFkPOAgJ5UmwS/WGpqTsQ5+cGqUbgG5++sSyUFt39fp8oYHkBaGnmquYiYXZB+UEy5Kwmq9WwOYsnb1xEYS9yYF1ZxwugndQSdMsniLCB9eeJnBCLdKuTPctBWpnsCgKAJ57Yu/28AS01liSOpA5XvHMkm46JtGmSbnHAUmnnoQhU1akpSzcRa/vAfZ3acmbNaXMSVO7b+YceWIuF9nabUaZMmakUy1qJWxqQS5ZBSQQCzk4PLeKPS/BuhRNSqXq1haCFAWctsE0lgcO++I9ahwbHsL7snyVIa4EuG6sJ6ePhOASQ7XzfofKOlvWWBuIhmzUqdSS4UWAz6uci2/MQ7ST3Bwk9YgLC0QtNMtpklRyZubAsck26nraCpqzwspNicP0y7dPeBZSztkliW5fy5vc9PnEndghv5SFbedzzhj2jCdXY3GERoU/xEvZxcPn7++tcJBqIYl7GpiOTk5PpBshyt0tYuwDX6jnbJiHWzk1lhgb9c7g487mMZ2ihodvHJdLLgpbAbzDDYn7a0OlSy9zwkfY87ZjtMFO7DN3Jv6NaGzqDZ35XDbPn0tBHGFmri3UeyQoKVMLpNn3Pna0LNlBVme3t6/vD9OkFJFg2OhyWxDzNyCNtw2Dt6HHSOJ5arnXHTtBDSJtIpUCUk4Ox5B7jMKtNLKCawcK6kGznZoaVsQWd39xm2NofpdWUlmdJPELEcsO8Z9QFzbyS4DvHzdQpkpU5CRVnNvO2NrYjluCCsBSQSAq7p5g4/wBoknhSFKSm4OwI2dncWt+sNKlAO5F2Gdtt838vkSiRKeWEiRp7JUp3RxJ3bycuLg4Ow2zHSpSHBDBr1Cou7OOh8usRS5rElIIYhxZuvVv88olXPTSVILF7/wCRz8m3O9sIOiB7CMHz/KdPQoNhaTgg3/x9vDDMSrFi+Cwe/wA2iSTqA1k1D8wGcEYNtohXpwotenIIVdvMjP2IxoO6EUYMHHsmsE1U1u7Ws3uWIznn0hFKIG5yzU56tb57RxVSwWN2B3dxsLtCkDDAhmJNyP8AVyGYJFEGHa/N0rjmR0fG+xjokQkNZKQNnCvkxFvOOjkRZ9fQfhWa5pAAAPLPyhASzt6E/XbnvCzNOGzfr+sRpkKazDHLLe8QC2MLxJcNFN+J/LSw8h9mGCcHdhzu37wxUguLl3uP269Y4yVk5z9s4/SCbajbUcEqJzl2++kTq1FILg+jQ0aekEkgnl+zw0JJZ/J9mG3niMkHRdc4pPxdsD5Q9eqCQ7C/16wpkEXLEPzx+jQBOnFQKrEAmnJb940NDiuy5yYFOrIc32bn1P3i0HaaSsAJCalEgBIcv5HlDeypBFRUA3Ozf48otfhFP/zQHDBCiLXdmz5KiimBUqinsqYLjYNFX/EvwjqEaKdP70omoTXQlRFk+KpQVdQSVWFusYD4K0i9TrUS5kxcySHXMAWsAhN+IvglgehMe4ypyp8qbKmipCwZSmAdlul23DO8YD4R+F16JDTCe+mldRCuGhJpD83uof682v8AQ06TWwAqboaQtNr/AIWlTUV6ZV2ulRd+gUN/N4zUyVQhkjO7sTjflt6xp++VJolyyzsVkfecDpfnGY1qxU12dwW+l+Xy3jz+OpNaWlqUb3uDZTdPLWBd/RNvJ2GG57x1LLFiC3F1zj3aCQgpBCQ5yygAb8x755RLMVw3Dhg72Y8wBZ7R54Jc+3nhDVvu1wgz4yWcnk59c+cBqJBINI6OzW5VM7+cEHTKQQUkDicZw2X/AE6QRr9OVpdxdj0J5vzbeDINN9jk6kBcJdgoGh3HkwUeHd8XsWxa8QI7OUg8VyDgN0azWL35fWLSRISkgAnmQSDfmb4cdIJlqIL0skZJalx15c3O8aHOLoYJRPc6k7q6ILTh+LO7XcfPy94Hmh1EG9x4lEEAFzYDqTzizdiFJ4hsxt0tYt1baG6zTKPGkNZyAASfo5/YQu+10Fcx9r55oeZJSU0qFh67+TZ+sQTtINlMXsSMX67dcQagKWkVcKgeE4L0i1wfl1hZs0Bxfla/Nr/OMJcCsLn03zODqq+RpBNVTUQRcOBdiXANjj75rOYGkqFi5JJJJtfIa/nbLws6WoMX8yBd3/mUr9faJJCgTSscY8Mx2YAXqu/O99oO8jOypvIyDLU0SQS6VG5uw5vsWO4Lm0QdytOTfyLczZ7O3zg6fpwh6gaVNxfRi+b9B8olZCkkuVB2BB5WcEBusdfuElznDrNyO5VPcrPhUCeRx5XGGjqlS6VUKDDwhvW4LffpBP4FWQpRSGdLnHJiHHodzCyiWDDOSSemOUEXghC6tUmBBCDRqws3CkZwBbDuL+cTCQQykqe+9hboDj7aCPwqFAMoBV3qSHJve4z84b+GCEgqVd/ECb8nvSWBO213gb27eSYXAiAfAhQrSX/KP7iPVrR0TK0CVkqms5xxkWyLP9I6OlqX0DP3FFd/tb7+cIklRISW6Pvaw5QavSITh2OX/e33vEmnQnITS/3tEZIC8+wzBQsuabg5x9tCaaSXPndn8vTB94PVpUO5F+d/aJZEtIIAFyfqWjLsYC5rSmabs6ZMVwpLcybdc3OBFxK+HFNdQHl/loI7R0JXJoQsoWGVLIPhUnF+WQehim7M+LaiZOpeXMTwknDjIVskvviPX4b+mmtSL6fWI1bv3jn9lYRTovDKmh32nkpu0+wlKpCZqAatyQ/kGIMUfbHZcyWk1gBI5KtuX98gs7xddvtSG2aJZC06iXTM8Q3G/pvtEzaTRoFYeFYNFT6AAy2G3QdHcecSfDKTK1EkVOLp/NYFKgOYPEenrEKpQ0xX3iuHIY58gST6HHWM7L1ffTApKSmU5qUHdbEulO7bFm3Gbivg/wCn1c13m2mNzv8AQDdeeKtlZ1JuSdvyvS5GvTKVPcYZX/8AQ/b3jNzZy5s4Ld0oIBvdlJ+jiCPizSoWE0zEy1rYy0khJO4pBuPpGJ+H5utOqly5+lX3ZNMybLroYOQqpCVBLnr+YYyPSDtwn2zhb0KJaYcqBJ9AMe8VGmBCQXYG5FRsebnr8hGsnCUo0hRSpQUUPsyQ49LW+kZk6BRaprBrrR673dhyjz+PmoG251QOpk5GyAma9KEnvFJAGGBc3GA+7He+8Ry+00FJpHCcur6ZaH/EPYKpndipIIBJQVAUpLUkl2exsNiCctFfovhtYKQZktCXYqcqIG5AYAno484VS4UQC4ZVtJlJzZf5IlM0kGgsWZj8i3SKXs/t5cmb3c85LLJ2/lIIuR5bGLTtHstemeYjUadSRYcZqXUOFk0+K4Uz7Xs8YudqWml7kg52Y5849WuafENAe3MRKTT4YMLrT1T6L0bU0IQJgWKHdId7tkEuWYt6mK/Shc91LJpZ0JO74PIcwPI8ooPh7WI75KZywEMVpqC1OoMyUJSC5L1M128o02uRJS8w6ogKUkAJSVB1GkWA5noLwjpHUaPQUW66uxJ+gSv7cmrNUyBoitIlSSUqKiQLVE/9wHpe/wCkN1pWC426Nzd7l9sY3ho1UhJSO8cpu5BvsHLdOcPROkqTQqcgJ2zY++OnSPIdw1SZhMcwXTEhQyZ6lFQp4mIcAEdXZyw8h8oina02Ck1WsBj3JbBz54gqdN05AHeIUzO+/Py84CQpCnpAUCbgF22twhs425wXROYJITG2MGQp5pfwqfmlixzZLtcY9oCSELJYsq4GLMWyx4mg1MygOlw+z7eju77wPqJPfPzuXJ9C6gHfqGNxeAEKfpGh0NMFSSpi0gj/AJgNqSxFxYJU1vJtsGJkKlLBASUm1lAMG8x1Y82aIMDKSbcI5gBwzdH6ejwPN1QKu7O/hUkFjh2bcP8A4jC06gLDVdOBn6bq0ExTMlxUAxSAfWl23fb6QuplkgbnJUBf6UnOzQOmoNYLGGGfp5iGzilRZKlJJ6/R/wB/nCyMzHiha+ckR9QhiLMopWATe4VjDAAk2GBbrBKJmxYpKXpG18vdm+URauXMskp7wUk1hibud3pTY2wXa248nT2sE3APiG5LFyAB5Y+UNEFuFdAczGe5WiqNiof3Kv1tHQEmR1UOjn5sc9cx0LtPNSuEGJKvlqcM/t8v1iJIv/n533hVzGe7eZ9dsb5iLTqBc4e5LY8jj7xEwUbiLoRZQBk9C5H2Ik0M2UiYCtaQzkAl+guIz07sBaySrVEkv+RP/sYl0PwUiYklWomkhTWCeTnY7D6RaxlAntEqqlTYXAjJWzPxPpk/9SotcgRlPifWaXUETEEy5yQGKklKZqNrkAHBAWl8EHFo53wJpUCpc6eoAVKqWgADqQgWHnGc7Qn9mEiWE6oBNgpSl4/pTsCS4cB+Uelw9XoXh9KZCpq0RVFj9FpdHrq5aUDwsCQD4RyST7sbQZJ1lKVGS/CblbPjDBhA/YOnljTAgEJKqU1E1FKEhIKiwvwsbZEdIm2IB3sIRXrOq1XPOpVVGkynTDBssp2p2mJs9XeVqSkVLlpcqN8KOQnq732yFPx0gWlpQhsBKUhgLABk7AfKLU6ibJnpKVlKVmzfzAXti4B9usD9jJlTT3XD3SCHAAZRGEk7pSwe9zbaK6/9QqPYDUzA+eK880GUZLBuq7X/ABmolPGSUpZ7WJLli1rUp/tgZXxlcOpQIwpyCP8AScjzEJ/xBNCTLB/lHoS+MD2jMol/w/xCkggCkAhwpTs58mNvKOpOD2XKp1JoAM6gLcaX4onKMupSBSSqqYyRQtA4ipLPem5fIiJes7UmcSJiKXASuWqVSfJYuU+cU/xHNpQmRLTdIZSjk1Got/RZIHRIzGt7JX3UmUikkd2kOzgskYvsbnG3OE16rqYEJJ+gWV1Wv1dShMmBcwKDmqqtw4v06c22huqRqFySFLCXewJBLEC1g/vzgPtqYtWrmJSCVGaUpA3LsAPO3vAus14RPXSoLTUxULVEWrAcs+eubOwdTJeMp72tZBH/ABL2d2cqT/EWAtAVTYixKQaldACLHctYiJtVLBWS4IBLEF3GxeLD4cJmS9YmmpCu6Qm35lLrJHWmU/mE84G02gWpDmWtyMFJf2Z4N0tcCiokOBCAXMMxISkAq51AUgMAT0ct69IvPhzshRFC1zCymXSqkpKh4QSD6hti2YqtF2bMCZ6u6WQJdIsQ5qSS1rhIFR8ms7xoP+GUwqGoJUWdGzv4/owhNdxbSJCB7gJKslfCEsB6lqIN+Mf+ouN3A25tDJvYMoBgJilZAeYLWvu5N+Q9r6lUy7Jc5LP8gWz9tAE7TCYAq4U5IqLh3t0Kbi3yjzW8Q/8AyKVTqRh0KjR2HIDd5LI6GYri6hlYffoYtuz9CiUP4dFBLgCrkPzF6sE5wIRMidYLYBJF009XwdnHRxiFTpCGNQO6aicklmS26ns4yekc55cNUb2A5aVNNSlRZKgDuC7PsCXDYLl7xBqUJYFTqpNyLscdSR05cxBdMtaq0v3gABIfbYkE8+sOQSLsM8RSU8rvexx7crQq9TC0EGIKo+6lqBJCbAOaUjiYkMopbqMnZrtBcmQlNilJcElRSDSXZqgBc1JsXx6QYdDVxJvhmJY2DtcAlnAwHtiGjTpZKVBIWebEHPNr5LYBcNgww1Roqn1mBRLNBNPhSrdJFjYj0/eIa0KVSFCtqqWxYZBvhrEC/nE8zTqSoJCUUgkpLJB+QzYYuT6CGUISupSQpY/Mptnd7EBmO+43JEbhAWM1aJlOmTloIcmlLO2Hd2D4LE2cnO0QjtLvAy5eQGIIJPK6S9o6QoutkKAL0hRSDYOBTgD5kPbAhupAYmlSCSxAUSOVgrzSMC5DZjrQmw0ajKdO05s60m3iXS5ueY9NsGOiKXogzhcwPskEdLgWe2Rs0JGz9fRCKhP+Xor6ZPIB2cb/AKjPSJpSSwOIjWxLKAG4fOTi3p9mCGD598Zfl9tEZ0UZa0daVxLg5GBb9Lj3+sWfZiuBaXwzCz3tgecV4WkDAO2PoCMWfaJNPPoNT2GfVvbb1EFTcA4SmMe1rpCWeCSx5g+wBHs+IG+LtClJSlCQCxJUzkPlibh4skUqBII3Nt4g+I1FKlFXhLEeTC36R6kWjBVN0lZrRatZSqUzCUoJSGNklIIAUUpKrkuaQCQSLF4fMm0psWLxGdUpU6YtmSUyqc8TFaXxYOG6MbmLbtzRgICgNiTAES5MaYasR2zNmTl91LPFbiLsgEEhi7Ooj5KezA2em1LhKUJMsUhgACAGICVEmygQU3G1toA7HWkzlFSQeG9y9jiwcttbdXraSF92pSES1Kd6Qk3csVAYs7K9VYYA7Vz1YSxvhZ/tTsubrNWUBghakS+9DUpJpAVm7Xx9S0P7WkSJ/Z6lyz3aA/4aWSQAhK6SopwqYsJrUtnJXd2jW63VGTppnehlqQQlAzLSwrUpjwqSk8KcuQWw/lvbhVKOmlOwRIS7YdRUo/JUU8OSWQREJT6hJjlhJPmqmKE+ZUauB7kVITLKqfRaLdY9H7GUmhMtYCgWsdiwLj2sRbGcxi9P2YvVaCQNMErnSpk4zJTgLImqlJRMQD4kDuqFHKaXNrxuJ2iWEJqSmVw3qAqyxCUeJy1iSAWBJGYXxjLmgD/i55vZ0axXxjpzpZs6Y/HNFMnmykjvJnRkvLB3KyR4YyvZniIZ+A2Z90sAOcei/FPw8dXLMxFKp8slgDdSGAo6lkpUMAlSrCqMn8PaJcqXN1hS3dcEoKsTNV+YDP8ADDq6Ko5GD4WoCy2cjBWU3nR2owrvTaZWm00pClS0rOpWpSVKpKSmXJAlpUx/ice/NQceI6SXI06XE2WZkwkqdRmKfnTWAkAXsMCjFQjzrtDUUabRqZz3s+YQcK4pIdTF/wAhHpFkjtmVMkpUtQqN1ynUx4aXCmta1HFkkEWah2V0QUZ8QGSiUru5ZBK6SBMJYioj86rVAWt55aT4J7NR+GVMmfmmOgYLItnqSrZrC+0ZudqF6laJaQHVMLEBIuTkskWA57R6JI0YSiUA6Ak0qCPzJy7lw72Lj8zPe83EvAaG802mBoSj5c2Wp0h0hgaWII8wLcnbq52iQy0k0lSiWdPEBa9z6gW6GIpunRvUn+oEBmSLAD9Xzjk3Sy1JesqCDYkkAfLA8rPnp5cDUJBptALgVaafWEGl0UAZJbazP1tfObEwPr9GDUpLl77uCxbwsxvY35w1QlioFnw9Qu9NnzuQxvY4gafokpPAul2GWAIBd1F3BAAN9zfMAGZkYWUwCcGPZSI1ZU10g3ycYZSQQDkHaHytQRcEl1M6LpfyvvvtbEPnKlKpE0JDBgqwcG5BUCxxh8kWiSaErdlFlFqbMHtcMTv0ZvcyWz1hCMvYdRlByHWtdiANlnGLDh2d+L5xHO1SHpYg+HiULF+Q6va23SF1cqWCnhWHBPgJD2Lq5bYHPEPlLSKChIUHIC2ULs+QKXwS5bN40jcIozMYUU2sHhXY8JY2DAnI5/zD6CIVharmmxupjgmzPcMHe3LfJCddLTwUtuKTU5SxJcHDWL32F4eJgWkqqDZpKU42Ch9TkdY0YyQiY6OsRCFl6UuC6lJyALG5YOHJy2IhTLmoUqqt38RICcciGL24Ts20GSq2AQliAoOEcPQhZcm21sJZ7iJhPUKZc1IVssuP5SXpLpIzd284K4j6o+neMkAj1VVrEhRDywQAyeNKWGw4gSc5e8LF8wUApC1EEfkUWfqwIf8AxCxwrN3CX/c0d2p0kh7Kzs464/xBUtIyc7ti+/lf5xXS0monh97uOhtu32YIUWAIAeptvffnuNheI3AmMqENcYkosgEFnP0Prj3hkodLdAPp6/KGTHNqQ4YXZyHuHcE/P5wxcpRdRLBO+Aw5uSKWf1aMtTCJwNUk2YqWoKQXe1PNg5VyGw81CDfiWdXo5E1OFyk/QHEZ74d1nfzJs0EhCFd2ixuAAVKyMkpH9saXtTTiboSlJ4pCttvzN5UKHtHocO4gmmeSc10YOy8/0YUkTSlQC1FNyOEXZzuS5Dcmfy12v0kggd7MmTF0uKikIGz0AgDNnHzjLJrlFKlEFwFJKbMeXQh29/KKvtXVrlrUFhaVKOCC/QpIACiG3foW4TZStITXl0q103ZtFa01EhNNW3iKuIAtYKIzZze5h4R3kpklQSLEKQTVe5JCjyux2Aaxi10Uvu5SKklayQSlAHDZuEKsWDAnn8k1SkM6wUYfCQLixY1cibbli8QvrXVCB4eCTTquvLFW9opUpKpZ3SbNTxKDAcWPyj2xiMnpNMdTqVoATMTL05CSXAdMmhJByHPFycRs5sk93MKWUkpUUsoEOkEixZgSlJ/N12jN/wDDksqdMcA1oDkE243GC20VUSbHJlRrist2XKVMnaeWg0qUukkKbhJcuegqPkBHqRUlSrhRKnqLuwbhuTi5B+eIyXwZ2Sj8XPQoVd0FpHIgqCCfa23jPKNnJld25exSEJSShrC4GFC92bk2XgOKqy+0bD3ShUyWgZTu6qDJBDFzTYJbAUUm5tz3jz3401Hdz5cpJNCkmar+pU1a1OWzakDpGt7Y7UMmVMmBhS9LHhKiGBpBF8WLtvGT1OuXK0uimGVKVO7tSZc5aVFUtCVfw2FVCiAqylJJTZjyLg2xLj3fdE0OumFV/FSaBI0/5pMrjHJcxRmLSdnTUlP9sVmhk1Jfl+8PmyVTFvuUqUSf6UqUfVgfWFSuiUsN4gAPUu46MD8o9A6QEwYdlWvwqn/5VabplglRu1+HINncj3j0WVqUkh1EhQsSFBnBBNuEWqF3FjytkvgfRJTpyV2VNU4LZCHASHYMS6iSbsMXMaDUadSQCXUHNwS4G58Ra7hju5B5+dxEOqdy08OKsO0KsJ2oPeJsmkkJK6jjGAOTlv6rANCyaCyWBSMLdSqqkgEGpJFsdGuOYWhmhQV3jLCSDwpcAkeG5dNjtVnMEykm5SyUnhIYkMXtTZPIdLxMcYKFjww2P157KOdpGWpQXUUl6agxYh01MfCzNa7h8wbpjNqKVGlNqUKt5sAGdiQd+HABgGVpySppiAvI/p8ks2CWVdqjzuq5LrCyApYuaytIycAcJy/5nZJOA5OzuqKjMSPNFTUmZUitN3SU4Jy4A/LjD775iKXKCGJWQUm18B7cTuS9V94k79EsssKFTEKps7sKik5dsAHc9HydSJlIBmKLNU6mI4gOJ6mLPdms13hcEBKaCW50+b/Cop0pIJWJlwWcKLjIJbFWSQbhw18kjQ+IomEpNkgWKSX8JsRt7dISbOZFXeUpUHPiJu5NNwAGILAEYw1wtEjCgbgvUD4sA5yeTFhT1jodqCuLXx1Sn6llJLcOUlKx4bY4TUriuwawxaO70Sk0pWl02IUFCwDEspjzDAtBS+0palpRMAUCRxcyz3bHR2BYNESUKRxJmKoVskhrOAHA5EuB6RwdOHCPusBDza8R7FRjtcKUoLlcIUQ5SxIDvs+1XT1eIpwSsVJZUriBcuUWB8JS/E2LN6WJ0Wolg0vcEhLAPa/icuQCbMHcjd4A1ej4nCwg8qqSsOFMAQBU/mPM2ggBOEXRAEW4Uqu1pViakOAaSUDbcEq+RaFgeb2wZTJVJJLA8C6cjcKuVdbeQjoO0/tTAP8AX1VxNWQlLMWNwTjqCz+l3fGILWLEJKkdUvVgv+rZ9IBmTCFC4AvjbNxffz5wVLVa42LOz9L42/xEh0ELymFxFuqmlS2AquBzth8tv+8UPxVr3SnTyGM2cbX2Zy5FgkC5PIGLTXpmU/wgkqcjiJsL3NgfQDffMDdl9jGUozlzVTJyksVENSP5U34eRdvrGsgG5x8FUyBkovsXs9MmXLlS8JF1bqJNyobEm8WXZiyhc2Wf+qAQOoTdvQKPpA6i25IezM/zPK+/rDVKKJslVwEzZYu1gpVBf0J9jB0XHpQTuhY6DHNVvbUtaJISztMQAALvUyW8xaHduCvUyJLg92CuYcgkMwHPiYeQhv8AxC7eRLSFoBJlT0KUMOkEmzdWYxV/D6Fd5qFT1FSgvu8ZYkmroS1s23eLHixpPOfVNpt3K1Fg7qBJ3HLmwDM/0zAGu1gSDVcgWNN/ToxbyMSLVL2SQDtZgf36/ZpPiGWqdKUlLJWWzgsXyC77R54a3pAXaKXiAxlQFA9t610rnBS0hMs8FqXKgAcO/ETnaPPNJ2uuU9IBDvu7+YjT6jSrMtUnh4kpBIUsgLDOA4JpJsb9WyDQK7KmBhRc7AjbL8o9yi5kEJtxOBiFoPhieZetnOQoFJc5CnUkhhc3F/KNhqNUhbmwJ2IFhdzcO/i5eLFo800SZsskXSLJqaogXNIZy21sP1i/mIm2UlSrJpIdyQ+4LDo56Qmu1hdJ81gqWvEqDt6aJ89OmR4EqK5igzkMmxZg4xbdRiy+KNKn8MmkMEFIRYipNJHC5umw8mAgXswiU/dKKpirqJZKiXuKrihibPn2g/tYBaFOSVMLtdmwMApfdhch8Rhd1mgaBVkxJO6pu2Oz+4mSykgvKQXGCaTLX7s5/wBUVHbWuK5Gnkn/AKSFD1rU1+QGOVSucaXtPSAJTNlgbhSSzpBsPIgFr9Mxn+ztIiZqJQUakGYyrWZIKik52GeRhzDudkp4FoJW9lBEuSmUs0IEtg5SCwSBxAXNi/i3h3foTLIRMsLKFuTkh8nFn2F3Agw6ZKwRSCSp3Js9JS5YNZm9Byiv1SlyzUmWVkABIKl4sAgKckk4p6eZjzmkOKKm+4guT1kqSSFpZ8d5YguXZsFgxxfYRHLUUlQKTVSVU94WJIu73Qwf1c8olkalMxWwUpKeCXS7UjNiKXI4WY1J5NA/aEsKB4VNerIBNrMHAw79B5wcRhUljH4OiM02rMxLuMGzqpICdiEsR+Ulgxd4HptUEJQoBg6nqFn3IcuSQEs4uLgQqpylhKUpIJUzcItmlKU0p62G7We0SNeFcBqUo/O52yzNkc8R1pGiUGuo5AkT4juViJkwKBmSnQQl2o4mY3UAACSHcD0gUqWlUxctTFL0gkEFzUo2Nr2AOw8omXMVSoGgJIfhJCgH8IukOBd7MRaH/wD5NBQAJaagpy3eAFOAVIJLKcpLgkbeQjrSmhzKoMeiWRPl0hQWgL4jcVOGd0h6nAGLEPaHz9LUwpF97AhgXcBxZRJvzdoG1aEm1NDAKrdNiAyiOM1Ags6sN7pJ1y0qZUtNIDmYwVgXW4ficKP62jLTsg6MgyPncnTpCVUKKlTAKWWmqrLOEjIJY2INhYCF0qjKVUl1IFyK0h6lJCSEkEswd3BuYhl6wEKWFtTeYD3hwn8gfILbbvu8PRrlJSyVNvxBreJJKXy17Nm4vBFsrS27qbfVWsvupzHwqIBbzuCDhw3yxvEU7TqQKipJRVY0k4uAWOLEndz1gXWS1MVJcfsA4pLEFIJ/7fWGdn6xWFS1UuzBi1wOMgPs+9+bElAa5uQcclOKTqfXaZHL8IvRahJTjf8AImoe5OenlHQPr+ylzFVApSLsHwCpRDuc32tCwd9NM6WhujJs8EEqF28RBPNva99olSQzgNu7EAbnP05jeBysA1NS9mbNmfJDnLedhBSZlrhhjwuWw7EuN/8AETu0U1kNiPFSult2AuHGXa3R+eMwOsoNgLO/TG979N3JLQimZy58huwZ7Xcta/6Qi1gvwuzg332BQ/QnDxgalwFIqegNS78y2+7i0B9pzlGUukl6kkEuGIJIuev0iUkqdwR5+t3zbrbZ7PAGolguhRBDpUFeRcpJ+7GCaLagJWgWVBcEvxj2GNUnSqQaRPpVOvtSX9HvmAND2s5mm3FNWocXkQPr5+UXa0alPcJVKlHTol0pIqfiQSLkAXfYAAOHxGcGiVKdSZfCTkAm7mz+TF/I2ePQqAObGyfEyCFaL7RDFxxYcEmzPc73Yt9Yj1GrQpCSCamLhiKWLC53bpuIB71rWSk5dvRt/brEcpZJ4arf45u2YlNMckhzL5JH8J0mUiozL94Es9ud2yxLvjeJDKSoZUkuMNfDA7/7Yhuol4pc/wBO/wBPt4dqZAJBVLKFAMQLANzDZGL8oMc5XAiAcKP8GlJslOHBIHoxP6dIlQP84hiZVTl+djt7RJKlsL0s4uCp/lv5NGOE6lKewuMlVmoSqWp6XNyFBPM7jmwb/eGz1slbJRwjwoABbm25t7AdYuNVJSsFLMCXSxyWNt/tPm9PrOzKimiYkZesFD2AY2IF38WxA3imiZ3VdJ7iLXJ8tAcS8A3NgXLFikg3CWUDgW5xWTUd1MwaigsE7bFZvuwHIg+93oezyASVJWsH8t/CSpLkFmDEs+SXHNn4VwiYkDiAOHIGWKQPfl6RYzQyETuSl0mrUOBzcAm73LFhU7sTdjzGXiPWKUSPEwTxUuncME3OCSHbfyIbqlKXIQpSWUoqD2CjSQrcAn/mi9y7vl4Xs6ZTShUwEkkpOcYJBa9QPpT6ILBcSEFhaJlPR2hNuVcLFgRVdXIJSdwFMx5C9iTFkFJrJVsEKUpzdmY4YPY5AV0ik1elWk93QWqB/Ml6QSw2CWUbCws2INlzGSAlZTxElJB6M4UXIHnlzsTAvaIkJrdIB8lMjVioMiYUWFLgAsTsWzYOALp5QBP1SluKVEpVcAAED+V9mIAFRtu4qMO1C5jnu0/w1EcSkmkPcDmAbWYcoSdpwFMyTSm9LkXJbIBw3LaMAGqpicFW3Z3eMLOCbJTm7kVPe2AA+wzD9QmkEoBDhjd2UCbsS9n2uD6MLp9UpJSayBguopYBnJUDUTbr5XAiwlzUqFVIUFAVBADXKvEosb3FJGD6BDgQZKjc00z0k+HNRydYpRCiMPdAA5ZYNy33eGKnoCitIqcFRUkOAQ5pN2HF5E2viIZumSD/ANRKA7JBU2XUHcgWIBz6xIhAUrhFIGSz+ZVS+3NVi5tGq25r2yxLp+z5ifD3YKqnBuAlhYoJYCp+EOWIN9p/wyJlIWpJVxFgohlubhhSXN3JO7uxgWdq6FOpDhrAGxsnDG6i/RyBuBEWrlhaQtLd7ckqsbENwqZSjszA2JuwbYJXEP5opMxctRCkmkF3teyXLmyQGSpgQSfKDe6BIpK9mBPhdm3flkc+rV3Zc9SZaRNUQ9TGnYAXqwQWa/QGlhB2sQtCkjimJWCyixAw1Ya7VBlZwwgT2o390PSAG1+qJXMTslChs5I9M467x0VaNbKS4mdzU5czJgBPUOoGnzD5joH+3B2Sjw1MmYPmtBNBC8bPyZ+RA8j69I5GnQk4y2DxN1I+QF3GTEilgqKQLgeG9iGAHlclhzHOJtLKLEKuCeRY4cuAx2dn8R9JNNFLTdDbgY+fdQq09Kcl2Zrk4cWd3Jv6QPMltuPFYk5JsD+/q7l2sZTXARdTAkJAGd3YXv1sWhVygGdISRvvthw3pu+8bMoyOkOPZU3dUkDvAOT1Oohhkchd6RjYvBC+zysKLNhi/kedXTHPEGTKXDjGSyeXMm1r9L2eIVpSCCriIU3CHbmWKX5h/wBrc4EjCx9IgQDnyhM7W1c2bVKJKUgJpZDggJZnwNwzjbOwMjRK2U4wXSSHFmCnccuVukWaUgsuxYdMdbX/AMdYmWsGk2D2NgKQSbB/EQD7N0MM6U1AE1jS5sjU+nOFQanRqsaVqc3IF+rvfnf1bnyNCbAkjJa2wxtl98xbXS4QBixIY4+WLvZyLQi5M0AFSmSq4PC5bcu4a5ta9t46TCx1OJBbP1QP4QAMyXfxEMX3YgMR54t6xns9bqUUk1KIepqy4JpTdSi+4NnztFgETAHeobWDghnJVghr423iaVp1KuuVYbkmz3Ycrvs2c7he5pylm9hMjHh871SpkOSW/pYgBt+I533zc2aJJmgINKWVs4BY53A+8+VuJAuo0sMlTO3OzYewcudoedKX4XFncO1hm1nvvfMb0khMFS5sEiFTSdEoUuAlySS2L7Wvvvy5w7VdkmekqQm6S5sCSXYgKcNj82RSeUXKpJF1k+qmfmzh/YHm0B6WckcfdpAWoBrOtjSAMsASWXs/IsWUjmUotzLRlUCuzS6yyk8JdyUsqoPZRGySLHBERDs5KULS7ml0gFbMpDAOsjCWsQkA7nI1E3sq8sJdKlMCoOHc3BDDiJOC2Hwb0ur0oBdVwVYSEgAAAAiZuWZyMhsMwvp1AWo6dS/BQ2kBm1y1JpSg1KbvAUFYA4ySCpTBgag39LCIdR2KpKlKlpWDTZSQ/DThio4ppqIBcvdxBspa6xcMUqLkCz1BNRIICyp7dBljBkyVMYLUUqSVUgu2LMQl7XS13DVEOLg8u5qpthEfPVDK1CFkKUgIWE3SAFFtg9+I1O+drbVCNEmWsy5SitYIC2F3JyyUkgizC7t+XJPXqAFlLMQv/pjcWdK1JNgSSGAyCHtEvZ572XwgoWXNSVuC5AIUk5XgXsCWcEtCmgtED590Noo6/wAflSTf4ajKcoU1xMQJXUcJQc7JSPpAEzQBK2bgYgKIchkjZLKvxPhimwbNj+CWupSFJcvTUlJJNyoAKwSoEhxhRw0KuZWhaE+EpNaVd2GYi1AS9RCk/wD2B3YaCBotpPDt/BU+t0KSp7pmEklISFML3IpBT0BIVzAIaCETShJCF0tUE0u13ILWLuTYMLsYJXLUHUqilTvlRADBlAJJHKpruLtkHTaNwV925B8LhKj5JqBIFnKQbu2IIuO6Y6mx3MfdWPZs1YZKlhCiWRdRsXYhxTsASFNY4tEidI5ayBSLNSS4VhdJGQGYJsCTtFfqNcoJuSGZqcIdgSwDuSSGzg3hdBNUpqVhROVZybAqqAS7sGy3MwtwOoUrqD2m6ng/OSMmy+7KSVAOLYephd3IDsMu5wIknU1CZSla1cLJfhaxIuA+CCVMXwkNHTShxLUkFOb3TkjxVEEhiTb8wyI46ZTJVLNBAAYBrDBKSARhN25EvAzHaW0OKDiA/BUC5oL1zkkmYyRLTk2JIV4XAuci4snJZNMwVFCipHi4rglXEACnYO1gfaDlzEIKmSlJN8vY2u6Xe4yHthoGmzEpqddEwkhlkkElY4SyyFblx+bliCEFWBrHAYlVsztFaQkIMsWdTplqckku9JYM1v8AeFg2dPZRAFKRZNASkEMLlKlgu75d+ewWDsBzhIPDMJn7FW+vsgkWLAuM4Xd/QewggSwZSyQCaSXa70qLv53jo6IWdkKeh+l5q1CBSLDwp2/pVFbLmqpycjfz/Yewjo6NOidT/wAe4oiX4z0lFunCMRACxLWZ2bbhGPc+8JHRqLiNFx/5azve/wDbDNAgcJYP3Tvu/N+cdHQqnqo+H38Ubpw4kvd0Al97i5iMJBVMcPSOHpwjHKOjoN26sf2QopCj3pD2cW//AFgwbrEChNhdLnqXAc9WtHR0YgPZPehEFwp73/SZ/wCo9hyiFVqGtYfMB46OhZ081K79Mf8ApAauappwc+IDO1KLeXSJOxlGrP5ZPzSk/qfcx0dF7P0UFPX5yViuaoGayiGmSGYmzmaC3paKGZqlnUIBWojuyWKi2UbR0dFFHQId/NVcnULcipTd3LLOclMxz5lg53aNNqJCVJkFSUkqnJBJAJIZVidxYewhY6CrdoKxvYCXVlpa2szANsHFhyEA6qSkqnOkWNrCzqmA/IAeQHKOjomHYTh2U3swOKzdRCnUcniOTmAvi+SmpBpDhUwCwsAhZAHICOjoS39YLzmk9OO4/dHaKSkaUkJD3uw5QV2egd3gWmFI6CvA6WFukdHQbdCqQT1fm6qO0ZYKU2F1JJtklNyesQIlgzGIDGYxDWIqFiI6OjtlUNXdyXtSaUBIQSkGWVEJLAnvAHIG7WeDNGosBtSq3kS3s5jo6GO7Kh479JveVPJQCEOBgRXJ1KwEstXiAycOQ3tCR0dTVPDdhvcfurfsi8u/8yvrCx0dDE9/aX//2Q=="/>
          <p:cNvSpPr>
            <a:spLocks noChangeAspect="1" noChangeArrowheads="1"/>
          </p:cNvSpPr>
          <p:nvPr/>
        </p:nvSpPr>
        <p:spPr bwMode="auto">
          <a:xfrm>
            <a:off x="215900" y="-2317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6" name="Picture 6" descr="http://upload.wikimedia.org/wikipedia/commons/4/41/India_Farming.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1" y="3429000"/>
            <a:ext cx="4800600" cy="3152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216849"/>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2712"/>
          </a:xfrm>
        </p:spPr>
        <p:txBody>
          <a:bodyPr>
            <a:normAutofit fontScale="90000"/>
          </a:bodyPr>
          <a:lstStyle/>
          <a:p>
            <a:r>
              <a:rPr lang="en-US" dirty="0" smtClean="0"/>
              <a:t>Land Question: Background</a:t>
            </a:r>
            <a:endParaRPr lang="en-US" dirty="0"/>
          </a:p>
        </p:txBody>
      </p:sp>
      <p:sp>
        <p:nvSpPr>
          <p:cNvPr id="3" name="Content Placeholder 2"/>
          <p:cNvSpPr>
            <a:spLocks noGrp="1"/>
          </p:cNvSpPr>
          <p:nvPr>
            <p:ph idx="1"/>
          </p:nvPr>
        </p:nvSpPr>
        <p:spPr>
          <a:xfrm>
            <a:off x="457200" y="1143000"/>
            <a:ext cx="8229600" cy="5181600"/>
          </a:xfrm>
        </p:spPr>
        <p:txBody>
          <a:bodyPr>
            <a:normAutofit fontScale="70000" lnSpcReduction="20000"/>
          </a:bodyPr>
          <a:lstStyle/>
          <a:p>
            <a:r>
              <a:rPr lang="en-US" dirty="0"/>
              <a:t>Although Fiji has 300 islands, most are uninhabited and 70% of the population live on the main islands of </a:t>
            </a:r>
            <a:r>
              <a:rPr lang="en-US" dirty="0" err="1"/>
              <a:t>Viti</a:t>
            </a:r>
            <a:r>
              <a:rPr lang="en-US" dirty="0"/>
              <a:t> </a:t>
            </a:r>
            <a:r>
              <a:rPr lang="en-US" dirty="0" err="1"/>
              <a:t>Levu</a:t>
            </a:r>
            <a:r>
              <a:rPr lang="en-US" dirty="0"/>
              <a:t>. Sugar is Fiji’s biggest export and since the cane-fields are mostly in the west, this is where the tensions over land are most evident. Today’s conflict is deeply rooted in the past when Fiji was part of the British Empire as </a:t>
            </a:r>
            <a:r>
              <a:rPr lang="en-US" dirty="0" err="1"/>
              <a:t>Dr</a:t>
            </a:r>
            <a:r>
              <a:rPr lang="en-US" dirty="0"/>
              <a:t> Jonathan </a:t>
            </a:r>
            <a:r>
              <a:rPr lang="en-US" dirty="0" err="1"/>
              <a:t>Fraenkel</a:t>
            </a:r>
            <a:r>
              <a:rPr lang="en-US" dirty="0"/>
              <a:t>, lecturer in Economic History at the University of the South Pacific explains:</a:t>
            </a:r>
          </a:p>
          <a:p>
            <a:r>
              <a:rPr lang="en-US" dirty="0" smtClean="0"/>
              <a:t>‘</a:t>
            </a:r>
            <a:r>
              <a:rPr lang="en-US" dirty="0"/>
              <a:t>When the British first arrived they found an island where most white planters were trying to grab large amounts of land and they tried to ensure that land could not be bought and sold but remained under indigenous tenure. To handle the commercial well being of the colony they imported </a:t>
            </a:r>
            <a:r>
              <a:rPr lang="en-US" dirty="0" err="1"/>
              <a:t>labourers</a:t>
            </a:r>
            <a:r>
              <a:rPr lang="en-US" dirty="0"/>
              <a:t> from the Indian sub-continent. </a:t>
            </a:r>
            <a:r>
              <a:rPr lang="en-US" dirty="0" err="1"/>
              <a:t>Labourers</a:t>
            </a:r>
            <a:r>
              <a:rPr lang="en-US" dirty="0"/>
              <a:t> were brought in on five-year contracts at a shilling a day and when the contracts ended they pushed into small-holdings in rural areas.’ </a:t>
            </a:r>
            <a:endParaRPr lang="en-US" dirty="0" smtClean="0"/>
          </a:p>
          <a:p>
            <a:r>
              <a:rPr lang="en-US" dirty="0"/>
              <a:t>'Indians - brought to work the sugar plantations in Fiji in the 19th century - make up about 40% of the country's population, ethnic Fijians 51</a:t>
            </a:r>
            <a:r>
              <a:rPr lang="en-US" dirty="0" smtClean="0"/>
              <a:t>%</a:t>
            </a:r>
          </a:p>
          <a:p>
            <a:r>
              <a:rPr lang="en-US" dirty="0"/>
              <a:t>FIJI HAS FOUR MAIN TYPES OF LAND HOLDINGS:</a:t>
            </a:r>
          </a:p>
          <a:p>
            <a:pPr marL="514350" indent="-514350">
              <a:buFont typeface="+mj-lt"/>
              <a:buAutoNum type="arabicPeriod"/>
            </a:pPr>
            <a:r>
              <a:rPr lang="en-US" dirty="0"/>
              <a:t> STATE LANDS, </a:t>
            </a:r>
          </a:p>
          <a:p>
            <a:pPr marL="514350" indent="-514350">
              <a:buFont typeface="+mj-lt"/>
              <a:buAutoNum type="arabicPeriod"/>
            </a:pPr>
            <a:r>
              <a:rPr lang="en-US" dirty="0"/>
              <a:t>FREEHOLD LANDS, </a:t>
            </a:r>
          </a:p>
          <a:p>
            <a:pPr marL="514350" indent="-514350">
              <a:buFont typeface="+mj-lt"/>
              <a:buAutoNum type="arabicPeriod"/>
            </a:pPr>
            <a:r>
              <a:rPr lang="en-US" dirty="0"/>
              <a:t>NATIVE LEASES AND </a:t>
            </a:r>
          </a:p>
          <a:p>
            <a:pPr marL="514350" indent="-514350">
              <a:buFont typeface="+mj-lt"/>
              <a:buAutoNum type="arabicPeriod"/>
            </a:pPr>
            <a:r>
              <a:rPr lang="en-US" dirty="0"/>
              <a:t>VAKAVANUA NATIVE LANDS</a:t>
            </a:r>
            <a:endParaRPr lang="en-US"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39200" y="4343400"/>
            <a:ext cx="3116931" cy="1722437"/>
          </a:xfrm>
          <a:prstGeom prst="rect">
            <a:avLst/>
          </a:prstGeom>
        </p:spPr>
      </p:pic>
    </p:spTree>
    <p:extLst>
      <p:ext uri="{BB962C8B-B14F-4D97-AF65-F5344CB8AC3E}">
        <p14:creationId xmlns:p14="http://schemas.microsoft.com/office/powerpoint/2010/main" val="2399653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en-US" dirty="0"/>
              <a:t>Land Registration</a:t>
            </a:r>
            <a:br>
              <a:rPr lang="en-US" dirty="0"/>
            </a:b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a:t>legal system is based on the British system being a British Colony. Fiji </a:t>
            </a:r>
            <a:r>
              <a:rPr lang="en-US" dirty="0" smtClean="0"/>
              <a:t>adopted the </a:t>
            </a:r>
            <a:r>
              <a:rPr lang="en-US" dirty="0"/>
              <a:t>Torrens Land Registration System and is still being </a:t>
            </a:r>
            <a:r>
              <a:rPr lang="en-US" dirty="0" err="1"/>
              <a:t>practised</a:t>
            </a:r>
            <a:r>
              <a:rPr lang="en-US" dirty="0"/>
              <a:t>. </a:t>
            </a:r>
            <a:endParaRPr lang="en-US" dirty="0" smtClean="0"/>
          </a:p>
          <a:p>
            <a:r>
              <a:rPr lang="en-US" dirty="0" smtClean="0"/>
              <a:t>The </a:t>
            </a:r>
            <a:r>
              <a:rPr lang="en-US" dirty="0"/>
              <a:t>Registrar </a:t>
            </a:r>
            <a:r>
              <a:rPr lang="en-US" dirty="0" smtClean="0"/>
              <a:t>of Titles </a:t>
            </a:r>
            <a:r>
              <a:rPr lang="en-US" dirty="0"/>
              <a:t>under the Solicitor General’s office is tasked to register all land dealings </a:t>
            </a:r>
            <a:r>
              <a:rPr lang="en-US" dirty="0" smtClean="0"/>
              <a:t>under the </a:t>
            </a:r>
            <a:r>
              <a:rPr lang="en-US" dirty="0"/>
              <a:t>provision of the Land Transfer Act, which means that the Registrar of </a:t>
            </a:r>
            <a:r>
              <a:rPr lang="en-US" dirty="0" smtClean="0"/>
              <a:t>Titles registers </a:t>
            </a:r>
            <a:r>
              <a:rPr lang="en-US" dirty="0"/>
              <a:t>dealings on Freehold lands, Crown lands and native leased lands.</a:t>
            </a:r>
          </a:p>
        </p:txBody>
      </p:sp>
    </p:spTree>
    <p:extLst>
      <p:ext uri="{BB962C8B-B14F-4D97-AF65-F5344CB8AC3E}">
        <p14:creationId xmlns:p14="http://schemas.microsoft.com/office/powerpoint/2010/main" val="244586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Division of Land System in Fiji</a:t>
            </a:r>
            <a:endParaRPr lang="en-US" dirty="0"/>
          </a:p>
        </p:txBody>
      </p:sp>
      <p:sp>
        <p:nvSpPr>
          <p:cNvPr id="3" name="Content Placeholder 2"/>
          <p:cNvSpPr>
            <a:spLocks noGrp="1"/>
          </p:cNvSpPr>
          <p:nvPr>
            <p:ph idx="1"/>
          </p:nvPr>
        </p:nvSpPr>
        <p:spPr/>
        <p:txBody>
          <a:bodyPr>
            <a:normAutofit lnSpcReduction="10000"/>
          </a:bodyPr>
          <a:lstStyle/>
          <a:p>
            <a:r>
              <a:rPr lang="en-US" dirty="0"/>
              <a:t>CAN BE FURTHER CLASSIFIED INTO TWO DIFFERENT TYPES OF LAND TENURE SYSTEMS: </a:t>
            </a:r>
          </a:p>
          <a:p>
            <a:pPr marL="514350" indent="-514350">
              <a:buFont typeface="+mj-lt"/>
              <a:buAutoNum type="arabicPeriod"/>
            </a:pPr>
            <a:r>
              <a:rPr lang="en-US" dirty="0" smtClean="0"/>
              <a:t>AS 'WESTERN</a:t>
            </a:r>
            <a:r>
              <a:rPr lang="en-US" dirty="0"/>
              <a:t>' LAND TENURE SYSTEM, AND A 'CUSTOMARY' LAND TENURE SYSTEM. </a:t>
            </a:r>
            <a:endParaRPr lang="en-US" dirty="0" smtClean="0"/>
          </a:p>
          <a:p>
            <a:r>
              <a:rPr lang="en-US" dirty="0" smtClean="0"/>
              <a:t>FREEHOLD LANDS</a:t>
            </a:r>
            <a:r>
              <a:rPr lang="en-US" dirty="0"/>
              <a:t>, STATE LANDS AND THE PORTION OF NATIVE LAND THAT ARE LEASED OUT </a:t>
            </a:r>
            <a:r>
              <a:rPr lang="en-US" dirty="0" smtClean="0"/>
              <a:t>AS 'NATIVE </a:t>
            </a:r>
            <a:r>
              <a:rPr lang="en-US" dirty="0"/>
              <a:t>LEASES' OPERATE UNDER THE 'WESTERN' LAND TENURE SYSTEM</a:t>
            </a:r>
            <a:r>
              <a:rPr lang="en-US" dirty="0" smtClean="0"/>
              <a:t>;</a:t>
            </a:r>
          </a:p>
          <a:p>
            <a:r>
              <a:rPr lang="en-US" dirty="0" smtClean="0"/>
              <a:t> </a:t>
            </a:r>
            <a:r>
              <a:rPr lang="en-US" dirty="0"/>
              <a:t>WHILE </a:t>
            </a:r>
            <a:r>
              <a:rPr lang="en-US" dirty="0" smtClean="0"/>
              <a:t>THE COMMUNALLY </a:t>
            </a:r>
            <a:r>
              <a:rPr lang="en-US" dirty="0"/>
              <a:t>HELD NATIVE LANDS OPERATE UNDER THE 'CUSTOMARY' OR </a:t>
            </a:r>
            <a:r>
              <a:rPr lang="en-US" dirty="0" smtClean="0"/>
              <a:t>VAKAVANUA</a:t>
            </a:r>
            <a:endParaRPr lang="en-US" dirty="0"/>
          </a:p>
        </p:txBody>
      </p:sp>
    </p:spTree>
    <p:extLst>
      <p:ext uri="{BB962C8B-B14F-4D97-AF65-F5344CB8AC3E}">
        <p14:creationId xmlns:p14="http://schemas.microsoft.com/office/powerpoint/2010/main" val="3949965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457200"/>
          </a:xfrm>
        </p:spPr>
        <p:txBody>
          <a:bodyPr>
            <a:normAutofit fontScale="90000"/>
          </a:bodyPr>
          <a:lstStyle/>
          <a:p>
            <a:r>
              <a:rPr lang="en-US" dirty="0" smtClean="0"/>
              <a:t>A Historical Background</a:t>
            </a:r>
            <a:endParaRPr lang="en-US" dirty="0"/>
          </a:p>
        </p:txBody>
      </p:sp>
      <p:sp>
        <p:nvSpPr>
          <p:cNvPr id="3" name="Content Placeholder 2"/>
          <p:cNvSpPr>
            <a:spLocks noGrp="1"/>
          </p:cNvSpPr>
          <p:nvPr>
            <p:ph idx="1"/>
          </p:nvPr>
        </p:nvSpPr>
        <p:spPr>
          <a:xfrm>
            <a:off x="304800" y="914400"/>
            <a:ext cx="8763000" cy="5867400"/>
          </a:xfrm>
        </p:spPr>
        <p:txBody>
          <a:bodyPr>
            <a:normAutofit fontScale="77500" lnSpcReduction="20000"/>
          </a:bodyPr>
          <a:lstStyle/>
          <a:p>
            <a:pPr algn="just"/>
            <a:r>
              <a:rPr lang="en-US" dirty="0" smtClean="0"/>
              <a:t>The history of land tenure arrangements can be usefully divided into five periods:</a:t>
            </a:r>
          </a:p>
          <a:p>
            <a:pPr algn="just"/>
            <a:r>
              <a:rPr lang="en-US" dirty="0" smtClean="0"/>
              <a:t>The period up to 1860 when indigenous land systems prevailed.</a:t>
            </a:r>
          </a:p>
          <a:p>
            <a:pPr algn="just"/>
            <a:r>
              <a:rPr lang="en-US" dirty="0" smtClean="0"/>
              <a:t>The period from 1860 to 1874 when land sales and land claims led to outright conflicts between white settlers and ethnic Fijians.</a:t>
            </a:r>
          </a:p>
          <a:p>
            <a:pPr algn="just"/>
            <a:r>
              <a:rPr lang="en-US" dirty="0" smtClean="0"/>
              <a:t>The period from 1875 to 1940 when state directed arrangements prevailed.</a:t>
            </a:r>
          </a:p>
          <a:p>
            <a:pPr algn="just"/>
            <a:r>
              <a:rPr lang="en-US" dirty="0" smtClean="0"/>
              <a:t>The period from 1940 to 1966 when the Native Land Trust Board become the sole </a:t>
            </a:r>
            <a:r>
              <a:rPr lang="en-US" dirty="0" err="1" smtClean="0"/>
              <a:t>organisation</a:t>
            </a:r>
            <a:r>
              <a:rPr lang="en-US" dirty="0" smtClean="0"/>
              <a:t> for managing customary land and</a:t>
            </a:r>
          </a:p>
          <a:p>
            <a:pPr algn="just"/>
            <a:r>
              <a:rPr lang="en-US" dirty="0" smtClean="0"/>
              <a:t>The period from 1966 to 1997 with agricultural leases falling under Agricultural Landlord and Tenant Ordinance (ALTO) and Agricultural Land and Tenants Act (ALTA</a:t>
            </a:r>
            <a:r>
              <a:rPr lang="en-US" dirty="0" smtClean="0"/>
              <a:t>).</a:t>
            </a:r>
          </a:p>
          <a:p>
            <a:pPr algn="just"/>
            <a:r>
              <a:rPr lang="en-US" sz="2400" dirty="0"/>
              <a:t>1874- Fiji became a colony and the colonial government recognized indigenous ownership of land</a:t>
            </a:r>
          </a:p>
          <a:p>
            <a:pPr algn="just"/>
            <a:r>
              <a:rPr lang="en-US" sz="2400" dirty="0"/>
              <a:t>1875-British Colonial Government passed legislation stopping all sale of native land.</a:t>
            </a:r>
          </a:p>
          <a:p>
            <a:pPr algn="just"/>
            <a:r>
              <a:rPr lang="en-US" sz="2400" dirty="0"/>
              <a:t>At this stage, 1.8 million hectares of land in Fiji (83%) was recognized as belonging to the indigenous </a:t>
            </a:r>
            <a:r>
              <a:rPr lang="en-US" sz="2400" dirty="0" smtClean="0"/>
              <a:t>Fijians</a:t>
            </a:r>
          </a:p>
          <a:p>
            <a:r>
              <a:rPr lang="en-US" sz="2000" dirty="0"/>
              <a:t>8% of land legally sold-classified as freehold land</a:t>
            </a:r>
          </a:p>
          <a:p>
            <a:r>
              <a:rPr lang="en-US" sz="2000" dirty="0"/>
              <a:t>Remaining 9% -state owned land</a:t>
            </a:r>
          </a:p>
          <a:p>
            <a:r>
              <a:rPr lang="en-US" sz="2000" dirty="0"/>
              <a:t>after transfer of Schedule A and B lands to the Native Land Trust Board, indigenous Fijians own about 88% of land in Fiji</a:t>
            </a:r>
          </a:p>
          <a:p>
            <a:r>
              <a:rPr lang="en-US" sz="2000" dirty="0"/>
              <a:t>Freehold land remains 8%, rest owned by state.</a:t>
            </a:r>
          </a:p>
          <a:p>
            <a:pPr algn="just"/>
            <a:endParaRPr lang="en-US" sz="2400" dirty="0"/>
          </a:p>
          <a:p>
            <a:pPr algn="just"/>
            <a:endParaRPr lang="en-US" dirty="0" smtClean="0"/>
          </a:p>
        </p:txBody>
      </p:sp>
    </p:spTree>
    <p:extLst>
      <p:ext uri="{BB962C8B-B14F-4D97-AF65-F5344CB8AC3E}">
        <p14:creationId xmlns:p14="http://schemas.microsoft.com/office/powerpoint/2010/main" val="2925450598"/>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830763"/>
          </a:xfrm>
        </p:spPr>
        <p:txBody>
          <a:bodyPr/>
          <a:lstStyle/>
          <a:p>
            <a:r>
              <a:rPr lang="en-US" dirty="0" smtClean="0"/>
              <a:t>1879-Indians arrived in Fiji as indentured laborers to work on sugar cane plantations</a:t>
            </a:r>
          </a:p>
          <a:p>
            <a:r>
              <a:rPr lang="en-US" dirty="0" smtClean="0"/>
              <a:t>On expiry of their 5 year contract (</a:t>
            </a:r>
            <a:r>
              <a:rPr lang="en-US" dirty="0" err="1" smtClean="0"/>
              <a:t>girmit</a:t>
            </a:r>
            <a:r>
              <a:rPr lang="en-US" dirty="0" smtClean="0"/>
              <a:t>) they had the option to return to India</a:t>
            </a:r>
          </a:p>
          <a:p>
            <a:r>
              <a:rPr lang="en-US" dirty="0" smtClean="0"/>
              <a:t>1879-1916- some 60,000+ Indians arrived in Fiji</a:t>
            </a:r>
          </a:p>
          <a:p>
            <a:r>
              <a:rPr lang="en-US" dirty="0" smtClean="0"/>
              <a:t>Of this 24,000 returned to India and the rest remained to make Fiji their home</a:t>
            </a:r>
          </a:p>
        </p:txBody>
      </p:sp>
    </p:spTree>
    <p:extLst>
      <p:ext uri="{BB962C8B-B14F-4D97-AF65-F5344CB8AC3E}">
        <p14:creationId xmlns:p14="http://schemas.microsoft.com/office/powerpoint/2010/main" val="35439278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20000"/>
          </a:bodyPr>
          <a:lstStyle/>
          <a:p>
            <a:pPr marL="0" indent="0" algn="just">
              <a:buNone/>
            </a:pPr>
            <a:r>
              <a:rPr lang="en-US" b="1" dirty="0"/>
              <a:t>Indentured </a:t>
            </a:r>
            <a:r>
              <a:rPr lang="en-US" b="1" dirty="0" err="1"/>
              <a:t>Labourers</a:t>
            </a:r>
            <a:endParaRPr lang="en-US" dirty="0" smtClean="0"/>
          </a:p>
          <a:p>
            <a:pPr algn="just"/>
            <a:r>
              <a:rPr lang="en-US" dirty="0" smtClean="0"/>
              <a:t>1881- </a:t>
            </a:r>
            <a:r>
              <a:rPr lang="en-US" dirty="0" smtClean="0"/>
              <a:t>in order to encourage Indo-Fijians to stay and farm the land, Colonial Government passed legislation allowing lease of </a:t>
            </a:r>
            <a:r>
              <a:rPr lang="en-US" dirty="0"/>
              <a:t>N</a:t>
            </a:r>
            <a:r>
              <a:rPr lang="en-US" dirty="0" smtClean="0"/>
              <a:t>ative land to Indo-Fijians and others</a:t>
            </a:r>
          </a:p>
          <a:p>
            <a:pPr algn="just"/>
            <a:r>
              <a:rPr lang="en-US" dirty="0" smtClean="0"/>
              <a:t>Indo-Fijians who remained in Fiji leased Crown and Native land and continue to do so</a:t>
            </a:r>
          </a:p>
          <a:p>
            <a:pPr algn="just"/>
            <a:r>
              <a:rPr lang="en-US" dirty="0" smtClean="0"/>
              <a:t>Only a small area of cane land is freehold</a:t>
            </a:r>
          </a:p>
          <a:p>
            <a:pPr algn="just"/>
            <a:r>
              <a:rPr lang="en-US" dirty="0" smtClean="0"/>
              <a:t>1940- the Colonial Government established the Native Land Trust Board (NLTB) to administer all native </a:t>
            </a:r>
            <a:r>
              <a:rPr lang="en-US" dirty="0" smtClean="0"/>
              <a:t>lands</a:t>
            </a:r>
          </a:p>
          <a:p>
            <a:pPr algn="just"/>
            <a:r>
              <a:rPr lang="en-US" dirty="0"/>
              <a:t>1964-almost 2000 native land leases expired throughout Fiji</a:t>
            </a:r>
          </a:p>
          <a:p>
            <a:pPr algn="just"/>
            <a:r>
              <a:rPr lang="en-US" dirty="0"/>
              <a:t>Tenants were resettled on state land Schedule A &amp; B in West and North with assurance they will not be displaced from crown land in future</a:t>
            </a:r>
          </a:p>
          <a:p>
            <a:pPr algn="just"/>
            <a:r>
              <a:rPr lang="en-US" dirty="0"/>
              <a:t>1966- the Agricultural Landlord and Tenant Ordinance (ALTO) was introduced, following the recommendations of the Burns Commission</a:t>
            </a:r>
          </a:p>
          <a:p>
            <a:pPr algn="just"/>
            <a:endParaRPr lang="en-US" dirty="0" smtClean="0"/>
          </a:p>
          <a:p>
            <a:pPr algn="just"/>
            <a:endParaRPr lang="en-US" dirty="0" smtClean="0"/>
          </a:p>
          <a:p>
            <a:pPr algn="just"/>
            <a:endParaRPr lang="en-US" dirty="0"/>
          </a:p>
        </p:txBody>
      </p:sp>
      <p:pic>
        <p:nvPicPr>
          <p:cNvPr id="4" name="Picture 2" descr="http://www.fijisun.com.fj/wp-content/uploads/2011/11/wpid-2011-07-18T00.00.00.000000058962.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4419600"/>
            <a:ext cx="3429000" cy="21110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girmitunited.org/girmit/wp-content/uploads/2012/06/girmit_01.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4800600"/>
            <a:ext cx="3962400" cy="163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06897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8349"/>
            <a:ext cx="8229600" cy="990600"/>
          </a:xfrm>
        </p:spPr>
        <p:txBody>
          <a:bodyPr>
            <a:normAutofit fontScale="90000"/>
          </a:bodyPr>
          <a:lstStyle/>
          <a:p>
            <a:r>
              <a:rPr lang="en-US" dirty="0" smtClean="0"/>
              <a:t>According to </a:t>
            </a:r>
            <a:r>
              <a:rPr lang="en-US" dirty="0" err="1" smtClean="0"/>
              <a:t>Brij</a:t>
            </a:r>
            <a:r>
              <a:rPr lang="en-US" dirty="0" smtClean="0"/>
              <a:t> Lal (1992,p225):</a:t>
            </a:r>
            <a:endParaRPr lang="en-US" dirty="0"/>
          </a:p>
        </p:txBody>
      </p:sp>
      <p:sp>
        <p:nvSpPr>
          <p:cNvPr id="3" name="Content Placeholder 2"/>
          <p:cNvSpPr>
            <a:spLocks noGrp="1"/>
          </p:cNvSpPr>
          <p:nvPr>
            <p:ph idx="1"/>
          </p:nvPr>
        </p:nvSpPr>
        <p:spPr>
          <a:xfrm>
            <a:off x="381000" y="1101799"/>
            <a:ext cx="8382000" cy="5756201"/>
          </a:xfrm>
        </p:spPr>
        <p:txBody>
          <a:bodyPr>
            <a:normAutofit fontScale="92500" lnSpcReduction="20000"/>
          </a:bodyPr>
          <a:lstStyle/>
          <a:p>
            <a:r>
              <a:rPr lang="en-US" dirty="0" smtClean="0"/>
              <a:t>Government through ALTO, attempted to devise an arrangement that would:</a:t>
            </a:r>
          </a:p>
          <a:p>
            <a:pPr marL="515938" indent="-58738">
              <a:buNone/>
            </a:pPr>
            <a:r>
              <a:rPr lang="en-US" dirty="0" smtClean="0"/>
              <a:t>“...give tenants a greater degree of security of occupation of land than had previously existed…”</a:t>
            </a:r>
          </a:p>
          <a:p>
            <a:r>
              <a:rPr lang="en-US" dirty="0" smtClean="0"/>
              <a:t>In the hope that secure leases would remove one of the main impediments to agricultural development in the country</a:t>
            </a:r>
            <a:r>
              <a:rPr lang="en-US" dirty="0" smtClean="0"/>
              <a:t>.</a:t>
            </a:r>
          </a:p>
          <a:p>
            <a:pPr algn="just"/>
            <a:r>
              <a:rPr lang="en-US" sz="2400" dirty="0"/>
              <a:t>Recommendations of the committee that drafted the legislation:</a:t>
            </a:r>
          </a:p>
          <a:p>
            <a:pPr algn="just"/>
            <a:r>
              <a:rPr lang="en-US" sz="2400" dirty="0"/>
              <a:t>Contracts taken out prior to ALTO be extended automatically at the option of tenants except where land had fallen into Fijian reserves, or where the lessee had shown good husbandry.</a:t>
            </a:r>
          </a:p>
          <a:p>
            <a:pPr algn="just"/>
            <a:r>
              <a:rPr lang="en-US" sz="2400" dirty="0"/>
              <a:t>All existing leases should be extended by 30 years and a fair rent board created to ensure fairness in rental </a:t>
            </a:r>
            <a:r>
              <a:rPr lang="en-US" sz="2400" dirty="0" smtClean="0"/>
              <a:t>matters</a:t>
            </a:r>
          </a:p>
          <a:p>
            <a:pPr algn="just"/>
            <a:r>
              <a:rPr lang="en-US" sz="2400" dirty="0"/>
              <a:t>recommendations remained in limbo-  criticized by Provincial Councils for favoring tenants and by tenants for not doing enough to give them greater security</a:t>
            </a:r>
          </a:p>
          <a:p>
            <a:pPr algn="just"/>
            <a:r>
              <a:rPr lang="en-US" sz="2400" dirty="0"/>
              <a:t>Results- another committee set up in 1969 chaired by Ian Thomson which tabled its report in 1975</a:t>
            </a:r>
            <a:r>
              <a:rPr lang="en-US" sz="2400" dirty="0" smtClean="0"/>
              <a:t>.</a:t>
            </a:r>
            <a:endParaRPr lang="en-US" sz="2400" dirty="0"/>
          </a:p>
          <a:p>
            <a:endParaRPr lang="en-US" dirty="0" smtClean="0"/>
          </a:p>
          <a:p>
            <a:pPr marL="0" indent="0">
              <a:buNone/>
            </a:pPr>
            <a:endParaRPr lang="en-US" dirty="0"/>
          </a:p>
        </p:txBody>
      </p:sp>
      <p:pic>
        <p:nvPicPr>
          <p:cNvPr id="7170" name="Picture 2" descr="http://pacific.scoop.co.nz/wp-content/uploads/2009/11/fiji_Brij-Lal091105.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1200" y="168349"/>
            <a:ext cx="1905000" cy="1866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017452"/>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fontScale="77500" lnSpcReduction="20000"/>
          </a:bodyPr>
          <a:lstStyle/>
          <a:p>
            <a:pPr algn="just"/>
            <a:r>
              <a:rPr lang="en-US" dirty="0" smtClean="0"/>
              <a:t>ALTO committee recommended a minimum of 20 year leases with further automatic extension of 10 years</a:t>
            </a:r>
          </a:p>
          <a:p>
            <a:pPr algn="just"/>
            <a:r>
              <a:rPr lang="en-US" dirty="0" smtClean="0"/>
              <a:t>Some Indo-Fijian tenants were dissatisfied</a:t>
            </a:r>
          </a:p>
          <a:p>
            <a:pPr algn="just"/>
            <a:r>
              <a:rPr lang="en-US" dirty="0" smtClean="0"/>
              <a:t>Most agreed these were the best terms they could hope to obtain under the circumstances</a:t>
            </a:r>
          </a:p>
          <a:p>
            <a:pPr algn="just"/>
            <a:r>
              <a:rPr lang="en-US" dirty="0" smtClean="0"/>
              <a:t>Some amendments to the report caused greater controversy- one was the issue of </a:t>
            </a:r>
            <a:r>
              <a:rPr lang="en-US" dirty="0" smtClean="0"/>
              <a:t>share-cropping</a:t>
            </a:r>
          </a:p>
          <a:p>
            <a:pPr algn="just"/>
            <a:r>
              <a:rPr lang="en-US" dirty="0"/>
              <a:t>Indo-Fijian tenants feared exploitation at the hands of their Fijian Landlords</a:t>
            </a:r>
          </a:p>
          <a:p>
            <a:pPr algn="just"/>
            <a:r>
              <a:rPr lang="en-US" dirty="0"/>
              <a:t>Another was the assessment of the unimproved capital value of land at current market price every 5 years</a:t>
            </a:r>
          </a:p>
          <a:p>
            <a:pPr algn="just"/>
            <a:r>
              <a:rPr lang="en-US" dirty="0"/>
              <a:t>S. </a:t>
            </a:r>
            <a:r>
              <a:rPr lang="en-US" dirty="0" err="1"/>
              <a:t>Koya</a:t>
            </a:r>
            <a:r>
              <a:rPr lang="en-US" dirty="0"/>
              <a:t> and his faction objected to this method on the grounds that Fijians were the principal landowners and could created artificially high land values by refusing to open up new areas, thus raising the rate of assessment</a:t>
            </a:r>
          </a:p>
          <a:p>
            <a:pPr algn="just"/>
            <a:r>
              <a:rPr lang="en-US" dirty="0"/>
              <a:t>Wanted this clause deleted given his recent encounters with Alliance on the constitution</a:t>
            </a:r>
          </a:p>
          <a:p>
            <a:pPr algn="just"/>
            <a:endParaRPr lang="en-US" dirty="0"/>
          </a:p>
          <a:p>
            <a:pPr algn="just"/>
            <a:endParaRPr lang="en-US" dirty="0" smtClean="0"/>
          </a:p>
          <a:p>
            <a:pPr algn="just"/>
            <a:endParaRPr lang="en-US" dirty="0"/>
          </a:p>
        </p:txBody>
      </p:sp>
    </p:spTree>
    <p:extLst>
      <p:ext uri="{BB962C8B-B14F-4D97-AF65-F5344CB8AC3E}">
        <p14:creationId xmlns:p14="http://schemas.microsoft.com/office/powerpoint/2010/main" val="4078367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682</TotalTime>
  <Words>1667</Words>
  <Application>Microsoft Office PowerPoint</Application>
  <PresentationFormat>On-screen Show (4:3)</PresentationFormat>
  <Paragraphs>100</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Flow</vt:lpstr>
      <vt:lpstr>Land Policies and ALTA Fiji Economy Overview</vt:lpstr>
      <vt:lpstr>Land Question: Background</vt:lpstr>
      <vt:lpstr>Land Registration </vt:lpstr>
      <vt:lpstr>Division of Land System in Fiji</vt:lpstr>
      <vt:lpstr>A Historical Background</vt:lpstr>
      <vt:lpstr>PowerPoint Presentation</vt:lpstr>
      <vt:lpstr>PowerPoint Presentation</vt:lpstr>
      <vt:lpstr>According to Brij Lal (1992,p225):</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5 LECTURE 1</dc:title>
  <dc:creator>Fesi F. Furivai</dc:creator>
  <cp:lastModifiedBy>Sakul Kundra</cp:lastModifiedBy>
  <cp:revision>36</cp:revision>
  <dcterms:created xsi:type="dcterms:W3CDTF">2013-09-30T17:16:23Z</dcterms:created>
  <dcterms:modified xsi:type="dcterms:W3CDTF">2018-09-23T22:51:32Z</dcterms:modified>
</cp:coreProperties>
</file>