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23FF7C-E8DD-4418-ADA5-A59112CC1646}"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181906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23FF7C-E8DD-4418-ADA5-A59112CC1646}"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559964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23FF7C-E8DD-4418-ADA5-A59112CC1646}"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183898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23FF7C-E8DD-4418-ADA5-A59112CC1646}"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4290566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23FF7C-E8DD-4418-ADA5-A59112CC1646}" type="datetimeFigureOut">
              <a:rPr lang="en-US" smtClean="0"/>
              <a:t>3/9/2020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355968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23FF7C-E8DD-4418-ADA5-A59112CC1646}"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1676087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23FF7C-E8DD-4418-ADA5-A59112CC1646}" type="datetimeFigureOut">
              <a:rPr lang="en-US" smtClean="0"/>
              <a:t>3/9/2020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480312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23FF7C-E8DD-4418-ADA5-A59112CC1646}" type="datetimeFigureOut">
              <a:rPr lang="en-US" smtClean="0"/>
              <a:t>3/9/2020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933191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3FF7C-E8DD-4418-ADA5-A59112CC1646}" type="datetimeFigureOut">
              <a:rPr lang="en-US" smtClean="0"/>
              <a:t>3/9/2020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3326393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23FF7C-E8DD-4418-ADA5-A59112CC1646}"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3269322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23FF7C-E8DD-4418-ADA5-A59112CC1646}" type="datetimeFigureOut">
              <a:rPr lang="en-US" smtClean="0"/>
              <a:t>3/9/2020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E7AD2-9A3F-4098-A221-BD8D5F6F086F}" type="slidenum">
              <a:rPr lang="en-US" smtClean="0"/>
              <a:t>‹#›</a:t>
            </a:fld>
            <a:endParaRPr lang="en-US"/>
          </a:p>
        </p:txBody>
      </p:sp>
    </p:spTree>
    <p:extLst>
      <p:ext uri="{BB962C8B-B14F-4D97-AF65-F5344CB8AC3E}">
        <p14:creationId xmlns:p14="http://schemas.microsoft.com/office/powerpoint/2010/main" val="3549423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3FF7C-E8DD-4418-ADA5-A59112CC1646}" type="datetimeFigureOut">
              <a:rPr lang="en-US" smtClean="0"/>
              <a:t>3/9/2020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E7AD2-9A3F-4098-A221-BD8D5F6F086F}" type="slidenum">
              <a:rPr lang="en-US" smtClean="0"/>
              <a:t>‹#›</a:t>
            </a:fld>
            <a:endParaRPr lang="en-US"/>
          </a:p>
        </p:txBody>
      </p:sp>
    </p:spTree>
    <p:extLst>
      <p:ext uri="{BB962C8B-B14F-4D97-AF65-F5344CB8AC3E}">
        <p14:creationId xmlns:p14="http://schemas.microsoft.com/office/powerpoint/2010/main" val="2440240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Race Politics </a:t>
            </a:r>
            <a:endParaRPr lang="en-US" dirty="0"/>
          </a:p>
        </p:txBody>
      </p:sp>
      <p:sp>
        <p:nvSpPr>
          <p:cNvPr id="3" name="Subtitle 2"/>
          <p:cNvSpPr>
            <a:spLocks noGrp="1"/>
          </p:cNvSpPr>
          <p:nvPr>
            <p:ph type="subTitle" idx="1"/>
          </p:nvPr>
        </p:nvSpPr>
        <p:spPr/>
        <p:txBody>
          <a:bodyPr/>
          <a:lstStyle/>
          <a:p>
            <a:r>
              <a:rPr lang="en-US" dirty="0" smtClean="0"/>
              <a:t>Week 5</a:t>
            </a:r>
            <a:endParaRPr lang="en-US" dirty="0"/>
          </a:p>
        </p:txBody>
      </p:sp>
    </p:spTree>
    <p:extLst>
      <p:ext uri="{BB962C8B-B14F-4D97-AF65-F5344CB8AC3E}">
        <p14:creationId xmlns:p14="http://schemas.microsoft.com/office/powerpoint/2010/main" val="1581478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of Education</a:t>
            </a:r>
            <a:endParaRPr lang="en-US" dirty="0"/>
          </a:p>
        </p:txBody>
      </p:sp>
      <p:sp>
        <p:nvSpPr>
          <p:cNvPr id="3" name="Content Placeholder 2"/>
          <p:cNvSpPr>
            <a:spLocks noGrp="1"/>
          </p:cNvSpPr>
          <p:nvPr>
            <p:ph idx="1"/>
          </p:nvPr>
        </p:nvSpPr>
        <p:spPr/>
        <p:txBody>
          <a:bodyPr/>
          <a:lstStyle/>
          <a:p>
            <a:r>
              <a:rPr lang="en-US" dirty="0" err="1" smtClean="0"/>
              <a:t>IndoFijian</a:t>
            </a:r>
            <a:r>
              <a:rPr lang="en-US" dirty="0" smtClean="0"/>
              <a:t> parents </a:t>
            </a:r>
            <a:r>
              <a:rPr lang="en-US" dirty="0"/>
              <a:t>who could acknowledge the principle of balance in the abstract found it hard </a:t>
            </a:r>
            <a:r>
              <a:rPr lang="en-US" dirty="0" smtClean="0"/>
              <a:t>to accept </a:t>
            </a:r>
            <a:r>
              <a:rPr lang="en-US" dirty="0"/>
              <a:t>that </a:t>
            </a:r>
            <a:r>
              <a:rPr lang="en-US" dirty="0" err="1" smtClean="0"/>
              <a:t>IndoFijian</a:t>
            </a:r>
            <a:r>
              <a:rPr lang="en-US" dirty="0" smtClean="0"/>
              <a:t> children </a:t>
            </a:r>
            <a:r>
              <a:rPr lang="en-US" dirty="0"/>
              <a:t>with high marks were denied a scholarship while Fijian students with lower marks received government </a:t>
            </a:r>
            <a:r>
              <a:rPr lang="en-US" dirty="0" smtClean="0"/>
              <a:t>funding. Alliance tried to upgrade the educational facilities provided in Fijian schools.</a:t>
            </a:r>
          </a:p>
          <a:p>
            <a:r>
              <a:rPr lang="en-US" dirty="0"/>
              <a:t>The Alliance government's determined efforts to achieve parity between Fijians and </a:t>
            </a:r>
            <a:r>
              <a:rPr lang="en-US" dirty="0" err="1" smtClean="0"/>
              <a:t>IndoFijians</a:t>
            </a:r>
            <a:r>
              <a:rPr lang="en-US" dirty="0" smtClean="0"/>
              <a:t> in </a:t>
            </a:r>
            <a:r>
              <a:rPr lang="en-US" dirty="0"/>
              <a:t>the public sector also brought </a:t>
            </a:r>
            <a:r>
              <a:rPr lang="en-US" dirty="0" smtClean="0"/>
              <a:t>controversy.</a:t>
            </a:r>
            <a:endParaRPr lang="en-US" dirty="0"/>
          </a:p>
        </p:txBody>
      </p:sp>
    </p:spTree>
    <p:extLst>
      <p:ext uri="{BB962C8B-B14F-4D97-AF65-F5344CB8AC3E}">
        <p14:creationId xmlns:p14="http://schemas.microsoft.com/office/powerpoint/2010/main" val="2529833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 representation in Civil Services</a:t>
            </a:r>
            <a:endParaRPr lang="en-US" dirty="0"/>
          </a:p>
        </p:txBody>
      </p:sp>
      <p:sp>
        <p:nvSpPr>
          <p:cNvPr id="3" name="Content Placeholder 2"/>
          <p:cNvSpPr>
            <a:spLocks noGrp="1"/>
          </p:cNvSpPr>
          <p:nvPr>
            <p:ph idx="1"/>
          </p:nvPr>
        </p:nvSpPr>
        <p:spPr/>
        <p:txBody>
          <a:bodyPr>
            <a:normAutofit lnSpcReduction="10000"/>
          </a:bodyPr>
          <a:lstStyle/>
          <a:p>
            <a:r>
              <a:rPr lang="en-US" dirty="0"/>
              <a:t>The claim that </a:t>
            </a:r>
            <a:r>
              <a:rPr lang="en-US" dirty="0" smtClean="0"/>
              <a:t>Fijians were </a:t>
            </a:r>
            <a:r>
              <a:rPr lang="en-US" dirty="0"/>
              <a:t>severely underrepresented in the civil service in the years following independence was exaggerated</a:t>
            </a:r>
            <a:r>
              <a:rPr lang="en-US" dirty="0" smtClean="0"/>
              <a:t>, but </a:t>
            </a:r>
            <a:r>
              <a:rPr lang="en-US" dirty="0"/>
              <a:t>the Alliance used it anyway to </a:t>
            </a:r>
            <a:r>
              <a:rPr lang="en-US" dirty="0" smtClean="0"/>
              <a:t>justify its pro-Fijian policy.</a:t>
            </a:r>
          </a:p>
          <a:p>
            <a:r>
              <a:rPr lang="en-US" dirty="0" smtClean="0"/>
              <a:t>Data showed that there were more Fijians in the civil services than Indo-Fijians. </a:t>
            </a:r>
          </a:p>
          <a:p>
            <a:r>
              <a:rPr lang="en-US" dirty="0" smtClean="0"/>
              <a:t>Another </a:t>
            </a:r>
            <a:r>
              <a:rPr lang="en-US" dirty="0"/>
              <a:t>widely held view was that there were more Fijians </a:t>
            </a:r>
            <a:r>
              <a:rPr lang="en-US" dirty="0" smtClean="0"/>
              <a:t>than other </a:t>
            </a:r>
            <a:r>
              <a:rPr lang="en-US" dirty="0"/>
              <a:t>ethnic groups in the lower rungs of the civil service bureaucracy. This was then used to justify the award of more </a:t>
            </a:r>
            <a:r>
              <a:rPr lang="en-US" dirty="0" err="1" smtClean="0"/>
              <a:t>inservice</a:t>
            </a:r>
            <a:r>
              <a:rPr lang="en-US" dirty="0" smtClean="0"/>
              <a:t> training </a:t>
            </a:r>
            <a:r>
              <a:rPr lang="en-US" dirty="0"/>
              <a:t>opportunities and </a:t>
            </a:r>
            <a:r>
              <a:rPr lang="en-US" dirty="0" smtClean="0"/>
              <a:t>promotions for </a:t>
            </a:r>
            <a:r>
              <a:rPr lang="en-US" dirty="0"/>
              <a:t>the </a:t>
            </a:r>
            <a:r>
              <a:rPr lang="en-US" i="1" dirty="0" err="1"/>
              <a:t>taukei</a:t>
            </a:r>
            <a:r>
              <a:rPr lang="en-US" i="1" dirty="0" smtClean="0"/>
              <a:t>. </a:t>
            </a:r>
            <a:r>
              <a:rPr lang="en-US" dirty="0" err="1" smtClean="0"/>
              <a:t>Brij</a:t>
            </a:r>
            <a:r>
              <a:rPr lang="en-US" dirty="0" smtClean="0"/>
              <a:t> Lal stated “however</a:t>
            </a:r>
            <a:r>
              <a:rPr lang="en-US" dirty="0"/>
              <a:t>, Fijians were not so underrepresented in the upper echelons of the public </a:t>
            </a:r>
            <a:r>
              <a:rPr lang="en-US" dirty="0" smtClean="0"/>
              <a:t>sector”.</a:t>
            </a:r>
            <a:endParaRPr lang="en-US" dirty="0"/>
          </a:p>
        </p:txBody>
      </p:sp>
    </p:spTree>
    <p:extLst>
      <p:ext uri="{BB962C8B-B14F-4D97-AF65-F5344CB8AC3E}">
        <p14:creationId xmlns:p14="http://schemas.microsoft.com/office/powerpoint/2010/main" val="366058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of Disparity in Civil Services</a:t>
            </a:r>
            <a:endParaRPr lang="en-US" dirty="0"/>
          </a:p>
        </p:txBody>
      </p:sp>
      <p:sp>
        <p:nvSpPr>
          <p:cNvPr id="3" name="Content Placeholder 2"/>
          <p:cNvSpPr>
            <a:spLocks noGrp="1"/>
          </p:cNvSpPr>
          <p:nvPr>
            <p:ph idx="1"/>
          </p:nvPr>
        </p:nvSpPr>
        <p:spPr/>
        <p:txBody>
          <a:bodyPr>
            <a:normAutofit fontScale="70000" lnSpcReduction="20000"/>
          </a:bodyPr>
          <a:lstStyle/>
          <a:p>
            <a:r>
              <a:rPr lang="en-US" dirty="0"/>
              <a:t>One cause of the perception of Fijian disparity in the civil service may have been the concentration of senior Fijian officials in certain key ministries that had long </a:t>
            </a:r>
            <a:r>
              <a:rPr lang="en-US" dirty="0" smtClean="0"/>
              <a:t>been their </a:t>
            </a:r>
            <a:r>
              <a:rPr lang="en-US" dirty="0"/>
              <a:t>preserve—Fijian Affairs, Home Affairs, the cabinet, Forests and Fisheries, and the like—whereas </a:t>
            </a:r>
            <a:r>
              <a:rPr lang="en-US" dirty="0" err="1" smtClean="0"/>
              <a:t>IndoFijians</a:t>
            </a:r>
            <a:r>
              <a:rPr lang="en-US" dirty="0" smtClean="0"/>
              <a:t> and </a:t>
            </a:r>
            <a:r>
              <a:rPr lang="en-US" dirty="0"/>
              <a:t>others were more evenly spread across </a:t>
            </a:r>
            <a:r>
              <a:rPr lang="en-US" dirty="0" smtClean="0"/>
              <a:t>the departments</a:t>
            </a:r>
            <a:r>
              <a:rPr lang="en-US" dirty="0"/>
              <a:t>. </a:t>
            </a:r>
            <a:endParaRPr lang="en-US" dirty="0" smtClean="0"/>
          </a:p>
          <a:p>
            <a:r>
              <a:rPr lang="en-US" dirty="0" smtClean="0"/>
              <a:t>At </a:t>
            </a:r>
            <a:r>
              <a:rPr lang="en-US" dirty="0"/>
              <a:t>the </a:t>
            </a:r>
            <a:r>
              <a:rPr lang="en-US" dirty="0" smtClean="0"/>
              <a:t>decision making </a:t>
            </a:r>
            <a:r>
              <a:rPr lang="en-US" dirty="0"/>
              <a:t>pinnacle of the civil service—the level of permanent secretary—the Fijian presence was strong and </a:t>
            </a:r>
            <a:r>
              <a:rPr lang="en-US" dirty="0" smtClean="0"/>
              <a:t>dominant (as per </a:t>
            </a:r>
            <a:r>
              <a:rPr lang="en-US" dirty="0" err="1" smtClean="0"/>
              <a:t>Brij</a:t>
            </a:r>
            <a:r>
              <a:rPr lang="en-US" dirty="0" smtClean="0"/>
              <a:t> Lal).</a:t>
            </a:r>
          </a:p>
          <a:p>
            <a:r>
              <a:rPr lang="en-US" dirty="0"/>
              <a:t>This trend of rapid Fijian movement up the civil service ladder naturally caused concern to the NFP and attracted predictable </a:t>
            </a:r>
            <a:r>
              <a:rPr lang="en-US" dirty="0" smtClean="0"/>
              <a:t>criticism. </a:t>
            </a:r>
            <a:r>
              <a:rPr lang="en-US" dirty="0"/>
              <a:t>Irene Jai Narayan, deputy </a:t>
            </a:r>
            <a:r>
              <a:rPr lang="en-US" dirty="0" smtClean="0"/>
              <a:t>NFP leader</a:t>
            </a:r>
            <a:r>
              <a:rPr lang="en-US" dirty="0"/>
              <a:t>, urged in parliament in June 1980 that in addition to overall racial balance in the civil service, there should be parity at all levels of the </a:t>
            </a:r>
            <a:r>
              <a:rPr lang="en-US" dirty="0" smtClean="0"/>
              <a:t>bureaucracy.</a:t>
            </a:r>
          </a:p>
          <a:p>
            <a:r>
              <a:rPr lang="en-US" dirty="0" err="1"/>
              <a:t>Ratu</a:t>
            </a:r>
            <a:r>
              <a:rPr lang="en-US" dirty="0"/>
              <a:t> </a:t>
            </a:r>
            <a:r>
              <a:rPr lang="en-US" dirty="0" err="1"/>
              <a:t>Penaia</a:t>
            </a:r>
            <a:r>
              <a:rPr lang="en-US" dirty="0"/>
              <a:t> </a:t>
            </a:r>
            <a:r>
              <a:rPr lang="en-US" dirty="0" err="1"/>
              <a:t>Ganilau</a:t>
            </a:r>
            <a:r>
              <a:rPr lang="en-US" dirty="0"/>
              <a:t>, acting prime minister, argued that the principle of parity applied only at the level of entry and that promotions and other opportunities </a:t>
            </a:r>
            <a:r>
              <a:rPr lang="en-US" dirty="0" smtClean="0"/>
              <a:t>for advancement </a:t>
            </a:r>
            <a:r>
              <a:rPr lang="en-US" dirty="0"/>
              <a:t>through the different ranks of the civil service depended on merit, a claim that, on the available evidence, was not altogether valid</a:t>
            </a:r>
            <a:r>
              <a:rPr lang="en-US" dirty="0" smtClean="0"/>
              <a:t>.</a:t>
            </a:r>
          </a:p>
          <a:p>
            <a:r>
              <a:rPr lang="en-US" dirty="0" smtClean="0"/>
              <a:t>The reality </a:t>
            </a:r>
            <a:r>
              <a:rPr lang="en-US" dirty="0"/>
              <a:t>was that many </a:t>
            </a:r>
            <a:r>
              <a:rPr lang="en-US" dirty="0" err="1" smtClean="0"/>
              <a:t>IndoFijian</a:t>
            </a:r>
            <a:r>
              <a:rPr lang="en-US" dirty="0" smtClean="0"/>
              <a:t> civil </a:t>
            </a:r>
            <a:r>
              <a:rPr lang="en-US" dirty="0"/>
              <a:t>service employees saw themselves as victims of overt racial discrimination under the </a:t>
            </a:r>
            <a:r>
              <a:rPr lang="en-US" dirty="0" smtClean="0"/>
              <a:t>Mara administration</a:t>
            </a:r>
            <a:r>
              <a:rPr lang="en-US" dirty="0"/>
              <a:t>.</a:t>
            </a:r>
          </a:p>
        </p:txBody>
      </p:sp>
    </p:spTree>
    <p:extLst>
      <p:ext uri="{BB962C8B-B14F-4D97-AF65-F5344CB8AC3E}">
        <p14:creationId xmlns:p14="http://schemas.microsoft.com/office/powerpoint/2010/main" val="834169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Differences on issue of Commerce</a:t>
            </a:r>
            <a:endParaRPr lang="en-US" dirty="0"/>
          </a:p>
        </p:txBody>
      </p:sp>
      <p:sp>
        <p:nvSpPr>
          <p:cNvPr id="3" name="Content Placeholder 2"/>
          <p:cNvSpPr>
            <a:spLocks noGrp="1"/>
          </p:cNvSpPr>
          <p:nvPr>
            <p:ph idx="1"/>
          </p:nvPr>
        </p:nvSpPr>
        <p:spPr/>
        <p:txBody>
          <a:bodyPr/>
          <a:lstStyle/>
          <a:p>
            <a:r>
              <a:rPr lang="en-US" dirty="0"/>
              <a:t>Throughout the 1970s and more openly in the 1980s, </a:t>
            </a:r>
            <a:r>
              <a:rPr lang="en-US" dirty="0" smtClean="0"/>
              <a:t>the Alliance </a:t>
            </a:r>
            <a:r>
              <a:rPr lang="en-US" dirty="0"/>
              <a:t>government made strenuous efforts to provide assistance and resources to the Fijian people to enable them to enter and successfully compete in the world </a:t>
            </a:r>
            <a:r>
              <a:rPr lang="en-US" dirty="0" smtClean="0"/>
              <a:t>of commerce.</a:t>
            </a:r>
          </a:p>
          <a:p>
            <a:r>
              <a:rPr lang="en-US" dirty="0"/>
              <a:t>The Fiji Development Bank, established in 1967, assisted Fijians in a range of economic activities. It provided soft loans to Fijians through the </a:t>
            </a:r>
            <a:r>
              <a:rPr lang="en-US" dirty="0" smtClean="0"/>
              <a:t>Commercial and </a:t>
            </a:r>
            <a:r>
              <a:rPr lang="en-US" dirty="0"/>
              <a:t>Industrial Loans and the Joint Venture Loans schemes and offered fiscal </a:t>
            </a:r>
            <a:r>
              <a:rPr lang="en-US" dirty="0" smtClean="0"/>
              <a:t>incentives </a:t>
            </a:r>
            <a:r>
              <a:rPr lang="en-US" dirty="0"/>
              <a:t>and </a:t>
            </a:r>
            <a:r>
              <a:rPr lang="en-US" dirty="0" smtClean="0"/>
              <a:t>management training programs</a:t>
            </a:r>
            <a:endParaRPr lang="en-US" dirty="0"/>
          </a:p>
        </p:txBody>
      </p:sp>
    </p:spTree>
    <p:extLst>
      <p:ext uri="{BB962C8B-B14F-4D97-AF65-F5344CB8AC3E}">
        <p14:creationId xmlns:p14="http://schemas.microsoft.com/office/powerpoint/2010/main" val="2863918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Racial difference in Commercial world</a:t>
            </a:r>
            <a:endParaRPr lang="en-US" dirty="0"/>
          </a:p>
        </p:txBody>
      </p:sp>
      <p:sp>
        <p:nvSpPr>
          <p:cNvPr id="3" name="Content Placeholder 2"/>
          <p:cNvSpPr>
            <a:spLocks noGrp="1"/>
          </p:cNvSpPr>
          <p:nvPr>
            <p:ph idx="1"/>
          </p:nvPr>
        </p:nvSpPr>
        <p:spPr/>
        <p:txBody>
          <a:bodyPr/>
          <a:lstStyle/>
          <a:p>
            <a:r>
              <a:rPr lang="en-US" dirty="0"/>
              <a:t>In February 1974, the Project Evaluation Unit was created in the Ministry of Fijian Affairs to ''assist Fijians both individually</a:t>
            </a:r>
          </a:p>
          <a:p>
            <a:r>
              <a:rPr lang="en-US" dirty="0"/>
              <a:t>and in groups to understand, cope and operate within the modern business world." </a:t>
            </a:r>
            <a:r>
              <a:rPr lang="en-US" dirty="0" smtClean="0"/>
              <a:t>The </a:t>
            </a:r>
            <a:r>
              <a:rPr lang="en-US" dirty="0"/>
              <a:t>name of the unit was changed in June 1975 to the Fijian </a:t>
            </a:r>
            <a:r>
              <a:rPr lang="en-US" dirty="0" smtClean="0"/>
              <a:t>Business Opportunity </a:t>
            </a:r>
            <a:r>
              <a:rPr lang="en-US" dirty="0"/>
              <a:t>and Management Advisory Services (BOMAS). </a:t>
            </a:r>
            <a:endParaRPr lang="en-US" dirty="0" smtClean="0"/>
          </a:p>
          <a:p>
            <a:r>
              <a:rPr lang="en-US" dirty="0" smtClean="0"/>
              <a:t>This </a:t>
            </a:r>
            <a:r>
              <a:rPr lang="en-US" dirty="0"/>
              <a:t>organization and others, such as the Rural Area Appropriate Technology Unit (RAATU), </a:t>
            </a:r>
            <a:r>
              <a:rPr lang="en-US" dirty="0" smtClean="0"/>
              <a:t>provided financial </a:t>
            </a:r>
            <a:r>
              <a:rPr lang="en-US" dirty="0"/>
              <a:t>support, expert advice, and training programs for Fijians wanting to enter the world of business</a:t>
            </a:r>
          </a:p>
        </p:txBody>
      </p:sp>
    </p:spTree>
    <p:extLst>
      <p:ext uri="{BB962C8B-B14F-4D97-AF65-F5344CB8AC3E}">
        <p14:creationId xmlns:p14="http://schemas.microsoft.com/office/powerpoint/2010/main" val="3620650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Racial difference in Commercial world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Large number of loans were given to Fijians in comparison to Indo-Fijians, but there were more Fijians who have arrears in 1985 in industrial and </a:t>
            </a:r>
            <a:r>
              <a:rPr lang="en-US" dirty="0" err="1" smtClean="0"/>
              <a:t>agriculatural</a:t>
            </a:r>
            <a:r>
              <a:rPr lang="en-US" dirty="0" smtClean="0"/>
              <a:t> loans in comparison to Indo-Fijians. </a:t>
            </a:r>
          </a:p>
          <a:p>
            <a:r>
              <a:rPr lang="en-US" dirty="0"/>
              <a:t>More Fijians than </a:t>
            </a:r>
            <a:r>
              <a:rPr lang="en-US" dirty="0" smtClean="0"/>
              <a:t>Indo-Fijians experienced </a:t>
            </a:r>
            <a:r>
              <a:rPr lang="en-US" dirty="0"/>
              <a:t>outright failures, and more loans made to them had to be </a:t>
            </a:r>
            <a:r>
              <a:rPr lang="en-US" dirty="0" smtClean="0"/>
              <a:t>written off.</a:t>
            </a:r>
          </a:p>
          <a:p>
            <a:r>
              <a:rPr lang="en-US" dirty="0" smtClean="0"/>
              <a:t>Mismanagement</a:t>
            </a:r>
            <a:r>
              <a:rPr lang="en-US" dirty="0"/>
              <a:t>, even corruption and outright plunder, a communal culture incompatible with the commercial ethic, and simply, incompetent advice were </a:t>
            </a:r>
            <a:r>
              <a:rPr lang="en-US" dirty="0" smtClean="0"/>
              <a:t>all responsible </a:t>
            </a:r>
            <a:r>
              <a:rPr lang="en-US" dirty="0"/>
              <a:t>for the </a:t>
            </a:r>
            <a:r>
              <a:rPr lang="en-US" dirty="0" smtClean="0"/>
              <a:t>failures.</a:t>
            </a:r>
          </a:p>
          <a:p>
            <a:r>
              <a:rPr lang="en-US" dirty="0"/>
              <a:t>Aid money, too, went in disproportionately large sums to Fijian enterprises, partly because rural development programs came under the ambit of the Ministry of </a:t>
            </a:r>
            <a:r>
              <a:rPr lang="en-US" dirty="0" smtClean="0"/>
              <a:t>Fijian Affairs</a:t>
            </a:r>
            <a:r>
              <a:rPr lang="en-US" dirty="0"/>
              <a:t>, which naturally concentrated its efforts on improving conditions in Fijian areas.</a:t>
            </a:r>
          </a:p>
        </p:txBody>
      </p:sp>
    </p:spTree>
    <p:extLst>
      <p:ext uri="{BB962C8B-B14F-4D97-AF65-F5344CB8AC3E}">
        <p14:creationId xmlns:p14="http://schemas.microsoft.com/office/powerpoint/2010/main" val="2059935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Racism in representation.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 </a:t>
            </a:r>
            <a:r>
              <a:rPr lang="en-US" dirty="0"/>
              <a:t>9 October 1975 when </a:t>
            </a:r>
            <a:r>
              <a:rPr lang="en-US" dirty="0" err="1"/>
              <a:t>Sakiasi</a:t>
            </a:r>
            <a:r>
              <a:rPr lang="en-US" dirty="0"/>
              <a:t> </a:t>
            </a:r>
            <a:r>
              <a:rPr lang="en-US" dirty="0" err="1"/>
              <a:t>Butadroka</a:t>
            </a:r>
            <a:r>
              <a:rPr lang="en-US" dirty="0"/>
              <a:t>, a </a:t>
            </a:r>
            <a:r>
              <a:rPr lang="en-US" dirty="0" err="1"/>
              <a:t>Namosi</a:t>
            </a:r>
            <a:r>
              <a:rPr lang="en-US" dirty="0"/>
              <a:t> parliamentarian in southeastern Viti </a:t>
            </a:r>
            <a:r>
              <a:rPr lang="en-US" dirty="0" err="1"/>
              <a:t>Levu</a:t>
            </a:r>
            <a:r>
              <a:rPr lang="en-US" dirty="0"/>
              <a:t> and an </a:t>
            </a:r>
            <a:r>
              <a:rPr lang="en-US" dirty="0" smtClean="0"/>
              <a:t>Alliance assistant </a:t>
            </a:r>
            <a:r>
              <a:rPr lang="en-US" dirty="0"/>
              <a:t>minister, proposed the motion "that this House agrees that the time has come when Indians or people of Indian origin in this country be repatriated back </a:t>
            </a:r>
            <a:r>
              <a:rPr lang="en-US" dirty="0" smtClean="0"/>
              <a:t>to India </a:t>
            </a:r>
            <a:r>
              <a:rPr lang="en-US" dirty="0"/>
              <a:t>and their travelling expenses back home and compensation for their property in this country be met by the British </a:t>
            </a:r>
            <a:r>
              <a:rPr lang="en-US" dirty="0" smtClean="0"/>
              <a:t>Government.</a:t>
            </a:r>
          </a:p>
          <a:p>
            <a:r>
              <a:rPr lang="en-US" dirty="0" smtClean="0"/>
              <a:t>This motion </a:t>
            </a:r>
            <a:r>
              <a:rPr lang="en-US" dirty="0"/>
              <a:t>caused a furor in the </a:t>
            </a:r>
            <a:r>
              <a:rPr lang="en-US" dirty="0" err="1" smtClean="0"/>
              <a:t>IndoFijian</a:t>
            </a:r>
            <a:r>
              <a:rPr lang="en-US" dirty="0" smtClean="0"/>
              <a:t> community.</a:t>
            </a:r>
          </a:p>
          <a:p>
            <a:r>
              <a:rPr lang="en-US" dirty="0" err="1"/>
              <a:t>Butadroka</a:t>
            </a:r>
            <a:r>
              <a:rPr lang="en-US" dirty="0"/>
              <a:t>, by turns emotional, comical, and threatening, argued that Fiji was no longer a Fijian country. The </a:t>
            </a:r>
            <a:r>
              <a:rPr lang="en-US" i="1" dirty="0" err="1"/>
              <a:t>taukei</a:t>
            </a:r>
            <a:r>
              <a:rPr lang="en-US" i="1" dirty="0"/>
              <a:t> </a:t>
            </a:r>
            <a:r>
              <a:rPr lang="en-US" dirty="0"/>
              <a:t>were a severely disadvantaged </a:t>
            </a:r>
            <a:r>
              <a:rPr lang="en-US" dirty="0" smtClean="0"/>
              <a:t>group, marginalized </a:t>
            </a:r>
            <a:r>
              <a:rPr lang="en-US" dirty="0"/>
              <a:t>in the professions, commerce, and public life, and would disappear into political insignificance unless corrective action was taken </a:t>
            </a:r>
            <a:r>
              <a:rPr lang="en-US" dirty="0" smtClean="0"/>
              <a:t>immediately. </a:t>
            </a:r>
            <a:r>
              <a:rPr lang="en-US" dirty="0"/>
              <a:t>The </a:t>
            </a:r>
            <a:r>
              <a:rPr lang="en-US" dirty="0" err="1" smtClean="0"/>
              <a:t>IndoFijian</a:t>
            </a:r>
            <a:r>
              <a:rPr lang="en-US" dirty="0" smtClean="0"/>
              <a:t> community</a:t>
            </a:r>
            <a:r>
              <a:rPr lang="en-US" dirty="0"/>
              <a:t>, he argued, was the principal cause of this Fijian predicament, and it should be removed</a:t>
            </a:r>
            <a:r>
              <a:rPr lang="en-US" dirty="0" smtClean="0"/>
              <a:t>. There was strong </a:t>
            </a:r>
            <a:r>
              <a:rPr lang="en-US" dirty="0"/>
              <a:t>assertion of the principle of Fijian paramountcy.</a:t>
            </a:r>
          </a:p>
        </p:txBody>
      </p:sp>
    </p:spTree>
    <p:extLst>
      <p:ext uri="{BB962C8B-B14F-4D97-AF65-F5344CB8AC3E}">
        <p14:creationId xmlns:p14="http://schemas.microsoft.com/office/powerpoint/2010/main" val="2083811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Mara and </a:t>
            </a:r>
            <a:r>
              <a:rPr lang="en-US" dirty="0" err="1" smtClean="0"/>
              <a:t>Koya</a:t>
            </a:r>
            <a:r>
              <a:rPr lang="en-US" dirty="0" smtClean="0"/>
              <a:t>: Politics of representation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a:t>Mara spoke out against the motion, but did not go far enough for the opposition, which wanted its outright rejection, a reaffirmation of the rights of the </a:t>
            </a:r>
            <a:r>
              <a:rPr lang="en-US" dirty="0" err="1" smtClean="0"/>
              <a:t>IndoFijian</a:t>
            </a:r>
            <a:r>
              <a:rPr lang="en-US" dirty="0" smtClean="0"/>
              <a:t> people</a:t>
            </a:r>
            <a:r>
              <a:rPr lang="en-US" dirty="0"/>
              <a:t>, and public denunciation of "any person or organization which interferes with or disrupts the multiracial harmony in Fiji." </a:t>
            </a:r>
            <a:endParaRPr lang="en-US" dirty="0" smtClean="0"/>
          </a:p>
          <a:p>
            <a:r>
              <a:rPr lang="en-US" dirty="0" smtClean="0"/>
              <a:t>Mara offered </a:t>
            </a:r>
            <a:r>
              <a:rPr lang="en-US" dirty="0"/>
              <a:t>an amendment "to reaffirm the credit due to the Indians, as well as to the Europeans, Chinese and Pacific Islanders for the role they have played, are </a:t>
            </a:r>
            <a:r>
              <a:rPr lang="en-US" dirty="0" smtClean="0"/>
              <a:t>playing and </a:t>
            </a:r>
            <a:r>
              <a:rPr lang="en-US" dirty="0"/>
              <a:t>will assuredly continue to play in the development of Fiji, and in particular their concern and willingness to support government's policy in helping the Fijian </a:t>
            </a:r>
            <a:r>
              <a:rPr lang="en-US" dirty="0" smtClean="0"/>
              <a:t>people to </a:t>
            </a:r>
            <a:r>
              <a:rPr lang="en-US" dirty="0"/>
              <a:t>improve their economic situation as quickly as possible." </a:t>
            </a:r>
            <a:r>
              <a:rPr lang="en-US" dirty="0" smtClean="0"/>
              <a:t>This </a:t>
            </a:r>
            <a:r>
              <a:rPr lang="en-US" dirty="0"/>
              <a:t>was Mara at his political best—or worst—attempting to please all sides while retaining </a:t>
            </a:r>
            <a:r>
              <a:rPr lang="en-US" dirty="0" smtClean="0"/>
              <a:t>center stage</a:t>
            </a:r>
          </a:p>
          <a:p>
            <a:r>
              <a:rPr lang="en-US" dirty="0" err="1" smtClean="0"/>
              <a:t>Koya</a:t>
            </a:r>
            <a:r>
              <a:rPr lang="en-US" dirty="0" smtClean="0"/>
              <a:t> stated that indo-Fijians had the right in the country, he said against Alliance (Mara) that Alliance </a:t>
            </a:r>
            <a:r>
              <a:rPr lang="en-US" dirty="0"/>
              <a:t>were trying to accomplish legally what </a:t>
            </a:r>
            <a:r>
              <a:rPr lang="en-US" dirty="0" err="1"/>
              <a:t>Butadroka</a:t>
            </a:r>
            <a:r>
              <a:rPr lang="en-US" dirty="0"/>
              <a:t> was trying to accomplish </a:t>
            </a:r>
            <a:r>
              <a:rPr lang="en-US" dirty="0" smtClean="0"/>
              <a:t>illegally.</a:t>
            </a:r>
          </a:p>
          <a:p>
            <a:r>
              <a:rPr lang="en-US" dirty="0"/>
              <a:t>Mara rejected the charge of political duplicity and promised </a:t>
            </a:r>
            <a:r>
              <a:rPr lang="en-US" dirty="0" smtClean="0"/>
              <a:t>to resign </a:t>
            </a:r>
            <a:r>
              <a:rPr lang="en-US" dirty="0"/>
              <a:t>if </a:t>
            </a:r>
            <a:r>
              <a:rPr lang="en-US" dirty="0" err="1"/>
              <a:t>Koya</a:t>
            </a:r>
            <a:r>
              <a:rPr lang="en-US" dirty="0"/>
              <a:t> could prove his allegations, which </a:t>
            </a:r>
            <a:r>
              <a:rPr lang="en-US" dirty="0" err="1"/>
              <a:t>Koya</a:t>
            </a:r>
            <a:r>
              <a:rPr lang="en-US" dirty="0"/>
              <a:t> promised to do before a Royal Commission, which Mara refused to </a:t>
            </a:r>
            <a:r>
              <a:rPr lang="en-US" dirty="0" smtClean="0"/>
              <a:t>appoint. The difference between these two leaders became deep.</a:t>
            </a:r>
            <a:endParaRPr lang="en-US" dirty="0"/>
          </a:p>
        </p:txBody>
      </p:sp>
    </p:spTree>
    <p:extLst>
      <p:ext uri="{BB962C8B-B14F-4D97-AF65-F5344CB8AC3E}">
        <p14:creationId xmlns:p14="http://schemas.microsoft.com/office/powerpoint/2010/main" val="1896868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There was a major issue of disagreement in the move towards the power to be granted to the people. Voting carried out in separate Common rolls.</a:t>
            </a:r>
          </a:p>
          <a:p>
            <a:r>
              <a:rPr lang="en-US" dirty="0" smtClean="0"/>
              <a:t>Electors voted in their racial groups, with Fijians electing Fijians, Indian election Indians and European voting for Europeans. </a:t>
            </a:r>
          </a:p>
          <a:p>
            <a:r>
              <a:rPr lang="en-US" dirty="0" smtClean="0"/>
              <a:t>Section of Indians felt dissatisfied with this and demanded that everybody should be placed on one common voting roll to vote for whichever candidate they chose, regardless of race. As Europeans being smallest group got more right to represent more in comparison to Indians or Fijians. </a:t>
            </a:r>
            <a:r>
              <a:rPr lang="en-US" dirty="0" smtClean="0"/>
              <a:t>There were other issues of representation between the two races in respect to Education, Civil services and commerce.</a:t>
            </a:r>
            <a:endParaRPr lang="en-US" dirty="0"/>
          </a:p>
        </p:txBody>
      </p:sp>
      <p:sp>
        <p:nvSpPr>
          <p:cNvPr id="3" name="Title 2"/>
          <p:cNvSpPr>
            <a:spLocks noGrp="1"/>
          </p:cNvSpPr>
          <p:nvPr>
            <p:ph type="title"/>
          </p:nvPr>
        </p:nvSpPr>
        <p:spPr/>
        <p:txBody>
          <a:bodyPr>
            <a:normAutofit/>
          </a:bodyPr>
          <a:lstStyle/>
          <a:p>
            <a:r>
              <a:rPr lang="en-US" dirty="0" smtClean="0"/>
              <a:t>Common Role versus Communal role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a:t>
            </a:fld>
            <a:endParaRPr lang="en-US"/>
          </a:p>
        </p:txBody>
      </p:sp>
    </p:spTree>
    <p:extLst>
      <p:ext uri="{BB962C8B-B14F-4D97-AF65-F5344CB8AC3E}">
        <p14:creationId xmlns:p14="http://schemas.microsoft.com/office/powerpoint/2010/main" val="124397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politics of balance</a:t>
            </a:r>
            <a:endParaRPr lang="en-US" dirty="0"/>
          </a:p>
        </p:txBody>
      </p:sp>
      <p:sp>
        <p:nvSpPr>
          <p:cNvPr id="3" name="Content Placeholder 2"/>
          <p:cNvSpPr>
            <a:spLocks noGrp="1"/>
          </p:cNvSpPr>
          <p:nvPr>
            <p:ph idx="1"/>
          </p:nvPr>
        </p:nvSpPr>
        <p:spPr/>
        <p:txBody>
          <a:bodyPr>
            <a:normAutofit/>
          </a:bodyPr>
          <a:lstStyle/>
          <a:p>
            <a:r>
              <a:rPr lang="en-US" dirty="0"/>
              <a:t>Several issues divided the two communities even further in the 1970s and 1980s and were directly related to the way in which resources were allocated </a:t>
            </a:r>
            <a:r>
              <a:rPr lang="en-US" dirty="0" smtClean="0"/>
              <a:t>between them</a:t>
            </a:r>
            <a:r>
              <a:rPr lang="en-US" dirty="0"/>
              <a:t>. </a:t>
            </a:r>
            <a:endParaRPr lang="en-US" dirty="0" smtClean="0"/>
          </a:p>
          <a:p>
            <a:r>
              <a:rPr lang="en-US" dirty="0" smtClean="0"/>
              <a:t>Both </a:t>
            </a:r>
            <a:r>
              <a:rPr lang="en-US" dirty="0"/>
              <a:t>political parties agreed that there were marked gaps between Fijian and </a:t>
            </a:r>
            <a:r>
              <a:rPr lang="en-US" dirty="0" err="1" smtClean="0"/>
              <a:t>IndoFijian</a:t>
            </a:r>
            <a:r>
              <a:rPr lang="en-US" dirty="0" smtClean="0"/>
              <a:t> communities </a:t>
            </a:r>
            <a:r>
              <a:rPr lang="en-US" dirty="0"/>
              <a:t>in their levels of economic and educational </a:t>
            </a:r>
            <a:r>
              <a:rPr lang="en-US" dirty="0" smtClean="0"/>
              <a:t>performance, gaps </a:t>
            </a:r>
            <a:r>
              <a:rPr lang="en-US" dirty="0"/>
              <a:t>that needed to be bridged through legislative means. They also agreed on the principle of balance in the allocation of public resources to meet these needs</a:t>
            </a:r>
            <a:r>
              <a:rPr lang="en-US" dirty="0" smtClean="0"/>
              <a:t>.</a:t>
            </a:r>
          </a:p>
          <a:p>
            <a:r>
              <a:rPr lang="en-US" dirty="0" smtClean="0"/>
              <a:t> Yet the </a:t>
            </a:r>
            <a:r>
              <a:rPr lang="en-US" dirty="0"/>
              <a:t>process and the politics of this policy laid the groundwork for further conflict and political confrontation</a:t>
            </a:r>
          </a:p>
        </p:txBody>
      </p:sp>
    </p:spTree>
    <p:extLst>
      <p:ext uri="{BB962C8B-B14F-4D97-AF65-F5344CB8AC3E}">
        <p14:creationId xmlns:p14="http://schemas.microsoft.com/office/powerpoint/2010/main" val="3856441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of Education</a:t>
            </a:r>
            <a:endParaRPr lang="en-US" dirty="0"/>
          </a:p>
        </p:txBody>
      </p:sp>
      <p:sp>
        <p:nvSpPr>
          <p:cNvPr id="3" name="Content Placeholder 2"/>
          <p:cNvSpPr>
            <a:spLocks noGrp="1"/>
          </p:cNvSpPr>
          <p:nvPr>
            <p:ph idx="1"/>
          </p:nvPr>
        </p:nvSpPr>
        <p:spPr/>
        <p:txBody>
          <a:bodyPr>
            <a:normAutofit lnSpcReduction="10000"/>
          </a:bodyPr>
          <a:lstStyle/>
          <a:p>
            <a:r>
              <a:rPr lang="en-US" dirty="0" smtClean="0"/>
              <a:t>Historically, </a:t>
            </a:r>
            <a:r>
              <a:rPr lang="en-US" dirty="0" err="1" smtClean="0"/>
              <a:t>IndoFijians</a:t>
            </a:r>
            <a:r>
              <a:rPr lang="en-US" dirty="0" smtClean="0"/>
              <a:t> were more successful </a:t>
            </a:r>
            <a:r>
              <a:rPr lang="en-US" dirty="0"/>
              <a:t>at all levels of the schooling process than Fijians. More of them passed exams, entered the civil service, and swelled the ranks of the professions: </a:t>
            </a:r>
            <a:r>
              <a:rPr lang="en-US" dirty="0" smtClean="0"/>
              <a:t>medicine, law</a:t>
            </a:r>
            <a:r>
              <a:rPr lang="en-US" dirty="0"/>
              <a:t>, management. </a:t>
            </a:r>
            <a:endParaRPr lang="en-US" dirty="0" smtClean="0"/>
          </a:p>
          <a:p>
            <a:r>
              <a:rPr lang="en-US" dirty="0" smtClean="0"/>
              <a:t>Both </a:t>
            </a:r>
            <a:r>
              <a:rPr lang="en-US" dirty="0"/>
              <a:t>cultural values and political imperatives spurred their drive for excellence. Educational achievement and intellectual pursuits are values </a:t>
            </a:r>
            <a:r>
              <a:rPr lang="en-US" dirty="0" smtClean="0"/>
              <a:t>culturally cherished in Indian culture.</a:t>
            </a:r>
          </a:p>
          <a:p>
            <a:r>
              <a:rPr lang="en-US" dirty="0"/>
              <a:t>For a community emerging from a history of political and economic servitude </a:t>
            </a:r>
            <a:r>
              <a:rPr lang="en-US" dirty="0" smtClean="0"/>
              <a:t>and indifference </a:t>
            </a:r>
            <a:r>
              <a:rPr lang="en-US" dirty="0"/>
              <a:t>of the colonial government to its basic social and economic needs, schooling offered an important avenue of upward </a:t>
            </a:r>
            <a:r>
              <a:rPr lang="en-US" dirty="0" smtClean="0"/>
              <a:t>mobility.</a:t>
            </a:r>
            <a:endParaRPr lang="en-US" dirty="0"/>
          </a:p>
        </p:txBody>
      </p:sp>
    </p:spTree>
    <p:extLst>
      <p:ext uri="{BB962C8B-B14F-4D97-AF65-F5344CB8AC3E}">
        <p14:creationId xmlns:p14="http://schemas.microsoft.com/office/powerpoint/2010/main" val="20973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Fijian experience of Education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a:t>The Fijian experience in education in the twentieth century was less successful, despite government support and the endeavor of the missions from the early years </a:t>
            </a:r>
            <a:r>
              <a:rPr lang="en-US" dirty="0" smtClean="0"/>
              <a:t>of colonization</a:t>
            </a:r>
            <a:r>
              <a:rPr lang="en-US" dirty="0"/>
              <a:t>. It was not that Fijians lacked initiative and </a:t>
            </a:r>
            <a:r>
              <a:rPr lang="en-US" dirty="0" smtClean="0"/>
              <a:t>ability.</a:t>
            </a:r>
          </a:p>
          <a:p>
            <a:r>
              <a:rPr lang="en-US" dirty="0" smtClean="0"/>
              <a:t>In late </a:t>
            </a:r>
            <a:r>
              <a:rPr lang="en-US" dirty="0"/>
              <a:t>1920s and early </a:t>
            </a:r>
            <a:r>
              <a:rPr lang="en-US" dirty="0" smtClean="0"/>
              <a:t>1930s, there was a demand </a:t>
            </a:r>
            <a:r>
              <a:rPr lang="en-US" dirty="0"/>
              <a:t>improved academic education </a:t>
            </a:r>
            <a:r>
              <a:rPr lang="en-US" dirty="0" smtClean="0"/>
              <a:t>for Fijian </a:t>
            </a:r>
            <a:r>
              <a:rPr lang="en-US" dirty="0"/>
              <a:t>boys and girls. The high chiefs, however, in particular, </a:t>
            </a:r>
            <a:r>
              <a:rPr lang="en-US" dirty="0" err="1"/>
              <a:t>Ratu</a:t>
            </a:r>
            <a:r>
              <a:rPr lang="en-US" dirty="0"/>
              <a:t> </a:t>
            </a:r>
            <a:r>
              <a:rPr lang="en-US" dirty="0" err="1"/>
              <a:t>Sukuna</a:t>
            </a:r>
            <a:r>
              <a:rPr lang="en-US" dirty="0"/>
              <a:t>, had advocated vocational and technical education over academic education, believing </a:t>
            </a:r>
            <a:r>
              <a:rPr lang="en-US" dirty="0" smtClean="0"/>
              <a:t>that the </a:t>
            </a:r>
            <a:r>
              <a:rPr lang="en-US" dirty="0"/>
              <a:t>most appropriate calling for Fijian people was the pursuit of practical work, such as agriculture and good animal </a:t>
            </a:r>
            <a:r>
              <a:rPr lang="en-US" dirty="0" smtClean="0"/>
              <a:t>husbandry.</a:t>
            </a:r>
          </a:p>
          <a:p>
            <a:r>
              <a:rPr lang="en-US" dirty="0"/>
              <a:t>While the </a:t>
            </a:r>
            <a:r>
              <a:rPr lang="en-US" dirty="0" err="1" smtClean="0"/>
              <a:t>IndoFijians</a:t>
            </a:r>
            <a:r>
              <a:rPr lang="en-US" dirty="0" smtClean="0"/>
              <a:t> and Europeans pursued </a:t>
            </a:r>
            <a:r>
              <a:rPr lang="en-US" dirty="0"/>
              <a:t>Western education and moved ahead in the professions, Fijians were led on a different path, back to their rural, communal </a:t>
            </a:r>
            <a:r>
              <a:rPr lang="en-US" dirty="0" smtClean="0"/>
              <a:t>surroundings. Different path of educational growth taken by both communities led to clash at the time of independence.</a:t>
            </a:r>
            <a:endParaRPr lang="en-US" dirty="0"/>
          </a:p>
        </p:txBody>
      </p:sp>
    </p:spTree>
    <p:extLst>
      <p:ext uri="{BB962C8B-B14F-4D97-AF65-F5344CB8AC3E}">
        <p14:creationId xmlns:p14="http://schemas.microsoft.com/office/powerpoint/2010/main" val="844652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Fiji Education Commission</a:t>
            </a:r>
            <a:endParaRPr lang="en-US" dirty="0"/>
          </a:p>
        </p:txBody>
      </p:sp>
      <p:sp>
        <p:nvSpPr>
          <p:cNvPr id="3" name="Content Placeholder 2"/>
          <p:cNvSpPr>
            <a:spLocks noGrp="1"/>
          </p:cNvSpPr>
          <p:nvPr>
            <p:ph idx="1"/>
          </p:nvPr>
        </p:nvSpPr>
        <p:spPr/>
        <p:txBody>
          <a:bodyPr>
            <a:normAutofit fontScale="85000" lnSpcReduction="10000"/>
          </a:bodyPr>
          <a:lstStyle/>
          <a:p>
            <a:r>
              <a:rPr lang="en-US" dirty="0"/>
              <a:t>In 1969 a Fiji Education Commission was appointed to examine the problem of Fijian education and chart the course of future education in the </a:t>
            </a:r>
            <a:r>
              <a:rPr lang="en-US" dirty="0" smtClean="0"/>
              <a:t>colony.</a:t>
            </a:r>
          </a:p>
          <a:p>
            <a:r>
              <a:rPr lang="en-US" dirty="0" smtClean="0"/>
              <a:t>Commission recommended “</a:t>
            </a:r>
            <a:r>
              <a:rPr lang="en-US" dirty="0"/>
              <a:t>the geographical scatter of Fijian villages with schools often too small for effective staffing and </a:t>
            </a:r>
            <a:r>
              <a:rPr lang="en-US" dirty="0" smtClean="0"/>
              <a:t>teaching, the </a:t>
            </a:r>
            <a:r>
              <a:rPr lang="en-US" dirty="0"/>
              <a:t>considerable physical isolation of the Fijian teacher from centers of intellectual stimulus, the shortage of academically qualified Fijian primary school teachers, </a:t>
            </a:r>
            <a:r>
              <a:rPr lang="en-US" dirty="0" smtClean="0"/>
              <a:t>and the </a:t>
            </a:r>
            <a:r>
              <a:rPr lang="en-US" dirty="0"/>
              <a:t>rural poverty that made maintaining scholastic standards difficult</a:t>
            </a:r>
            <a:r>
              <a:rPr lang="en-US" dirty="0" smtClean="0"/>
              <a:t>.</a:t>
            </a:r>
          </a:p>
          <a:p>
            <a:r>
              <a:rPr lang="en-US" dirty="0" smtClean="0"/>
              <a:t> </a:t>
            </a:r>
            <a:r>
              <a:rPr lang="en-US" dirty="0"/>
              <a:t>The social distractions of communal life in the </a:t>
            </a:r>
            <a:r>
              <a:rPr lang="en-US" i="1" dirty="0" err="1"/>
              <a:t>koro</a:t>
            </a:r>
            <a:r>
              <a:rPr lang="en-US" i="1" dirty="0"/>
              <a:t> </a:t>
            </a:r>
            <a:r>
              <a:rPr lang="en-US" dirty="0"/>
              <a:t>and intangible but important cultural </a:t>
            </a:r>
            <a:r>
              <a:rPr lang="en-US" dirty="0" smtClean="0"/>
              <a:t>and psychological </a:t>
            </a:r>
            <a:r>
              <a:rPr lang="en-US" dirty="0"/>
              <a:t>factors added to the educational plight of the Fijian people. </a:t>
            </a:r>
            <a:endParaRPr lang="en-US" dirty="0" smtClean="0"/>
          </a:p>
          <a:p>
            <a:r>
              <a:rPr lang="en-US" dirty="0" smtClean="0"/>
              <a:t>These </a:t>
            </a:r>
            <a:r>
              <a:rPr lang="en-US" dirty="0"/>
              <a:t>structural and social difficulties, not intellectual inferiority, were at the root of </a:t>
            </a:r>
            <a:r>
              <a:rPr lang="en-US" dirty="0" smtClean="0"/>
              <a:t>the problem</a:t>
            </a:r>
            <a:r>
              <a:rPr lang="en-US" dirty="0"/>
              <a:t>. Colonial rule and policies of enforced isolation had saddled the Fijian people with a severe handicap that required urgent </a:t>
            </a:r>
            <a:r>
              <a:rPr lang="en-US" dirty="0" smtClean="0"/>
              <a:t>attention”.</a:t>
            </a:r>
            <a:endParaRPr lang="en-US" dirty="0"/>
          </a:p>
        </p:txBody>
      </p:sp>
    </p:spTree>
    <p:extLst>
      <p:ext uri="{BB962C8B-B14F-4D97-AF65-F5344CB8AC3E}">
        <p14:creationId xmlns:p14="http://schemas.microsoft.com/office/powerpoint/2010/main" val="1801527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Commission recommendation</a:t>
            </a:r>
            <a:endParaRPr lang="en-US" dirty="0"/>
          </a:p>
        </p:txBody>
      </p:sp>
      <p:sp>
        <p:nvSpPr>
          <p:cNvPr id="3" name="Content Placeholder 2"/>
          <p:cNvSpPr>
            <a:spLocks noGrp="1"/>
          </p:cNvSpPr>
          <p:nvPr>
            <p:ph idx="1"/>
          </p:nvPr>
        </p:nvSpPr>
        <p:spPr/>
        <p:txBody>
          <a:bodyPr/>
          <a:lstStyle/>
          <a:p>
            <a:r>
              <a:rPr lang="en-US" dirty="0" smtClean="0"/>
              <a:t>In order to reduce the gap between the two race in respect of education, commission </a:t>
            </a:r>
            <a:r>
              <a:rPr lang="en-US" dirty="0"/>
              <a:t>recommended that 50 percent of Fiji government university scholarship funds be reserved for Fijians on a "</a:t>
            </a:r>
            <a:r>
              <a:rPr lang="en-US" dirty="0" err="1" smtClean="0"/>
              <a:t>parallelblock</a:t>
            </a:r>
            <a:r>
              <a:rPr lang="en-US" dirty="0" smtClean="0"/>
              <a:t>“ basis</a:t>
            </a:r>
            <a:r>
              <a:rPr lang="en-US" dirty="0"/>
              <a:t>, with other ethnic groups competing for their own allotted quota of scholarship </a:t>
            </a:r>
            <a:r>
              <a:rPr lang="en-US" dirty="0" smtClean="0"/>
              <a:t>funds.</a:t>
            </a:r>
          </a:p>
          <a:p>
            <a:r>
              <a:rPr lang="en-US" dirty="0" smtClean="0"/>
              <a:t>These provisions </a:t>
            </a:r>
            <a:r>
              <a:rPr lang="en-US" dirty="0"/>
              <a:t>were to extend for a period of </a:t>
            </a:r>
            <a:r>
              <a:rPr lang="en-US" dirty="0" smtClean="0"/>
              <a:t>nine years</a:t>
            </a:r>
            <a:r>
              <a:rPr lang="en-US" dirty="0"/>
              <a:t>, with a preliminary review at the end of six years</a:t>
            </a:r>
            <a:r>
              <a:rPr lang="en-US" dirty="0" smtClean="0"/>
              <a:t>. </a:t>
            </a:r>
            <a:r>
              <a:rPr lang="en-US" dirty="0"/>
              <a:t>The recommended review did not take place in </a:t>
            </a:r>
            <a:r>
              <a:rPr lang="en-US" dirty="0" smtClean="0"/>
              <a:t>1976.</a:t>
            </a:r>
            <a:endParaRPr lang="en-US" dirty="0"/>
          </a:p>
        </p:txBody>
      </p:sp>
    </p:spTree>
    <p:extLst>
      <p:ext uri="{BB962C8B-B14F-4D97-AF65-F5344CB8AC3E}">
        <p14:creationId xmlns:p14="http://schemas.microsoft.com/office/powerpoint/2010/main" val="1065664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 the issue in 1977 Elections</a:t>
            </a:r>
            <a:endParaRPr lang="en-US" dirty="0"/>
          </a:p>
        </p:txBody>
      </p:sp>
      <p:sp>
        <p:nvSpPr>
          <p:cNvPr id="3" name="Content Placeholder 2"/>
          <p:cNvSpPr>
            <a:spLocks noGrp="1"/>
          </p:cNvSpPr>
          <p:nvPr>
            <p:ph idx="1"/>
          </p:nvPr>
        </p:nvSpPr>
        <p:spPr/>
        <p:txBody>
          <a:bodyPr>
            <a:normAutofit/>
          </a:bodyPr>
          <a:lstStyle/>
          <a:p>
            <a:r>
              <a:rPr lang="en-US" dirty="0"/>
              <a:t>Education became an issue in the 1977 elections. The government awarded scholarships to Fijian students </a:t>
            </a:r>
            <a:r>
              <a:rPr lang="en-US" dirty="0" smtClean="0"/>
              <a:t>with university </a:t>
            </a:r>
            <a:r>
              <a:rPr lang="en-US" dirty="0"/>
              <a:t>entrance pass marks of 216, whereas </a:t>
            </a:r>
            <a:r>
              <a:rPr lang="en-US" dirty="0" err="1" smtClean="0"/>
              <a:t>IndoFijian</a:t>
            </a:r>
            <a:r>
              <a:rPr lang="en-US" dirty="0" smtClean="0"/>
              <a:t> students </a:t>
            </a:r>
            <a:r>
              <a:rPr lang="en-US" dirty="0"/>
              <a:t>needed 261 marks to win scholarships. </a:t>
            </a:r>
            <a:endParaRPr lang="en-US" dirty="0" smtClean="0"/>
          </a:p>
          <a:p>
            <a:r>
              <a:rPr lang="en-US" dirty="0" smtClean="0"/>
              <a:t>Much </a:t>
            </a:r>
            <a:r>
              <a:rPr lang="en-US" dirty="0"/>
              <a:t>political mileage could be made out of this </a:t>
            </a:r>
            <a:r>
              <a:rPr lang="en-US" dirty="0" smtClean="0"/>
              <a:t>glaring inequity.  </a:t>
            </a:r>
            <a:r>
              <a:rPr lang="en-US" dirty="0" err="1"/>
              <a:t>Koya</a:t>
            </a:r>
            <a:r>
              <a:rPr lang="en-US" dirty="0"/>
              <a:t> </a:t>
            </a:r>
            <a:r>
              <a:rPr lang="en-US" dirty="0" smtClean="0"/>
              <a:t>on the policy </a:t>
            </a:r>
            <a:r>
              <a:rPr lang="en-US" dirty="0"/>
              <a:t>of </a:t>
            </a:r>
            <a:r>
              <a:rPr lang="en-US" dirty="0" smtClean="0"/>
              <a:t>discrimination said</a:t>
            </a:r>
            <a:r>
              <a:rPr lang="en-US" dirty="0"/>
              <a:t>, "is bound to produce recriminations, frustrations, bitterness, the destruction of the </a:t>
            </a:r>
            <a:r>
              <a:rPr lang="en-US" dirty="0" smtClean="0"/>
              <a:t>image of </a:t>
            </a:r>
            <a:r>
              <a:rPr lang="en-US" dirty="0"/>
              <a:t>the university and indeed the government of the day in the eyes of the world."</a:t>
            </a:r>
          </a:p>
        </p:txBody>
      </p:sp>
    </p:spTree>
    <p:extLst>
      <p:ext uri="{BB962C8B-B14F-4D97-AF65-F5344CB8AC3E}">
        <p14:creationId xmlns:p14="http://schemas.microsoft.com/office/powerpoint/2010/main" val="76844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Discrimination</a:t>
            </a:r>
            <a:endParaRPr lang="en-US" dirty="0"/>
          </a:p>
        </p:txBody>
      </p:sp>
      <p:sp>
        <p:nvSpPr>
          <p:cNvPr id="3" name="Content Placeholder 2"/>
          <p:cNvSpPr>
            <a:spLocks noGrp="1"/>
          </p:cNvSpPr>
          <p:nvPr>
            <p:ph idx="1"/>
          </p:nvPr>
        </p:nvSpPr>
        <p:spPr/>
        <p:txBody>
          <a:bodyPr>
            <a:normAutofit/>
          </a:bodyPr>
          <a:lstStyle/>
          <a:p>
            <a:r>
              <a:rPr lang="en-US" dirty="0"/>
              <a:t>NFP had tacitly agreed to the principle </a:t>
            </a:r>
            <a:r>
              <a:rPr lang="en-US" dirty="0" smtClean="0"/>
              <a:t>of positive </a:t>
            </a:r>
            <a:r>
              <a:rPr lang="en-US" dirty="0"/>
              <a:t>discrimination in favor of the Fijians</a:t>
            </a:r>
            <a:r>
              <a:rPr lang="en-US" dirty="0" smtClean="0"/>
              <a:t>.</a:t>
            </a:r>
          </a:p>
          <a:p>
            <a:r>
              <a:rPr lang="en-US" dirty="0" err="1"/>
              <a:t>Ratu</a:t>
            </a:r>
            <a:r>
              <a:rPr lang="en-US" dirty="0"/>
              <a:t> Mara reminded the </a:t>
            </a:r>
            <a:r>
              <a:rPr lang="en-US" dirty="0" err="1" smtClean="0"/>
              <a:t>IndoFijians</a:t>
            </a:r>
            <a:r>
              <a:rPr lang="en-US" dirty="0" smtClean="0"/>
              <a:t> of </a:t>
            </a:r>
            <a:r>
              <a:rPr lang="en-US" dirty="0"/>
              <a:t>the many concessions Fijian people had made, such as on land, and stressed </a:t>
            </a:r>
            <a:r>
              <a:rPr lang="en-US" dirty="0" smtClean="0"/>
              <a:t>the need </a:t>
            </a:r>
            <a:r>
              <a:rPr lang="en-US" dirty="0"/>
              <a:t>to give Fijian children time to "catch up</a:t>
            </a:r>
            <a:r>
              <a:rPr lang="en-US" dirty="0" smtClean="0"/>
              <a:t>.“</a:t>
            </a:r>
          </a:p>
          <a:p>
            <a:r>
              <a:rPr lang="en-US" dirty="0" smtClean="0"/>
              <a:t>There </a:t>
            </a:r>
            <a:r>
              <a:rPr lang="en-US" dirty="0"/>
              <a:t>were internal </a:t>
            </a:r>
            <a:r>
              <a:rPr lang="en-US" dirty="0" smtClean="0"/>
              <a:t>urban- rural dichotomies </a:t>
            </a:r>
            <a:r>
              <a:rPr lang="en-US" dirty="0"/>
              <a:t>in both communities that influenced educational </a:t>
            </a:r>
            <a:r>
              <a:rPr lang="en-US" dirty="0" smtClean="0"/>
              <a:t>performance, a </a:t>
            </a:r>
            <a:r>
              <a:rPr lang="en-US" dirty="0"/>
              <a:t>fact that a communal perspective was quite incapable of recognizing; some Fijian provinces, such as Lau, received proportionately more scholarship funds </a:t>
            </a:r>
            <a:r>
              <a:rPr lang="en-US" dirty="0" smtClean="0"/>
              <a:t>than others</a:t>
            </a:r>
            <a:r>
              <a:rPr lang="en-US" dirty="0"/>
              <a:t>, such as Ba, which had the largest </a:t>
            </a:r>
            <a:r>
              <a:rPr lang="en-US" dirty="0" smtClean="0"/>
              <a:t>population.</a:t>
            </a:r>
          </a:p>
          <a:p>
            <a:endParaRPr lang="en-US" dirty="0"/>
          </a:p>
        </p:txBody>
      </p:sp>
    </p:spTree>
    <p:extLst>
      <p:ext uri="{BB962C8B-B14F-4D97-AF65-F5344CB8AC3E}">
        <p14:creationId xmlns:p14="http://schemas.microsoft.com/office/powerpoint/2010/main" val="1620440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2045</Words>
  <Application>Microsoft Office PowerPoint</Application>
  <PresentationFormat>Widescreen</PresentationFormat>
  <Paragraphs>68</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Race Politics </vt:lpstr>
      <vt:lpstr>Common Role versus Communal role</vt:lpstr>
      <vt:lpstr>The politics of balance</vt:lpstr>
      <vt:lpstr>Issue of Education</vt:lpstr>
      <vt:lpstr>Fijian experience of Education</vt:lpstr>
      <vt:lpstr>Fiji Education Commission</vt:lpstr>
      <vt:lpstr>Commission recommendation</vt:lpstr>
      <vt:lpstr>Education the issue in 1977 Elections</vt:lpstr>
      <vt:lpstr>Positive Discrimination</vt:lpstr>
      <vt:lpstr>Issue of Education</vt:lpstr>
      <vt:lpstr>Under representation in Civil Services</vt:lpstr>
      <vt:lpstr>Issue of Disparity in Civil Services</vt:lpstr>
      <vt:lpstr>Differences on issue of Commerce</vt:lpstr>
      <vt:lpstr>Racial difference in Commercial world</vt:lpstr>
      <vt:lpstr>Racial difference in Commercial world</vt:lpstr>
      <vt:lpstr>Racism in representation.</vt:lpstr>
      <vt:lpstr>Mara and Koya: Politics of representation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9</cp:revision>
  <dcterms:created xsi:type="dcterms:W3CDTF">2020-03-08T21:39:16Z</dcterms:created>
  <dcterms:modified xsi:type="dcterms:W3CDTF">2020-03-08T23:03:09Z</dcterms:modified>
</cp:coreProperties>
</file>