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D26C2C-4ED8-41D4-95E7-157D71EE61F4}" type="datetimeFigureOut">
              <a:rPr lang="en-US" smtClean="0"/>
              <a:t>01-Mar-20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148300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D26C2C-4ED8-41D4-95E7-157D71EE61F4}" type="datetimeFigureOut">
              <a:rPr lang="en-US" smtClean="0"/>
              <a:t>01-Mar-20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757881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D26C2C-4ED8-41D4-95E7-157D71EE61F4}" type="datetimeFigureOut">
              <a:rPr lang="en-US" smtClean="0"/>
              <a:t>01-Mar-20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4269570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D26C2C-4ED8-41D4-95E7-157D71EE61F4}" type="datetimeFigureOut">
              <a:rPr lang="en-US" smtClean="0"/>
              <a:t>01-Mar-20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577336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DD26C2C-4ED8-41D4-95E7-157D71EE61F4}" type="datetimeFigureOut">
              <a:rPr lang="en-US" smtClean="0"/>
              <a:t>01-Mar-20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145628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D26C2C-4ED8-41D4-95E7-157D71EE61F4}" type="datetimeFigureOut">
              <a:rPr lang="en-US" smtClean="0"/>
              <a:t>01-Mar-20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1159214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D26C2C-4ED8-41D4-95E7-157D71EE61F4}" type="datetimeFigureOut">
              <a:rPr lang="en-US" smtClean="0"/>
              <a:t>01-Mar-20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1093534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D26C2C-4ED8-41D4-95E7-157D71EE61F4}" type="datetimeFigureOut">
              <a:rPr lang="en-US" smtClean="0"/>
              <a:t>01-Mar-20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1863320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D26C2C-4ED8-41D4-95E7-157D71EE61F4}" type="datetimeFigureOut">
              <a:rPr lang="en-US" smtClean="0"/>
              <a:t>01-Mar-20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2694644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DD26C2C-4ED8-41D4-95E7-157D71EE61F4}" type="datetimeFigureOut">
              <a:rPr lang="en-US" smtClean="0"/>
              <a:t>01-Mar-20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551837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DD26C2C-4ED8-41D4-95E7-157D71EE61F4}" type="datetimeFigureOut">
              <a:rPr lang="en-US" smtClean="0"/>
              <a:t>01-Mar-20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0F08C-FF66-407E-AB33-FB4C4F3BA6D4}" type="slidenum">
              <a:rPr lang="en-US" smtClean="0"/>
              <a:t>‹#›</a:t>
            </a:fld>
            <a:endParaRPr lang="en-US"/>
          </a:p>
        </p:txBody>
      </p:sp>
    </p:spTree>
    <p:extLst>
      <p:ext uri="{BB962C8B-B14F-4D97-AF65-F5344CB8AC3E}">
        <p14:creationId xmlns:p14="http://schemas.microsoft.com/office/powerpoint/2010/main" val="8986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D26C2C-4ED8-41D4-95E7-157D71EE61F4}" type="datetimeFigureOut">
              <a:rPr lang="en-US" smtClean="0"/>
              <a:t>01-Mar-20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40F08C-FF66-407E-AB33-FB4C4F3BA6D4}" type="slidenum">
              <a:rPr lang="en-US" smtClean="0"/>
              <a:t>‹#›</a:t>
            </a:fld>
            <a:endParaRPr lang="en-US"/>
          </a:p>
        </p:txBody>
      </p:sp>
    </p:spTree>
    <p:extLst>
      <p:ext uri="{BB962C8B-B14F-4D97-AF65-F5344CB8AC3E}">
        <p14:creationId xmlns:p14="http://schemas.microsoft.com/office/powerpoint/2010/main" val="4185208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60346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Siddiq</a:t>
            </a:r>
            <a:r>
              <a:rPr lang="en-US" dirty="0" smtClean="0"/>
              <a:t> </a:t>
            </a:r>
            <a:r>
              <a:rPr lang="en-US" dirty="0" err="1" smtClean="0"/>
              <a:t>Koya</a:t>
            </a:r>
            <a:r>
              <a:rPr lang="en-US" dirty="0" smtClean="0"/>
              <a:t>: Rise and Fall</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a:t>Siddiq</a:t>
            </a:r>
            <a:r>
              <a:rPr lang="en-US" dirty="0"/>
              <a:t> </a:t>
            </a:r>
            <a:r>
              <a:rPr lang="en-US" dirty="0" err="1"/>
              <a:t>Koya</a:t>
            </a:r>
            <a:r>
              <a:rPr lang="en-US" dirty="0"/>
              <a:t> was a </a:t>
            </a:r>
            <a:r>
              <a:rPr lang="en-US" dirty="0" smtClean="0"/>
              <a:t>Ba born, Tasmanian trained, Muslim </a:t>
            </a:r>
            <a:r>
              <a:rPr lang="en-US" dirty="0"/>
              <a:t>lawyer who had been A. D. Patel's able lieutenant in the early 1960s</a:t>
            </a:r>
            <a:r>
              <a:rPr lang="en-US" dirty="0" smtClean="0"/>
              <a:t>. </a:t>
            </a:r>
            <a:r>
              <a:rPr lang="en-US" dirty="0"/>
              <a:t>he had become a kind of folk hero </a:t>
            </a:r>
            <a:r>
              <a:rPr lang="en-US" dirty="0" smtClean="0"/>
              <a:t>to </a:t>
            </a:r>
            <a:r>
              <a:rPr lang="en-US" dirty="0"/>
              <a:t>many cane farmers. </a:t>
            </a:r>
            <a:endParaRPr lang="en-US" dirty="0" smtClean="0"/>
          </a:p>
          <a:p>
            <a:r>
              <a:rPr lang="en-US" dirty="0" err="1" smtClean="0"/>
              <a:t>Koya</a:t>
            </a:r>
            <a:r>
              <a:rPr lang="en-US" dirty="0" smtClean="0"/>
              <a:t> </a:t>
            </a:r>
            <a:r>
              <a:rPr lang="en-US" dirty="0"/>
              <a:t>was an emotional, ebullient, </a:t>
            </a:r>
            <a:r>
              <a:rPr lang="en-US" dirty="0" smtClean="0"/>
              <a:t>chest thumping orator</a:t>
            </a:r>
            <a:r>
              <a:rPr lang="en-US" dirty="0"/>
              <a:t>, full of fire and passion, a perfect deputy to the cool, analytical Patel. </a:t>
            </a:r>
            <a:endParaRPr lang="en-US" dirty="0" smtClean="0"/>
          </a:p>
          <a:p>
            <a:r>
              <a:rPr lang="en-US" dirty="0" err="1" smtClean="0"/>
              <a:t>Koya's</a:t>
            </a:r>
            <a:r>
              <a:rPr lang="en-US" dirty="0" smtClean="0"/>
              <a:t> misfortune was </a:t>
            </a:r>
            <a:r>
              <a:rPr lang="en-US" dirty="0"/>
              <a:t>that he had come of political age in Patel's large shadow; in the eyes of many of the party's strongest supporters, he could not carve a distinctive niche for himself</a:t>
            </a:r>
            <a:r>
              <a:rPr lang="en-US" dirty="0" smtClean="0"/>
              <a:t>.</a:t>
            </a:r>
          </a:p>
          <a:p>
            <a:r>
              <a:rPr lang="en-US" dirty="0" err="1" smtClean="0"/>
              <a:t>Koya's</a:t>
            </a:r>
            <a:r>
              <a:rPr lang="en-US" dirty="0" smtClean="0"/>
              <a:t> own </a:t>
            </a:r>
            <a:r>
              <a:rPr lang="en-US" dirty="0"/>
              <a:t>political miscalculations cost him dearly. His surprisingly close friendship with Mara in the early 1970s did not pay dividends, for in the end he had little to </a:t>
            </a:r>
            <a:r>
              <a:rPr lang="en-US" dirty="0" smtClean="0"/>
              <a:t>show for </a:t>
            </a:r>
            <a:r>
              <a:rPr lang="en-US" dirty="0"/>
              <a:t>his cooperation.</a:t>
            </a:r>
          </a:p>
        </p:txBody>
      </p:sp>
    </p:spTree>
    <p:extLst>
      <p:ext uri="{BB962C8B-B14F-4D97-AF65-F5344CB8AC3E}">
        <p14:creationId xmlns:p14="http://schemas.microsoft.com/office/powerpoint/2010/main" val="3699122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15171" cy="970189"/>
          </a:xfrm>
        </p:spPr>
        <p:txBody>
          <a:bodyPr>
            <a:normAutofit/>
          </a:bodyPr>
          <a:lstStyle/>
          <a:p>
            <a:r>
              <a:rPr lang="en-US" sz="3600" dirty="0" err="1" smtClean="0"/>
              <a:t>Siddiq</a:t>
            </a:r>
            <a:r>
              <a:rPr lang="en-US" sz="3600" dirty="0" smtClean="0"/>
              <a:t> </a:t>
            </a:r>
            <a:r>
              <a:rPr lang="en-US" sz="3600" dirty="0" err="1" smtClean="0"/>
              <a:t>Koya</a:t>
            </a:r>
            <a:r>
              <a:rPr lang="en-US" sz="3600" dirty="0" smtClean="0"/>
              <a:t>: Rise and Fall and Mara changing prospective</a:t>
            </a:r>
            <a:endParaRPr lang="en-US" sz="3600" dirty="0"/>
          </a:p>
        </p:txBody>
      </p:sp>
      <p:sp>
        <p:nvSpPr>
          <p:cNvPr id="3" name="Content Placeholder 2"/>
          <p:cNvSpPr>
            <a:spLocks noGrp="1"/>
          </p:cNvSpPr>
          <p:nvPr>
            <p:ph idx="1"/>
          </p:nvPr>
        </p:nvSpPr>
        <p:spPr>
          <a:xfrm>
            <a:off x="838200" y="1480457"/>
            <a:ext cx="10515600" cy="4696506"/>
          </a:xfrm>
        </p:spPr>
        <p:txBody>
          <a:bodyPr>
            <a:normAutofit fontScale="92500" lnSpcReduction="20000"/>
          </a:bodyPr>
          <a:lstStyle/>
          <a:p>
            <a:r>
              <a:rPr lang="en-US" dirty="0" smtClean="0"/>
              <a:t>During 1960s, the </a:t>
            </a:r>
            <a:r>
              <a:rPr lang="en-US" dirty="0" err="1" smtClean="0"/>
              <a:t>Koya</a:t>
            </a:r>
            <a:r>
              <a:rPr lang="en-US" dirty="0" smtClean="0"/>
              <a:t> faced challenges within the party. There emerged a deep rifts in the top ranks of party hierarchy in NFP. </a:t>
            </a:r>
            <a:r>
              <a:rPr lang="en-US" dirty="0" err="1" smtClean="0"/>
              <a:t>Koya</a:t>
            </a:r>
            <a:r>
              <a:rPr lang="en-US" dirty="0" smtClean="0"/>
              <a:t> being an unchallenged leader of the party and the problems emerged.</a:t>
            </a:r>
          </a:p>
          <a:p>
            <a:r>
              <a:rPr lang="en-US" dirty="0"/>
              <a:t>Mara fared better within his party. His status as the paramount chief of a powerful area of Fiji gave him </a:t>
            </a:r>
            <a:r>
              <a:rPr lang="en-US" dirty="0" smtClean="0"/>
              <a:t>a </a:t>
            </a:r>
            <a:r>
              <a:rPr lang="en-US" dirty="0"/>
              <a:t>great advantage in his own community, where </a:t>
            </a:r>
            <a:r>
              <a:rPr lang="en-US" dirty="0" smtClean="0"/>
              <a:t>genealogy, status</a:t>
            </a:r>
            <a:r>
              <a:rPr lang="en-US" dirty="0"/>
              <a:t>, and protocol counted for a great deal. His keen understanding of the political mantras of local politics, national and international prestige, and a </a:t>
            </a:r>
            <a:r>
              <a:rPr lang="en-US" dirty="0" smtClean="0"/>
              <a:t>conspicuous lack </a:t>
            </a:r>
            <a:r>
              <a:rPr lang="en-US" dirty="0"/>
              <a:t>of any other credible alternative, both within his party and on the national scene, all helped to bolster his position</a:t>
            </a:r>
            <a:r>
              <a:rPr lang="en-US" dirty="0" smtClean="0"/>
              <a:t>. </a:t>
            </a:r>
          </a:p>
          <a:p>
            <a:r>
              <a:rPr lang="en-US" dirty="0" smtClean="0"/>
              <a:t>Some even criticized Mara of being having a heart of Indo-Fijian in Fijian clothes as he was advancing their interests at the expense of </a:t>
            </a:r>
            <a:r>
              <a:rPr lang="en-US" dirty="0" err="1" smtClean="0"/>
              <a:t>taukei</a:t>
            </a:r>
            <a:r>
              <a:rPr lang="en-US" dirty="0" smtClean="0"/>
              <a:t>. This criticism angered him deeply, </a:t>
            </a:r>
            <a:r>
              <a:rPr lang="en-US" dirty="0"/>
              <a:t>hardening his political attitude and pushing him into a seemingly uncompromising ethnic corner. These were unhappy developments for Fiji.</a:t>
            </a:r>
          </a:p>
        </p:txBody>
      </p:sp>
    </p:spTree>
    <p:extLst>
      <p:ext uri="{BB962C8B-B14F-4D97-AF65-F5344CB8AC3E}">
        <p14:creationId xmlns:p14="http://schemas.microsoft.com/office/powerpoint/2010/main" val="3308060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Street Commission and constitution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a:t>Because the method of election to parliament agreed to by both the political parties in London was an interim solution that provided only for the first House </a:t>
            </a:r>
            <a:r>
              <a:rPr lang="en-US" dirty="0" smtClean="0"/>
              <a:t>of Representatives </a:t>
            </a:r>
            <a:r>
              <a:rPr lang="en-US" dirty="0"/>
              <a:t>elected after independence, both Mara and </a:t>
            </a:r>
            <a:r>
              <a:rPr lang="en-US" dirty="0" err="1"/>
              <a:t>Koya</a:t>
            </a:r>
            <a:r>
              <a:rPr lang="en-US" dirty="0"/>
              <a:t>, in their joint statement of 30 April 1970, had agreed to appoint a Royal Commission </a:t>
            </a:r>
            <a:r>
              <a:rPr lang="en-US" dirty="0" smtClean="0"/>
              <a:t>to recommend </a:t>
            </a:r>
            <a:r>
              <a:rPr lang="en-US" dirty="0"/>
              <a:t>the most appropriate method for subsequent </a:t>
            </a:r>
            <a:r>
              <a:rPr lang="en-US" dirty="0" smtClean="0"/>
              <a:t>elections.</a:t>
            </a:r>
          </a:p>
          <a:p>
            <a:r>
              <a:rPr lang="en-US" dirty="0" smtClean="0"/>
              <a:t>A </a:t>
            </a:r>
            <a:r>
              <a:rPr lang="en-US" dirty="0"/>
              <a:t>Royal Commission was appointed in 1975, with Professor </a:t>
            </a:r>
            <a:r>
              <a:rPr lang="en-US" dirty="0" smtClean="0"/>
              <a:t>Harry Street </a:t>
            </a:r>
            <a:r>
              <a:rPr lang="en-US" dirty="0"/>
              <a:t>as the chairman and Sir William Hart and Professor Sir Keith Lucas as members. The commission convened in Fiji and held several hearings throughout </a:t>
            </a:r>
            <a:r>
              <a:rPr lang="en-US" dirty="0" smtClean="0"/>
              <a:t>the country.</a:t>
            </a:r>
          </a:p>
          <a:p>
            <a:r>
              <a:rPr lang="en-US" i="1" dirty="0"/>
              <a:t>Fiji Times </a:t>
            </a:r>
            <a:r>
              <a:rPr lang="en-US" dirty="0"/>
              <a:t>expressed it, the Royal Commission was "an exercise in futility because, </a:t>
            </a:r>
            <a:r>
              <a:rPr lang="en-US" dirty="0" smtClean="0"/>
              <a:t>no matter </a:t>
            </a:r>
            <a:r>
              <a:rPr lang="en-US" dirty="0"/>
              <a:t>what its recommendations, none of the parliamentary parties has the necessary numbers to create a constitutional change."</a:t>
            </a:r>
          </a:p>
        </p:txBody>
      </p:sp>
    </p:spTree>
    <p:extLst>
      <p:ext uri="{BB962C8B-B14F-4D97-AF65-F5344CB8AC3E}">
        <p14:creationId xmlns:p14="http://schemas.microsoft.com/office/powerpoint/2010/main" val="3626100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lnSpcReduction="10000"/>
          </a:bodyPr>
          <a:lstStyle/>
          <a:p>
            <a:r>
              <a:rPr lang="en-US" dirty="0"/>
              <a:t>In its report, the commission recommended a compromise solution to Fiji's thorny electoral system. It agreed that communal representation should be maintained </a:t>
            </a:r>
            <a:r>
              <a:rPr lang="en-US" dirty="0" smtClean="0"/>
              <a:t>with the </a:t>
            </a:r>
            <a:r>
              <a:rPr lang="en-US" dirty="0"/>
              <a:t>same weight as in the 1970 constitution to guarantee ethnic representation of the major communities of Fiji so that no ethnic group felt deprived of </a:t>
            </a:r>
            <a:r>
              <a:rPr lang="en-US" dirty="0" smtClean="0"/>
              <a:t>electoral representation</a:t>
            </a:r>
            <a:r>
              <a:rPr lang="en-US" dirty="0"/>
              <a:t>. </a:t>
            </a:r>
            <a:endParaRPr lang="en-US" dirty="0" smtClean="0"/>
          </a:p>
          <a:p>
            <a:r>
              <a:rPr lang="en-US" dirty="0" smtClean="0"/>
              <a:t>But </a:t>
            </a:r>
            <a:r>
              <a:rPr lang="en-US" dirty="0"/>
              <a:t>it also recommended that the remaining </a:t>
            </a:r>
            <a:r>
              <a:rPr lang="en-US" dirty="0" smtClean="0"/>
              <a:t>twenty five seats </a:t>
            </a:r>
            <a:r>
              <a:rPr lang="en-US" dirty="0"/>
              <a:t>be turned into common electoral roll in five constituencies "with no restriction of race </a:t>
            </a:r>
            <a:r>
              <a:rPr lang="en-US" dirty="0" smtClean="0"/>
              <a:t>or religion </a:t>
            </a:r>
            <a:r>
              <a:rPr lang="en-US" dirty="0"/>
              <a:t>for either voters or candidates." These seats, it suggested, should be elected on the basis of a single transfer vote.</a:t>
            </a:r>
          </a:p>
        </p:txBody>
      </p:sp>
    </p:spTree>
    <p:extLst>
      <p:ext uri="{BB962C8B-B14F-4D97-AF65-F5344CB8AC3E}">
        <p14:creationId xmlns:p14="http://schemas.microsoft.com/office/powerpoint/2010/main" val="2721246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 outcomes</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These sensible recommendations took into account the unique ethnic composition of Fiji's society (with all the ethnic communities' attendant fears and prejudices) </a:t>
            </a:r>
            <a:r>
              <a:rPr lang="en-US" dirty="0" smtClean="0"/>
              <a:t>and the </a:t>
            </a:r>
            <a:r>
              <a:rPr lang="en-US" dirty="0"/>
              <a:t>need, on the other hand, to transcend these barriers to create an overarching sense of nationhood. </a:t>
            </a:r>
            <a:endParaRPr lang="en-US" dirty="0" smtClean="0"/>
          </a:p>
          <a:p>
            <a:r>
              <a:rPr lang="en-US" dirty="0" smtClean="0"/>
              <a:t>However</a:t>
            </a:r>
            <a:r>
              <a:rPr lang="en-US" dirty="0"/>
              <a:t>, the recommendations fell on infertile, even </a:t>
            </a:r>
            <a:r>
              <a:rPr lang="en-US" dirty="0" smtClean="0"/>
              <a:t>hostile, political </a:t>
            </a:r>
            <a:r>
              <a:rPr lang="en-US" dirty="0"/>
              <a:t>ground</a:t>
            </a:r>
            <a:r>
              <a:rPr lang="en-US" dirty="0" smtClean="0"/>
              <a:t>. </a:t>
            </a:r>
            <a:r>
              <a:rPr lang="en-US" dirty="0"/>
              <a:t>The 1970 constitution had served the Alliance well. Its electoral provisions had worked to its advantage and so, </a:t>
            </a:r>
            <a:r>
              <a:rPr lang="en-US" dirty="0" smtClean="0"/>
              <a:t>promises notwithstanding</a:t>
            </a:r>
            <a:r>
              <a:rPr lang="en-US" dirty="0"/>
              <a:t>, the party saw no pressing need for </a:t>
            </a:r>
            <a:r>
              <a:rPr lang="en-US" dirty="0" smtClean="0"/>
              <a:t>change.</a:t>
            </a:r>
          </a:p>
          <a:p>
            <a:r>
              <a:rPr lang="en-US" dirty="0"/>
              <a:t> In their public presentations, the Alliance leaders advanced a number of reasons: extreme </a:t>
            </a:r>
            <a:r>
              <a:rPr lang="en-US" dirty="0" smtClean="0"/>
              <a:t>communalism would </a:t>
            </a:r>
            <a:r>
              <a:rPr lang="en-US" dirty="0"/>
              <a:t>be generated if any of the major groups sensed erosion of their representation in parliament; there was a need to consolidate the status quo after </a:t>
            </a:r>
            <a:r>
              <a:rPr lang="en-US" dirty="0" smtClean="0"/>
              <a:t>dramatic constitutional </a:t>
            </a:r>
            <a:r>
              <a:rPr lang="en-US" dirty="0"/>
              <a:t>developments of the previous decade; more time was needed to see how the 1970 arrangement might work.</a:t>
            </a:r>
          </a:p>
        </p:txBody>
      </p:sp>
    </p:spTree>
    <p:extLst>
      <p:ext uri="{BB962C8B-B14F-4D97-AF65-F5344CB8AC3E}">
        <p14:creationId xmlns:p14="http://schemas.microsoft.com/office/powerpoint/2010/main" val="4294269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method?</a:t>
            </a:r>
            <a:endParaRPr lang="en-US" dirty="0"/>
          </a:p>
        </p:txBody>
      </p:sp>
      <p:sp>
        <p:nvSpPr>
          <p:cNvPr id="3" name="Content Placeholder 2"/>
          <p:cNvSpPr>
            <a:spLocks noGrp="1"/>
          </p:cNvSpPr>
          <p:nvPr>
            <p:ph idx="1"/>
          </p:nvPr>
        </p:nvSpPr>
        <p:spPr>
          <a:xfrm>
            <a:off x="566057" y="1364343"/>
            <a:ext cx="10787743" cy="4812620"/>
          </a:xfrm>
        </p:spPr>
        <p:txBody>
          <a:bodyPr>
            <a:normAutofit fontScale="85000" lnSpcReduction="10000"/>
          </a:bodyPr>
          <a:lstStyle/>
          <a:p>
            <a:r>
              <a:rPr lang="en-US" dirty="0" smtClean="0"/>
              <a:t>The constitution could </a:t>
            </a:r>
            <a:r>
              <a:rPr lang="en-US" dirty="0"/>
              <a:t>not be changed at the whim of any political party because all amendments to the constitution required the support of </a:t>
            </a:r>
            <a:r>
              <a:rPr lang="en-US" dirty="0" smtClean="0"/>
              <a:t>three quarters of </a:t>
            </a:r>
            <a:r>
              <a:rPr lang="en-US" dirty="0"/>
              <a:t>the members of </a:t>
            </a:r>
            <a:r>
              <a:rPr lang="en-US" dirty="0" smtClean="0"/>
              <a:t>both houses </a:t>
            </a:r>
            <a:r>
              <a:rPr lang="en-US" dirty="0"/>
              <a:t>of parliament, with the Great Council of Chiefs having the power of veto over any legislation that even remotely touched on Fijian interests and sensibilities.</a:t>
            </a:r>
          </a:p>
          <a:p>
            <a:r>
              <a:rPr lang="en-US" dirty="0"/>
              <a:t>Moreover, the Royal Commission was not proposing to tinker with the integrity of the constitution as a whole, but with only one part of it—the method of </a:t>
            </a:r>
            <a:r>
              <a:rPr lang="en-US" dirty="0" smtClean="0"/>
              <a:t>election— that </a:t>
            </a:r>
            <a:r>
              <a:rPr lang="en-US" dirty="0"/>
              <a:t>had deliberately been left unresolved at the constitutional negotiations</a:t>
            </a:r>
            <a:r>
              <a:rPr lang="en-US" dirty="0" smtClean="0"/>
              <a:t>.</a:t>
            </a:r>
          </a:p>
          <a:p>
            <a:r>
              <a:rPr lang="en-US" dirty="0"/>
              <a:t>Ahmed Ali, then an Alliance Party functionary, was candid. ''For Fijians the meaning is clear," he said. "The Fijian people and their leaders are not likely to tolerate </a:t>
            </a:r>
            <a:r>
              <a:rPr lang="en-US" dirty="0" smtClean="0"/>
              <a:t>a political </a:t>
            </a:r>
            <a:r>
              <a:rPr lang="en-US" dirty="0"/>
              <a:t>system which might pave the way for political control of Fijians by </a:t>
            </a:r>
            <a:r>
              <a:rPr lang="en-US" dirty="0" smtClean="0"/>
              <a:t>non Fijians.“ In </a:t>
            </a:r>
            <a:r>
              <a:rPr lang="en-US" dirty="0"/>
              <a:t>short, the Alliance's mind was made up. If the commission endorsed its position, the recommendations would be welcomed; if it did not, they would </a:t>
            </a:r>
            <a:r>
              <a:rPr lang="en-US" dirty="0" smtClean="0"/>
              <a:t>be shelved</a:t>
            </a:r>
            <a:r>
              <a:rPr lang="en-US" dirty="0"/>
              <a:t>, which is what finally happened</a:t>
            </a:r>
            <a:r>
              <a:rPr lang="en-US" dirty="0" smtClean="0"/>
              <a:t>. Mara stood against common roll that was a different position in comparison to his stand of 1960s.</a:t>
            </a:r>
            <a:endParaRPr lang="en-US" dirty="0"/>
          </a:p>
        </p:txBody>
      </p:sp>
    </p:spTree>
    <p:extLst>
      <p:ext uri="{BB962C8B-B14F-4D97-AF65-F5344CB8AC3E}">
        <p14:creationId xmlns:p14="http://schemas.microsoft.com/office/powerpoint/2010/main" val="2645969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NFP Vs Alliance</a:t>
            </a:r>
            <a:endParaRPr lang="en-US" dirty="0"/>
          </a:p>
        </p:txBody>
      </p:sp>
      <p:sp>
        <p:nvSpPr>
          <p:cNvPr id="3" name="Content Placeholder 2"/>
          <p:cNvSpPr>
            <a:spLocks noGrp="1"/>
          </p:cNvSpPr>
          <p:nvPr>
            <p:ph idx="1"/>
          </p:nvPr>
        </p:nvSpPr>
        <p:spPr/>
        <p:txBody>
          <a:bodyPr>
            <a:normAutofit lnSpcReduction="10000"/>
          </a:bodyPr>
          <a:lstStyle/>
          <a:p>
            <a:r>
              <a:rPr lang="en-US" dirty="0"/>
              <a:t>The NFP had been cleverly outmaneuvered. It tried to remind the Alliance of the "gentleman's agreement" on the implementation of the recommendations of the </a:t>
            </a:r>
            <a:r>
              <a:rPr lang="en-US" dirty="0" smtClean="0"/>
              <a:t>Royal Commission</a:t>
            </a:r>
            <a:r>
              <a:rPr lang="en-US" dirty="0"/>
              <a:t>. It had taken that agreement at face value, believing that the Alliance would honor its commitment. </a:t>
            </a:r>
            <a:endParaRPr lang="en-US" dirty="0" smtClean="0"/>
          </a:p>
          <a:p>
            <a:r>
              <a:rPr lang="en-US" dirty="0" smtClean="0"/>
              <a:t>The </a:t>
            </a:r>
            <a:r>
              <a:rPr lang="en-US" dirty="0"/>
              <a:t>Alliance, on the other hand, had made the </a:t>
            </a:r>
            <a:r>
              <a:rPr lang="en-US" dirty="0" smtClean="0"/>
              <a:t>promise as </a:t>
            </a:r>
            <a:r>
              <a:rPr lang="en-US" dirty="0"/>
              <a:t>an expedient tactical move to extract concessions on important issues never really intending to abide by its words</a:t>
            </a:r>
            <a:r>
              <a:rPr lang="en-US" dirty="0" smtClean="0"/>
              <a:t>. </a:t>
            </a:r>
            <a:r>
              <a:rPr lang="en-US" dirty="0" err="1"/>
              <a:t>Koya</a:t>
            </a:r>
            <a:r>
              <a:rPr lang="en-US" dirty="0"/>
              <a:t> expressed surprise at the </a:t>
            </a:r>
            <a:r>
              <a:rPr lang="en-US" dirty="0" smtClean="0"/>
              <a:t>Alliance's intransigence. </a:t>
            </a:r>
            <a:r>
              <a:rPr lang="en-US" dirty="0"/>
              <a:t>Party Secretary </a:t>
            </a:r>
            <a:r>
              <a:rPr lang="en-US" dirty="0" err="1"/>
              <a:t>Ramrakha</a:t>
            </a:r>
            <a:r>
              <a:rPr lang="en-US" dirty="0"/>
              <a:t> accused the Alliance of "deceit" and worse, but these were merely words floating in the wind.</a:t>
            </a:r>
          </a:p>
        </p:txBody>
      </p:sp>
    </p:spTree>
    <p:extLst>
      <p:ext uri="{BB962C8B-B14F-4D97-AF65-F5344CB8AC3E}">
        <p14:creationId xmlns:p14="http://schemas.microsoft.com/office/powerpoint/2010/main" val="1463417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NFP internal problems</a:t>
            </a:r>
            <a:endParaRPr lang="en-US" dirty="0"/>
          </a:p>
        </p:txBody>
      </p:sp>
      <p:sp>
        <p:nvSpPr>
          <p:cNvPr id="3" name="Content Placeholder 2"/>
          <p:cNvSpPr>
            <a:spLocks noGrp="1"/>
          </p:cNvSpPr>
          <p:nvPr>
            <p:ph idx="1"/>
          </p:nvPr>
        </p:nvSpPr>
        <p:spPr/>
        <p:txBody>
          <a:bodyPr>
            <a:normAutofit/>
          </a:bodyPr>
          <a:lstStyle/>
          <a:p>
            <a:r>
              <a:rPr lang="en-US" dirty="0"/>
              <a:t>Being outmaneuvered by the Alliance was one part of the problem. The other was that the rest of the NFP leadership, for all its fulminations, was not as </a:t>
            </a:r>
            <a:r>
              <a:rPr lang="en-US" dirty="0" smtClean="0"/>
              <a:t>intellectually or </a:t>
            </a:r>
            <a:r>
              <a:rPr lang="en-US" dirty="0"/>
              <a:t>politically committed to the concept of a common roll as A. D. Patel had been. </a:t>
            </a:r>
            <a:endParaRPr lang="en-US" dirty="0" smtClean="0"/>
          </a:p>
          <a:p>
            <a:r>
              <a:rPr lang="en-US" dirty="0" smtClean="0"/>
              <a:t>Instead </a:t>
            </a:r>
            <a:r>
              <a:rPr lang="en-US" dirty="0"/>
              <a:t>of confronting the Alliance, or making the Royal </a:t>
            </a:r>
            <a:r>
              <a:rPr lang="en-US" dirty="0" smtClean="0"/>
              <a:t>Commission recommendations </a:t>
            </a:r>
            <a:r>
              <a:rPr lang="en-US" dirty="0"/>
              <a:t>a national political issue, the NFP leaders, in the throes of bitter </a:t>
            </a:r>
            <a:r>
              <a:rPr lang="en-US" dirty="0" smtClean="0"/>
              <a:t>internal conflicts. </a:t>
            </a:r>
          </a:p>
          <a:p>
            <a:r>
              <a:rPr lang="en-US" dirty="0" err="1" smtClean="0"/>
              <a:t>Koya</a:t>
            </a:r>
            <a:r>
              <a:rPr lang="en-US" dirty="0" smtClean="0"/>
              <a:t> </a:t>
            </a:r>
            <a:r>
              <a:rPr lang="en-US" dirty="0"/>
              <a:t>defended not pushing the issue at the negotiating table because, he said, </a:t>
            </a:r>
            <a:r>
              <a:rPr lang="en-US" dirty="0" err="1" smtClean="0"/>
              <a:t>IndoFijians</a:t>
            </a:r>
            <a:r>
              <a:rPr lang="en-US" dirty="0" smtClean="0"/>
              <a:t> had </a:t>
            </a:r>
            <a:r>
              <a:rPr lang="en-US" dirty="0"/>
              <a:t>waited for a common roll since 1929, and they could wait </a:t>
            </a:r>
            <a:r>
              <a:rPr lang="en-US" dirty="0" smtClean="0"/>
              <a:t>for some </a:t>
            </a:r>
            <a:r>
              <a:rPr lang="en-US" dirty="0"/>
              <a:t>time longer.</a:t>
            </a:r>
          </a:p>
        </p:txBody>
      </p:sp>
    </p:spTree>
    <p:extLst>
      <p:ext uri="{BB962C8B-B14F-4D97-AF65-F5344CB8AC3E}">
        <p14:creationId xmlns:p14="http://schemas.microsoft.com/office/powerpoint/2010/main" val="3485898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Koya</a:t>
            </a:r>
            <a:r>
              <a:rPr lang="en-US" dirty="0" smtClean="0"/>
              <a:t> lacks commitment: Old system retained</a:t>
            </a:r>
            <a:endParaRPr lang="en-US" dirty="0"/>
          </a:p>
        </p:txBody>
      </p:sp>
      <p:sp>
        <p:nvSpPr>
          <p:cNvPr id="3" name="Content Placeholder 2"/>
          <p:cNvSpPr>
            <a:spLocks noGrp="1"/>
          </p:cNvSpPr>
          <p:nvPr>
            <p:ph idx="1"/>
          </p:nvPr>
        </p:nvSpPr>
        <p:spPr/>
        <p:txBody>
          <a:bodyPr>
            <a:normAutofit fontScale="77500" lnSpcReduction="20000"/>
          </a:bodyPr>
          <a:lstStyle/>
          <a:p>
            <a:r>
              <a:rPr lang="en-US" dirty="0"/>
              <a:t>While </a:t>
            </a:r>
            <a:r>
              <a:rPr lang="en-US" dirty="0" err="1"/>
              <a:t>Koya</a:t>
            </a:r>
            <a:r>
              <a:rPr lang="en-US" dirty="0"/>
              <a:t> may have had a nominal commitment to the idea, some in his party accepted the Alliance view about the need for guaranteed and equal representation </a:t>
            </a:r>
            <a:r>
              <a:rPr lang="en-US" dirty="0" smtClean="0"/>
              <a:t>in the </a:t>
            </a:r>
            <a:r>
              <a:rPr lang="en-US" dirty="0"/>
              <a:t>parliament for all ethnic groups. In the interests of the </a:t>
            </a:r>
            <a:r>
              <a:rPr lang="en-US" dirty="0" err="1" smtClean="0"/>
              <a:t>IndoFijian</a:t>
            </a:r>
            <a:r>
              <a:rPr lang="en-US" dirty="0" smtClean="0"/>
              <a:t> community </a:t>
            </a:r>
            <a:r>
              <a:rPr lang="en-US" dirty="0"/>
              <a:t>itself, they suggested, the old system should be maintained</a:t>
            </a:r>
            <a:r>
              <a:rPr lang="en-US" dirty="0" smtClean="0"/>
              <a:t>.</a:t>
            </a:r>
          </a:p>
          <a:p>
            <a:r>
              <a:rPr lang="en-US" dirty="0"/>
              <a:t>The </a:t>
            </a:r>
            <a:r>
              <a:rPr lang="en-US" dirty="0" err="1" smtClean="0"/>
              <a:t>IndoFijian</a:t>
            </a:r>
            <a:r>
              <a:rPr lang="en-US" dirty="0" smtClean="0"/>
              <a:t>  birthrate had </a:t>
            </a:r>
            <a:r>
              <a:rPr lang="en-US" dirty="0"/>
              <a:t>been declining; emigration was slowly reducing the total </a:t>
            </a:r>
            <a:r>
              <a:rPr lang="en-US" dirty="0" err="1" smtClean="0"/>
              <a:t>IndoFijian</a:t>
            </a:r>
            <a:r>
              <a:rPr lang="en-US" dirty="0" smtClean="0"/>
              <a:t> population</a:t>
            </a:r>
            <a:r>
              <a:rPr lang="en-US" dirty="0"/>
              <a:t>, and it was a distinct possibility that in the next decade or so, the </a:t>
            </a:r>
            <a:r>
              <a:rPr lang="en-US" dirty="0" err="1" smtClean="0"/>
              <a:t>IndoFijian</a:t>
            </a:r>
            <a:r>
              <a:rPr lang="en-US" dirty="0" smtClean="0"/>
              <a:t> population </a:t>
            </a:r>
            <a:r>
              <a:rPr lang="en-US" dirty="0"/>
              <a:t>could become a minority in Fiji. When that happened, </a:t>
            </a:r>
            <a:r>
              <a:rPr lang="en-US" dirty="0" smtClean="0"/>
              <a:t>the thinking </a:t>
            </a:r>
            <a:r>
              <a:rPr lang="en-US" dirty="0"/>
              <a:t>went, the existing formulas would serve the needs of the community best. </a:t>
            </a:r>
            <a:endParaRPr lang="en-US" dirty="0" smtClean="0"/>
          </a:p>
          <a:p>
            <a:r>
              <a:rPr lang="en-US" dirty="0" smtClean="0"/>
              <a:t>This argument went </a:t>
            </a:r>
            <a:r>
              <a:rPr lang="en-US" dirty="0"/>
              <a:t>against the basic philosophy of a common roll as it had been advocated in earlier decades. It was harmful to the larger interests of the </a:t>
            </a:r>
            <a:r>
              <a:rPr lang="en-US" dirty="0" err="1" smtClean="0"/>
              <a:t>IndoFijian</a:t>
            </a:r>
            <a:r>
              <a:rPr lang="en-US" dirty="0" smtClean="0"/>
              <a:t> community, which </a:t>
            </a:r>
            <a:r>
              <a:rPr lang="en-US" dirty="0"/>
              <a:t>rested in political integration rather than ethnic separateness, in joining hands across ethnic boundaries rather than remaining locked in ethnic compartments. </a:t>
            </a:r>
            <a:endParaRPr lang="en-US" dirty="0" smtClean="0"/>
          </a:p>
          <a:p>
            <a:r>
              <a:rPr lang="en-US" dirty="0" smtClean="0"/>
              <a:t>The </a:t>
            </a:r>
            <a:r>
              <a:rPr lang="en-US" dirty="0" err="1" smtClean="0"/>
              <a:t>IndoFijian</a:t>
            </a:r>
            <a:r>
              <a:rPr lang="en-US" dirty="0" smtClean="0"/>
              <a:t> leaders </a:t>
            </a:r>
            <a:r>
              <a:rPr lang="en-US" dirty="0"/>
              <a:t>had succumbed to the political considerations of the moment, with only myopic visions of the </a:t>
            </a:r>
            <a:r>
              <a:rPr lang="en-US" dirty="0" err="1" smtClean="0"/>
              <a:t>longterm</a:t>
            </a:r>
            <a:r>
              <a:rPr lang="en-US" dirty="0" smtClean="0"/>
              <a:t> interests </a:t>
            </a:r>
            <a:r>
              <a:rPr lang="en-US" dirty="0"/>
              <a:t>of their own people and the </a:t>
            </a:r>
            <a:r>
              <a:rPr lang="en-US" dirty="0" smtClean="0"/>
              <a:t>nation at </a:t>
            </a:r>
            <a:r>
              <a:rPr lang="en-US" dirty="0"/>
              <a:t>large. </a:t>
            </a:r>
          </a:p>
        </p:txBody>
      </p:sp>
    </p:spTree>
    <p:extLst>
      <p:ext uri="{BB962C8B-B14F-4D97-AF65-F5344CB8AC3E}">
        <p14:creationId xmlns:p14="http://schemas.microsoft.com/office/powerpoint/2010/main" val="46259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a:t>With the shelving of the Street Commission recommendations, the last opportunity was lost for devising an electoral system that went beyond the politics and </a:t>
            </a:r>
            <a:r>
              <a:rPr lang="en-US" dirty="0" smtClean="0"/>
              <a:t>ideology of </a:t>
            </a:r>
            <a:r>
              <a:rPr lang="en-US" dirty="0"/>
              <a:t>communalism to create a more politically integrated nation</a:t>
            </a:r>
            <a:r>
              <a:rPr lang="en-US" dirty="0" smtClean="0"/>
              <a:t>.</a:t>
            </a:r>
          </a:p>
          <a:p>
            <a:r>
              <a:rPr lang="en-US" dirty="0"/>
              <a:t>More immediately, the Alliance's refusal to consider the recommendations placed a deeper and </a:t>
            </a:r>
            <a:r>
              <a:rPr lang="en-US" dirty="0" smtClean="0"/>
              <a:t>steadily growing </a:t>
            </a:r>
            <a:r>
              <a:rPr lang="en-US" dirty="0"/>
              <a:t>wedge between the two leaders, </a:t>
            </a:r>
            <a:r>
              <a:rPr lang="en-US" dirty="0" err="1"/>
              <a:t>Koya</a:t>
            </a:r>
            <a:r>
              <a:rPr lang="en-US" dirty="0"/>
              <a:t> and Mara, and the two parties</a:t>
            </a:r>
            <a:r>
              <a:rPr lang="en-US" dirty="0" smtClean="0"/>
              <a:t>.</a:t>
            </a:r>
          </a:p>
          <a:p>
            <a:r>
              <a:rPr lang="en-US"/>
              <a:t>The concept of multiracialism "has now become just words, or perhaps words written on paper.</a:t>
            </a:r>
            <a:endParaRPr lang="en-US" dirty="0"/>
          </a:p>
        </p:txBody>
      </p:sp>
    </p:spTree>
    <p:extLst>
      <p:ext uri="{BB962C8B-B14F-4D97-AF65-F5344CB8AC3E}">
        <p14:creationId xmlns:p14="http://schemas.microsoft.com/office/powerpoint/2010/main" val="2275493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relations: </a:t>
            </a:r>
            <a:r>
              <a:rPr lang="en-US" dirty="0" err="1" smtClean="0"/>
              <a:t>Ratu</a:t>
            </a:r>
            <a:r>
              <a:rPr lang="en-US" dirty="0" smtClean="0"/>
              <a:t> Mara and S.M. </a:t>
            </a:r>
            <a:r>
              <a:rPr lang="en-US" dirty="0" err="1" smtClean="0"/>
              <a:t>Koya</a:t>
            </a:r>
            <a:endParaRPr lang="en-US" dirty="0"/>
          </a:p>
        </p:txBody>
      </p:sp>
      <p:sp>
        <p:nvSpPr>
          <p:cNvPr id="3" name="Content Placeholder 2"/>
          <p:cNvSpPr>
            <a:spLocks noGrp="1"/>
          </p:cNvSpPr>
          <p:nvPr>
            <p:ph idx="1"/>
          </p:nvPr>
        </p:nvSpPr>
        <p:spPr/>
        <p:txBody>
          <a:bodyPr>
            <a:normAutofit fontScale="92500"/>
          </a:bodyPr>
          <a:lstStyle/>
          <a:p>
            <a:r>
              <a:rPr lang="en-US" dirty="0"/>
              <a:t>The Union Jack was lowered for the last time at dusk on Friday, 9 October 1970</a:t>
            </a:r>
            <a:r>
              <a:rPr lang="en-US" dirty="0" smtClean="0"/>
              <a:t>. Fiji maintained close relations with Britain. </a:t>
            </a:r>
          </a:p>
          <a:p>
            <a:r>
              <a:rPr lang="en-US" dirty="0" smtClean="0"/>
              <a:t>Prime </a:t>
            </a:r>
            <a:r>
              <a:rPr lang="en-US" dirty="0"/>
              <a:t>Minister </a:t>
            </a:r>
            <a:r>
              <a:rPr lang="en-US" dirty="0" err="1"/>
              <a:t>Ratu</a:t>
            </a:r>
            <a:r>
              <a:rPr lang="en-US" dirty="0"/>
              <a:t> Sir </a:t>
            </a:r>
            <a:r>
              <a:rPr lang="en-US" dirty="0" err="1"/>
              <a:t>Kamisese</a:t>
            </a:r>
            <a:r>
              <a:rPr lang="en-US" dirty="0"/>
              <a:t> Mara: "We became dependent in a warm spirit of friendliness and trust and we become independent in the same warm spirit . . . </a:t>
            </a:r>
            <a:r>
              <a:rPr lang="en-US" dirty="0" smtClean="0"/>
              <a:t>.Nothing </a:t>
            </a:r>
            <a:r>
              <a:rPr lang="en-US" dirty="0"/>
              <a:t>that is happening today," he told a youthful Prince Charles, "can change the warm feelings of our people for the Crown, the United Kingdom and its people</a:t>
            </a:r>
            <a:r>
              <a:rPr lang="en-US" dirty="0" smtClean="0"/>
              <a:t>.</a:t>
            </a:r>
          </a:p>
          <a:p>
            <a:r>
              <a:rPr lang="en-US" dirty="0"/>
              <a:t>Independence was celebrated with aplomb and splendor, with impressive and solemn Fijian </a:t>
            </a:r>
            <a:r>
              <a:rPr lang="en-US" dirty="0" smtClean="0"/>
              <a:t>ceremonies. </a:t>
            </a:r>
            <a:r>
              <a:rPr lang="en-US" dirty="0"/>
              <a:t>Prince Charles, who personally handed the Instrument of Independence to </a:t>
            </a:r>
            <a:r>
              <a:rPr lang="en-US" dirty="0" err="1"/>
              <a:t>Ratu</a:t>
            </a:r>
            <a:r>
              <a:rPr lang="en-US" dirty="0"/>
              <a:t> Mara, formally terminating the Deed of Cession</a:t>
            </a:r>
            <a:r>
              <a:rPr lang="en-US" dirty="0" smtClean="0"/>
              <a:t>. </a:t>
            </a:r>
            <a:r>
              <a:rPr lang="en-US" dirty="0"/>
              <a:t>there was a widespread feeling of relief.</a:t>
            </a:r>
          </a:p>
        </p:txBody>
      </p:sp>
    </p:spTree>
    <p:extLst>
      <p:ext uri="{BB962C8B-B14F-4D97-AF65-F5344CB8AC3E}">
        <p14:creationId xmlns:p14="http://schemas.microsoft.com/office/powerpoint/2010/main" val="297069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unresolved</a:t>
            </a:r>
            <a:endParaRPr lang="en-US" dirty="0"/>
          </a:p>
        </p:txBody>
      </p:sp>
      <p:sp>
        <p:nvSpPr>
          <p:cNvPr id="3" name="Content Placeholder 2"/>
          <p:cNvSpPr>
            <a:spLocks noGrp="1"/>
          </p:cNvSpPr>
          <p:nvPr>
            <p:ph idx="1"/>
          </p:nvPr>
        </p:nvSpPr>
        <p:spPr/>
        <p:txBody>
          <a:bodyPr>
            <a:normAutofit fontScale="92500" lnSpcReduction="20000"/>
          </a:bodyPr>
          <a:lstStyle/>
          <a:p>
            <a:r>
              <a:rPr lang="en-US" dirty="0"/>
              <a:t>Fundamental questions about the structure and sharing of power, the </a:t>
            </a:r>
            <a:r>
              <a:rPr lang="en-US" dirty="0" smtClean="0"/>
              <a:t>thorny problems </a:t>
            </a:r>
            <a:r>
              <a:rPr lang="en-US" dirty="0"/>
              <a:t>of land tenure, the structure of the electoral system, and the goals of development remained unresolved</a:t>
            </a:r>
            <a:r>
              <a:rPr lang="en-US" dirty="0" smtClean="0"/>
              <a:t>.</a:t>
            </a:r>
          </a:p>
          <a:p>
            <a:r>
              <a:rPr lang="en-US" dirty="0"/>
              <a:t>Fiji had traveled the road to independence </a:t>
            </a:r>
            <a:r>
              <a:rPr lang="en-US" dirty="0" smtClean="0"/>
              <a:t>rather hurriedly </a:t>
            </a:r>
            <a:r>
              <a:rPr lang="en-US" dirty="0"/>
              <a:t>and somewhat secretively</a:t>
            </a:r>
            <a:r>
              <a:rPr lang="en-US" dirty="0" smtClean="0"/>
              <a:t>. Public was not informed in advance and independence lack public support for the new order and most of the affairs were managed from top.</a:t>
            </a:r>
          </a:p>
          <a:p>
            <a:r>
              <a:rPr lang="en-US" dirty="0"/>
              <a:t>The principal political failure of postcolonial Fiji during its first two decades was the unwillingness of its leaders to recognize the changed and changing realities of </a:t>
            </a:r>
            <a:r>
              <a:rPr lang="en-US" dirty="0" smtClean="0"/>
              <a:t>Fiji's society </a:t>
            </a:r>
            <a:r>
              <a:rPr lang="en-US" dirty="0"/>
              <a:t>and </a:t>
            </a:r>
            <a:r>
              <a:rPr lang="en-US" dirty="0" smtClean="0"/>
              <a:t>politics. Fiji required bold and responsive leadership but the entrenched leaders believed to have fundamental right to govern and unwilling to share power with other except on their own terms.</a:t>
            </a:r>
            <a:endParaRPr lang="en-US" dirty="0"/>
          </a:p>
        </p:txBody>
      </p:sp>
    </p:spTree>
    <p:extLst>
      <p:ext uri="{BB962C8B-B14F-4D97-AF65-F5344CB8AC3E}">
        <p14:creationId xmlns:p14="http://schemas.microsoft.com/office/powerpoint/2010/main" val="1099675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Fijian population rise</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The number of ethnic Fijians increased from 202,176 in 1966 </a:t>
            </a:r>
            <a:r>
              <a:rPr lang="en-US" dirty="0" smtClean="0"/>
              <a:t>to 342,965 </a:t>
            </a:r>
            <a:r>
              <a:rPr lang="en-US" dirty="0"/>
              <a:t>in 1988, and the </a:t>
            </a:r>
            <a:r>
              <a:rPr lang="en-US" dirty="0" err="1" smtClean="0"/>
              <a:t>IndoFijian</a:t>
            </a:r>
            <a:r>
              <a:rPr lang="en-US" dirty="0" smtClean="0"/>
              <a:t> population </a:t>
            </a:r>
            <a:r>
              <a:rPr lang="en-US" dirty="0"/>
              <a:t>in the same period increased from 240,960 to 341,141</a:t>
            </a:r>
            <a:r>
              <a:rPr lang="en-US" dirty="0" smtClean="0"/>
              <a:t>.</a:t>
            </a:r>
            <a:r>
              <a:rPr lang="en-US" b="1" dirty="0" smtClean="0"/>
              <a:t> </a:t>
            </a:r>
            <a:r>
              <a:rPr lang="en-US" dirty="0"/>
              <a:t>The pattern of </a:t>
            </a:r>
            <a:r>
              <a:rPr lang="en-US" dirty="0" err="1" smtClean="0"/>
              <a:t>IndoFijian</a:t>
            </a:r>
            <a:r>
              <a:rPr lang="en-US" dirty="0" smtClean="0"/>
              <a:t> decline </a:t>
            </a:r>
            <a:r>
              <a:rPr lang="en-US" dirty="0"/>
              <a:t>will continue in the years to come, and it is not likely that the indigenous Fijians will </a:t>
            </a:r>
            <a:r>
              <a:rPr lang="en-US" dirty="0" err="1" smtClean="0"/>
              <a:t>everagain</a:t>
            </a:r>
            <a:r>
              <a:rPr lang="en-US" dirty="0" smtClean="0"/>
              <a:t> </a:t>
            </a:r>
            <a:r>
              <a:rPr lang="en-US" dirty="0"/>
              <a:t>be surpassed—or will allow themselves to be surpassed—by another ethnic group</a:t>
            </a:r>
            <a:r>
              <a:rPr lang="en-US" dirty="0" smtClean="0"/>
              <a:t>.</a:t>
            </a:r>
          </a:p>
          <a:p>
            <a:r>
              <a:rPr lang="en-US" dirty="0" smtClean="0"/>
              <a:t> </a:t>
            </a:r>
            <a:r>
              <a:rPr lang="en-US" dirty="0"/>
              <a:t>The political and social implications of that demographic dominance for </a:t>
            </a:r>
            <a:r>
              <a:rPr lang="en-US" dirty="0" smtClean="0"/>
              <a:t>Fiji's society</a:t>
            </a:r>
            <a:r>
              <a:rPr lang="en-US" dirty="0"/>
              <a:t>, especially with the threat of </a:t>
            </a:r>
            <a:r>
              <a:rPr lang="en-US" dirty="0" err="1" smtClean="0"/>
              <a:t>IndoFijian</a:t>
            </a:r>
            <a:r>
              <a:rPr lang="en-US" dirty="0" smtClean="0"/>
              <a:t> dominance </a:t>
            </a:r>
            <a:r>
              <a:rPr lang="en-US" dirty="0"/>
              <a:t>diminishing, will bear close watching</a:t>
            </a:r>
            <a:r>
              <a:rPr lang="en-US" dirty="0" smtClean="0"/>
              <a:t>. Population increase led to drift of people from rural to urban areas, especially Fijians.</a:t>
            </a:r>
          </a:p>
          <a:p>
            <a:endParaRPr lang="en-US" dirty="0" smtClean="0"/>
          </a:p>
          <a:p>
            <a:r>
              <a:rPr lang="en-US" dirty="0" smtClean="0"/>
              <a:t>With this migration Fijian entered a modern multiracial living that was away from communal lives. But it brought urban problems of unemployment, low housing facilities, transition to the demand of wage earning and cash economy. People began to question the public life and political system constructed on the pillars of communalism and racial separations.</a:t>
            </a:r>
            <a:endParaRPr lang="en-US" dirty="0"/>
          </a:p>
        </p:txBody>
      </p:sp>
    </p:spTree>
    <p:extLst>
      <p:ext uri="{BB962C8B-B14F-4D97-AF65-F5344CB8AC3E}">
        <p14:creationId xmlns:p14="http://schemas.microsoft.com/office/powerpoint/2010/main" val="1605417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Tentative Honeymoon: 1970s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This period saw a change of possibility of working of fair multiracial democracy.  There was a close relationships established between </a:t>
            </a:r>
            <a:r>
              <a:rPr lang="en-US" dirty="0" err="1" smtClean="0"/>
              <a:t>Ratu</a:t>
            </a:r>
            <a:r>
              <a:rPr lang="en-US" dirty="0" smtClean="0"/>
              <a:t> Mara and </a:t>
            </a:r>
            <a:r>
              <a:rPr lang="en-US" dirty="0" err="1" smtClean="0"/>
              <a:t>Siddiq</a:t>
            </a:r>
            <a:r>
              <a:rPr lang="en-US" dirty="0" smtClean="0"/>
              <a:t> </a:t>
            </a:r>
            <a:r>
              <a:rPr lang="en-US" dirty="0" err="1" smtClean="0"/>
              <a:t>Koya</a:t>
            </a:r>
            <a:r>
              <a:rPr lang="en-US" dirty="0" smtClean="0"/>
              <a:t>, leader of opposition.</a:t>
            </a:r>
          </a:p>
          <a:p>
            <a:r>
              <a:rPr lang="en-US" dirty="0" smtClean="0"/>
              <a:t>Mara took </a:t>
            </a:r>
            <a:r>
              <a:rPr lang="en-US" dirty="0" err="1" smtClean="0"/>
              <a:t>Koya</a:t>
            </a:r>
            <a:r>
              <a:rPr lang="en-US" dirty="0" smtClean="0"/>
              <a:t> along to regional and international meetings to prove that genuine multiracial cooperation existed in Fiji.</a:t>
            </a:r>
          </a:p>
          <a:p>
            <a:r>
              <a:rPr lang="en-US" dirty="0"/>
              <a:t>Mara also asked </a:t>
            </a:r>
            <a:r>
              <a:rPr lang="en-US" dirty="0" err="1"/>
              <a:t>Koya</a:t>
            </a:r>
            <a:r>
              <a:rPr lang="en-US" dirty="0"/>
              <a:t> to chair the Tenth South Pacific Conference in Suva, the </a:t>
            </a:r>
            <a:r>
              <a:rPr lang="en-US" dirty="0" smtClean="0"/>
              <a:t>first and </a:t>
            </a:r>
            <a:r>
              <a:rPr lang="en-US" dirty="0"/>
              <a:t>only </a:t>
            </a:r>
            <a:r>
              <a:rPr lang="en-US" dirty="0" err="1" smtClean="0"/>
              <a:t>IndoFijian</a:t>
            </a:r>
            <a:r>
              <a:rPr lang="en-US" dirty="0" smtClean="0"/>
              <a:t> to </a:t>
            </a:r>
            <a:r>
              <a:rPr lang="en-US" dirty="0"/>
              <a:t>have been given such prominence at this important gathering of regional Pacific Island leaders</a:t>
            </a:r>
            <a:r>
              <a:rPr lang="en-US" dirty="0" smtClean="0"/>
              <a:t>. </a:t>
            </a:r>
            <a:r>
              <a:rPr lang="en-US" dirty="0" err="1"/>
              <a:t>Koya</a:t>
            </a:r>
            <a:r>
              <a:rPr lang="en-US" dirty="0"/>
              <a:t> was an important member of the Fiji delegation to the Tongan independence </a:t>
            </a:r>
            <a:r>
              <a:rPr lang="en-US" dirty="0" smtClean="0"/>
              <a:t>celebrations.</a:t>
            </a:r>
          </a:p>
          <a:p>
            <a:r>
              <a:rPr lang="en-US" dirty="0"/>
              <a:t>In this atmosphere of warm personal feelings and cooperation among its leaders, Fiji's first general election was held in </a:t>
            </a:r>
            <a:r>
              <a:rPr lang="en-US" dirty="0" smtClean="0"/>
              <a:t>1972.</a:t>
            </a:r>
            <a:endParaRPr lang="en-US" dirty="0"/>
          </a:p>
        </p:txBody>
      </p:sp>
    </p:spTree>
    <p:extLst>
      <p:ext uri="{BB962C8B-B14F-4D97-AF65-F5344CB8AC3E}">
        <p14:creationId xmlns:p14="http://schemas.microsoft.com/office/powerpoint/2010/main" val="3390312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Alliance and NFP: 1972 Elections.</a:t>
            </a:r>
            <a:endParaRPr lang="en-US" dirty="0"/>
          </a:p>
        </p:txBody>
      </p:sp>
      <p:sp>
        <p:nvSpPr>
          <p:cNvPr id="3" name="Content Placeholder 2"/>
          <p:cNvSpPr>
            <a:spLocks noGrp="1"/>
          </p:cNvSpPr>
          <p:nvPr>
            <p:ph idx="1"/>
          </p:nvPr>
        </p:nvSpPr>
        <p:spPr>
          <a:xfrm>
            <a:off x="838200" y="1825624"/>
            <a:ext cx="10972800" cy="4498975"/>
          </a:xfrm>
        </p:spPr>
        <p:txBody>
          <a:bodyPr>
            <a:normAutofit fontScale="85000" lnSpcReduction="10000"/>
          </a:bodyPr>
          <a:lstStyle/>
          <a:p>
            <a:r>
              <a:rPr lang="en-US" dirty="0"/>
              <a:t>At the London </a:t>
            </a:r>
            <a:r>
              <a:rPr lang="en-US" dirty="0" smtClean="0"/>
              <a:t>constitutional conference</a:t>
            </a:r>
            <a:r>
              <a:rPr lang="en-US" dirty="0"/>
              <a:t>, it had been agreed to go into independence without an election to avoid disturbing the harmony of the preceding period. </a:t>
            </a:r>
            <a:endParaRPr lang="en-US" dirty="0" smtClean="0"/>
          </a:p>
          <a:p>
            <a:r>
              <a:rPr lang="en-US" dirty="0" smtClean="0"/>
              <a:t>The </a:t>
            </a:r>
            <a:r>
              <a:rPr lang="en-US" dirty="0"/>
              <a:t>Alliance, experienced, </a:t>
            </a:r>
            <a:r>
              <a:rPr lang="en-US" dirty="0" smtClean="0"/>
              <a:t>united, and </a:t>
            </a:r>
            <a:r>
              <a:rPr lang="en-US" dirty="0"/>
              <a:t>led by a hugely popular Mara, presented itself to the voters as the only party fit to lead the country. It talked of peace and prosperity and responsible leadership.</a:t>
            </a:r>
          </a:p>
          <a:p>
            <a:r>
              <a:rPr lang="en-US" dirty="0"/>
              <a:t>The NFP, reverting to its earlier populist rhetoric of the late 1960s, talked of social welfare, free and compulsory education, and balanced economic development</a:t>
            </a:r>
            <a:r>
              <a:rPr lang="en-US" dirty="0" smtClean="0"/>
              <a:t>.</a:t>
            </a:r>
          </a:p>
          <a:p>
            <a:r>
              <a:rPr lang="en-US" dirty="0"/>
              <a:t>Although the outcome of an Alliance victory was a foregone conclusion—it won 33 seats to the NFP's 19—the extent of racial polarization at the polls was startling</a:t>
            </a:r>
            <a:r>
              <a:rPr lang="en-US" dirty="0" smtClean="0"/>
              <a:t>.</a:t>
            </a:r>
          </a:p>
          <a:p>
            <a:r>
              <a:rPr lang="en-US" dirty="0"/>
              <a:t>Most Fijians, 82.6 percent, voted for the Alliance Party, rallying to the call for ethnic solidarity and political unity under chiefly leadership. Predictably, the majority </a:t>
            </a:r>
            <a:r>
              <a:rPr lang="en-US" dirty="0" smtClean="0"/>
              <a:t>of the </a:t>
            </a:r>
            <a:r>
              <a:rPr lang="en-US" dirty="0" err="1" smtClean="0"/>
              <a:t>IndoFijians</a:t>
            </a:r>
            <a:r>
              <a:rPr lang="en-US" dirty="0" smtClean="0"/>
              <a:t>, 74.2 </a:t>
            </a:r>
            <a:r>
              <a:rPr lang="en-US" dirty="0"/>
              <a:t>percent, voted for the NFP</a:t>
            </a:r>
            <a:r>
              <a:rPr lang="en-US" dirty="0" smtClean="0"/>
              <a:t>. </a:t>
            </a:r>
            <a:r>
              <a:rPr lang="en-US" dirty="0"/>
              <a:t>The General Electors threw their support (79.2 percent of their communal votes) behind the ruling Alliance.</a:t>
            </a:r>
          </a:p>
        </p:txBody>
      </p:sp>
    </p:spTree>
    <p:extLst>
      <p:ext uri="{BB962C8B-B14F-4D97-AF65-F5344CB8AC3E}">
        <p14:creationId xmlns:p14="http://schemas.microsoft.com/office/powerpoint/2010/main" val="2546943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Alliance and NFP: 1972 Elections.</a:t>
            </a:r>
            <a:endParaRPr lang="en-US" dirty="0"/>
          </a:p>
        </p:txBody>
      </p:sp>
      <p:sp>
        <p:nvSpPr>
          <p:cNvPr id="3" name="Content Placeholder 2"/>
          <p:cNvSpPr>
            <a:spLocks noGrp="1"/>
          </p:cNvSpPr>
          <p:nvPr>
            <p:ph idx="1"/>
          </p:nvPr>
        </p:nvSpPr>
        <p:spPr/>
        <p:txBody>
          <a:bodyPr>
            <a:normAutofit fontScale="92500"/>
          </a:bodyPr>
          <a:lstStyle/>
          <a:p>
            <a:r>
              <a:rPr lang="en-US" dirty="0" smtClean="0"/>
              <a:t>Fewer Fijians voted for the NFP than did Indo-Fijians for the Alliance.</a:t>
            </a:r>
          </a:p>
          <a:p>
            <a:r>
              <a:rPr lang="en-US" dirty="0"/>
              <a:t>The Alliance had a formidable lineup of </a:t>
            </a:r>
            <a:r>
              <a:rPr lang="en-US" dirty="0" err="1" smtClean="0"/>
              <a:t>IndoFijian</a:t>
            </a:r>
            <a:r>
              <a:rPr lang="en-US" dirty="0" smtClean="0"/>
              <a:t> politicians</a:t>
            </a:r>
            <a:r>
              <a:rPr lang="en-US" dirty="0"/>
              <a:t>: Vijay Singh, </a:t>
            </a:r>
            <a:r>
              <a:rPr lang="en-US" dirty="0" err="1"/>
              <a:t>Navin</a:t>
            </a:r>
            <a:r>
              <a:rPr lang="en-US" dirty="0"/>
              <a:t> </a:t>
            </a:r>
            <a:r>
              <a:rPr lang="en-US" dirty="0" err="1"/>
              <a:t>Maharaj</a:t>
            </a:r>
            <a:r>
              <a:rPr lang="en-US" dirty="0"/>
              <a:t>, James Shankar Singh, M. T. </a:t>
            </a:r>
            <a:r>
              <a:rPr lang="en-US" dirty="0" smtClean="0"/>
              <a:t>Khan, and </a:t>
            </a:r>
            <a:r>
              <a:rPr lang="en-US" dirty="0"/>
              <a:t>many others. Their presence in the Alliance camp testified to their faith in </a:t>
            </a:r>
            <a:r>
              <a:rPr lang="en-US" dirty="0" err="1"/>
              <a:t>Ratu</a:t>
            </a:r>
            <a:r>
              <a:rPr lang="en-US" dirty="0"/>
              <a:t> Mara as the best leader for the country and a true champion of </a:t>
            </a:r>
            <a:r>
              <a:rPr lang="en-US" dirty="0" smtClean="0"/>
              <a:t>multiracialism. Slowly, </a:t>
            </a:r>
            <a:r>
              <a:rPr lang="en-US" dirty="0"/>
              <a:t>most of them would have left the party with varying degrees of bitterness at, as they saw it, being used and discarded by the </a:t>
            </a:r>
            <a:r>
              <a:rPr lang="en-US" dirty="0" smtClean="0"/>
              <a:t>party leadership.</a:t>
            </a:r>
          </a:p>
          <a:p>
            <a:r>
              <a:rPr lang="en-US" dirty="0"/>
              <a:t>This trend of ethnic polarization at the polls, and of </a:t>
            </a:r>
            <a:r>
              <a:rPr lang="en-US" dirty="0" smtClean="0"/>
              <a:t>fragmentation of </a:t>
            </a:r>
            <a:r>
              <a:rPr lang="en-US" dirty="0"/>
              <a:t>ethnic communal votes, would continue throughout the dominion years. It could not be otherwise given the communal structure of the political system.</a:t>
            </a:r>
          </a:p>
        </p:txBody>
      </p:sp>
    </p:spTree>
    <p:extLst>
      <p:ext uri="{BB962C8B-B14F-4D97-AF65-F5344CB8AC3E}">
        <p14:creationId xmlns:p14="http://schemas.microsoft.com/office/powerpoint/2010/main" val="1110499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Ratu</a:t>
            </a:r>
            <a:r>
              <a:rPr lang="en-US" dirty="0" smtClean="0"/>
              <a:t> Mara: Popularity</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 the early 1970s, </a:t>
            </a:r>
            <a:r>
              <a:rPr lang="en-US" dirty="0" err="1"/>
              <a:t>Ratu</a:t>
            </a:r>
            <a:r>
              <a:rPr lang="en-US" dirty="0"/>
              <a:t> Mara was at the peak of his </a:t>
            </a:r>
            <a:r>
              <a:rPr lang="en-US" dirty="0" smtClean="0"/>
              <a:t>career. </a:t>
            </a:r>
            <a:r>
              <a:rPr lang="en-US" dirty="0"/>
              <a:t>second Fijian to be so honored since </a:t>
            </a:r>
            <a:r>
              <a:rPr lang="en-US" dirty="0" err="1"/>
              <a:t>Ratu</a:t>
            </a:r>
            <a:r>
              <a:rPr lang="en-US" dirty="0"/>
              <a:t> Sir </a:t>
            </a:r>
            <a:r>
              <a:rPr lang="en-US" dirty="0" err="1"/>
              <a:t>Lala</a:t>
            </a:r>
            <a:r>
              <a:rPr lang="en-US" dirty="0"/>
              <a:t> </a:t>
            </a:r>
            <a:r>
              <a:rPr lang="en-US" dirty="0" err="1"/>
              <a:t>Sukuna</a:t>
            </a:r>
            <a:r>
              <a:rPr lang="en-US" dirty="0"/>
              <a:t>. </a:t>
            </a:r>
            <a:r>
              <a:rPr lang="en-US" dirty="0" smtClean="0"/>
              <a:t>His traditional </a:t>
            </a:r>
            <a:r>
              <a:rPr lang="en-US" dirty="0"/>
              <a:t>standing in his community was boosted in July 1969 when he was installed as </a:t>
            </a:r>
            <a:r>
              <a:rPr lang="en-US" dirty="0" err="1"/>
              <a:t>Tui</a:t>
            </a:r>
            <a:r>
              <a:rPr lang="en-US" dirty="0"/>
              <a:t> </a:t>
            </a:r>
            <a:r>
              <a:rPr lang="en-US" dirty="0" err="1"/>
              <a:t>Nayau</a:t>
            </a:r>
            <a:r>
              <a:rPr lang="en-US" dirty="0"/>
              <a:t>, the paramount chief of that island and, for all practical </a:t>
            </a:r>
            <a:r>
              <a:rPr lang="en-US" dirty="0" smtClean="0"/>
              <a:t>purposes, of </a:t>
            </a:r>
            <a:r>
              <a:rPr lang="en-US" dirty="0"/>
              <a:t>the entire Lau region</a:t>
            </a:r>
            <a:r>
              <a:rPr lang="en-US" dirty="0" smtClean="0"/>
              <a:t>.</a:t>
            </a:r>
          </a:p>
          <a:p>
            <a:r>
              <a:rPr lang="en-US" dirty="0"/>
              <a:t>His moderate stance on many contentious issues enhanced his multiracial image. It was almost an article of faith that Mara was indispensable for </a:t>
            </a:r>
            <a:r>
              <a:rPr lang="en-US" dirty="0" smtClean="0"/>
              <a:t>a peaceful </a:t>
            </a:r>
            <a:r>
              <a:rPr lang="en-US" dirty="0"/>
              <a:t>and multiracial </a:t>
            </a:r>
            <a:r>
              <a:rPr lang="en-US" dirty="0" smtClean="0"/>
              <a:t>Fiji.</a:t>
            </a:r>
          </a:p>
          <a:p>
            <a:r>
              <a:rPr lang="en-US" dirty="0"/>
              <a:t>At home, Mara enjoyed genuine bipartisan support for his leadership and his policies. On the international scene, he walked tall, both physically </a:t>
            </a:r>
            <a:r>
              <a:rPr lang="en-US" dirty="0" smtClean="0"/>
              <a:t>and </a:t>
            </a:r>
            <a:r>
              <a:rPr lang="en-US" dirty="0"/>
              <a:t>metaphorically as a leader committed to multiracialism and parliamentary democracy.</a:t>
            </a:r>
          </a:p>
        </p:txBody>
      </p:sp>
    </p:spTree>
    <p:extLst>
      <p:ext uri="{BB962C8B-B14F-4D97-AF65-F5344CB8AC3E}">
        <p14:creationId xmlns:p14="http://schemas.microsoft.com/office/powerpoint/2010/main" val="812159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 between Mara and </a:t>
            </a:r>
            <a:r>
              <a:rPr lang="en-US" dirty="0" err="1" smtClean="0"/>
              <a:t>Koya</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a:t>What went sour in the latter half of the decade</a:t>
            </a:r>
            <a:r>
              <a:rPr lang="en-US" dirty="0" smtClean="0"/>
              <a:t>?</a:t>
            </a:r>
          </a:p>
          <a:p>
            <a:r>
              <a:rPr lang="en-US" dirty="0" smtClean="0"/>
              <a:t> </a:t>
            </a:r>
            <a:r>
              <a:rPr lang="en-US" dirty="0"/>
              <a:t>Both leaders, </a:t>
            </a:r>
            <a:r>
              <a:rPr lang="en-US" dirty="0" err="1"/>
              <a:t>Koya</a:t>
            </a:r>
            <a:r>
              <a:rPr lang="en-US" dirty="0"/>
              <a:t> and Mara, faced internal challenges and charges of a "</a:t>
            </a:r>
            <a:r>
              <a:rPr lang="en-US" dirty="0" smtClean="0"/>
              <a:t>sellout“ of </a:t>
            </a:r>
            <a:r>
              <a:rPr lang="en-US" dirty="0"/>
              <a:t>the interests of their </a:t>
            </a:r>
            <a:r>
              <a:rPr lang="en-US" dirty="0" smtClean="0"/>
              <a:t>respective communities</a:t>
            </a:r>
            <a:r>
              <a:rPr lang="en-US" dirty="0"/>
              <a:t>. Instead of confronting and transcending these, both leaders fell afoul of each other and ended up petulantly retreating to their respective ethnic enclaves.</a:t>
            </a:r>
          </a:p>
          <a:p>
            <a:r>
              <a:rPr lang="en-US" dirty="0"/>
              <a:t>Instead of leading, they both allowed themselves to be led by the ethnic and chauvinistic concerns of their communities, becoming trapped in and consumed by </a:t>
            </a:r>
            <a:r>
              <a:rPr lang="en-US" dirty="0" smtClean="0"/>
              <a:t>the communal </a:t>
            </a:r>
            <a:r>
              <a:rPr lang="en-US" dirty="0"/>
              <a:t>play they had themselves </a:t>
            </a:r>
            <a:r>
              <a:rPr lang="en-US" dirty="0" smtClean="0"/>
              <a:t>devised.</a:t>
            </a:r>
            <a:endParaRPr lang="en-US" dirty="0"/>
          </a:p>
        </p:txBody>
      </p:sp>
    </p:spTree>
    <p:extLst>
      <p:ext uri="{BB962C8B-B14F-4D97-AF65-F5344CB8AC3E}">
        <p14:creationId xmlns:p14="http://schemas.microsoft.com/office/powerpoint/2010/main" val="30331127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827</TotalTime>
  <Words>2631</Words>
  <Application>Microsoft Office PowerPoint</Application>
  <PresentationFormat>Widescreen</PresentationFormat>
  <Paragraphs>76</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PowerPoint Presentation</vt:lpstr>
      <vt:lpstr>Early relations: Ratu Mara and S.M. Koya</vt:lpstr>
      <vt:lpstr>Questions unresolved</vt:lpstr>
      <vt:lpstr>Fijian population rise</vt:lpstr>
      <vt:lpstr>Tentative Honeymoon: 1970s</vt:lpstr>
      <vt:lpstr>Alliance and NFP: 1972 Elections.</vt:lpstr>
      <vt:lpstr>Alliance and NFP: 1972 Elections.</vt:lpstr>
      <vt:lpstr>Ratu Mara: Popularity</vt:lpstr>
      <vt:lpstr>Difference between Mara and Koya.</vt:lpstr>
      <vt:lpstr>Siddiq Koya: Rise and Fall</vt:lpstr>
      <vt:lpstr>Siddiq Koya: Rise and Fall and Mara changing prospective</vt:lpstr>
      <vt:lpstr>Street Commission and constitution</vt:lpstr>
      <vt:lpstr>Recommendations</vt:lpstr>
      <vt:lpstr>Recommendation outcomes</vt:lpstr>
      <vt:lpstr>Election method?</vt:lpstr>
      <vt:lpstr>NFP Vs Alliance</vt:lpstr>
      <vt:lpstr>NFP internal problems</vt:lpstr>
      <vt:lpstr>Koya lacks commitment: Old system retained</vt:lpstr>
      <vt:lpstr>Conclusion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Sakul Kundra</dc:creator>
  <cp:lastModifiedBy>Sakul Kundra</cp:lastModifiedBy>
  <cp:revision>14</cp:revision>
  <dcterms:created xsi:type="dcterms:W3CDTF">2020-03-01T09:13:47Z</dcterms:created>
  <dcterms:modified xsi:type="dcterms:W3CDTF">2020-03-01T23:00:58Z</dcterms:modified>
</cp:coreProperties>
</file>