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3" r:id="rId8"/>
    <p:sldId id="265" r:id="rId9"/>
    <p:sldId id="267" r:id="rId10"/>
    <p:sldId id="268" r:id="rId11"/>
    <p:sldId id="272" r:id="rId12"/>
    <p:sldId id="273"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49E95-0B95-4276-A5C3-F25D08C53D4A}" type="datetimeFigureOut">
              <a:rPr lang="en-US" smtClean="0"/>
              <a:t>12-May-20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09593-4B52-463E-AC88-E6BB305EFE01}" type="slidenum">
              <a:rPr lang="en-US" smtClean="0"/>
              <a:t>‹#›</a:t>
            </a:fld>
            <a:endParaRPr lang="en-US"/>
          </a:p>
        </p:txBody>
      </p:sp>
    </p:spTree>
    <p:extLst>
      <p:ext uri="{BB962C8B-B14F-4D97-AF65-F5344CB8AC3E}">
        <p14:creationId xmlns:p14="http://schemas.microsoft.com/office/powerpoint/2010/main" val="307235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Shatt al-Arab clashes refers to clashes that took place in Shatt al-Arab region from 1936 up to 1980 concordant with Iran–Iraq War. The Shatt al-Arab was considered an important channel for both states' oil exports, and in 1937, Iran and the newly independent Iraq signed a treaty to settle the dispute. In the 1975 Algiers Agreement, Iraq made territorial concessions—including the Shatt al-Arab waterway—in exchange for normalized relations. In return for Iraq recognizing that the frontier on the waterway ran along the entire </a:t>
            </a:r>
            <a:r>
              <a:rPr lang="en-US" dirty="0" err="1" smtClean="0"/>
              <a:t>thalweg</a:t>
            </a:r>
            <a:r>
              <a:rPr lang="en-US" dirty="0" smtClean="0"/>
              <a:t>, Iran ended its support of Iraq's Kurdish guerrillas.</a:t>
            </a:r>
            <a:endParaRPr lang="en-US" dirty="0"/>
          </a:p>
        </p:txBody>
      </p:sp>
      <p:sp>
        <p:nvSpPr>
          <p:cNvPr id="4" name="Slide Number Placeholder 3"/>
          <p:cNvSpPr>
            <a:spLocks noGrp="1"/>
          </p:cNvSpPr>
          <p:nvPr>
            <p:ph type="sldNum" sz="quarter" idx="10"/>
          </p:nvPr>
        </p:nvSpPr>
        <p:spPr/>
        <p:txBody>
          <a:bodyPr/>
          <a:lstStyle/>
          <a:p>
            <a:fld id="{3A404172-7B89-4C42-BDD6-4358BB64FE07}" type="slidenum">
              <a:rPr lang="en-US" smtClean="0"/>
              <a:t>3</a:t>
            </a:fld>
            <a:endParaRPr lang="en-US"/>
          </a:p>
        </p:txBody>
      </p:sp>
    </p:spTree>
    <p:extLst>
      <p:ext uri="{BB962C8B-B14F-4D97-AF65-F5344CB8AC3E}">
        <p14:creationId xmlns:p14="http://schemas.microsoft.com/office/powerpoint/2010/main" val="58135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04172-7B89-4C42-BDD6-4358BB64FE07}" type="slidenum">
              <a:rPr lang="en-US" smtClean="0"/>
              <a:t>4</a:t>
            </a:fld>
            <a:endParaRPr lang="en-US"/>
          </a:p>
        </p:txBody>
      </p:sp>
    </p:spTree>
    <p:extLst>
      <p:ext uri="{BB962C8B-B14F-4D97-AF65-F5344CB8AC3E}">
        <p14:creationId xmlns:p14="http://schemas.microsoft.com/office/powerpoint/2010/main" val="3096902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04172-7B89-4C42-BDD6-4358BB64FE07}" type="slidenum">
              <a:rPr lang="en-US" smtClean="0"/>
              <a:t>5</a:t>
            </a:fld>
            <a:endParaRPr lang="en-US"/>
          </a:p>
        </p:txBody>
      </p:sp>
    </p:spTree>
    <p:extLst>
      <p:ext uri="{BB962C8B-B14F-4D97-AF65-F5344CB8AC3E}">
        <p14:creationId xmlns:p14="http://schemas.microsoft.com/office/powerpoint/2010/main" val="325819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Iran–Iraq War was an armed conflict between Iran and Iraq, beginning on 22 September 1980, when Iraq invaded Iran, and ending on 20 August 1988, when Iran accepted the UN-brokered ceasefire. Iraq wanted to replace Iran as the dominant Persian Gulf state, and was worried that the 1979 Iranian Revolution would lead Iraq's Shi'ite majority to rebel against the Ba'athist government. The war also followed a long history of border disputes, and Iraq planned to annex the oil-rich Khuzestan Province and the east bank of the </a:t>
            </a:r>
            <a:r>
              <a:rPr lang="en-US" dirty="0" err="1" smtClean="0"/>
              <a:t>Arvand</a:t>
            </a:r>
            <a:r>
              <a:rPr lang="en-US" dirty="0" smtClean="0"/>
              <a:t> </a:t>
            </a:r>
            <a:r>
              <a:rPr lang="en-US" dirty="0" err="1" smtClean="0"/>
              <a:t>Rud</a:t>
            </a:r>
            <a:r>
              <a:rPr lang="en-US" dirty="0" smtClean="0"/>
              <a:t> (Shatt al-Arab).</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404172-7B89-4C42-BDD6-4358BB64FE07}" type="slidenum">
              <a:rPr lang="en-US" smtClean="0"/>
              <a:t>6</a:t>
            </a:fld>
            <a:endParaRPr lang="en-US"/>
          </a:p>
        </p:txBody>
      </p:sp>
    </p:spTree>
    <p:extLst>
      <p:ext uri="{BB962C8B-B14F-4D97-AF65-F5344CB8AC3E}">
        <p14:creationId xmlns:p14="http://schemas.microsoft.com/office/powerpoint/2010/main" val="3992737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A37549-C924-44A4-8D16-B17D31E8BA09}" type="datetimeFigureOut">
              <a:rPr lang="en-US" smtClean="0"/>
              <a:t>12-May-20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40035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37549-C924-44A4-8D16-B17D31E8BA09}" type="datetimeFigureOut">
              <a:rPr lang="en-US" smtClean="0"/>
              <a:t>12-May-20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1102008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37549-C924-44A4-8D16-B17D31E8BA09}" type="datetimeFigureOut">
              <a:rPr lang="en-US" smtClean="0"/>
              <a:t>12-May-20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209817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37549-C924-44A4-8D16-B17D31E8BA09}" type="datetimeFigureOut">
              <a:rPr lang="en-US" smtClean="0"/>
              <a:t>12-May-20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203038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A37549-C924-44A4-8D16-B17D31E8BA09}" type="datetimeFigureOut">
              <a:rPr lang="en-US" smtClean="0"/>
              <a:t>12-May-20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206216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A37549-C924-44A4-8D16-B17D31E8BA09}" type="datetimeFigureOut">
              <a:rPr lang="en-US" smtClean="0"/>
              <a:t>12-May-20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155891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A37549-C924-44A4-8D16-B17D31E8BA09}" type="datetimeFigureOut">
              <a:rPr lang="en-US" smtClean="0"/>
              <a:t>12-May-20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3795078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37549-C924-44A4-8D16-B17D31E8BA09}" type="datetimeFigureOut">
              <a:rPr lang="en-US" smtClean="0"/>
              <a:t>12-May-20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786147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37549-C924-44A4-8D16-B17D31E8BA09}" type="datetimeFigureOut">
              <a:rPr lang="en-US" smtClean="0"/>
              <a:t>12-May-20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410114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A37549-C924-44A4-8D16-B17D31E8BA09}" type="datetimeFigureOut">
              <a:rPr lang="en-US" smtClean="0"/>
              <a:t>12-May-20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184197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A37549-C924-44A4-8D16-B17D31E8BA09}" type="datetimeFigureOut">
              <a:rPr lang="en-US" smtClean="0"/>
              <a:t>12-May-20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08472-C472-40E2-BEF6-85F30DC0CC8E}" type="slidenum">
              <a:rPr lang="en-US" smtClean="0"/>
              <a:t>‹#›</a:t>
            </a:fld>
            <a:endParaRPr lang="en-US"/>
          </a:p>
        </p:txBody>
      </p:sp>
    </p:spTree>
    <p:extLst>
      <p:ext uri="{BB962C8B-B14F-4D97-AF65-F5344CB8AC3E}">
        <p14:creationId xmlns:p14="http://schemas.microsoft.com/office/powerpoint/2010/main" val="424295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37549-C924-44A4-8D16-B17D31E8BA09}" type="datetimeFigureOut">
              <a:rPr lang="en-US" smtClean="0"/>
              <a:t>12-May-20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08472-C472-40E2-BEF6-85F30DC0CC8E}" type="slidenum">
              <a:rPr lang="en-US" smtClean="0"/>
              <a:t>‹#›</a:t>
            </a:fld>
            <a:endParaRPr lang="en-US"/>
          </a:p>
        </p:txBody>
      </p:sp>
    </p:spTree>
    <p:extLst>
      <p:ext uri="{BB962C8B-B14F-4D97-AF65-F5344CB8AC3E}">
        <p14:creationId xmlns:p14="http://schemas.microsoft.com/office/powerpoint/2010/main" val="1205177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487" y="144010"/>
            <a:ext cx="8229600" cy="334962"/>
          </a:xfrm>
        </p:spPr>
        <p:txBody>
          <a:bodyPr>
            <a:noAutofit/>
          </a:bodyPr>
          <a:lstStyle/>
          <a:p>
            <a:r>
              <a:rPr lang="en-US" sz="2400" dirty="0"/>
              <a:t>Week 12 Part </a:t>
            </a:r>
            <a:r>
              <a:rPr lang="en-US" sz="2400" b="1" dirty="0"/>
              <a:t>Two: Iranian </a:t>
            </a:r>
            <a:r>
              <a:rPr lang="en-US" sz="2400" b="1" dirty="0" smtClean="0"/>
              <a:t>Revolution, Proxy War </a:t>
            </a:r>
            <a:r>
              <a:rPr lang="en-US" sz="2400" b="1" dirty="0"/>
              <a:t>and US Policy</a:t>
            </a:r>
          </a:p>
        </p:txBody>
      </p:sp>
      <p:sp>
        <p:nvSpPr>
          <p:cNvPr id="3" name="Content Placeholder 2"/>
          <p:cNvSpPr>
            <a:spLocks noGrp="1"/>
          </p:cNvSpPr>
          <p:nvPr>
            <p:ph idx="1"/>
          </p:nvPr>
        </p:nvSpPr>
        <p:spPr>
          <a:xfrm>
            <a:off x="449944" y="478973"/>
            <a:ext cx="11364686" cy="6226627"/>
          </a:xfrm>
        </p:spPr>
        <p:txBody>
          <a:bodyPr>
            <a:noAutofit/>
          </a:bodyPr>
          <a:lstStyle/>
          <a:p>
            <a:pPr algn="just">
              <a:lnSpc>
                <a:spcPct val="120000"/>
              </a:lnSpc>
              <a:spcBef>
                <a:spcPct val="50000"/>
              </a:spcBef>
            </a:pPr>
            <a:r>
              <a:rPr lang="en-US" sz="2000" b="1" u="sng" kern="1100" dirty="0"/>
              <a:t>Relation between 1953-1979</a:t>
            </a:r>
            <a:r>
              <a:rPr lang="en-US" sz="2000" kern="1100" dirty="0"/>
              <a:t>: In 1953 </a:t>
            </a:r>
            <a:r>
              <a:rPr lang="en-US" sz="2000" b="1" kern="1100" dirty="0"/>
              <a:t>[Operation AJAX] </a:t>
            </a:r>
            <a:r>
              <a:rPr lang="en-US" sz="2000" kern="1100" dirty="0"/>
              <a:t>the CIA [</a:t>
            </a:r>
            <a:r>
              <a:rPr lang="en-US" sz="2000" dirty="0"/>
              <a:t> </a:t>
            </a:r>
            <a:r>
              <a:rPr lang="en-US" sz="2000" b="1" dirty="0"/>
              <a:t>Central Intelligence Agency</a:t>
            </a:r>
            <a:r>
              <a:rPr lang="en-US" sz="2000" kern="1100" dirty="0"/>
              <a:t>] staged </a:t>
            </a:r>
            <a:r>
              <a:rPr lang="en-US" altLang="en-US" sz="2000" kern="1100" dirty="0">
                <a:cs typeface="Times New Roman" pitchFamily="18" charset="0"/>
              </a:rPr>
              <a:t>a coup </a:t>
            </a:r>
            <a:r>
              <a:rPr lang="en-US" altLang="en-US" sz="2000" kern="1100" dirty="0" err="1">
                <a:cs typeface="Times New Roman" pitchFamily="18" charset="0"/>
              </a:rPr>
              <a:t>d’etat</a:t>
            </a:r>
            <a:r>
              <a:rPr lang="en-US" altLang="en-US" sz="2000" kern="1100" dirty="0">
                <a:cs typeface="Times New Roman" pitchFamily="18" charset="0"/>
              </a:rPr>
              <a:t> in Iran, overthrowing the constitutionally elected government of the </a:t>
            </a:r>
            <a:r>
              <a:rPr lang="en-US" altLang="en-US" sz="2000" b="1" kern="1100" dirty="0">
                <a:cs typeface="Times New Roman" pitchFamily="18" charset="0"/>
              </a:rPr>
              <a:t>Iranian Prime Minister, Dr. </a:t>
            </a:r>
            <a:r>
              <a:rPr lang="en-US" altLang="en-US" sz="2000" b="1" kern="1100" dirty="0" err="1">
                <a:cs typeface="Times New Roman" pitchFamily="18" charset="0"/>
              </a:rPr>
              <a:t>Mossadegh</a:t>
            </a:r>
            <a:r>
              <a:rPr lang="en-US" altLang="en-US" sz="2000" b="1" kern="1100" dirty="0">
                <a:cs typeface="Times New Roman" pitchFamily="18" charset="0"/>
              </a:rPr>
              <a:t>. </a:t>
            </a:r>
          </a:p>
          <a:p>
            <a:pPr algn="just">
              <a:lnSpc>
                <a:spcPct val="120000"/>
              </a:lnSpc>
              <a:spcBef>
                <a:spcPct val="50000"/>
              </a:spcBef>
            </a:pPr>
            <a:r>
              <a:rPr lang="en-US" altLang="en-US" sz="2000" u="sng" kern="1100" dirty="0"/>
              <a:t>With the help of British agents, the CIA brought  back the </a:t>
            </a:r>
            <a:r>
              <a:rPr lang="en-US" altLang="en-US" sz="2000" b="1" u="sng" kern="1100" dirty="0"/>
              <a:t>self-exiled Mohamed Reza Shah</a:t>
            </a:r>
            <a:r>
              <a:rPr lang="en-US" altLang="en-US" sz="2000" u="sng" kern="1100" dirty="0"/>
              <a:t>. What followed was a cozy and symbiotic relationship between the </a:t>
            </a:r>
            <a:r>
              <a:rPr lang="en-US" altLang="en-US" sz="2000" b="1" u="sng" kern="1100" dirty="0"/>
              <a:t>US and the Shah for a quarter of a century.</a:t>
            </a:r>
          </a:p>
          <a:p>
            <a:pPr algn="just">
              <a:lnSpc>
                <a:spcPct val="120000"/>
              </a:lnSpc>
              <a:spcBef>
                <a:spcPct val="50000"/>
              </a:spcBef>
            </a:pPr>
            <a:r>
              <a:rPr lang="en-US" altLang="en-US" sz="2000" u="sng" kern="1100" dirty="0">
                <a:cs typeface="Times New Roman" pitchFamily="18" charset="0"/>
              </a:rPr>
              <a:t>For US the relationship meant that : Economically, the Shah maintained the interests of the US corporations, particularly the oil companies, aerospace industry, and financial institutions. This included recycling petro-dollars into purchasing 	military goods and Eurodollar deposits (by the mid 1970s, the Shah was the largest buyer of US military goods).</a:t>
            </a:r>
            <a:endParaRPr lang="en-US" altLang="en-US" sz="2000" u="sng" kern="1100" dirty="0"/>
          </a:p>
          <a:p>
            <a:pPr algn="just">
              <a:lnSpc>
                <a:spcPct val="120000"/>
              </a:lnSpc>
              <a:spcBef>
                <a:spcPct val="50000"/>
              </a:spcBef>
            </a:pPr>
            <a:r>
              <a:rPr lang="en-US" altLang="en-US" sz="2000" kern="1100" dirty="0"/>
              <a:t>It should be noted that in the 1970s, </a:t>
            </a:r>
            <a:r>
              <a:rPr lang="en-US" altLang="en-US" sz="2000" u="sng" kern="1100" dirty="0"/>
              <a:t>the US told the Shah to expand Iran’s non-oil energy base by building a number of nuclear power plants</a:t>
            </a:r>
            <a:r>
              <a:rPr lang="en-US" altLang="en-US" sz="2000" kern="1100" dirty="0"/>
              <a:t>. One such plant, which started to be built in the mid 1970s is in Bushehr. </a:t>
            </a:r>
            <a:r>
              <a:rPr lang="en-US" altLang="en-US" sz="2000" kern="1100" dirty="0" smtClean="0"/>
              <a:t> </a:t>
            </a:r>
            <a:r>
              <a:rPr lang="en-US" altLang="en-US" sz="2000" b="1" u="sng" kern="1100" dirty="0" smtClean="0"/>
              <a:t>Politically</a:t>
            </a:r>
            <a:r>
              <a:rPr lang="en-US" altLang="en-US" sz="2000" b="1" u="sng" kern="1100" dirty="0"/>
              <a:t>, the Shah acted as the gangster of the Persian Gulf, </a:t>
            </a:r>
            <a:r>
              <a:rPr lang="en-US" altLang="en-US" sz="2000" kern="1100" dirty="0"/>
              <a:t>stifling any aspiration for independence or democracy (e.g., he put down the revolutionary movement in </a:t>
            </a:r>
            <a:r>
              <a:rPr lang="en-US" altLang="en-US" sz="2000" kern="1100" dirty="0" err="1"/>
              <a:t>Dhofar</a:t>
            </a:r>
            <a:r>
              <a:rPr lang="en-US" altLang="en-US" sz="2000" kern="1100" dirty="0"/>
              <a:t> in 1973-76</a:t>
            </a:r>
            <a:r>
              <a:rPr lang="en-US" altLang="en-US" sz="2000" kern="1100" dirty="0" smtClean="0"/>
              <a:t>). </a:t>
            </a:r>
            <a:r>
              <a:rPr lang="en-US" altLang="en-US" sz="2000" b="1" u="sng" dirty="0" smtClean="0">
                <a:cs typeface="Times New Roman" pitchFamily="18" charset="0"/>
              </a:rPr>
              <a:t>For </a:t>
            </a:r>
            <a:r>
              <a:rPr lang="en-US" altLang="en-US" sz="2000" b="1" u="sng" dirty="0">
                <a:cs typeface="Times New Roman" pitchFamily="18" charset="0"/>
              </a:rPr>
              <a:t>the Shah, the relationship meant maintaining an absolute monarchy combined with a theater of the </a:t>
            </a:r>
            <a:r>
              <a:rPr lang="en-US" altLang="en-US" sz="2000" b="1" u="sng" dirty="0" smtClean="0">
                <a:cs typeface="Times New Roman" pitchFamily="18" charset="0"/>
              </a:rPr>
              <a:t>absurd.</a:t>
            </a:r>
            <a:endParaRPr lang="en-US" altLang="en-US" sz="2000" b="1" u="sng" dirty="0">
              <a:cs typeface="Times New Roman" pitchFamily="18" charset="0"/>
            </a:endParaRPr>
          </a:p>
          <a:p>
            <a:endParaRPr lang="en-US" sz="21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9941715"/>
      </p:ext>
    </p:extLst>
  </p:cSld>
  <p:clrMapOvr>
    <a:masterClrMapping/>
  </p:clrMapOvr>
  <mc:AlternateContent xmlns:mc="http://schemas.openxmlformats.org/markup-compatibility/2006">
    <mc:Choice xmlns:p14="http://schemas.microsoft.com/office/powerpoint/2010/main" Requires="p14">
      <p:transition spd="slow" p14:dur="2000" advTm="97294"/>
    </mc:Choice>
    <mc:Fallback>
      <p:transition spd="slow" advTm="97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Iranian Revolution of 1979</a:t>
            </a:r>
            <a:endParaRPr lang="en-US" b="1" dirty="0"/>
          </a:p>
        </p:txBody>
      </p:sp>
      <p:sp>
        <p:nvSpPr>
          <p:cNvPr id="3" name="Content Placeholder 2"/>
          <p:cNvSpPr>
            <a:spLocks noGrp="1"/>
          </p:cNvSpPr>
          <p:nvPr>
            <p:ph idx="1"/>
          </p:nvPr>
        </p:nvSpPr>
        <p:spPr>
          <a:xfrm>
            <a:off x="725714" y="1465943"/>
            <a:ext cx="10628086" cy="4711020"/>
          </a:xfrm>
        </p:spPr>
        <p:txBody>
          <a:bodyPr>
            <a:normAutofit/>
          </a:bodyPr>
          <a:lstStyle/>
          <a:p>
            <a:r>
              <a:rPr lang="en-US" b="1" dirty="0" smtClean="0"/>
              <a:t>Demonstrations against the Shah started in October 1977, developed into a campaign of civil resistance that included both secular and religious elements. There were many strikes and demonstration that paralyzed the country and Shah left Iran for exile in January 1979. </a:t>
            </a:r>
          </a:p>
          <a:p>
            <a:r>
              <a:rPr lang="en-US" b="1" dirty="0" smtClean="0"/>
              <a:t>Ayatollah Khomeini was invited back to Iran by the government</a:t>
            </a:r>
            <a:r>
              <a:rPr lang="en-US" dirty="0" smtClean="0"/>
              <a:t>. The royal reign collapsed after guerrillas and rebel troops overwhelmed troops loyal to Shah is armed street fighting</a:t>
            </a:r>
            <a:r>
              <a:rPr lang="en-US" b="1" dirty="0" smtClean="0"/>
              <a:t>, bringing </a:t>
            </a:r>
            <a:r>
              <a:rPr lang="en-US" b="1" dirty="0" err="1" smtClean="0"/>
              <a:t>Khomeni</a:t>
            </a:r>
            <a:r>
              <a:rPr lang="en-US" b="1" dirty="0" smtClean="0"/>
              <a:t> to official power.</a:t>
            </a:r>
            <a:r>
              <a:rPr lang="en-US" dirty="0" smtClean="0"/>
              <a:t> </a:t>
            </a:r>
            <a:r>
              <a:rPr lang="en-US" b="1" dirty="0" smtClean="0"/>
              <a:t>Iran voted by the national referendum to become Islamic Republic in April 1979 and to approve new theocratic republican constitution whereby Khomeini became the Supreme leader of the country in December 1979</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4706720"/>
      </p:ext>
    </p:extLst>
  </p:cSld>
  <p:clrMapOvr>
    <a:masterClrMapping/>
  </p:clrMapOvr>
  <mc:AlternateContent xmlns:mc="http://schemas.openxmlformats.org/markup-compatibility/2006">
    <mc:Choice xmlns:p14="http://schemas.microsoft.com/office/powerpoint/2010/main" Requires="p14">
      <p:transition spd="slow" p14:dur="2000" advTm="56081"/>
    </mc:Choice>
    <mc:Fallback>
      <p:transition spd="slow" advTm="56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1161"/>
          </a:xfrm>
        </p:spPr>
        <p:txBody>
          <a:bodyPr/>
          <a:lstStyle/>
          <a:p>
            <a:r>
              <a:rPr lang="en-US" u="sng" dirty="0" smtClean="0"/>
              <a:t>History of Pahlavi Dynasty of Iran</a:t>
            </a:r>
            <a:endParaRPr lang="en-US" u="sng" dirty="0"/>
          </a:p>
        </p:txBody>
      </p:sp>
      <p:sp>
        <p:nvSpPr>
          <p:cNvPr id="3" name="Content Placeholder 2"/>
          <p:cNvSpPr>
            <a:spLocks noGrp="1"/>
          </p:cNvSpPr>
          <p:nvPr>
            <p:ph idx="1"/>
          </p:nvPr>
        </p:nvSpPr>
        <p:spPr>
          <a:xfrm>
            <a:off x="838200" y="1306286"/>
            <a:ext cx="10515600" cy="4870677"/>
          </a:xfrm>
        </p:spPr>
        <p:txBody>
          <a:bodyPr>
            <a:normAutofit/>
          </a:bodyPr>
          <a:lstStyle/>
          <a:p>
            <a:r>
              <a:rPr lang="en-US" dirty="0" smtClean="0"/>
              <a:t>[</a:t>
            </a:r>
            <a:r>
              <a:rPr lang="en-US" dirty="0"/>
              <a:t>Pahlavi dynasty] The Pahlavi dynasty was the ruling house of the imperial state of Iran from 1925 until </a:t>
            </a:r>
            <a:r>
              <a:rPr lang="en-US" dirty="0" smtClean="0"/>
              <a:t>1979. </a:t>
            </a:r>
            <a:r>
              <a:rPr lang="en-US" b="1" dirty="0" smtClean="0"/>
              <a:t>The </a:t>
            </a:r>
            <a:r>
              <a:rPr lang="en-US" b="1" dirty="0"/>
              <a:t>dynasty was founded by Reza Shah Pahlavi in 1925. </a:t>
            </a:r>
            <a:r>
              <a:rPr lang="en-US" dirty="0"/>
              <a:t>whose reign lasted until </a:t>
            </a:r>
            <a:r>
              <a:rPr lang="en-US" dirty="0" smtClean="0"/>
              <a:t>1941.</a:t>
            </a:r>
            <a:endParaRPr lang="en-US" b="1" dirty="0" smtClean="0"/>
          </a:p>
          <a:p>
            <a:r>
              <a:rPr lang="en-US" b="1" dirty="0" smtClean="0"/>
              <a:t>Reza </a:t>
            </a:r>
            <a:r>
              <a:rPr lang="en-US" b="1" dirty="0"/>
              <a:t>Shah determined to modernized and centralize the operations of Iran</a:t>
            </a:r>
            <a:r>
              <a:rPr lang="en-US" dirty="0"/>
              <a:t>. Using the western model of industrial development </a:t>
            </a:r>
            <a:r>
              <a:rPr lang="en-US" dirty="0" smtClean="0"/>
              <a:t>. </a:t>
            </a:r>
            <a:r>
              <a:rPr lang="en-US" dirty="0"/>
              <a:t>Reza Shah was deposed in 1941 by an invasion of allied British and Soviet troops who believed him to be sympathetic with the allies' enemy Nazi Germany. </a:t>
            </a:r>
            <a:endParaRPr lang="en-US" dirty="0" smtClean="0"/>
          </a:p>
          <a:p>
            <a:r>
              <a:rPr lang="en-US" b="1" dirty="0" smtClean="0"/>
              <a:t>His </a:t>
            </a:r>
            <a:r>
              <a:rPr lang="en-US" b="1" dirty="0"/>
              <a:t>son, Mohammad Reza Pahlavi was installed by the allies as </a:t>
            </a:r>
            <a:r>
              <a:rPr lang="en-US" b="1" dirty="0" smtClean="0"/>
              <a:t>monarch. He reigned till 1979.</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2502709"/>
      </p:ext>
    </p:extLst>
  </p:cSld>
  <p:clrMapOvr>
    <a:masterClrMapping/>
  </p:clrMapOvr>
  <mc:AlternateContent xmlns:mc="http://schemas.openxmlformats.org/markup-compatibility/2006">
    <mc:Choice xmlns:p14="http://schemas.microsoft.com/office/powerpoint/2010/main" Requires="p14">
      <p:transition spd="slow" p14:dur="2000" advTm="48187"/>
    </mc:Choice>
    <mc:Fallback>
      <p:transition spd="slow" advTm="4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Iranian Revolution [before 1979]</a:t>
            </a:r>
            <a:endParaRPr lang="en-US" dirty="0"/>
          </a:p>
        </p:txBody>
      </p:sp>
      <p:sp>
        <p:nvSpPr>
          <p:cNvPr id="3" name="Content Placeholder 2"/>
          <p:cNvSpPr>
            <a:spLocks noGrp="1"/>
          </p:cNvSpPr>
          <p:nvPr>
            <p:ph idx="1"/>
          </p:nvPr>
        </p:nvSpPr>
        <p:spPr>
          <a:xfrm>
            <a:off x="551543" y="1494971"/>
            <a:ext cx="10802257" cy="4681992"/>
          </a:xfrm>
        </p:spPr>
        <p:txBody>
          <a:bodyPr>
            <a:normAutofit fontScale="92500" lnSpcReduction="10000"/>
          </a:bodyPr>
          <a:lstStyle/>
          <a:p>
            <a:r>
              <a:rPr lang="en-US" dirty="0"/>
              <a:t>By late 1974 the</a:t>
            </a:r>
            <a:r>
              <a:rPr lang="en-US" b="1" dirty="0"/>
              <a:t> increase of inflation and waste </a:t>
            </a:r>
            <a:r>
              <a:rPr lang="en-US" dirty="0"/>
              <a:t>and an "accelerating gap" between the rich and poor, the city and the country. </a:t>
            </a:r>
            <a:r>
              <a:rPr lang="en-US" u="sng" dirty="0"/>
              <a:t>Shah spent hundreds of millions of dollars on buying military weapon from America. </a:t>
            </a:r>
            <a:endParaRPr lang="en-US" u="sng" dirty="0" smtClean="0"/>
          </a:p>
          <a:p>
            <a:r>
              <a:rPr lang="en-US" dirty="0" smtClean="0"/>
              <a:t>In </a:t>
            </a:r>
            <a:r>
              <a:rPr lang="en-US" dirty="0"/>
              <a:t>1976, </a:t>
            </a:r>
            <a:r>
              <a:rPr lang="en-US" u="sng" dirty="0"/>
              <a:t>the Shah declared economic austerity measures to dampen inflation and waste. The resulting unemployment disproportionately affected the thousands of recent poor and unskilled migrants to the </a:t>
            </a:r>
            <a:r>
              <a:rPr lang="en-US" u="sng" dirty="0" smtClean="0"/>
              <a:t>cities.</a:t>
            </a:r>
          </a:p>
          <a:p>
            <a:r>
              <a:rPr lang="en-US" dirty="0"/>
              <a:t>In 1977 the </a:t>
            </a:r>
            <a:r>
              <a:rPr lang="en-US" b="1" dirty="0"/>
              <a:t>Iranian people saw the death of the very popular and influential modernist Islamist leader Ali </a:t>
            </a:r>
            <a:r>
              <a:rPr lang="en-US" b="1" dirty="0" err="1"/>
              <a:t>Shariati</a:t>
            </a:r>
            <a:r>
              <a:rPr lang="en-US" dirty="0"/>
              <a:t>, allegedly at the </a:t>
            </a:r>
            <a:r>
              <a:rPr lang="en-US" u="sng" dirty="0"/>
              <a:t>hands of SAVAK, </a:t>
            </a:r>
            <a:endParaRPr lang="en-US" u="sng" dirty="0" smtClean="0"/>
          </a:p>
          <a:p>
            <a:r>
              <a:rPr lang="en-US" u="sng" dirty="0" smtClean="0"/>
              <a:t>There </a:t>
            </a:r>
            <a:r>
              <a:rPr lang="en-US" u="sng" dirty="0"/>
              <a:t>was much opposition against the Mohammad Reza Shah, and how he used the secret police SAVAK, to control the country. Strong Shi’i opposition was lead against the Shah, and the country came close to a situation of civil war.</a:t>
            </a:r>
            <a:endParaRPr lang="en-US" u="sng"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8489519"/>
      </p:ext>
    </p:extLst>
  </p:cSld>
  <p:clrMapOvr>
    <a:masterClrMapping/>
  </p:clrMapOvr>
  <mc:AlternateContent xmlns:mc="http://schemas.openxmlformats.org/markup-compatibility/2006">
    <mc:Choice xmlns:p14="http://schemas.microsoft.com/office/powerpoint/2010/main" Requires="p14">
      <p:transition spd="slow" p14:dur="2000" advTm="59630"/>
    </mc:Choice>
    <mc:Fallback>
      <p:transition spd="slow" advTm="5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the Iranian Revolution</a:t>
            </a:r>
          </a:p>
        </p:txBody>
      </p:sp>
      <p:sp>
        <p:nvSpPr>
          <p:cNvPr id="3" name="Content Placeholder 2"/>
          <p:cNvSpPr>
            <a:spLocks noGrp="1"/>
          </p:cNvSpPr>
          <p:nvPr>
            <p:ph idx="1"/>
          </p:nvPr>
        </p:nvSpPr>
        <p:spPr>
          <a:xfrm>
            <a:off x="624114" y="1480456"/>
            <a:ext cx="10729686" cy="5225143"/>
          </a:xfrm>
        </p:spPr>
        <p:txBody>
          <a:bodyPr>
            <a:normAutofit lnSpcReduction="10000"/>
          </a:bodyPr>
          <a:lstStyle/>
          <a:p>
            <a:pPr>
              <a:buNone/>
            </a:pPr>
            <a:r>
              <a:rPr lang="en-US" b="1" dirty="0"/>
              <a:t>Black Friday the name given to 8 September 1978 because of the shootings in </a:t>
            </a:r>
            <a:r>
              <a:rPr lang="en-US" b="1" dirty="0" err="1"/>
              <a:t>Jaleh</a:t>
            </a:r>
            <a:r>
              <a:rPr lang="en-US" b="1" dirty="0"/>
              <a:t> Square in Tehran</a:t>
            </a:r>
            <a:r>
              <a:rPr lang="en-US" dirty="0"/>
              <a:t>. Between 84-88 people were killed in the incident and 205 were injured. </a:t>
            </a:r>
            <a:r>
              <a:rPr lang="en-US" u="sng" dirty="0"/>
              <a:t>The deaths were described as the pivotal event in the Iranian Revolution that ended any “hope to compromise” between the protest movement and regime of Mohammad Reza Shah</a:t>
            </a:r>
            <a:r>
              <a:rPr lang="en-US" dirty="0" smtClean="0"/>
              <a:t>.</a:t>
            </a:r>
          </a:p>
          <a:p>
            <a:pPr>
              <a:buNone/>
            </a:pPr>
            <a:r>
              <a:rPr lang="en-US" dirty="0" smtClean="0"/>
              <a:t>In </a:t>
            </a:r>
            <a:r>
              <a:rPr lang="en-US" b="1" dirty="0" smtClean="0"/>
              <a:t>late </a:t>
            </a:r>
            <a:r>
              <a:rPr lang="en-US" b="1" dirty="0"/>
              <a:t>1978, the Ayatollah </a:t>
            </a:r>
            <a:r>
              <a:rPr lang="en-US" b="1" dirty="0" err="1"/>
              <a:t>Ruhollah</a:t>
            </a:r>
            <a:r>
              <a:rPr lang="en-US" b="1" dirty="0"/>
              <a:t> Khomeini, became the symbol of religious opposition to the Shah. </a:t>
            </a:r>
            <a:r>
              <a:rPr lang="en-US" dirty="0"/>
              <a:t>Large-scale strikes rocked the country, virtually shutting down both the public and private sectors that autumn, including the crucial oil industry</a:t>
            </a:r>
            <a:r>
              <a:rPr lang="en-US" dirty="0" smtClean="0"/>
              <a:t>.</a:t>
            </a:r>
          </a:p>
          <a:p>
            <a:pPr>
              <a:buNone/>
            </a:pPr>
            <a:r>
              <a:rPr lang="en-US" u="sng" dirty="0"/>
              <a:t>January </a:t>
            </a:r>
            <a:r>
              <a:rPr lang="en-US" u="sng" dirty="0" smtClean="0"/>
              <a:t>16, 1979 </a:t>
            </a:r>
            <a:r>
              <a:rPr lang="en-US" u="sng" dirty="0"/>
              <a:t>the Shah left the country, after urging the military to remain loyal to the new regime. The Shah said he was going on ‘holiday’. He never returned and died in 1980.</a:t>
            </a:r>
            <a:r>
              <a:rPr lang="en-US" dirty="0"/>
              <a:t> </a:t>
            </a:r>
            <a:endParaRPr lang="en-US" dirty="0" smtClean="0"/>
          </a:p>
          <a:p>
            <a:pPr>
              <a:lnSpc>
                <a:spcPct val="90000"/>
              </a:lnSpc>
              <a:buFontTx/>
              <a:buNone/>
            </a:pPr>
            <a:endParaRPr lang="en-US" altLang="en-US" u="sng" dirty="0"/>
          </a:p>
          <a:p>
            <a:pPr>
              <a:lnSpc>
                <a:spcPct val="90000"/>
              </a:lnSpc>
              <a:buFontTx/>
              <a:buNone/>
            </a:pPr>
            <a:endParaRPr lang="en-US" alt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7448504"/>
      </p:ext>
    </p:extLst>
  </p:cSld>
  <p:clrMapOvr>
    <a:masterClrMapping/>
  </p:clrMapOvr>
  <mc:AlternateContent xmlns:mc="http://schemas.openxmlformats.org/markup-compatibility/2006">
    <mc:Choice xmlns:p14="http://schemas.microsoft.com/office/powerpoint/2010/main" Requires="p14">
      <p:transition spd="slow" p14:dur="2000" advTm="59665"/>
    </mc:Choice>
    <mc:Fallback>
      <p:transition spd="slow" advTm="5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Iranian Revolution: Conclusion</a:t>
            </a:r>
            <a:endParaRPr lang="en-US" dirty="0"/>
          </a:p>
        </p:txBody>
      </p:sp>
      <p:sp>
        <p:nvSpPr>
          <p:cNvPr id="3" name="Content Placeholder 2"/>
          <p:cNvSpPr>
            <a:spLocks noGrp="1"/>
          </p:cNvSpPr>
          <p:nvPr>
            <p:ph idx="1"/>
          </p:nvPr>
        </p:nvSpPr>
        <p:spPr>
          <a:xfrm>
            <a:off x="838200" y="1295401"/>
            <a:ext cx="10515600" cy="4830763"/>
          </a:xfrm>
        </p:spPr>
        <p:txBody>
          <a:bodyPr>
            <a:normAutofit lnSpcReduction="10000"/>
          </a:bodyPr>
          <a:lstStyle/>
          <a:p>
            <a:pPr>
              <a:buFontTx/>
              <a:buNone/>
            </a:pPr>
            <a:r>
              <a:rPr lang="en-US" altLang="en-US" dirty="0"/>
              <a:t> The Iranian Revolution is considered the 3</a:t>
            </a:r>
            <a:r>
              <a:rPr lang="en-US" altLang="en-US" baseline="30000" dirty="0"/>
              <a:t>rd</a:t>
            </a:r>
            <a:r>
              <a:rPr lang="en-US" altLang="en-US" dirty="0"/>
              <a:t> greatest revolution in history. </a:t>
            </a:r>
            <a:r>
              <a:rPr lang="en-US" altLang="en-US" b="1" dirty="0"/>
              <a:t>On February 9</a:t>
            </a:r>
            <a:r>
              <a:rPr lang="en-US" altLang="en-US" b="1" baseline="30000" dirty="0"/>
              <a:t>th</a:t>
            </a:r>
            <a:r>
              <a:rPr lang="en-US" altLang="en-US" b="1" dirty="0"/>
              <a:t>, 1979, million of Iranians came on to the streets of Teheran to welcome the return of the religious leader Ayatollah</a:t>
            </a:r>
            <a:r>
              <a:rPr lang="en-US" altLang="en-US" dirty="0"/>
              <a:t>. He helped overthrow the much hated regime of the </a:t>
            </a:r>
            <a:r>
              <a:rPr lang="en-US" altLang="en-US" dirty="0" smtClean="0"/>
              <a:t>Shah.                </a:t>
            </a:r>
            <a:endParaRPr lang="en-US" altLang="en-US" dirty="0" smtClean="0"/>
          </a:p>
          <a:p>
            <a:pPr>
              <a:buFontTx/>
              <a:buNone/>
            </a:pPr>
            <a:r>
              <a:rPr lang="en-US" altLang="en-US" u="sng" dirty="0" smtClean="0"/>
              <a:t>Shah </a:t>
            </a:r>
            <a:r>
              <a:rPr lang="en-US" altLang="en-US" u="sng" dirty="0"/>
              <a:t>closely identified himself with the West (U.S.) which was clashing with the Iranian, Muslim traditions. The Shah really made attempts to modernize Iran in </a:t>
            </a:r>
            <a:r>
              <a:rPr lang="en-US" altLang="en-US" u="sng" dirty="0" smtClean="0"/>
              <a:t>1953</a:t>
            </a:r>
            <a:r>
              <a:rPr lang="en-US" altLang="en-US" u="sng" dirty="0"/>
              <a:t> </a:t>
            </a:r>
            <a:r>
              <a:rPr lang="en-US" altLang="en-US" u="sng" dirty="0" smtClean="0"/>
              <a:t>and that came to an end with Iranian revolution of 1979.</a:t>
            </a:r>
          </a:p>
          <a:p>
            <a:pPr>
              <a:buNone/>
            </a:pPr>
            <a:r>
              <a:rPr lang="en-US" dirty="0"/>
              <a:t> </a:t>
            </a:r>
            <a:r>
              <a:rPr lang="en-US" u="sng" dirty="0"/>
              <a:t>The Revolution in 1979 were considered as of the most influential revolution in modern era. It over through 2500 years of Monarchy and established new system of ruling the revolution make Iran as Islamic republic from monarchy and brings many constitutional changes according to Islamic Sharia law.</a:t>
            </a:r>
          </a:p>
          <a:p>
            <a:pPr>
              <a:buFontTx/>
              <a:buNone/>
            </a:pPr>
            <a:endParaRPr lang="en-US" altLang="en-US" u="sng" dirty="0" smtClean="0"/>
          </a:p>
          <a:p>
            <a:pPr indent="0">
              <a:lnSpc>
                <a:spcPct val="100000"/>
              </a:lnSpc>
              <a:buFontTx/>
              <a:buNone/>
            </a:pPr>
            <a:endParaRPr lang="en-US" altLang="en-US" dirty="0"/>
          </a:p>
          <a:p>
            <a:pPr>
              <a:buFontTx/>
              <a:buNone/>
            </a:pPr>
            <a:endParaRPr lang="en-US" altLang="en-US" u="sng" dirty="0"/>
          </a:p>
          <a:p>
            <a:pPr>
              <a:buFontTx/>
              <a:buNone/>
            </a:pPr>
            <a:endParaRPr lang="en-US" alt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3386425"/>
      </p:ext>
    </p:extLst>
  </p:cSld>
  <p:clrMapOvr>
    <a:masterClrMapping/>
  </p:clrMapOvr>
  <mc:AlternateContent xmlns:mc="http://schemas.openxmlformats.org/markup-compatibility/2006">
    <mc:Choice xmlns:p14="http://schemas.microsoft.com/office/powerpoint/2010/main" Requires="p14">
      <p:transition spd="slow" p14:dur="2000" advTm="65730"/>
    </mc:Choice>
    <mc:Fallback>
      <p:transition spd="slow" advTm="6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1846"/>
          </a:xfrm>
        </p:spPr>
        <p:txBody>
          <a:bodyPr>
            <a:normAutofit fontScale="90000"/>
          </a:bodyPr>
          <a:lstStyle/>
          <a:p>
            <a:r>
              <a:rPr lang="en-US" dirty="0" smtClean="0"/>
              <a:t>Iranian </a:t>
            </a:r>
            <a:r>
              <a:rPr lang="en-US" dirty="0" smtClean="0"/>
              <a:t>Revolution: Overview</a:t>
            </a:r>
            <a:endParaRPr lang="en-US" dirty="0"/>
          </a:p>
        </p:txBody>
      </p:sp>
      <p:sp>
        <p:nvSpPr>
          <p:cNvPr id="3" name="Content Placeholder 2"/>
          <p:cNvSpPr>
            <a:spLocks noGrp="1"/>
          </p:cNvSpPr>
          <p:nvPr>
            <p:ph idx="1"/>
          </p:nvPr>
        </p:nvSpPr>
        <p:spPr>
          <a:xfrm>
            <a:off x="624114" y="1219200"/>
            <a:ext cx="10435772" cy="5334000"/>
          </a:xfrm>
        </p:spPr>
        <p:txBody>
          <a:bodyPr>
            <a:normAutofit fontScale="92500" lnSpcReduction="20000"/>
          </a:bodyPr>
          <a:lstStyle/>
          <a:p>
            <a:pPr marL="0" indent="0">
              <a:spcBef>
                <a:spcPct val="50000"/>
              </a:spcBef>
              <a:buClr>
                <a:srgbClr val="FFFF00"/>
              </a:buClr>
              <a:buNone/>
            </a:pPr>
            <a:r>
              <a:rPr lang="en-US" altLang="en-US" sz="2000" b="1" u="sng" dirty="0">
                <a:cs typeface="Times New Roman" pitchFamily="18" charset="0"/>
              </a:rPr>
              <a:t>An uneven economic development, characterized by corruption, waste, skewed income distribution, and  ultimately high rates of unemployment and inflation by the late 1970s.</a:t>
            </a:r>
          </a:p>
          <a:p>
            <a:pPr marL="0" indent="0">
              <a:spcBef>
                <a:spcPct val="50000"/>
              </a:spcBef>
              <a:buClr>
                <a:srgbClr val="FFFF00"/>
              </a:buClr>
              <a:buNone/>
            </a:pPr>
            <a:r>
              <a:rPr lang="en-US" altLang="en-US" sz="2000" b="1" u="sng" dirty="0">
                <a:cs typeface="Times New Roman" pitchFamily="18" charset="0"/>
              </a:rPr>
              <a:t>A dictatorship characterized by:  </a:t>
            </a:r>
            <a:r>
              <a:rPr lang="en-US" altLang="en-US" sz="2000" dirty="0">
                <a:cs typeface="Times New Roman" pitchFamily="18" charset="0"/>
              </a:rPr>
              <a:t>1. Lack of the most basic freedoms, including the freedom of expression, speech, and organization. 2.   The existence of massive secret police (SAVAK) trained and maintained mostly by the CIA &amp; Israeli </a:t>
            </a:r>
            <a:r>
              <a:rPr lang="en-US" altLang="en-US" sz="2000" dirty="0" err="1">
                <a:cs typeface="Times New Roman" pitchFamily="18" charset="0"/>
              </a:rPr>
              <a:t>Mossad</a:t>
            </a:r>
            <a:r>
              <a:rPr lang="en-US" altLang="en-US" sz="2000" dirty="0">
                <a:cs typeface="Times New Roman" pitchFamily="18" charset="0"/>
              </a:rPr>
              <a:t>. 3.  Jails overflowing with political prisoners. 4. Disappearances, torture, and executions. </a:t>
            </a:r>
          </a:p>
          <a:p>
            <a:r>
              <a:rPr lang="en-US" altLang="en-US" sz="2000" b="1" u="sng" dirty="0" smtClean="0">
                <a:cs typeface="Times New Roman" pitchFamily="18" charset="0"/>
              </a:rPr>
              <a:t>US had no problem with the lack of basic human rights in Iran. Even as late as 1978, on the eve of the Iranian Revolution.</a:t>
            </a:r>
          </a:p>
          <a:p>
            <a:r>
              <a:rPr lang="en-US" sz="2000" dirty="0" smtClean="0">
                <a:cs typeface="Times New Roman" pitchFamily="18" charset="0"/>
              </a:rPr>
              <a:t> In 1979, Iran exploded in revolutionary turmoil. Masses of people , from every segment of society poured into the streets to end the rule of shah.</a:t>
            </a:r>
          </a:p>
          <a:p>
            <a:r>
              <a:rPr lang="en-US" altLang="en-US" sz="2000" dirty="0" smtClean="0">
                <a:cs typeface="Times New Roman" pitchFamily="18" charset="0"/>
              </a:rPr>
              <a:t>Shah’s </a:t>
            </a:r>
            <a:r>
              <a:rPr lang="en-US" altLang="en-US" sz="2000" dirty="0">
                <a:cs typeface="Times New Roman" pitchFamily="18" charset="0"/>
              </a:rPr>
              <a:t>dictatorial rule had managed to eradicate effectively every organized opposition to his rule except one—the clergy whose lives were intertwined with the fabric of the society. Thus, when in </a:t>
            </a:r>
            <a:r>
              <a:rPr lang="en-US" altLang="en-US" sz="2000" b="1" dirty="0">
                <a:cs typeface="Times New Roman" pitchFamily="18" charset="0"/>
              </a:rPr>
              <a:t>1979 Iran exploded, one organized force managed to come out on top—the clergy, led by one exiled grand Ayatollah,  Khomeini.</a:t>
            </a:r>
          </a:p>
          <a:p>
            <a:r>
              <a:rPr lang="en-US" altLang="en-US" sz="2000" dirty="0">
                <a:cs typeface="Times New Roman" pitchFamily="18" charset="0"/>
              </a:rPr>
              <a:t>In a clash between </a:t>
            </a:r>
            <a:r>
              <a:rPr lang="en-US" altLang="en-US" sz="2000" b="1" dirty="0">
                <a:cs typeface="Times New Roman" pitchFamily="18" charset="0"/>
              </a:rPr>
              <a:t>Shah Vs Khomeini; </a:t>
            </a:r>
            <a:r>
              <a:rPr lang="en-US" altLang="en-US" sz="2000" dirty="0" smtClean="0">
                <a:cs typeface="Times New Roman" pitchFamily="18" charset="0"/>
              </a:rPr>
              <a:t>S</a:t>
            </a:r>
            <a:r>
              <a:rPr lang="en-US" altLang="en-US" sz="2000" b="1" dirty="0" smtClean="0">
                <a:cs typeface="Times New Roman" pitchFamily="18" charset="0"/>
              </a:rPr>
              <a:t>hah lost and went to exile and later went to US for medical care. </a:t>
            </a:r>
            <a:r>
              <a:rPr lang="en-US" altLang="en-US" sz="2000" dirty="0" smtClean="0">
                <a:cs typeface="Times New Roman" pitchFamily="18" charset="0"/>
              </a:rPr>
              <a:t>This led to trigger the struggle of people of Iran following Khomeini </a:t>
            </a:r>
            <a:r>
              <a:rPr lang="en-US" altLang="en-US" sz="2000" dirty="0">
                <a:cs typeface="Times New Roman" pitchFamily="18" charset="0"/>
              </a:rPr>
              <a:t>side to attack Americans Embassy [Nov 1979]. Take 52 American as hostages in exchange of Shah</a:t>
            </a:r>
            <a:r>
              <a:rPr lang="en-US" altLang="en-US" sz="2000" dirty="0" smtClean="0">
                <a:cs typeface="Times New Roman" pitchFamily="18" charset="0"/>
              </a:rPr>
              <a:t>.</a:t>
            </a:r>
          </a:p>
          <a:p>
            <a:r>
              <a:rPr lang="en-US" sz="2200" dirty="0" smtClean="0"/>
              <a:t>The impact </a:t>
            </a:r>
            <a:r>
              <a:rPr lang="en-US" sz="2200" dirty="0"/>
              <a:t>of the </a:t>
            </a:r>
            <a:r>
              <a:rPr lang="en-US" sz="2200" dirty="0" smtClean="0"/>
              <a:t>Iranian revolution of 1979, </a:t>
            </a:r>
            <a:r>
              <a:rPr lang="en-US" sz="2200" dirty="0"/>
              <a:t>that saw the ouster of Iran's king, Shah Mohammad Reza Pahlavi, and the instalment of Ayatollah </a:t>
            </a:r>
            <a:r>
              <a:rPr lang="en-US" sz="2200" dirty="0" err="1" smtClean="0"/>
              <a:t>Ruhollah</a:t>
            </a:r>
            <a:r>
              <a:rPr lang="en-US" sz="2200" dirty="0" smtClean="0"/>
              <a:t> Khomeini</a:t>
            </a:r>
            <a:r>
              <a:rPr lang="en-US" sz="2200" dirty="0"/>
              <a:t> as the supreme leader of the Islamic Republic</a:t>
            </a:r>
            <a:endParaRPr lang="en-US" altLang="en-US" sz="2200" dirty="0">
              <a:cs typeface="Times New Roman" pitchFamily="18" charset="0"/>
            </a:endParaRPr>
          </a:p>
          <a:p>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4719309"/>
      </p:ext>
    </p:extLst>
  </p:cSld>
  <p:clrMapOvr>
    <a:masterClrMapping/>
  </p:clrMapOvr>
  <mc:AlternateContent xmlns:mc="http://schemas.openxmlformats.org/markup-compatibility/2006">
    <mc:Choice xmlns:p14="http://schemas.microsoft.com/office/powerpoint/2010/main" Requires="p14">
      <p:transition spd="slow" p14:dur="2000" advTm="131182"/>
    </mc:Choice>
    <mc:Fallback>
      <p:transition spd="slow" advTm="13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normAutofit/>
          </a:bodyPr>
          <a:lstStyle/>
          <a:p>
            <a:r>
              <a:rPr lang="en-US" sz="3600" b="1" dirty="0" smtClean="0"/>
              <a:t>Clash: </a:t>
            </a:r>
            <a:r>
              <a:rPr lang="en-US" sz="3600" b="1" dirty="0"/>
              <a:t>Iran</a:t>
            </a:r>
            <a:r>
              <a:rPr lang="en-US" altLang="en-US" sz="3600" b="1" dirty="0">
                <a:cs typeface="Times New Roman" pitchFamily="18" charset="0"/>
              </a:rPr>
              <a:t> </a:t>
            </a:r>
            <a:r>
              <a:rPr lang="en-US" altLang="en-US" sz="3600" b="1" dirty="0" smtClean="0">
                <a:cs typeface="Times New Roman" pitchFamily="18" charset="0"/>
              </a:rPr>
              <a:t>VS </a:t>
            </a:r>
            <a:r>
              <a:rPr lang="en-US" altLang="en-US" sz="3600" b="1" dirty="0">
                <a:cs typeface="Times New Roman" pitchFamily="18" charset="0"/>
              </a:rPr>
              <a:t>US</a:t>
            </a:r>
            <a:endParaRPr lang="en-US" sz="3600" b="1" dirty="0"/>
          </a:p>
        </p:txBody>
      </p:sp>
      <p:sp>
        <p:nvSpPr>
          <p:cNvPr id="3" name="Content Placeholder 2"/>
          <p:cNvSpPr>
            <a:spLocks noGrp="1"/>
          </p:cNvSpPr>
          <p:nvPr>
            <p:ph idx="1"/>
          </p:nvPr>
        </p:nvSpPr>
        <p:spPr>
          <a:xfrm>
            <a:off x="740229" y="1219200"/>
            <a:ext cx="10624457" cy="5410200"/>
          </a:xfrm>
        </p:spPr>
        <p:txBody>
          <a:bodyPr>
            <a:normAutofit/>
          </a:bodyPr>
          <a:lstStyle/>
          <a:p>
            <a:r>
              <a:rPr lang="en-US" altLang="en-US" dirty="0">
                <a:cs typeface="Times New Roman" pitchFamily="18" charset="0"/>
              </a:rPr>
              <a:t>A few days after the </a:t>
            </a:r>
            <a:r>
              <a:rPr lang="en-US" altLang="en-US" b="1" u="sng" dirty="0">
                <a:cs typeface="Times New Roman" pitchFamily="18" charset="0"/>
              </a:rPr>
              <a:t>takeover of the US embassy</a:t>
            </a:r>
            <a:r>
              <a:rPr lang="en-US" altLang="en-US" dirty="0">
                <a:cs typeface="Times New Roman" pitchFamily="18" charset="0"/>
              </a:rPr>
              <a:t>, the Carter Administration invoked the </a:t>
            </a:r>
            <a:r>
              <a:rPr lang="en-US" altLang="en-US" b="1" dirty="0">
                <a:cs typeface="Times New Roman" pitchFamily="18" charset="0"/>
              </a:rPr>
              <a:t>International Emergency Economic Powers Act (IEEPA) </a:t>
            </a:r>
            <a:r>
              <a:rPr lang="en-US" altLang="en-US" dirty="0">
                <a:cs typeface="Times New Roman" pitchFamily="18" charset="0"/>
              </a:rPr>
              <a:t>to freeze all Iranian government assets and </a:t>
            </a:r>
            <a:r>
              <a:rPr lang="en-US" altLang="en-US" dirty="0" smtClean="0">
                <a:cs typeface="Times New Roman" pitchFamily="18" charset="0"/>
              </a:rPr>
              <a:t>properties</a:t>
            </a:r>
          </a:p>
          <a:p>
            <a:r>
              <a:rPr lang="en-US" altLang="en-US" dirty="0">
                <a:cs typeface="Times New Roman" pitchFamily="18" charset="0"/>
              </a:rPr>
              <a:t>After many months of negotiations, the US and Iran signed the </a:t>
            </a:r>
            <a:r>
              <a:rPr lang="en-US" altLang="en-US" b="1" dirty="0">
                <a:cs typeface="Times New Roman" pitchFamily="18" charset="0"/>
              </a:rPr>
              <a:t>Algiers Accord in 1980, </a:t>
            </a:r>
            <a:r>
              <a:rPr lang="en-US" altLang="en-US" dirty="0">
                <a:cs typeface="Times New Roman" pitchFamily="18" charset="0"/>
              </a:rPr>
              <a:t>setting up the Hague Tribunal to settle all financial claims between the US and Iran. </a:t>
            </a:r>
            <a:endParaRPr lang="en-US" altLang="en-US" dirty="0" smtClean="0">
              <a:cs typeface="Times New Roman" pitchFamily="18" charset="0"/>
            </a:endParaRPr>
          </a:p>
          <a:p>
            <a:r>
              <a:rPr lang="en-US" altLang="en-US" dirty="0">
                <a:cs typeface="Times New Roman" pitchFamily="18" charset="0"/>
              </a:rPr>
              <a:t>Iran agreed to </a:t>
            </a:r>
            <a:r>
              <a:rPr lang="en-US" altLang="en-US" b="1" dirty="0">
                <a:cs typeface="Times New Roman" pitchFamily="18" charset="0"/>
              </a:rPr>
              <a:t>release the hostages </a:t>
            </a:r>
            <a:r>
              <a:rPr lang="en-US" altLang="en-US" dirty="0">
                <a:cs typeface="Times New Roman" pitchFamily="18" charset="0"/>
              </a:rPr>
              <a:t>and pay reparations to the US corporations. The US agreed to unfreeze the  Iranian assets and not to interfere in Iran’s affairs again.</a:t>
            </a:r>
          </a:p>
          <a:p>
            <a:endParaRPr lang="en-US" altLang="en-US" dirty="0">
              <a:cs typeface="Times New Roman"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7060325"/>
      </p:ext>
    </p:extLst>
  </p:cSld>
  <p:clrMapOvr>
    <a:masterClrMapping/>
  </p:clrMapOvr>
  <mc:AlternateContent xmlns:mc="http://schemas.openxmlformats.org/markup-compatibility/2006">
    <mc:Choice xmlns:p14="http://schemas.microsoft.com/office/powerpoint/2010/main" Requires="p14">
      <p:transition spd="slow" p14:dur="2000" advTm="33123"/>
    </mc:Choice>
    <mc:Fallback>
      <p:transition spd="slow" advTm="3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Containment Policy of US</a:t>
            </a:r>
            <a:endParaRPr lang="en-US" dirty="0"/>
          </a:p>
        </p:txBody>
      </p:sp>
      <p:sp>
        <p:nvSpPr>
          <p:cNvPr id="3" name="Content Placeholder 2"/>
          <p:cNvSpPr>
            <a:spLocks noGrp="1"/>
          </p:cNvSpPr>
          <p:nvPr>
            <p:ph idx="1"/>
          </p:nvPr>
        </p:nvSpPr>
        <p:spPr>
          <a:xfrm>
            <a:off x="838200" y="1451429"/>
            <a:ext cx="10062028" cy="5254171"/>
          </a:xfrm>
        </p:spPr>
        <p:txBody>
          <a:bodyPr>
            <a:normAutofit fontScale="92500" lnSpcReduction="20000"/>
          </a:bodyPr>
          <a:lstStyle/>
          <a:p>
            <a:r>
              <a:rPr lang="en-US" altLang="en-US" dirty="0">
                <a:cs typeface="Times New Roman" pitchFamily="18" charset="0"/>
              </a:rPr>
              <a:t>In 1980 the US government, led by </a:t>
            </a:r>
            <a:r>
              <a:rPr lang="en-US" altLang="en-US" dirty="0" err="1">
                <a:cs typeface="Times New Roman" pitchFamily="18" charset="0"/>
              </a:rPr>
              <a:t>Zbigniew</a:t>
            </a:r>
            <a:r>
              <a:rPr lang="en-US" altLang="en-US" dirty="0">
                <a:cs typeface="Times New Roman" pitchFamily="18" charset="0"/>
              </a:rPr>
              <a:t> Brzezinski, started a new policy that would later be called the </a:t>
            </a:r>
            <a:r>
              <a:rPr lang="en-US" altLang="en-US" b="1" dirty="0">
                <a:cs typeface="Times New Roman" pitchFamily="18" charset="0"/>
              </a:rPr>
              <a:t>“</a:t>
            </a:r>
            <a:r>
              <a:rPr lang="en-US" altLang="en-US" b="1" u="sng" dirty="0">
                <a:cs typeface="Times New Roman" pitchFamily="18" charset="0"/>
              </a:rPr>
              <a:t>dual containment policy.” </a:t>
            </a:r>
          </a:p>
          <a:p>
            <a:r>
              <a:rPr lang="en-US" altLang="en-US" b="1" dirty="0">
                <a:cs typeface="Times New Roman" pitchFamily="18" charset="0"/>
              </a:rPr>
              <a:t>This policy consisted of trying to “contain” both Iran and Iraq economically and militarily in favor of the US’s client states in the region, mainly Saudi Arabia and Israel. </a:t>
            </a:r>
            <a:endParaRPr lang="en-US" altLang="en-US" b="1" dirty="0" smtClean="0">
              <a:cs typeface="Times New Roman" pitchFamily="18" charset="0"/>
            </a:endParaRPr>
          </a:p>
          <a:p>
            <a:pPr>
              <a:spcBef>
                <a:spcPct val="50000"/>
              </a:spcBef>
            </a:pPr>
            <a:r>
              <a:rPr lang="en-US" altLang="en-US" dirty="0">
                <a:cs typeface="Times New Roman" pitchFamily="18" charset="0"/>
              </a:rPr>
              <a:t>The relationship between Iran and Iraq had been a stormy one during the Shah’s reign. </a:t>
            </a:r>
          </a:p>
          <a:p>
            <a:pPr lvl="1">
              <a:spcBef>
                <a:spcPct val="50000"/>
              </a:spcBef>
              <a:buFont typeface="Wingdings" panose="05000000000000000000" pitchFamily="2" charset="2"/>
              <a:buChar char="§"/>
            </a:pPr>
            <a:r>
              <a:rPr lang="en-US" altLang="en-US" dirty="0">
                <a:cs typeface="Times New Roman" pitchFamily="18" charset="0"/>
              </a:rPr>
              <a:t> </a:t>
            </a:r>
            <a:r>
              <a:rPr lang="en-US" altLang="en-US" dirty="0" smtClean="0">
                <a:cs typeface="Times New Roman" pitchFamily="18" charset="0"/>
              </a:rPr>
              <a:t>The </a:t>
            </a:r>
            <a:r>
              <a:rPr lang="en-US" altLang="en-US" dirty="0">
                <a:cs typeface="Times New Roman" pitchFamily="18" charset="0"/>
              </a:rPr>
              <a:t>Shah had tried to destabilize the Iraqi </a:t>
            </a:r>
            <a:r>
              <a:rPr lang="en-US" altLang="en-US" dirty="0" smtClean="0">
                <a:cs typeface="Times New Roman" pitchFamily="18" charset="0"/>
              </a:rPr>
              <a:t>government </a:t>
            </a:r>
            <a:r>
              <a:rPr lang="en-US" altLang="en-US" dirty="0">
                <a:cs typeface="Times New Roman" pitchFamily="18" charset="0"/>
              </a:rPr>
              <a:t>in 1972 on behest of the US and Israel.</a:t>
            </a:r>
          </a:p>
          <a:p>
            <a:pPr lvl="1">
              <a:spcBef>
                <a:spcPct val="50000"/>
              </a:spcBef>
              <a:buFont typeface="Wingdings" panose="05000000000000000000" pitchFamily="2" charset="2"/>
              <a:buChar char="§"/>
            </a:pPr>
            <a:r>
              <a:rPr lang="en-US" altLang="en-US" dirty="0">
                <a:cs typeface="Times New Roman" pitchFamily="18" charset="0"/>
              </a:rPr>
              <a:t> </a:t>
            </a:r>
            <a:r>
              <a:rPr lang="en-US" altLang="en-US" dirty="0" smtClean="0">
                <a:cs typeface="Times New Roman" pitchFamily="18" charset="0"/>
              </a:rPr>
              <a:t>Iraq </a:t>
            </a:r>
            <a:r>
              <a:rPr lang="en-US" altLang="en-US" dirty="0">
                <a:cs typeface="Times New Roman" pitchFamily="18" charset="0"/>
              </a:rPr>
              <a:t>had territorial claims over entire Shatt </a:t>
            </a:r>
            <a:r>
              <a:rPr lang="en-US" altLang="en-US" dirty="0" smtClean="0">
                <a:cs typeface="Times New Roman" pitchFamily="18" charset="0"/>
              </a:rPr>
              <a:t>al-Arab </a:t>
            </a:r>
            <a:r>
              <a:rPr lang="en-US" altLang="en-US" dirty="0">
                <a:cs typeface="Times New Roman" pitchFamily="18" charset="0"/>
              </a:rPr>
              <a:t>(</a:t>
            </a:r>
            <a:r>
              <a:rPr lang="en-US" altLang="en-US" dirty="0" err="1"/>
              <a:t>Arvand</a:t>
            </a:r>
            <a:r>
              <a:rPr lang="en-US" altLang="en-US" dirty="0"/>
              <a:t> river</a:t>
            </a:r>
            <a:r>
              <a:rPr lang="en-US" altLang="en-US" dirty="0" smtClean="0">
                <a:cs typeface="Times New Roman" pitchFamily="18" charset="0"/>
              </a:rPr>
              <a:t>) </a:t>
            </a:r>
            <a:r>
              <a:rPr lang="en-US" dirty="0"/>
              <a:t>(into which the Tigris and Euphrates combine, forming Iraq’s best outlet to the sea)</a:t>
            </a:r>
            <a:endParaRPr lang="en-US" altLang="en-US" dirty="0">
              <a:cs typeface="Times New Roman" pitchFamily="18" charset="0"/>
            </a:endParaRPr>
          </a:p>
          <a:p>
            <a:pPr lvl="1">
              <a:spcBef>
                <a:spcPct val="50000"/>
              </a:spcBef>
              <a:buFont typeface="Wingdings" panose="05000000000000000000" pitchFamily="2" charset="2"/>
              <a:buChar char="§"/>
            </a:pPr>
            <a:r>
              <a:rPr lang="en-US" altLang="en-US" dirty="0">
                <a:cs typeface="Times New Roman" pitchFamily="18" charset="0"/>
              </a:rPr>
              <a:t>It appears that </a:t>
            </a:r>
            <a:r>
              <a:rPr lang="en-US" altLang="en-US" u="sng" dirty="0">
                <a:cs typeface="Times New Roman" pitchFamily="18" charset="0"/>
              </a:rPr>
              <a:t>the Carter Administration, and in particular, </a:t>
            </a:r>
            <a:r>
              <a:rPr lang="en-US" altLang="en-US" u="sng" dirty="0" err="1">
                <a:cs typeface="Times New Roman" pitchFamily="18" charset="0"/>
              </a:rPr>
              <a:t>Zbigniew</a:t>
            </a:r>
            <a:r>
              <a:rPr lang="en-US" altLang="en-US" u="sng" dirty="0">
                <a:cs typeface="Times New Roman" pitchFamily="18" charset="0"/>
              </a:rPr>
              <a:t> Brzezinski, used the tense relation between Iraq and Iran to start a war between the two</a:t>
            </a:r>
            <a:r>
              <a:rPr lang="en-US" altLang="en-US" dirty="0" smtClean="0">
                <a:cs typeface="Times New Roman" pitchFamily="18" charset="0"/>
              </a:rPr>
              <a:t>. </a:t>
            </a:r>
            <a:r>
              <a:rPr lang="en-US" altLang="en-US" dirty="0"/>
              <a:t>It was also interesting to confirm that President Carter gave the Iraqis a green light to launch the war against </a:t>
            </a:r>
            <a:r>
              <a:rPr lang="en-US" altLang="en-US" dirty="0" smtClean="0"/>
              <a:t>Iran.”</a:t>
            </a:r>
            <a:endParaRPr lang="en-US" altLang="en-US" dirty="0"/>
          </a:p>
          <a:p>
            <a:pPr lvl="1">
              <a:spcBef>
                <a:spcPct val="50000"/>
              </a:spcBef>
              <a:buFont typeface="Wingdings" panose="05000000000000000000" pitchFamily="2" charset="2"/>
              <a:buChar char="§"/>
            </a:pPr>
            <a:endParaRPr lang="en-US" altLang="en-US" dirty="0">
              <a:cs typeface="Times New Roman" pitchFamily="18" charset="0"/>
            </a:endParaRPr>
          </a:p>
          <a:p>
            <a:pPr lvl="1">
              <a:spcBef>
                <a:spcPct val="50000"/>
              </a:spcBef>
              <a:buFont typeface="Wingdings" panose="05000000000000000000" pitchFamily="2" charset="2"/>
              <a:buChar char="§"/>
            </a:pPr>
            <a:endParaRPr lang="en-US" altLang="en-US" dirty="0">
              <a:cs typeface="Times New Roman" pitchFamily="18" charset="0"/>
            </a:endParaRPr>
          </a:p>
          <a:p>
            <a:pPr>
              <a:buFont typeface="Wingdings" panose="05000000000000000000" pitchFamily="2" charset="2"/>
              <a:buChar cha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3625757"/>
      </p:ext>
    </p:extLst>
  </p:cSld>
  <p:clrMapOvr>
    <a:masterClrMapping/>
  </p:clrMapOvr>
  <mc:AlternateContent xmlns:mc="http://schemas.openxmlformats.org/markup-compatibility/2006">
    <mc:Choice xmlns:p14="http://schemas.microsoft.com/office/powerpoint/2010/main" Requires="p14">
      <p:transition spd="slow" p14:dur="2000" advTm="66613"/>
    </mc:Choice>
    <mc:Fallback>
      <p:transition spd="slow" advTm="6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Intention: Iraq attack on Iran</a:t>
            </a:r>
            <a:endParaRPr lang="en-US" dirty="0"/>
          </a:p>
        </p:txBody>
      </p:sp>
      <p:sp>
        <p:nvSpPr>
          <p:cNvPr id="3" name="Content Placeholder 2"/>
          <p:cNvSpPr>
            <a:spLocks noGrp="1"/>
          </p:cNvSpPr>
          <p:nvPr>
            <p:ph idx="1"/>
          </p:nvPr>
        </p:nvSpPr>
        <p:spPr>
          <a:xfrm>
            <a:off x="362857" y="1600200"/>
            <a:ext cx="11190514" cy="5029200"/>
          </a:xfrm>
        </p:spPr>
        <p:txBody>
          <a:bodyPr>
            <a:normAutofit/>
          </a:bodyPr>
          <a:lstStyle/>
          <a:p>
            <a:pPr>
              <a:spcBef>
                <a:spcPct val="50000"/>
              </a:spcBef>
              <a:buFontTx/>
              <a:buAutoNum type="arabicParenR"/>
            </a:pPr>
            <a:r>
              <a:rPr lang="en-US" altLang="en-US" dirty="0" smtClean="0"/>
              <a:t> Intended </a:t>
            </a:r>
            <a:r>
              <a:rPr lang="en-US" altLang="en-US" dirty="0"/>
              <a:t>to overthrow the Iranian government and, as such, was warming up to Saddam Hussein even though Iraq was on the list of “terrorist states,”</a:t>
            </a:r>
          </a:p>
          <a:p>
            <a:pPr>
              <a:spcBef>
                <a:spcPct val="50000"/>
              </a:spcBef>
              <a:buFontTx/>
              <a:buAutoNum type="arabicParenR"/>
            </a:pPr>
            <a:r>
              <a:rPr lang="en-US" altLang="en-US" dirty="0" smtClean="0"/>
              <a:t> Saw </a:t>
            </a:r>
            <a:r>
              <a:rPr lang="en-US" altLang="en-US" dirty="0"/>
              <a:t>the war as a possible way of releasing the US hostages, and</a:t>
            </a:r>
          </a:p>
          <a:p>
            <a:pPr marL="514350" indent="-514350">
              <a:spcBef>
                <a:spcPct val="50000"/>
              </a:spcBef>
              <a:buAutoNum type="arabicParenR" startAt="3"/>
            </a:pPr>
            <a:r>
              <a:rPr lang="en-US" altLang="en-US" dirty="0" smtClean="0"/>
              <a:t>Used </a:t>
            </a:r>
            <a:r>
              <a:rPr lang="en-US" altLang="en-US" dirty="0"/>
              <a:t>Iranian exiles, such as the former general of the Shah, </a:t>
            </a:r>
            <a:r>
              <a:rPr lang="en-US" altLang="en-US" dirty="0" err="1"/>
              <a:t>Oveissi</a:t>
            </a:r>
            <a:r>
              <a:rPr lang="en-US" altLang="en-US" dirty="0"/>
              <a:t>, as a go between to carry messages to Saddam and to encourage him to attack Iran. </a:t>
            </a:r>
            <a:endParaRPr lang="en-US" altLang="en-US" dirty="0" smtClean="0"/>
          </a:p>
          <a:p>
            <a:pPr marL="514350" indent="-514350">
              <a:spcBef>
                <a:spcPct val="50000"/>
              </a:spcBef>
              <a:buAutoNum type="arabicParenR" startAt="3"/>
            </a:pPr>
            <a:r>
              <a:rPr lang="en-US" altLang="en-US" dirty="0"/>
              <a:t>General </a:t>
            </a:r>
            <a:r>
              <a:rPr lang="en-US" altLang="en-US" dirty="0" err="1"/>
              <a:t>Gholam</a:t>
            </a:r>
            <a:r>
              <a:rPr lang="en-US" altLang="en-US" dirty="0"/>
              <a:t> Ali </a:t>
            </a:r>
            <a:r>
              <a:rPr lang="en-US" altLang="en-US" dirty="0" err="1"/>
              <a:t>Oveissi</a:t>
            </a:r>
            <a:r>
              <a:rPr lang="en-US" altLang="en-US" dirty="0"/>
              <a:t>, Shah’s former ground forces commander, “on Sept. 8, 1978, opened fire on </a:t>
            </a:r>
            <a:r>
              <a:rPr lang="en-US" altLang="en-US" b="1" dirty="0"/>
              <a:t>an anti-shah demonstration</a:t>
            </a:r>
            <a:r>
              <a:rPr lang="en-US" altLang="en-US" dirty="0"/>
              <a:t>, killing hundreds in what has come to be known as the Black Friday massacre”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3295281"/>
      </p:ext>
    </p:extLst>
  </p:cSld>
  <p:clrMapOvr>
    <a:masterClrMapping/>
  </p:clrMapOvr>
  <mc:AlternateContent xmlns:mc="http://schemas.openxmlformats.org/markup-compatibility/2006">
    <mc:Choice xmlns:p14="http://schemas.microsoft.com/office/powerpoint/2010/main" Requires="p14">
      <p:transition spd="slow" p14:dur="2000" advTm="65119"/>
    </mc:Choice>
    <mc:Fallback>
      <p:transition spd="slow" advTm="6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3446"/>
          </a:xfrm>
        </p:spPr>
        <p:txBody>
          <a:bodyPr>
            <a:normAutofit/>
          </a:bodyPr>
          <a:lstStyle/>
          <a:p>
            <a:r>
              <a:rPr lang="en-US" sz="3200" b="1" dirty="0"/>
              <a:t>War between Iraq and Iran [1980-1988]</a:t>
            </a:r>
          </a:p>
        </p:txBody>
      </p:sp>
      <p:sp>
        <p:nvSpPr>
          <p:cNvPr id="3" name="Content Placeholder 2"/>
          <p:cNvSpPr>
            <a:spLocks noGrp="1"/>
          </p:cNvSpPr>
          <p:nvPr>
            <p:ph idx="1"/>
          </p:nvPr>
        </p:nvSpPr>
        <p:spPr>
          <a:xfrm>
            <a:off x="1103086" y="1219200"/>
            <a:ext cx="9550400" cy="5410200"/>
          </a:xfrm>
        </p:spPr>
        <p:txBody>
          <a:bodyPr>
            <a:normAutofit fontScale="92500" lnSpcReduction="20000"/>
          </a:bodyPr>
          <a:lstStyle/>
          <a:p>
            <a:r>
              <a:rPr lang="en-US" altLang="en-US" dirty="0">
                <a:cs typeface="Times New Roman" pitchFamily="18" charset="0"/>
              </a:rPr>
              <a:t>In September of 1980 Saddam declared Shatt al-Arab “totally Iraqi and totally Arab” and invaded Iran. </a:t>
            </a:r>
            <a:r>
              <a:rPr lang="en-US" altLang="en-US" dirty="0" smtClean="0"/>
              <a:t>War </a:t>
            </a:r>
            <a:r>
              <a:rPr lang="en-US" altLang="en-US" dirty="0" smtClean="0"/>
              <a:t>was on.</a:t>
            </a:r>
          </a:p>
          <a:p>
            <a:pPr>
              <a:spcBef>
                <a:spcPct val="50000"/>
              </a:spcBef>
            </a:pPr>
            <a:r>
              <a:rPr lang="en-US" altLang="en-US" b="1" dirty="0"/>
              <a:t>President Carter declared “</a:t>
            </a:r>
            <a:r>
              <a:rPr lang="en-US" altLang="en-US" b="1" i="1" dirty="0"/>
              <a:t>strict neutrality in the conflict </a:t>
            </a:r>
            <a:r>
              <a:rPr lang="en-US" altLang="en-US" b="1" dirty="0"/>
              <a:t>”on the part of the US. </a:t>
            </a:r>
            <a:r>
              <a:rPr lang="en-US" altLang="en-US" dirty="0"/>
              <a:t>However:  </a:t>
            </a:r>
            <a:r>
              <a:rPr lang="en-US" altLang="en-US" dirty="0" smtClean="0"/>
              <a:t>The </a:t>
            </a:r>
            <a:r>
              <a:rPr lang="en-US" altLang="en-US" dirty="0"/>
              <a:t>US rushed to help Saddam by sending </a:t>
            </a:r>
            <a:r>
              <a:rPr lang="en-US" altLang="en-US" dirty="0" smtClean="0"/>
              <a:t>4 </a:t>
            </a:r>
            <a:r>
              <a:rPr lang="en-US" altLang="en-US" dirty="0"/>
              <a:t>AWACS and </a:t>
            </a:r>
            <a:r>
              <a:rPr lang="en-US" altLang="en-US" dirty="0" smtClean="0"/>
              <a:t>a </a:t>
            </a:r>
            <a:r>
              <a:rPr lang="en-US" altLang="en-US" dirty="0"/>
              <a:t>number of support </a:t>
            </a:r>
            <a:r>
              <a:rPr lang="en-US" altLang="en-US" dirty="0" smtClean="0"/>
              <a:t>personnel; also to </a:t>
            </a:r>
            <a:r>
              <a:rPr lang="en-US" altLang="en-US" dirty="0"/>
              <a:t>Saudi Arabia 6 days after Saddam’s invasion. </a:t>
            </a:r>
            <a:endParaRPr lang="en-US" altLang="en-US" dirty="0" smtClean="0"/>
          </a:p>
          <a:p>
            <a:pPr>
              <a:spcBef>
                <a:spcPct val="50000"/>
              </a:spcBef>
            </a:pPr>
            <a:r>
              <a:rPr lang="en-US" altLang="en-US" b="1" dirty="0" smtClean="0">
                <a:cs typeface="Times New Roman" pitchFamily="18" charset="0"/>
              </a:rPr>
              <a:t>The </a:t>
            </a:r>
            <a:r>
              <a:rPr lang="en-US" altLang="en-US" b="1" dirty="0">
                <a:cs typeface="Times New Roman" pitchFamily="18" charset="0"/>
              </a:rPr>
              <a:t>Iran-Iraq war was one of the longest, costliest and most brutal wars of the 20th century.  It lasted 8 years and was conducted in the style of WWI, using masses of people in the trenches</a:t>
            </a:r>
            <a:r>
              <a:rPr lang="en-US" altLang="en-US" b="1" dirty="0" smtClean="0">
                <a:cs typeface="Times New Roman" pitchFamily="18" charset="0"/>
              </a:rPr>
              <a:t>. Great human and economic loss. Iraq used chemical weapons against the Iranians, supplied by US</a:t>
            </a:r>
            <a:r>
              <a:rPr lang="en-US" altLang="en-US" b="1" dirty="0" smtClean="0">
                <a:cs typeface="Times New Roman" pitchFamily="18" charset="0"/>
              </a:rPr>
              <a:t>.</a:t>
            </a:r>
          </a:p>
          <a:p>
            <a:pPr marL="0" indent="0">
              <a:spcBef>
                <a:spcPct val="50000"/>
              </a:spcBef>
              <a:buClr>
                <a:srgbClr val="FFFF00"/>
              </a:buClr>
              <a:buNone/>
            </a:pPr>
            <a:r>
              <a:rPr lang="en-US" altLang="en-US" u="sng" dirty="0">
                <a:cs typeface="Times New Roman" pitchFamily="18" charset="0"/>
              </a:rPr>
              <a:t>US </a:t>
            </a:r>
            <a:r>
              <a:rPr lang="en-US" altLang="en-US" u="sng" dirty="0" smtClean="0">
                <a:cs typeface="Times New Roman" pitchFamily="18" charset="0"/>
              </a:rPr>
              <a:t>support to Iraq? Why?</a:t>
            </a:r>
          </a:p>
          <a:p>
            <a:pPr marL="0" indent="0">
              <a:spcBef>
                <a:spcPct val="50000"/>
              </a:spcBef>
              <a:buClr>
                <a:srgbClr val="FFFF00"/>
              </a:buClr>
              <a:buNone/>
            </a:pPr>
            <a:r>
              <a:rPr lang="en-US" altLang="en-US" b="1" dirty="0" smtClean="0">
                <a:cs typeface="Times New Roman" pitchFamily="18" charset="0"/>
              </a:rPr>
              <a:t>In </a:t>
            </a:r>
            <a:r>
              <a:rPr lang="en-US" altLang="en-US" b="1" dirty="0">
                <a:cs typeface="Times New Roman" pitchFamily="18" charset="0"/>
              </a:rPr>
              <a:t>1984 the US established full diplomatic relations with the government of Saddam Hussein</a:t>
            </a:r>
            <a:r>
              <a:rPr lang="en-US" altLang="en-US" dirty="0">
                <a:cs typeface="Times New Roman" pitchFamily="18" charset="0"/>
              </a:rPr>
              <a:t>. </a:t>
            </a:r>
            <a:r>
              <a:rPr lang="en-US" altLang="en-US" dirty="0" smtClean="0">
                <a:cs typeface="Times New Roman" pitchFamily="18" charset="0"/>
              </a:rPr>
              <a:t> In </a:t>
            </a:r>
            <a:r>
              <a:rPr lang="en-US" altLang="en-US" dirty="0">
                <a:cs typeface="Times New Roman" pitchFamily="18" charset="0"/>
              </a:rPr>
              <a:t>the same year, it started to </a:t>
            </a:r>
            <a:r>
              <a:rPr lang="en-US" altLang="en-US" b="1" dirty="0">
                <a:cs typeface="Times New Roman" pitchFamily="18" charset="0"/>
              </a:rPr>
              <a:t>provide Iraq with direct military </a:t>
            </a:r>
            <a:r>
              <a:rPr lang="en-US" altLang="en-US" b="1" dirty="0" smtClean="0">
                <a:cs typeface="Times New Roman" pitchFamily="18" charset="0"/>
              </a:rPr>
              <a:t>information. Putting of Iran in Terrorist list.</a:t>
            </a:r>
            <a:endParaRPr lang="en-US" altLang="en-US" b="1" dirty="0">
              <a:cs typeface="Times New Roman" pitchFamily="18" charset="0"/>
            </a:endParaRPr>
          </a:p>
          <a:p>
            <a:pPr>
              <a:spcBef>
                <a:spcPct val="50000"/>
              </a:spcBef>
            </a:pPr>
            <a:endParaRPr lang="en-US" altLang="en-US" dirty="0"/>
          </a:p>
          <a:p>
            <a:endParaRPr lang="en-US" altLang="en-US" dirty="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3130209"/>
      </p:ext>
    </p:extLst>
  </p:cSld>
  <p:clrMapOvr>
    <a:masterClrMapping/>
  </p:clrMapOvr>
  <mc:AlternateContent xmlns:mc="http://schemas.openxmlformats.org/markup-compatibility/2006">
    <mc:Choice xmlns:p14="http://schemas.microsoft.com/office/powerpoint/2010/main" Requires="p14">
      <p:transition spd="slow" p14:dur="2000" advTm="57643"/>
    </mc:Choice>
    <mc:Fallback>
      <p:transition spd="slow" advTm="5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b="1" dirty="0" smtClean="0"/>
              <a:t>US against Iran</a:t>
            </a:r>
            <a:endParaRPr lang="en-US" b="1" dirty="0"/>
          </a:p>
        </p:txBody>
      </p:sp>
      <p:sp>
        <p:nvSpPr>
          <p:cNvPr id="3" name="Content Placeholder 2"/>
          <p:cNvSpPr>
            <a:spLocks noGrp="1"/>
          </p:cNvSpPr>
          <p:nvPr>
            <p:ph idx="1"/>
          </p:nvPr>
        </p:nvSpPr>
        <p:spPr>
          <a:xfrm>
            <a:off x="478971" y="838200"/>
            <a:ext cx="10871200" cy="5943600"/>
          </a:xfrm>
        </p:spPr>
        <p:txBody>
          <a:bodyPr>
            <a:normAutofit fontScale="92500" lnSpcReduction="10000"/>
          </a:bodyPr>
          <a:lstStyle/>
          <a:p>
            <a:pPr>
              <a:spcBef>
                <a:spcPct val="50000"/>
              </a:spcBef>
            </a:pPr>
            <a:r>
              <a:rPr lang="en-US" altLang="en-US" sz="2600" dirty="0">
                <a:cs typeface="Times New Roman" pitchFamily="18" charset="0"/>
              </a:rPr>
              <a:t>In general, </a:t>
            </a:r>
            <a:r>
              <a:rPr lang="en-US" altLang="en-US" sz="2600" u="sng" dirty="0">
                <a:cs typeface="Times New Roman" pitchFamily="18" charset="0"/>
              </a:rPr>
              <a:t>between 1984-87 the US passed at least three sanction bills against Iran with the hope of preventing it from winning the war against Saddam Hussein</a:t>
            </a:r>
            <a:r>
              <a:rPr lang="en-US" altLang="en-US" sz="2600" dirty="0">
                <a:cs typeface="Times New Roman" pitchFamily="18" charset="0"/>
              </a:rPr>
              <a:t>: </a:t>
            </a:r>
          </a:p>
          <a:p>
            <a:pPr lvl="1">
              <a:spcBef>
                <a:spcPct val="50000"/>
              </a:spcBef>
              <a:buFont typeface="Wingdings" pitchFamily="2" charset="2"/>
              <a:buChar char="§"/>
            </a:pPr>
            <a:r>
              <a:rPr lang="en-US" altLang="en-US" sz="2600" dirty="0" smtClean="0">
                <a:cs typeface="Times New Roman" pitchFamily="18" charset="0"/>
              </a:rPr>
              <a:t>In 1984 </a:t>
            </a:r>
            <a:r>
              <a:rPr lang="en-US" altLang="en-US" sz="2600" b="1" dirty="0">
                <a:cs typeface="Times New Roman" pitchFamily="18" charset="0"/>
              </a:rPr>
              <a:t>designation of Iran as a supporter of international terrorism</a:t>
            </a:r>
            <a:r>
              <a:rPr lang="en-US" altLang="en-US" sz="2600" dirty="0">
                <a:cs typeface="Times New Roman" pitchFamily="18" charset="0"/>
              </a:rPr>
              <a:t>, invoking a ban on any foreign assistance, loan or transfer of arms to Iran; </a:t>
            </a:r>
          </a:p>
          <a:p>
            <a:pPr lvl="1">
              <a:spcBef>
                <a:spcPct val="50000"/>
              </a:spcBef>
              <a:buFont typeface="Wingdings" pitchFamily="2" charset="2"/>
              <a:buChar char="§"/>
            </a:pPr>
            <a:r>
              <a:rPr lang="en-US" altLang="en-US" sz="2600" dirty="0" smtClean="0">
                <a:cs typeface="Times New Roman" pitchFamily="18" charset="0"/>
              </a:rPr>
              <a:t>In 1987</a:t>
            </a:r>
            <a:r>
              <a:rPr lang="en-US" altLang="en-US" sz="2600" dirty="0">
                <a:cs typeface="Times New Roman" pitchFamily="18" charset="0"/>
              </a:rPr>
              <a:t>, stating that </a:t>
            </a:r>
            <a:r>
              <a:rPr lang="en-US" altLang="en-US" sz="2600" b="1" dirty="0">
                <a:cs typeface="Times New Roman" pitchFamily="18" charset="0"/>
              </a:rPr>
              <a:t>no goods of Iranian origin may be imported into the United States</a:t>
            </a:r>
            <a:r>
              <a:rPr lang="en-US" altLang="en-US" sz="2600" dirty="0">
                <a:cs typeface="Times New Roman" pitchFamily="18" charset="0"/>
              </a:rPr>
              <a:t>; </a:t>
            </a:r>
          </a:p>
          <a:p>
            <a:pPr lvl="1">
              <a:spcBef>
                <a:spcPct val="50000"/>
              </a:spcBef>
              <a:buFont typeface="Wingdings" pitchFamily="2" charset="2"/>
              <a:buChar char="§"/>
            </a:pPr>
            <a:r>
              <a:rPr lang="en-US" altLang="en-US" sz="2600" dirty="0" smtClean="0">
                <a:cs typeface="Times New Roman" pitchFamily="18" charset="0"/>
              </a:rPr>
              <a:t>In </a:t>
            </a:r>
            <a:r>
              <a:rPr lang="en-US" altLang="en-US" sz="2600" dirty="0">
                <a:cs typeface="Times New Roman" pitchFamily="18" charset="0"/>
              </a:rPr>
              <a:t>1987, Iranian Transactions Regulations, </a:t>
            </a:r>
            <a:r>
              <a:rPr lang="en-US" altLang="en-US" sz="2600" b="1" dirty="0">
                <a:cs typeface="Times New Roman" pitchFamily="18" charset="0"/>
              </a:rPr>
              <a:t>setting forth detailed licensing procedures for goods exempted from the import ban</a:t>
            </a:r>
            <a:r>
              <a:rPr lang="en-US" altLang="en-US" sz="2600" dirty="0">
                <a:cs typeface="Times New Roman" pitchFamily="18" charset="0"/>
              </a:rPr>
              <a:t>;  </a:t>
            </a:r>
          </a:p>
          <a:p>
            <a:pPr>
              <a:spcBef>
                <a:spcPct val="50000"/>
              </a:spcBef>
            </a:pPr>
            <a:r>
              <a:rPr lang="en-US" altLang="en-US" sz="2600" dirty="0">
                <a:cs typeface="Times New Roman" pitchFamily="18" charset="0"/>
              </a:rPr>
              <a:t>Yet, </a:t>
            </a:r>
            <a:r>
              <a:rPr lang="en-US" altLang="en-US" sz="2600" b="1" dirty="0">
                <a:cs typeface="Times New Roman" pitchFamily="18" charset="0"/>
              </a:rPr>
              <a:t>despite all US help, Iraq could not win the war. </a:t>
            </a:r>
          </a:p>
          <a:p>
            <a:pPr>
              <a:spcBef>
                <a:spcPct val="50000"/>
              </a:spcBef>
            </a:pPr>
            <a:r>
              <a:rPr lang="en-US" altLang="en-US" sz="2600" dirty="0">
                <a:cs typeface="Times New Roman" pitchFamily="18" charset="0"/>
              </a:rPr>
              <a:t>Thus, when in 1986, Iran scored victories in Iraq’s </a:t>
            </a:r>
            <a:r>
              <a:rPr lang="en-US" altLang="en-US" sz="2600" dirty="0" err="1">
                <a:cs typeface="Times New Roman" pitchFamily="18" charset="0"/>
              </a:rPr>
              <a:t>Faw</a:t>
            </a:r>
            <a:r>
              <a:rPr lang="en-US" altLang="en-US" sz="2600" dirty="0">
                <a:cs typeface="Times New Roman" pitchFamily="18" charset="0"/>
              </a:rPr>
              <a:t> peninsula, the US engaged Iran directly. </a:t>
            </a:r>
            <a:r>
              <a:rPr lang="en-US" altLang="en-US" sz="2600" dirty="0" smtClean="0">
                <a:cs typeface="Times New Roman" pitchFamily="18" charset="0"/>
              </a:rPr>
              <a:t>But, </a:t>
            </a:r>
            <a:r>
              <a:rPr lang="en-US" altLang="en-US" sz="2600" b="1" dirty="0" smtClean="0">
                <a:cs typeface="Times New Roman" pitchFamily="18" charset="0"/>
              </a:rPr>
              <a:t>Iran </a:t>
            </a:r>
            <a:r>
              <a:rPr lang="en-US" altLang="en-US" sz="2600" b="1" dirty="0">
                <a:cs typeface="Times New Roman" pitchFamily="18" charset="0"/>
              </a:rPr>
              <a:t>reached the conclusion that they could not win a war against the US and Iraq. They therefore accepted a ceasefire in 1988</a:t>
            </a:r>
            <a:r>
              <a:rPr lang="en-US" altLang="en-US" sz="2600" b="1" dirty="0" smtClean="0">
                <a:cs typeface="Times New Roman" pitchFamily="18" charset="0"/>
              </a:rPr>
              <a:t>.</a:t>
            </a:r>
          </a:p>
          <a:p>
            <a:pPr>
              <a:spcBef>
                <a:spcPct val="50000"/>
              </a:spcBef>
            </a:pPr>
            <a:r>
              <a:rPr lang="en-US" sz="2400" dirty="0" smtClean="0">
                <a:cs typeface="Times New Roman" pitchFamily="18" charset="0"/>
              </a:rPr>
              <a:t>US was following “</a:t>
            </a:r>
            <a:r>
              <a:rPr lang="en-US" sz="2400" b="1" dirty="0" smtClean="0">
                <a:cs typeface="Times New Roman" pitchFamily="18" charset="0"/>
              </a:rPr>
              <a:t>dual </a:t>
            </a:r>
            <a:r>
              <a:rPr lang="en-US" sz="2400" b="1" dirty="0">
                <a:cs typeface="Times New Roman" pitchFamily="18" charset="0"/>
              </a:rPr>
              <a:t>containment” policy </a:t>
            </a:r>
            <a:r>
              <a:rPr lang="en-US" sz="2400" dirty="0">
                <a:cs typeface="Times New Roman" pitchFamily="18" charset="0"/>
              </a:rPr>
              <a:t>that was started by Brzezinski, and continued afterward by the likes of Brent Scowcroft, </a:t>
            </a:r>
            <a:r>
              <a:rPr lang="en-US" sz="2400" b="1" dirty="0">
                <a:cs typeface="Times New Roman" pitchFamily="18" charset="0"/>
              </a:rPr>
              <a:t>was a delicate balancing act that meant to “contain” both Iran and Iraq.  </a:t>
            </a:r>
          </a:p>
          <a:p>
            <a:pPr>
              <a:spcBef>
                <a:spcPct val="50000"/>
              </a:spcBef>
            </a:pPr>
            <a:endParaRPr lang="en-US" altLang="en-US" sz="2600" b="1" dirty="0">
              <a:cs typeface="Times New Roman" pitchFamily="18" charset="0"/>
            </a:endParaRPr>
          </a:p>
          <a:p>
            <a:pPr lvl="1">
              <a:spcBef>
                <a:spcPct val="50000"/>
              </a:spcBef>
              <a:buFont typeface="Wingdings" pitchFamily="2" charset="2"/>
              <a:buChar char="§"/>
            </a:pPr>
            <a:endParaRPr lang="en-US" altLang="en-US" dirty="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0195787"/>
      </p:ext>
    </p:extLst>
  </p:cSld>
  <p:clrMapOvr>
    <a:masterClrMapping/>
  </p:clrMapOvr>
  <mc:AlternateContent xmlns:mc="http://schemas.openxmlformats.org/markup-compatibility/2006">
    <mc:Choice xmlns:p14="http://schemas.microsoft.com/office/powerpoint/2010/main" Requires="p14">
      <p:transition spd="slow" p14:dur="2000" advTm="50629"/>
    </mc:Choice>
    <mc:Fallback>
      <p:transition spd="slow" advTm="5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58762"/>
          </a:xfrm>
        </p:spPr>
        <p:txBody>
          <a:bodyPr>
            <a:normAutofit fontScale="90000"/>
          </a:bodyPr>
          <a:lstStyle/>
          <a:p>
            <a:r>
              <a:rPr lang="en-US" dirty="0" smtClean="0"/>
              <a:t>Role of </a:t>
            </a:r>
            <a:r>
              <a:rPr lang="en-US" dirty="0" smtClean="0"/>
              <a:t>Israel [with US, Iran and Iraq]</a:t>
            </a:r>
            <a:endParaRPr lang="en-US" dirty="0"/>
          </a:p>
        </p:txBody>
      </p:sp>
      <p:sp>
        <p:nvSpPr>
          <p:cNvPr id="3" name="Content Placeholder 2"/>
          <p:cNvSpPr>
            <a:spLocks noGrp="1"/>
          </p:cNvSpPr>
          <p:nvPr>
            <p:ph idx="1"/>
          </p:nvPr>
        </p:nvSpPr>
        <p:spPr>
          <a:xfrm>
            <a:off x="609599" y="685800"/>
            <a:ext cx="10900229" cy="6096000"/>
          </a:xfrm>
        </p:spPr>
        <p:txBody>
          <a:bodyPr>
            <a:normAutofit fontScale="62500" lnSpcReduction="20000"/>
          </a:bodyPr>
          <a:lstStyle/>
          <a:p>
            <a:pPr>
              <a:spcBef>
                <a:spcPct val="50000"/>
              </a:spcBef>
            </a:pPr>
            <a:r>
              <a:rPr lang="en-US" altLang="en-US" sz="3800" dirty="0">
                <a:cs typeface="Times New Roman" pitchFamily="18" charset="0"/>
              </a:rPr>
              <a:t>Similar to the US, </a:t>
            </a:r>
            <a:r>
              <a:rPr lang="en-US" altLang="en-US" sz="3800" b="1" dirty="0">
                <a:cs typeface="Times New Roman" pitchFamily="18" charset="0"/>
              </a:rPr>
              <a:t>Israel had a symbiotic relationship with the Shah (Iran) as well</a:t>
            </a:r>
            <a:r>
              <a:rPr lang="en-US" altLang="en-US" sz="3800" dirty="0">
                <a:cs typeface="Times New Roman" pitchFamily="18" charset="0"/>
              </a:rPr>
              <a:t>. The relationship included</a:t>
            </a:r>
            <a:r>
              <a:rPr lang="en-US" altLang="en-US" sz="3800" dirty="0" smtClean="0">
                <a:cs typeface="Times New Roman" pitchFamily="18" charset="0"/>
              </a:rPr>
              <a:t>:  </a:t>
            </a:r>
            <a:r>
              <a:rPr lang="en-US" altLang="en-US" sz="3800" dirty="0">
                <a:cs typeface="Times New Roman" pitchFamily="18" charset="0"/>
              </a:rPr>
              <a:t>Economic deals, including the export of oil from Iran to Israel</a:t>
            </a:r>
            <a:r>
              <a:rPr lang="en-US" altLang="en-US" sz="3800" dirty="0" smtClean="0">
                <a:cs typeface="Times New Roman" pitchFamily="18" charset="0"/>
              </a:rPr>
              <a:t>;  </a:t>
            </a:r>
            <a:r>
              <a:rPr lang="en-US" altLang="en-US" sz="3800" dirty="0">
                <a:cs typeface="Times New Roman" pitchFamily="18" charset="0"/>
              </a:rPr>
              <a:t>Military relations, including </a:t>
            </a:r>
            <a:r>
              <a:rPr lang="en-US" altLang="en-US" sz="3800" b="1" dirty="0">
                <a:cs typeface="Times New Roman" pitchFamily="18" charset="0"/>
              </a:rPr>
              <a:t>helping the Shah with missile technology to counter Iraq</a:t>
            </a:r>
            <a:r>
              <a:rPr lang="en-US" altLang="en-US" sz="3800" dirty="0" smtClean="0">
                <a:cs typeface="Times New Roman" pitchFamily="18" charset="0"/>
              </a:rPr>
              <a:t>;  </a:t>
            </a:r>
            <a:r>
              <a:rPr lang="en-US" altLang="en-US" sz="3800" dirty="0">
                <a:cs typeface="Times New Roman" pitchFamily="18" charset="0"/>
              </a:rPr>
              <a:t>Intelligence services, and training internal security</a:t>
            </a:r>
          </a:p>
          <a:p>
            <a:pPr marL="346075" lvl="2" indent="-346075">
              <a:spcBef>
                <a:spcPct val="50000"/>
              </a:spcBef>
              <a:buFont typeface="Wingdings" pitchFamily="2" charset="2"/>
              <a:buChar char="§"/>
            </a:pPr>
            <a:r>
              <a:rPr lang="en-US" altLang="en-US" sz="3800" u="sng" dirty="0"/>
              <a:t>Many Iranians, however, knew of the close relation between the Shah and Israel and despised the Israeli support for the Shah’s rule. </a:t>
            </a:r>
          </a:p>
          <a:p>
            <a:pPr>
              <a:spcBef>
                <a:spcPct val="50000"/>
              </a:spcBef>
            </a:pPr>
            <a:r>
              <a:rPr lang="en-US" altLang="en-US" sz="3800" b="1" dirty="0">
                <a:cs typeface="Times New Roman" pitchFamily="18" charset="0"/>
              </a:rPr>
              <a:t>The “Islamic Revolution” ended the cozy relation between the Shah and Israel. </a:t>
            </a:r>
          </a:p>
          <a:p>
            <a:pPr marL="346075" lvl="1" indent="-234950">
              <a:spcBef>
                <a:spcPct val="50000"/>
              </a:spcBef>
              <a:buFont typeface="Wingdings" pitchFamily="2" charset="2"/>
              <a:buChar char="§"/>
            </a:pPr>
            <a:r>
              <a:rPr lang="en-US" altLang="en-US" sz="3800" dirty="0">
                <a:cs typeface="Times New Roman" pitchFamily="18" charset="0"/>
              </a:rPr>
              <a:t>1500 Israelis residing in Iran were evacuated in haste, Bilateral military relations </a:t>
            </a:r>
            <a:r>
              <a:rPr lang="en-US" altLang="en-US" sz="3800" dirty="0" smtClean="0">
                <a:cs typeface="Times New Roman" pitchFamily="18" charset="0"/>
              </a:rPr>
              <a:t>stopped. The </a:t>
            </a:r>
            <a:r>
              <a:rPr lang="en-US" altLang="en-US" sz="3800" dirty="0">
                <a:cs typeface="Times New Roman" pitchFamily="18" charset="0"/>
              </a:rPr>
              <a:t>flow of oil to Israel was cut off, Israeli mission was closed </a:t>
            </a:r>
          </a:p>
          <a:p>
            <a:pPr marL="346075" lvl="1" indent="-234950">
              <a:spcBef>
                <a:spcPct val="50000"/>
              </a:spcBef>
              <a:buFont typeface="Wingdings" pitchFamily="2" charset="2"/>
              <a:buChar char="§"/>
            </a:pPr>
            <a:r>
              <a:rPr lang="en-US" altLang="en-US" sz="3800" b="1" u="sng" dirty="0"/>
              <a:t>Israel now saw both Iran and Iraq as enemies that must be destroyed. </a:t>
            </a:r>
            <a:r>
              <a:rPr lang="en-US" altLang="en-US" sz="3800" u="sng" dirty="0"/>
              <a:t>Similar to the US, </a:t>
            </a:r>
            <a:r>
              <a:rPr lang="en-US" altLang="en-US" sz="3800" b="1" u="sng" dirty="0"/>
              <a:t>it also adopted a “dual containment” policy </a:t>
            </a:r>
            <a:r>
              <a:rPr lang="en-US" altLang="en-US" sz="3800" u="sng" dirty="0"/>
              <a:t>of trying to destroy both countries by prolonging the war. As the war progressed and an Iranian victory became a distinct possibility, </a:t>
            </a:r>
            <a:r>
              <a:rPr lang="en-US" altLang="en-US" sz="3800" b="1" u="sng" dirty="0"/>
              <a:t>Israeli reasoning shifted to Iraq. </a:t>
            </a:r>
          </a:p>
          <a:p>
            <a:pPr marL="568325" lvl="1" indent="-457200">
              <a:spcBef>
                <a:spcPct val="50000"/>
              </a:spcBef>
              <a:buFont typeface="Wingdings" panose="05000000000000000000" pitchFamily="2" charset="2"/>
              <a:buChar char="q"/>
            </a:pPr>
            <a:r>
              <a:rPr lang="en-US" altLang="en-US" sz="3800" dirty="0"/>
              <a:t>With the conclusion of the Iran-Iraq war, the first US invasion of Iraq and destruction of the country, Israel turned its attention mostly to overthrowing the Iranian government. </a:t>
            </a:r>
          </a:p>
          <a:p>
            <a:pPr marL="568325" lvl="1" indent="-457200">
              <a:spcBef>
                <a:spcPct val="50000"/>
              </a:spcBef>
              <a:buFont typeface="Wingdings" panose="05000000000000000000" pitchFamily="2" charset="2"/>
              <a:buChar char="q"/>
            </a:pPr>
            <a:endParaRPr lang="en-US" altLang="en-US" sz="3300" dirty="0"/>
          </a:p>
          <a:p>
            <a:pPr marL="346075" lvl="2" indent="-346075">
              <a:spcBef>
                <a:spcPct val="50000"/>
              </a:spcBef>
              <a:buFont typeface="Wingdings" pitchFamily="2" charset="2"/>
              <a:buChar char="§"/>
            </a:pPr>
            <a:endParaRPr lang="en-US" alt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1028537"/>
      </p:ext>
    </p:extLst>
  </p:cSld>
  <p:clrMapOvr>
    <a:masterClrMapping/>
  </p:clrMapOvr>
  <mc:AlternateContent xmlns:mc="http://schemas.openxmlformats.org/markup-compatibility/2006">
    <mc:Choice xmlns:p14="http://schemas.microsoft.com/office/powerpoint/2010/main" Requires="p14">
      <p:transition spd="slow" p14:dur="2000" advTm="90241"/>
    </mc:Choice>
    <mc:Fallback>
      <p:transition spd="slow" advTm="9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Iranian Revolution of 1979</a:t>
            </a:r>
            <a:endParaRPr lang="en-US" u="sng" dirty="0"/>
          </a:p>
        </p:txBody>
      </p:sp>
      <p:sp>
        <p:nvSpPr>
          <p:cNvPr id="3" name="Content Placeholder 2"/>
          <p:cNvSpPr>
            <a:spLocks noGrp="1"/>
          </p:cNvSpPr>
          <p:nvPr>
            <p:ph idx="1"/>
          </p:nvPr>
        </p:nvSpPr>
        <p:spPr/>
        <p:txBody>
          <a:bodyPr>
            <a:normAutofit/>
          </a:bodyPr>
          <a:lstStyle/>
          <a:p>
            <a:r>
              <a:rPr lang="en-US" u="sng" dirty="0" smtClean="0"/>
              <a:t>Iranian Revolution refers to events involving the overthrow of the Pahlavi dynasty under </a:t>
            </a:r>
            <a:r>
              <a:rPr lang="en-US" b="1" u="sng" dirty="0" err="1" smtClean="0"/>
              <a:t>Mohmmand</a:t>
            </a:r>
            <a:r>
              <a:rPr lang="en-US" b="1" u="sng" dirty="0" smtClean="0"/>
              <a:t> Reza Shah </a:t>
            </a:r>
            <a:r>
              <a:rPr lang="en-US" b="1" u="sng" dirty="0" err="1" smtClean="0"/>
              <a:t>Phalavi</a:t>
            </a:r>
            <a:r>
              <a:rPr lang="en-US" b="1" u="sng" dirty="0" smtClean="0"/>
              <a:t> </a:t>
            </a:r>
            <a:r>
              <a:rPr lang="en-US" u="sng" dirty="0" smtClean="0"/>
              <a:t>who was supported by the United  States and eventual replacement of 2,500 years of continuous Persian monarchy with an Islamic Republic under the </a:t>
            </a:r>
            <a:r>
              <a:rPr lang="en-US" b="1" u="sng" dirty="0" smtClean="0"/>
              <a:t>Grand </a:t>
            </a:r>
            <a:r>
              <a:rPr lang="en-US" b="1" u="sng" dirty="0" err="1" smtClean="0"/>
              <a:t>Ayotallah</a:t>
            </a:r>
            <a:r>
              <a:rPr lang="en-US" b="1" u="sng" dirty="0" smtClean="0"/>
              <a:t> </a:t>
            </a:r>
            <a:r>
              <a:rPr lang="en-US" b="1" u="sng" dirty="0" err="1" smtClean="0"/>
              <a:t>Ruhollah</a:t>
            </a:r>
            <a:r>
              <a:rPr lang="en-US" b="1" u="sng" dirty="0" smtClean="0"/>
              <a:t> </a:t>
            </a:r>
            <a:r>
              <a:rPr lang="en-US" b="1" u="sng" dirty="0" err="1" smtClean="0"/>
              <a:t>Khomeni</a:t>
            </a:r>
            <a:r>
              <a:rPr lang="en-US" b="1" u="sng" dirty="0" smtClean="0"/>
              <a:t>, </a:t>
            </a:r>
            <a:r>
              <a:rPr lang="en-US" u="sng" dirty="0" smtClean="0"/>
              <a:t>the leader of the revolution supported by a wide range of people including various Islamist and left organizations and student movements.</a:t>
            </a:r>
            <a:endParaRPr lang="en-US" b="1" u="sn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4184932"/>
      </p:ext>
    </p:extLst>
  </p:cSld>
  <p:clrMapOvr>
    <a:masterClrMapping/>
  </p:clrMapOvr>
  <mc:AlternateContent xmlns:mc="http://schemas.openxmlformats.org/markup-compatibility/2006">
    <mc:Choice xmlns:p14="http://schemas.microsoft.com/office/powerpoint/2010/main" Requires="p14">
      <p:transition spd="slow" p14:dur="2000" advTm="41110"/>
    </mc:Choice>
    <mc:Fallback>
      <p:transition spd="slow" advTm="4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2237</Words>
  <Application>Microsoft Office PowerPoint</Application>
  <PresentationFormat>Widescreen</PresentationFormat>
  <Paragraphs>84</Paragraphs>
  <Slides>14</Slides>
  <Notes>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Times New Roman</vt:lpstr>
      <vt:lpstr>Wingdings</vt:lpstr>
      <vt:lpstr>Office Theme</vt:lpstr>
      <vt:lpstr>Week 12 Part Two: Iranian Revolution, Proxy War and US Policy</vt:lpstr>
      <vt:lpstr>Iranian Revolution: Overview</vt:lpstr>
      <vt:lpstr>Clash: Iran VS US</vt:lpstr>
      <vt:lpstr>Dual Containment Policy of US</vt:lpstr>
      <vt:lpstr>US Intention: Iraq attack on Iran</vt:lpstr>
      <vt:lpstr>War between Iraq and Iran [1980-1988]</vt:lpstr>
      <vt:lpstr>US against Iran</vt:lpstr>
      <vt:lpstr>Role of Israel [with US, Iran and Iraq]</vt:lpstr>
      <vt:lpstr>Iranian Revolution of 1979</vt:lpstr>
      <vt:lpstr>Iranian Revolution of 1979</vt:lpstr>
      <vt:lpstr>History of Pahlavi Dynasty of Iran</vt:lpstr>
      <vt:lpstr>Causes of Iranian Revolution [before 1979]</vt:lpstr>
      <vt:lpstr>Causes of the Iranian Revolution</vt:lpstr>
      <vt:lpstr>Iranian Revolution: Conclusion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12 Part Two: Iranian Revolution and US Policy</dc:title>
  <dc:creator>Sakul Kundra</dc:creator>
  <cp:lastModifiedBy>Sakul Kundra</cp:lastModifiedBy>
  <cp:revision>44</cp:revision>
  <dcterms:created xsi:type="dcterms:W3CDTF">2020-05-11T08:37:19Z</dcterms:created>
  <dcterms:modified xsi:type="dcterms:W3CDTF">2020-05-11T22:16:49Z</dcterms:modified>
</cp:coreProperties>
</file>