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59" r:id="rId3"/>
    <p:sldId id="262" r:id="rId4"/>
    <p:sldId id="263" r:id="rId5"/>
    <p:sldId id="265" r:id="rId6"/>
    <p:sldId id="269" r:id="rId7"/>
    <p:sldId id="271" r:id="rId8"/>
    <p:sldId id="294" r:id="rId9"/>
    <p:sldId id="275" r:id="rId10"/>
    <p:sldId id="276" r:id="rId11"/>
    <p:sldId id="295" r:id="rId12"/>
    <p:sldId id="278" r:id="rId13"/>
    <p:sldId id="279" r:id="rId14"/>
    <p:sldId id="284" r:id="rId15"/>
    <p:sldId id="286" r:id="rId16"/>
    <p:sldId id="291" r:id="rId17"/>
    <p:sldId id="292" r:id="rId18"/>
    <p:sldId id="29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50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282D49-7CE4-40D0-AB1A-5A379A40CADF}" type="datetimeFigureOut">
              <a:rPr lang="en-US" smtClean="0"/>
              <a:t>4/2/2019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51A0F6-FD6C-4970-A827-4972F6F2C8A3}" type="slidenum">
              <a:rPr lang="en-US" smtClean="0"/>
              <a:t>‹#›</a:t>
            </a:fld>
            <a:endParaRPr lang="en-US"/>
          </a:p>
        </p:txBody>
      </p:sp>
    </p:spTree>
    <p:extLst>
      <p:ext uri="{BB962C8B-B14F-4D97-AF65-F5344CB8AC3E}">
        <p14:creationId xmlns:p14="http://schemas.microsoft.com/office/powerpoint/2010/main" val="3225143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sr-Latn-CS" smtClean="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4C96181-21F2-40EF-B67C-89D43CE29835}" type="slidenum">
              <a:rPr lang="en-US" sz="1200" smtClean="0"/>
              <a:pPr eaLnBrk="1" hangingPunct="1"/>
              <a:t>5</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sr-Latn-CS" smtClean="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59EE22B-D90C-4A43-907B-A34C71065E52}" type="slidenum">
              <a:rPr lang="en-US" sz="1200" smtClean="0"/>
              <a:pPr eaLnBrk="1" hangingPunct="1"/>
              <a:t>7</a:t>
            </a:fld>
            <a:endParaRPr lang="en-US" sz="12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sr-Latn-C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52A09E8-4924-4581-8EA7-0D48BCAC9D46}" type="slidenum">
              <a:rPr lang="en-US" sz="1200" smtClean="0"/>
              <a:pPr eaLnBrk="1" hangingPunct="1"/>
              <a:t>9</a:t>
            </a:fld>
            <a:endParaRPr 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nationsencyclopedia.com/United-Nations/index.htmlb"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0" y="0"/>
            <a:ext cx="9144000" cy="1371600"/>
          </a:xfrm>
        </p:spPr>
        <p:txBody>
          <a:bodyPr/>
          <a:lstStyle/>
          <a:p>
            <a:r>
              <a:rPr lang="en-US" sz="5400" b="1"/>
              <a:t>Why do we have the UN?</a:t>
            </a:r>
          </a:p>
        </p:txBody>
      </p:sp>
      <p:sp>
        <p:nvSpPr>
          <p:cNvPr id="19459" name="Rectangle 3"/>
          <p:cNvSpPr>
            <a:spLocks noGrp="1" noChangeArrowheads="1"/>
          </p:cNvSpPr>
          <p:nvPr>
            <p:ph type="body" idx="1"/>
          </p:nvPr>
        </p:nvSpPr>
        <p:spPr>
          <a:xfrm>
            <a:off x="152400" y="1066800"/>
            <a:ext cx="8763000" cy="5562600"/>
          </a:xfrm>
        </p:spPr>
        <p:txBody>
          <a:bodyPr>
            <a:normAutofit fontScale="62500" lnSpcReduction="20000"/>
          </a:bodyPr>
          <a:lstStyle/>
          <a:p>
            <a:r>
              <a:rPr lang="en-US" dirty="0"/>
              <a:t>After World War I, the League of Nations was created to prevent another world war.</a:t>
            </a:r>
          </a:p>
          <a:p>
            <a:r>
              <a:rPr lang="en-US" dirty="0"/>
              <a:t>During World War II, the League of Nations was eliminated because it failed to prevent another war.</a:t>
            </a:r>
          </a:p>
          <a:p>
            <a:r>
              <a:rPr lang="en-US" dirty="0"/>
              <a:t>In 1945, with the end of WWII nearing, the United Nations was created to replace the failed League of Nations</a:t>
            </a:r>
            <a:r>
              <a:rPr lang="en-US" dirty="0" smtClean="0"/>
              <a:t>.</a:t>
            </a:r>
          </a:p>
          <a:p>
            <a:pPr>
              <a:tabLst>
                <a:tab pos="5605463" algn="l"/>
              </a:tabLst>
            </a:pPr>
            <a:r>
              <a:rPr lang="en-US" dirty="0"/>
              <a:t>In 1945, San Francisco hosted the United Nations Conference on International Organizations.</a:t>
            </a:r>
          </a:p>
          <a:p>
            <a:pPr>
              <a:tabLst>
                <a:tab pos="5605463" algn="l"/>
              </a:tabLst>
            </a:pPr>
            <a:r>
              <a:rPr lang="en-US" dirty="0"/>
              <a:t>There were 50 countries represented at the United Nations Conference including:  United States, France, United Kingdom, Soviet Union (now Russia), and China.</a:t>
            </a:r>
          </a:p>
          <a:p>
            <a:pPr>
              <a:tabLst>
                <a:tab pos="5605463" algn="l"/>
              </a:tabLst>
            </a:pPr>
            <a:r>
              <a:rPr lang="en-US" dirty="0"/>
              <a:t>These five countries are known as the “Permanent Five” members</a:t>
            </a:r>
            <a:r>
              <a:rPr lang="en-US" dirty="0" smtClean="0"/>
              <a:t>.</a:t>
            </a:r>
          </a:p>
          <a:p>
            <a:pPr>
              <a:tabLst>
                <a:tab pos="5605463" algn="l"/>
              </a:tabLst>
            </a:pPr>
            <a:r>
              <a:rPr lang="en-US" b="1" dirty="0" smtClean="0"/>
              <a:t>Purpose of UN</a:t>
            </a:r>
          </a:p>
          <a:p>
            <a:r>
              <a:rPr lang="hr-HR" dirty="0"/>
              <a:t>To maintain international peace and security</a:t>
            </a:r>
          </a:p>
          <a:p>
            <a:r>
              <a:rPr lang="hr-HR" dirty="0"/>
              <a:t>To develop friendly relations among nations</a:t>
            </a:r>
          </a:p>
          <a:p>
            <a:r>
              <a:rPr lang="hr-HR" dirty="0"/>
              <a:t>To achieve international co-operation in solving international problems of an economic, social, cultural or humanitarian character</a:t>
            </a:r>
          </a:p>
          <a:p>
            <a:r>
              <a:rPr lang="hr-HR" dirty="0"/>
              <a:t>To be a centre for harmonizing the actions of nations in the attainment of these common ends</a:t>
            </a:r>
            <a:endParaRPr lang="en-GB" dirty="0"/>
          </a:p>
          <a:p>
            <a:endParaRPr lang="hr-HR" dirty="0"/>
          </a:p>
          <a:p>
            <a:pPr>
              <a:tabLst>
                <a:tab pos="5605463" algn="l"/>
              </a:tabLst>
            </a:pPr>
            <a:endParaRPr lang="en-US" dirty="0"/>
          </a:p>
          <a:p>
            <a:endParaRPr lang="en-US" dirty="0"/>
          </a:p>
        </p:txBody>
      </p:sp>
    </p:spTree>
    <p:extLst>
      <p:ext uri="{BB962C8B-B14F-4D97-AF65-F5344CB8AC3E}">
        <p14:creationId xmlns:p14="http://schemas.microsoft.com/office/powerpoint/2010/main" val="31830867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fade">
                                      <p:cBhvr>
                                        <p:cTn id="7" dur="2000"/>
                                        <p:tgtEl>
                                          <p:spTgt spid="194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9459">
                                            <p:txEl>
                                              <p:pRg st="1" end="1"/>
                                            </p:txEl>
                                          </p:spTgt>
                                        </p:tgtEl>
                                        <p:attrNameLst>
                                          <p:attrName>style.visibility</p:attrName>
                                        </p:attrNameLst>
                                      </p:cBhvr>
                                      <p:to>
                                        <p:strVal val="visible"/>
                                      </p:to>
                                    </p:set>
                                    <p:animEffect transition="in" filter="fade">
                                      <p:cBhvr>
                                        <p:cTn id="12" dur="2000"/>
                                        <p:tgtEl>
                                          <p:spTgt spid="1945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9459">
                                            <p:txEl>
                                              <p:pRg st="2" end="2"/>
                                            </p:txEl>
                                          </p:spTgt>
                                        </p:tgtEl>
                                        <p:attrNameLst>
                                          <p:attrName>style.visibility</p:attrName>
                                        </p:attrNameLst>
                                      </p:cBhvr>
                                      <p:to>
                                        <p:strVal val="visible"/>
                                      </p:to>
                                    </p:set>
                                    <p:animEffect transition="in" filter="fade">
                                      <p:cBhvr>
                                        <p:cTn id="17" dur="2000"/>
                                        <p:tgtEl>
                                          <p:spTgt spid="1945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9459">
                                            <p:txEl>
                                              <p:pRg st="3" end="3"/>
                                            </p:txEl>
                                          </p:spTgt>
                                        </p:tgtEl>
                                        <p:attrNameLst>
                                          <p:attrName>style.visibility</p:attrName>
                                        </p:attrNameLst>
                                      </p:cBhvr>
                                      <p:to>
                                        <p:strVal val="visible"/>
                                      </p:to>
                                    </p:set>
                                    <p:animEffect transition="in" filter="fade">
                                      <p:cBhvr>
                                        <p:cTn id="22" dur="2000"/>
                                        <p:tgtEl>
                                          <p:spTgt spid="1945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9459">
                                            <p:txEl>
                                              <p:pRg st="4" end="4"/>
                                            </p:txEl>
                                          </p:spTgt>
                                        </p:tgtEl>
                                        <p:attrNameLst>
                                          <p:attrName>style.visibility</p:attrName>
                                        </p:attrNameLst>
                                      </p:cBhvr>
                                      <p:to>
                                        <p:strVal val="visible"/>
                                      </p:to>
                                    </p:set>
                                    <p:animEffect transition="in" filter="fade">
                                      <p:cBhvr>
                                        <p:cTn id="27" dur="2000"/>
                                        <p:tgtEl>
                                          <p:spTgt spid="1945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9459">
                                            <p:txEl>
                                              <p:pRg st="5" end="5"/>
                                            </p:txEl>
                                          </p:spTgt>
                                        </p:tgtEl>
                                        <p:attrNameLst>
                                          <p:attrName>style.visibility</p:attrName>
                                        </p:attrNameLst>
                                      </p:cBhvr>
                                      <p:to>
                                        <p:strVal val="visible"/>
                                      </p:to>
                                    </p:set>
                                    <p:animEffect transition="in" filter="fade">
                                      <p:cBhvr>
                                        <p:cTn id="32" dur="2000"/>
                                        <p:tgtEl>
                                          <p:spTgt spid="1945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9459">
                                            <p:txEl>
                                              <p:pRg st="6" end="6"/>
                                            </p:txEl>
                                          </p:spTgt>
                                        </p:tgtEl>
                                        <p:attrNameLst>
                                          <p:attrName>style.visibility</p:attrName>
                                        </p:attrNameLst>
                                      </p:cBhvr>
                                      <p:to>
                                        <p:strVal val="visible"/>
                                      </p:to>
                                    </p:set>
                                    <p:animEffect transition="in" filter="fade">
                                      <p:cBhvr>
                                        <p:cTn id="37" dur="2000"/>
                                        <p:tgtEl>
                                          <p:spTgt spid="1945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9459">
                                            <p:txEl>
                                              <p:pRg st="7" end="7"/>
                                            </p:txEl>
                                          </p:spTgt>
                                        </p:tgtEl>
                                        <p:attrNameLst>
                                          <p:attrName>style.visibility</p:attrName>
                                        </p:attrNameLst>
                                      </p:cBhvr>
                                      <p:to>
                                        <p:strVal val="visible"/>
                                      </p:to>
                                    </p:set>
                                    <p:animEffect transition="in" filter="fade">
                                      <p:cBhvr>
                                        <p:cTn id="42" dur="2000"/>
                                        <p:tgtEl>
                                          <p:spTgt spid="1945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9459">
                                            <p:txEl>
                                              <p:pRg st="8" end="8"/>
                                            </p:txEl>
                                          </p:spTgt>
                                        </p:tgtEl>
                                        <p:attrNameLst>
                                          <p:attrName>style.visibility</p:attrName>
                                        </p:attrNameLst>
                                      </p:cBhvr>
                                      <p:to>
                                        <p:strVal val="visible"/>
                                      </p:to>
                                    </p:set>
                                    <p:animEffect transition="in" filter="fade">
                                      <p:cBhvr>
                                        <p:cTn id="47" dur="2000"/>
                                        <p:tgtEl>
                                          <p:spTgt spid="19459">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9459">
                                            <p:txEl>
                                              <p:pRg st="9" end="9"/>
                                            </p:txEl>
                                          </p:spTgt>
                                        </p:tgtEl>
                                        <p:attrNameLst>
                                          <p:attrName>style.visibility</p:attrName>
                                        </p:attrNameLst>
                                      </p:cBhvr>
                                      <p:to>
                                        <p:strVal val="visible"/>
                                      </p:to>
                                    </p:set>
                                    <p:animEffect transition="in" filter="fade">
                                      <p:cBhvr>
                                        <p:cTn id="52" dur="2000"/>
                                        <p:tgtEl>
                                          <p:spTgt spid="19459">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9459">
                                            <p:txEl>
                                              <p:pRg st="10" end="10"/>
                                            </p:txEl>
                                          </p:spTgt>
                                        </p:tgtEl>
                                        <p:attrNameLst>
                                          <p:attrName>style.visibility</p:attrName>
                                        </p:attrNameLst>
                                      </p:cBhvr>
                                      <p:to>
                                        <p:strVal val="visible"/>
                                      </p:to>
                                    </p:set>
                                    <p:animEffect transition="in" filter="fade">
                                      <p:cBhvr>
                                        <p:cTn id="57" dur="2000"/>
                                        <p:tgtEl>
                                          <p:spTgt spid="1945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09600"/>
          </a:xfrm>
        </p:spPr>
        <p:txBody>
          <a:bodyPr>
            <a:normAutofit/>
          </a:bodyPr>
          <a:lstStyle/>
          <a:p>
            <a:r>
              <a:rPr lang="en-US" sz="3200" b="1" dirty="0">
                <a:latin typeface="Times New Roman" pitchFamily="18" charset="0"/>
                <a:cs typeface="Times New Roman" pitchFamily="18" charset="0"/>
              </a:rPr>
              <a:t>Security </a:t>
            </a:r>
            <a:r>
              <a:rPr lang="en-US" sz="3200" b="1" dirty="0" smtClean="0">
                <a:latin typeface="Times New Roman" pitchFamily="18" charset="0"/>
                <a:cs typeface="Times New Roman" pitchFamily="18" charset="0"/>
              </a:rPr>
              <a:t>Council: </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990600"/>
            <a:ext cx="8229600" cy="5334000"/>
          </a:xfrm>
        </p:spPr>
        <p:txBody>
          <a:bodyPr>
            <a:normAutofit fontScale="62500" lnSpcReduction="20000"/>
          </a:bodyPr>
          <a:lstStyle/>
          <a:p>
            <a:pPr algn="just"/>
            <a:r>
              <a:rPr lang="en-US" sz="4500" dirty="0" smtClean="0">
                <a:latin typeface="Times New Roman" pitchFamily="18" charset="0"/>
                <a:cs typeface="Times New Roman" pitchFamily="18" charset="0"/>
              </a:rPr>
              <a:t>The </a:t>
            </a:r>
            <a:r>
              <a:rPr lang="en-US" sz="4500" dirty="0">
                <a:latin typeface="Times New Roman" pitchFamily="18" charset="0"/>
                <a:cs typeface="Times New Roman" pitchFamily="18" charset="0"/>
              </a:rPr>
              <a:t>council is tasked with ensuring global peace and security. It has five </a:t>
            </a:r>
            <a:r>
              <a:rPr lang="en-US" sz="4500" dirty="0" smtClean="0">
                <a:latin typeface="Times New Roman" pitchFamily="18" charset="0"/>
                <a:cs typeface="Times New Roman" pitchFamily="18" charset="0"/>
              </a:rPr>
              <a:t>permanent member </a:t>
            </a:r>
            <a:r>
              <a:rPr lang="en-US" sz="4500" dirty="0">
                <a:latin typeface="Times New Roman" pitchFamily="18" charset="0"/>
                <a:cs typeface="Times New Roman" pitchFamily="18" charset="0"/>
              </a:rPr>
              <a:t>nations: China, France, Russia, the UK and the US.</a:t>
            </a:r>
          </a:p>
          <a:p>
            <a:pPr algn="just"/>
            <a:r>
              <a:rPr lang="en-US" sz="4500" dirty="0">
                <a:latin typeface="Times New Roman" pitchFamily="18" charset="0"/>
                <a:cs typeface="Times New Roman" pitchFamily="18" charset="0"/>
              </a:rPr>
              <a:t>Ten other countries have temporary membership on a rotating basis.</a:t>
            </a:r>
          </a:p>
          <a:p>
            <a:pPr algn="just"/>
            <a:r>
              <a:rPr lang="en-US" sz="4500" dirty="0">
                <a:latin typeface="Times New Roman" pitchFamily="18" charset="0"/>
                <a:cs typeface="Times New Roman" pitchFamily="18" charset="0"/>
              </a:rPr>
              <a:t>The council can impose economic sanctions and can </a:t>
            </a:r>
            <a:r>
              <a:rPr lang="en-US" sz="4500" dirty="0" err="1">
                <a:latin typeface="Times New Roman" pitchFamily="18" charset="0"/>
                <a:cs typeface="Times New Roman" pitchFamily="18" charset="0"/>
              </a:rPr>
              <a:t>authorise</a:t>
            </a:r>
            <a:r>
              <a:rPr lang="en-US" sz="4500" dirty="0">
                <a:latin typeface="Times New Roman" pitchFamily="18" charset="0"/>
                <a:cs typeface="Times New Roman" pitchFamily="18" charset="0"/>
              </a:rPr>
              <a:t> the use of force in conflicts.</a:t>
            </a:r>
          </a:p>
          <a:p>
            <a:pPr algn="just"/>
            <a:r>
              <a:rPr lang="en-US" sz="4500" dirty="0">
                <a:latin typeface="Times New Roman" pitchFamily="18" charset="0"/>
                <a:cs typeface="Times New Roman" pitchFamily="18" charset="0"/>
              </a:rPr>
              <a:t>It also oversees peacekeeping </a:t>
            </a:r>
            <a:r>
              <a:rPr lang="en-US" sz="4500" dirty="0"/>
              <a:t>operations</a:t>
            </a:r>
            <a:r>
              <a:rPr lang="en-US" sz="4500" dirty="0" smtClean="0"/>
              <a:t>.</a:t>
            </a:r>
          </a:p>
          <a:p>
            <a:pPr>
              <a:buFontTx/>
              <a:buChar char="-"/>
              <a:defRPr/>
            </a:pPr>
            <a:r>
              <a:rPr lang="en-US" sz="4500" b="1" dirty="0">
                <a:effectLst>
                  <a:outerShdw blurRad="38100" dist="38100" dir="2700000" algn="tl">
                    <a:srgbClr val="000000">
                      <a:alpha val="43137"/>
                    </a:srgbClr>
                  </a:outerShdw>
                </a:effectLst>
              </a:rPr>
              <a:t>UN’s most powerful organ</a:t>
            </a:r>
          </a:p>
          <a:p>
            <a:pPr>
              <a:buFontTx/>
              <a:buChar char="-"/>
              <a:defRPr/>
            </a:pPr>
            <a:r>
              <a:rPr lang="en-US" sz="4500" b="1" dirty="0">
                <a:effectLst>
                  <a:outerShdw blurRad="38100" dist="38100" dir="2700000" algn="tl">
                    <a:srgbClr val="000000">
                      <a:alpha val="43137"/>
                    </a:srgbClr>
                  </a:outerShdw>
                </a:effectLst>
              </a:rPr>
              <a:t>deals with threats to international peace and security</a:t>
            </a:r>
          </a:p>
          <a:p>
            <a:pPr>
              <a:buFontTx/>
              <a:buChar char="-"/>
              <a:defRPr/>
            </a:pPr>
            <a:r>
              <a:rPr lang="en-US" sz="4500" b="1" kern="0" dirty="0">
                <a:effectLst>
                  <a:outerShdw blurRad="38100" dist="38100" dir="2700000" algn="tl">
                    <a:srgbClr val="000000">
                      <a:alpha val="43137"/>
                    </a:srgbClr>
                  </a:outerShdw>
                </a:effectLst>
              </a:rPr>
              <a:t>has 15 members, 5 of which are permanent: the USA, China, Russia, Britain and France</a:t>
            </a:r>
          </a:p>
          <a:p>
            <a:pPr algn="just"/>
            <a:endParaRPr lang="en-US" dirty="0"/>
          </a:p>
        </p:txBody>
      </p:sp>
    </p:spTree>
    <p:extLst>
      <p:ext uri="{BB962C8B-B14F-4D97-AF65-F5344CB8AC3E}">
        <p14:creationId xmlns:p14="http://schemas.microsoft.com/office/powerpoint/2010/main" val="3707918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Council</a:t>
            </a:r>
            <a:endParaRPr lang="en-US" dirty="0"/>
          </a:p>
        </p:txBody>
      </p:sp>
      <p:sp>
        <p:nvSpPr>
          <p:cNvPr id="3" name="Content Placeholder 2"/>
          <p:cNvSpPr>
            <a:spLocks noGrp="1"/>
          </p:cNvSpPr>
          <p:nvPr>
            <p:ph idx="1"/>
          </p:nvPr>
        </p:nvSpPr>
        <p:spPr/>
        <p:txBody>
          <a:bodyPr>
            <a:normAutofit fontScale="55000" lnSpcReduction="20000"/>
          </a:bodyPr>
          <a:lstStyle/>
          <a:p>
            <a:pPr>
              <a:buFontTx/>
              <a:buChar char="-"/>
              <a:defRPr/>
            </a:pPr>
            <a:r>
              <a:rPr lang="en-US" sz="4500" b="1" kern="0" dirty="0">
                <a:effectLst>
                  <a:outerShdw blurRad="38100" dist="38100" dir="2700000" algn="tl">
                    <a:srgbClr val="000000">
                      <a:alpha val="43137"/>
                    </a:srgbClr>
                  </a:outerShdw>
                </a:effectLst>
              </a:rPr>
              <a:t>permanent members have veto power when the Council decides on important issues</a:t>
            </a:r>
          </a:p>
          <a:p>
            <a:pPr>
              <a:lnSpc>
                <a:spcPct val="90000"/>
              </a:lnSpc>
            </a:pPr>
            <a:r>
              <a:rPr lang="en-US" sz="4500" dirty="0"/>
              <a:t>Made up of 15 countries:</a:t>
            </a:r>
          </a:p>
          <a:p>
            <a:pPr lvl="1">
              <a:lnSpc>
                <a:spcPct val="90000"/>
              </a:lnSpc>
            </a:pPr>
            <a:r>
              <a:rPr lang="en-US" sz="4500" dirty="0"/>
              <a:t>The “Permanent Five” countries</a:t>
            </a:r>
          </a:p>
          <a:p>
            <a:pPr lvl="1">
              <a:lnSpc>
                <a:spcPct val="90000"/>
              </a:lnSpc>
            </a:pPr>
            <a:r>
              <a:rPr lang="en-US" sz="4500" dirty="0"/>
              <a:t>10 non-permanent countries (elected every two years)</a:t>
            </a:r>
          </a:p>
          <a:p>
            <a:pPr>
              <a:lnSpc>
                <a:spcPct val="90000"/>
              </a:lnSpc>
            </a:pPr>
            <a:r>
              <a:rPr lang="en-US" sz="4500" dirty="0"/>
              <a:t>The strong-arm of the UN</a:t>
            </a:r>
          </a:p>
          <a:p>
            <a:pPr>
              <a:lnSpc>
                <a:spcPct val="90000"/>
              </a:lnSpc>
            </a:pPr>
            <a:r>
              <a:rPr lang="en-US" sz="4500" dirty="0"/>
              <a:t>Maintains international peace</a:t>
            </a:r>
          </a:p>
          <a:p>
            <a:pPr>
              <a:lnSpc>
                <a:spcPct val="90000"/>
              </a:lnSpc>
            </a:pPr>
            <a:r>
              <a:rPr lang="en-US" sz="4500" dirty="0"/>
              <a:t>How does it do this:</a:t>
            </a:r>
          </a:p>
          <a:p>
            <a:pPr lvl="1">
              <a:lnSpc>
                <a:spcPct val="90000"/>
              </a:lnSpc>
            </a:pPr>
            <a:r>
              <a:rPr lang="en-US" sz="4500" dirty="0"/>
              <a:t>Recommends peaceful negotiations (peace talks)</a:t>
            </a:r>
          </a:p>
          <a:p>
            <a:pPr lvl="1">
              <a:lnSpc>
                <a:spcPct val="90000"/>
              </a:lnSpc>
            </a:pPr>
            <a:r>
              <a:rPr lang="en-US" sz="4500" dirty="0"/>
              <a:t>Can use Economic Sanctions</a:t>
            </a:r>
          </a:p>
          <a:p>
            <a:pPr lvl="1">
              <a:lnSpc>
                <a:spcPct val="90000"/>
              </a:lnSpc>
            </a:pPr>
            <a:r>
              <a:rPr lang="en-US" sz="4500" dirty="0"/>
              <a:t>Can use Military Sanctions</a:t>
            </a:r>
          </a:p>
          <a:p>
            <a:endParaRPr lang="en-US" dirty="0"/>
          </a:p>
        </p:txBody>
      </p:sp>
    </p:spTree>
    <p:extLst>
      <p:ext uri="{BB962C8B-B14F-4D97-AF65-F5344CB8AC3E}">
        <p14:creationId xmlns:p14="http://schemas.microsoft.com/office/powerpoint/2010/main" val="1835038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r>
              <a:rPr lang="en-US" sz="3200" b="1" dirty="0" smtClean="0">
                <a:latin typeface="Times New Roman" pitchFamily="18" charset="0"/>
                <a:cs typeface="Times New Roman" pitchFamily="18" charset="0"/>
              </a:rPr>
              <a:t>Economic and Social Council</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057400"/>
            <a:ext cx="8229600" cy="4267200"/>
          </a:xfrm>
        </p:spPr>
        <p:txBody>
          <a:bodyPr>
            <a:normAutofit/>
          </a:bodyPr>
          <a:lstStyle/>
          <a:p>
            <a:pPr algn="just"/>
            <a:r>
              <a:rPr lang="en-US" sz="2800" dirty="0" smtClean="0">
                <a:latin typeface="Times New Roman" pitchFamily="18" charset="0"/>
                <a:cs typeface="Times New Roman" pitchFamily="18" charset="0"/>
              </a:rPr>
              <a:t>The </a:t>
            </a:r>
            <a:r>
              <a:rPr lang="en-US" sz="2800" dirty="0">
                <a:latin typeface="Times New Roman" pitchFamily="18" charset="0"/>
                <a:cs typeface="Times New Roman" pitchFamily="18" charset="0"/>
              </a:rPr>
              <a:t>council spearheads the UN's economic, social, humanitarian </a:t>
            </a:r>
            <a:r>
              <a:rPr lang="en-US" sz="2800" dirty="0" smtClean="0">
                <a:latin typeface="Times New Roman" pitchFamily="18" charset="0"/>
                <a:cs typeface="Times New Roman" pitchFamily="18" charset="0"/>
              </a:rPr>
              <a:t>and cultural </a:t>
            </a:r>
            <a:r>
              <a:rPr lang="en-US" sz="2800" dirty="0">
                <a:latin typeface="Times New Roman" pitchFamily="18" charset="0"/>
                <a:cs typeface="Times New Roman" pitchFamily="18" charset="0"/>
              </a:rPr>
              <a:t>activities.</a:t>
            </a:r>
          </a:p>
          <a:p>
            <a:pPr algn="just"/>
            <a:r>
              <a:rPr lang="en-US" sz="2800" dirty="0">
                <a:latin typeface="Times New Roman" pitchFamily="18" charset="0"/>
                <a:cs typeface="Times New Roman" pitchFamily="18" charset="0"/>
              </a:rPr>
              <a:t>It oversees the work of commissions which deal with human rights, population growth, </a:t>
            </a:r>
            <a:r>
              <a:rPr lang="en-US" sz="2800" dirty="0" smtClean="0">
                <a:latin typeface="Times New Roman" pitchFamily="18" charset="0"/>
                <a:cs typeface="Times New Roman" pitchFamily="18" charset="0"/>
              </a:rPr>
              <a:t>technology and </a:t>
            </a:r>
            <a:r>
              <a:rPr lang="en-US" sz="2800" dirty="0">
                <a:latin typeface="Times New Roman" pitchFamily="18" charset="0"/>
                <a:cs typeface="Times New Roman" pitchFamily="18" charset="0"/>
              </a:rPr>
              <a:t>drugs, among other issues.</a:t>
            </a:r>
          </a:p>
          <a:p>
            <a:pPr algn="just"/>
            <a:r>
              <a:rPr lang="en-US" sz="2800" dirty="0">
                <a:latin typeface="Times New Roman" pitchFamily="18" charset="0"/>
                <a:cs typeface="Times New Roman" pitchFamily="18" charset="0"/>
              </a:rPr>
              <a:t>Its 54 members are elected by the General Assembly.</a:t>
            </a:r>
          </a:p>
        </p:txBody>
      </p:sp>
    </p:spTree>
    <p:extLst>
      <p:ext uri="{BB962C8B-B14F-4D97-AF65-F5344CB8AC3E}">
        <p14:creationId xmlns:p14="http://schemas.microsoft.com/office/powerpoint/2010/main" val="30463825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0"/>
            <a:ext cx="8229600" cy="704088"/>
          </a:xfrm>
        </p:spPr>
        <p:txBody>
          <a:bodyPr>
            <a:normAutofit/>
          </a:bodyPr>
          <a:lstStyle/>
          <a:p>
            <a:r>
              <a:rPr lang="en-US" sz="3200" b="1" dirty="0">
                <a:latin typeface="Times New Roman" pitchFamily="18" charset="0"/>
                <a:cs typeface="Times New Roman" pitchFamily="18" charset="0"/>
              </a:rPr>
              <a:t>International Court of Justice (World Court)</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76400"/>
            <a:ext cx="8229600" cy="4495800"/>
          </a:xfrm>
        </p:spPr>
        <p:txBody>
          <a:bodyPr>
            <a:normAutofit fontScale="85000" lnSpcReduction="20000"/>
          </a:bodyPr>
          <a:lstStyle/>
          <a:p>
            <a:pPr algn="just"/>
            <a:r>
              <a:rPr lang="en-US" sz="2800" dirty="0" smtClean="0">
                <a:latin typeface="Times New Roman" pitchFamily="18" charset="0"/>
                <a:cs typeface="Times New Roman" pitchFamily="18" charset="0"/>
              </a:rPr>
              <a:t>The </a:t>
            </a:r>
            <a:r>
              <a:rPr lang="en-US" sz="2800" dirty="0">
                <a:latin typeface="Times New Roman" pitchFamily="18" charset="0"/>
                <a:cs typeface="Times New Roman" pitchFamily="18" charset="0"/>
              </a:rPr>
              <a:t>court is the main judicial body of the UN and </a:t>
            </a:r>
            <a:r>
              <a:rPr lang="en-US" sz="2800" dirty="0" smtClean="0">
                <a:latin typeface="Times New Roman" pitchFamily="18" charset="0"/>
                <a:cs typeface="Times New Roman" pitchFamily="18" charset="0"/>
              </a:rPr>
              <a:t>is tasked </a:t>
            </a:r>
            <a:r>
              <a:rPr lang="en-US" sz="2800" dirty="0">
                <a:latin typeface="Times New Roman" pitchFamily="18" charset="0"/>
                <a:cs typeface="Times New Roman" pitchFamily="18" charset="0"/>
              </a:rPr>
              <a:t>with settling legal disputes submitted to it by states. It sits in the Dutch city of The Hague</a:t>
            </a:r>
            <a:r>
              <a:rPr lang="en-US" sz="2800" dirty="0" smtClean="0">
                <a:latin typeface="Times New Roman" pitchFamily="18" charset="0"/>
                <a:cs typeface="Times New Roman" pitchFamily="18" charset="0"/>
              </a:rPr>
              <a:t>.</a:t>
            </a:r>
          </a:p>
          <a:p>
            <a:pPr algn="just"/>
            <a:r>
              <a:rPr lang="en-US" sz="2800" dirty="0">
                <a:latin typeface="Times New Roman" pitchFamily="18" charset="0"/>
                <a:cs typeface="Times New Roman" pitchFamily="18" charset="0"/>
              </a:rPr>
              <a:t>The court's 15 judges are elected by the General Assembly and the Security Council</a:t>
            </a:r>
            <a:r>
              <a:rPr lang="en-US" dirty="0" smtClean="0"/>
              <a:t>.</a:t>
            </a:r>
          </a:p>
          <a:p>
            <a:pPr>
              <a:buFontTx/>
              <a:buChar char="-"/>
              <a:defRPr/>
            </a:pPr>
            <a:r>
              <a:rPr lang="en-US" b="1" dirty="0">
                <a:effectLst>
                  <a:outerShdw blurRad="38100" dist="38100" dir="2700000" algn="tl">
                    <a:srgbClr val="000000">
                      <a:alpha val="43137"/>
                    </a:srgbClr>
                  </a:outerShdw>
                </a:effectLst>
              </a:rPr>
              <a:t>the principal judicial organ of the UN</a:t>
            </a:r>
          </a:p>
          <a:p>
            <a:pPr>
              <a:buFontTx/>
              <a:buChar char="-"/>
              <a:defRPr/>
            </a:pPr>
            <a:r>
              <a:rPr lang="en-US" b="1" dirty="0">
                <a:effectLst>
                  <a:outerShdw blurRad="38100" dist="38100" dir="2700000" algn="tl">
                    <a:srgbClr val="000000">
                      <a:alpha val="43137"/>
                    </a:srgbClr>
                  </a:outerShdw>
                </a:effectLst>
              </a:rPr>
              <a:t>based in the Hague, Netherlands</a:t>
            </a:r>
          </a:p>
          <a:p>
            <a:pPr>
              <a:buFontTx/>
              <a:buChar char="-"/>
              <a:defRPr/>
            </a:pPr>
            <a:r>
              <a:rPr lang="en-US" b="1" dirty="0">
                <a:effectLst>
                  <a:outerShdw blurRad="38100" dist="38100" dir="2700000" algn="tl">
                    <a:srgbClr val="000000">
                      <a:alpha val="43137"/>
                    </a:srgbClr>
                  </a:outerShdw>
                </a:effectLst>
              </a:rPr>
              <a:t>consists of 15 judges elected by the General Assembly and Security Council</a:t>
            </a:r>
          </a:p>
          <a:p>
            <a:pPr>
              <a:buFontTx/>
              <a:buChar char="-"/>
              <a:defRPr/>
            </a:pPr>
            <a:r>
              <a:rPr lang="en-US" b="1" dirty="0">
                <a:effectLst>
                  <a:outerShdw blurRad="38100" dist="38100" dir="2700000" algn="tl">
                    <a:srgbClr val="000000">
                      <a:alpha val="43137"/>
                    </a:srgbClr>
                  </a:outerShdw>
                </a:effectLst>
              </a:rPr>
              <a:t>applies international law</a:t>
            </a:r>
          </a:p>
          <a:p>
            <a:pPr>
              <a:buFontTx/>
              <a:buChar char="-"/>
              <a:defRPr/>
            </a:pPr>
            <a:r>
              <a:rPr lang="en-US" b="1" dirty="0">
                <a:effectLst>
                  <a:outerShdw blurRad="38100" dist="38100" dir="2700000" algn="tl">
                    <a:srgbClr val="000000">
                      <a:alpha val="43137"/>
                    </a:srgbClr>
                  </a:outerShdw>
                </a:effectLst>
              </a:rPr>
              <a:t>not bound by precedents</a:t>
            </a:r>
          </a:p>
          <a:p>
            <a:pPr>
              <a:buFontTx/>
              <a:buChar char="-"/>
              <a:defRPr/>
            </a:pPr>
            <a:r>
              <a:rPr lang="en-US" b="1" dirty="0">
                <a:effectLst>
                  <a:outerShdw blurRad="38100" dist="38100" dir="2700000" algn="tl">
                    <a:srgbClr val="000000">
                      <a:alpha val="43137"/>
                    </a:srgbClr>
                  </a:outerShdw>
                </a:effectLst>
              </a:rPr>
              <a:t>no appeals can be made by parties to its judgment</a:t>
            </a:r>
            <a:endParaRPr lang="en-US" dirty="0"/>
          </a:p>
          <a:p>
            <a:pPr algn="just"/>
            <a:endParaRPr lang="en-US" dirty="0"/>
          </a:p>
        </p:txBody>
      </p:sp>
    </p:spTree>
    <p:extLst>
      <p:ext uri="{BB962C8B-B14F-4D97-AF65-F5344CB8AC3E}">
        <p14:creationId xmlns:p14="http://schemas.microsoft.com/office/powerpoint/2010/main" val="12381971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0" y="0"/>
            <a:ext cx="9144000" cy="990600"/>
          </a:xfrm>
        </p:spPr>
        <p:txBody>
          <a:bodyPr>
            <a:normAutofit fontScale="90000"/>
          </a:bodyPr>
          <a:lstStyle/>
          <a:p>
            <a:r>
              <a:rPr lang="en-US" sz="6600" b="1"/>
              <a:t>Sanctions</a:t>
            </a:r>
          </a:p>
        </p:txBody>
      </p:sp>
      <p:sp>
        <p:nvSpPr>
          <p:cNvPr id="26627" name="Rectangle 3"/>
          <p:cNvSpPr>
            <a:spLocks noGrp="1" noChangeArrowheads="1"/>
          </p:cNvSpPr>
          <p:nvPr>
            <p:ph type="body" idx="1"/>
          </p:nvPr>
        </p:nvSpPr>
        <p:spPr>
          <a:xfrm>
            <a:off x="0" y="838200"/>
            <a:ext cx="9144000" cy="5867400"/>
          </a:xfrm>
        </p:spPr>
        <p:txBody>
          <a:bodyPr>
            <a:normAutofit fontScale="77500" lnSpcReduction="20000"/>
          </a:bodyPr>
          <a:lstStyle/>
          <a:p>
            <a:r>
              <a:rPr lang="en-US" sz="4000" dirty="0"/>
              <a:t>Sanctions are used to punish a country for violating international law.  They can be used to force a country to follow a law.</a:t>
            </a:r>
          </a:p>
          <a:p>
            <a:r>
              <a:rPr lang="en-US" sz="4000" dirty="0"/>
              <a:t>In order for sanctions to be used by the UN Security Council, ALL FIVE permanent members must have a unanimous vote</a:t>
            </a:r>
            <a:r>
              <a:rPr lang="en-US" sz="4000" dirty="0" smtClean="0"/>
              <a:t>.</a:t>
            </a:r>
          </a:p>
          <a:p>
            <a:r>
              <a:rPr lang="en-US" sz="4000" dirty="0" smtClean="0"/>
              <a:t>Types of Sanctions</a:t>
            </a:r>
          </a:p>
          <a:p>
            <a:r>
              <a:rPr lang="en-US" sz="4000" u="sng" dirty="0"/>
              <a:t>Diplomatic Sanctions</a:t>
            </a:r>
            <a:r>
              <a:rPr lang="en-US" sz="4000" dirty="0"/>
              <a:t> – removal of all political ties (like embassies)</a:t>
            </a:r>
          </a:p>
          <a:p>
            <a:r>
              <a:rPr lang="en-US" sz="4000" u="sng" dirty="0"/>
              <a:t>Economic Sanctions</a:t>
            </a:r>
            <a:r>
              <a:rPr lang="en-US" sz="4000" dirty="0"/>
              <a:t> – ban on all trade with a country (except food)</a:t>
            </a:r>
          </a:p>
          <a:p>
            <a:r>
              <a:rPr lang="en-US" sz="4000" u="sng" dirty="0"/>
              <a:t>Military Sanctions</a:t>
            </a:r>
            <a:r>
              <a:rPr lang="en-US" sz="4000" dirty="0"/>
              <a:t> – using a military to force compliance.</a:t>
            </a:r>
          </a:p>
          <a:p>
            <a:endParaRPr lang="en-US" sz="3600" dirty="0"/>
          </a:p>
          <a:p>
            <a:endParaRPr lang="en-US" sz="4000" dirty="0"/>
          </a:p>
        </p:txBody>
      </p:sp>
    </p:spTree>
    <p:extLst>
      <p:ext uri="{BB962C8B-B14F-4D97-AF65-F5344CB8AC3E}">
        <p14:creationId xmlns:p14="http://schemas.microsoft.com/office/powerpoint/2010/main" val="22678007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fade">
                                      <p:cBhvr>
                                        <p:cTn id="7" dur="2000"/>
                                        <p:tgtEl>
                                          <p:spTgt spid="266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fade">
                                      <p:cBhvr>
                                        <p:cTn id="12" dur="2000"/>
                                        <p:tgtEl>
                                          <p:spTgt spid="266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fade">
                                      <p:cBhvr>
                                        <p:cTn id="17" dur="2000"/>
                                        <p:tgtEl>
                                          <p:spTgt spid="266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6627">
                                            <p:txEl>
                                              <p:pRg st="3" end="3"/>
                                            </p:txEl>
                                          </p:spTgt>
                                        </p:tgtEl>
                                        <p:attrNameLst>
                                          <p:attrName>style.visibility</p:attrName>
                                        </p:attrNameLst>
                                      </p:cBhvr>
                                      <p:to>
                                        <p:strVal val="visible"/>
                                      </p:to>
                                    </p:set>
                                    <p:animEffect transition="in" filter="fade">
                                      <p:cBhvr>
                                        <p:cTn id="22" dur="2000"/>
                                        <p:tgtEl>
                                          <p:spTgt spid="2662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6627">
                                            <p:txEl>
                                              <p:pRg st="4" end="4"/>
                                            </p:txEl>
                                          </p:spTgt>
                                        </p:tgtEl>
                                        <p:attrNameLst>
                                          <p:attrName>style.visibility</p:attrName>
                                        </p:attrNameLst>
                                      </p:cBhvr>
                                      <p:to>
                                        <p:strVal val="visible"/>
                                      </p:to>
                                    </p:set>
                                    <p:animEffect transition="in" filter="fade">
                                      <p:cBhvr>
                                        <p:cTn id="27" dur="2000"/>
                                        <p:tgtEl>
                                          <p:spTgt spid="2662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6627">
                                            <p:txEl>
                                              <p:pRg st="5" end="5"/>
                                            </p:txEl>
                                          </p:spTgt>
                                        </p:tgtEl>
                                        <p:attrNameLst>
                                          <p:attrName>style.visibility</p:attrName>
                                        </p:attrNameLst>
                                      </p:cBhvr>
                                      <p:to>
                                        <p:strVal val="visible"/>
                                      </p:to>
                                    </p:set>
                                    <p:animEffect transition="in" filter="fade">
                                      <p:cBhvr>
                                        <p:cTn id="32" dur="2000"/>
                                        <p:tgtEl>
                                          <p:spTgt spid="266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0" y="0"/>
            <a:ext cx="9144000" cy="914400"/>
          </a:xfrm>
        </p:spPr>
        <p:txBody>
          <a:bodyPr>
            <a:normAutofit fontScale="90000"/>
          </a:bodyPr>
          <a:lstStyle/>
          <a:p>
            <a:r>
              <a:rPr lang="en-US" sz="6000" b="1"/>
              <a:t>Military Sanctions</a:t>
            </a:r>
          </a:p>
        </p:txBody>
      </p:sp>
      <p:sp>
        <p:nvSpPr>
          <p:cNvPr id="27651" name="Rectangle 3"/>
          <p:cNvSpPr>
            <a:spLocks noGrp="1" noChangeArrowheads="1"/>
          </p:cNvSpPr>
          <p:nvPr>
            <p:ph type="body" idx="1"/>
          </p:nvPr>
        </p:nvSpPr>
        <p:spPr>
          <a:xfrm>
            <a:off x="0" y="990600"/>
            <a:ext cx="9144000" cy="5867400"/>
          </a:xfrm>
        </p:spPr>
        <p:txBody>
          <a:bodyPr>
            <a:normAutofit fontScale="92500" lnSpcReduction="20000"/>
          </a:bodyPr>
          <a:lstStyle/>
          <a:p>
            <a:pPr>
              <a:lnSpc>
                <a:spcPct val="90000"/>
              </a:lnSpc>
            </a:pPr>
            <a:r>
              <a:rPr lang="en-US" u="sng" dirty="0"/>
              <a:t>UN Peacekeepers</a:t>
            </a:r>
            <a:r>
              <a:rPr lang="en-US" dirty="0"/>
              <a:t> – a group of armed soldiers sent to a hostile area to promote peace.  They ARE NOT COMBAT TROOPS.</a:t>
            </a:r>
          </a:p>
          <a:p>
            <a:pPr>
              <a:lnSpc>
                <a:spcPct val="90000"/>
              </a:lnSpc>
            </a:pPr>
            <a:r>
              <a:rPr lang="en-US" dirty="0"/>
              <a:t>These soldiers maintain peace.  </a:t>
            </a:r>
          </a:p>
          <a:p>
            <a:pPr>
              <a:lnSpc>
                <a:spcPct val="90000"/>
              </a:lnSpc>
            </a:pPr>
            <a:r>
              <a:rPr lang="en-US" dirty="0"/>
              <a:t>They don’t go on combat missions.</a:t>
            </a:r>
          </a:p>
          <a:p>
            <a:pPr>
              <a:lnSpc>
                <a:spcPct val="90000"/>
              </a:lnSpc>
            </a:pPr>
            <a:r>
              <a:rPr lang="en-US" dirty="0"/>
              <a:t>They are not an ‘army’</a:t>
            </a:r>
          </a:p>
          <a:p>
            <a:pPr>
              <a:lnSpc>
                <a:spcPct val="90000"/>
              </a:lnSpc>
              <a:buFont typeface="Wingdings" pitchFamily="2" charset="2"/>
              <a:buNone/>
            </a:pPr>
            <a:endParaRPr lang="en-US" sz="2000" dirty="0"/>
          </a:p>
          <a:p>
            <a:pPr>
              <a:lnSpc>
                <a:spcPct val="90000"/>
              </a:lnSpc>
            </a:pPr>
            <a:r>
              <a:rPr lang="en-US" u="sng" dirty="0"/>
              <a:t>UN Military Force</a:t>
            </a:r>
            <a:r>
              <a:rPr lang="en-US" dirty="0"/>
              <a:t> – an army made up of soldiers from more than one UN country that can serve as combat troops.</a:t>
            </a:r>
          </a:p>
          <a:p>
            <a:pPr lvl="1">
              <a:lnSpc>
                <a:spcPct val="90000"/>
              </a:lnSpc>
            </a:pPr>
            <a:r>
              <a:rPr lang="en-US" dirty="0"/>
              <a:t>They are not very effective and are not used very often</a:t>
            </a:r>
            <a:r>
              <a:rPr lang="en-US" dirty="0" smtClean="0"/>
              <a:t>.</a:t>
            </a:r>
          </a:p>
          <a:p>
            <a:pPr lvl="1">
              <a:lnSpc>
                <a:spcPct val="90000"/>
              </a:lnSpc>
            </a:pPr>
            <a:r>
              <a:rPr lang="hr-HR" dirty="0"/>
              <a:t>It entered into force on October 24, 1945, after being ratified by the five permanent members of the Security Council (China, France, The Union of Soviet Socialist Republics, The United Kingdom and the United States) and a majority of other signatories</a:t>
            </a:r>
          </a:p>
          <a:p>
            <a:pPr lvl="1">
              <a:lnSpc>
                <a:spcPct val="90000"/>
              </a:lnSpc>
            </a:pPr>
            <a:endParaRPr lang="en-US" dirty="0"/>
          </a:p>
          <a:p>
            <a:pPr>
              <a:lnSpc>
                <a:spcPct val="90000"/>
              </a:lnSpc>
            </a:pPr>
            <a:endParaRPr lang="en-US" dirty="0"/>
          </a:p>
        </p:txBody>
      </p:sp>
    </p:spTree>
    <p:extLst>
      <p:ext uri="{BB962C8B-B14F-4D97-AF65-F5344CB8AC3E}">
        <p14:creationId xmlns:p14="http://schemas.microsoft.com/office/powerpoint/2010/main" val="33893944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iterate type="lt">
                                    <p:tmPct val="0"/>
                                  </p:iterate>
                                  <p:childTnLst>
                                    <p:set>
                                      <p:cBhvr>
                                        <p:cTn id="6" dur="1" fill="hold">
                                          <p:stCondLst>
                                            <p:cond delay="0"/>
                                          </p:stCondLst>
                                        </p:cTn>
                                        <p:tgtEl>
                                          <p:spTgt spid="27651">
                                            <p:txEl>
                                              <p:pRg st="0" end="0"/>
                                            </p:txEl>
                                          </p:spTgt>
                                        </p:tgtEl>
                                        <p:attrNameLst>
                                          <p:attrName>style.visibility</p:attrName>
                                        </p:attrNameLst>
                                      </p:cBhvr>
                                      <p:to>
                                        <p:strVal val="visible"/>
                                      </p:to>
                                    </p:set>
                                    <p:animEffect transition="in" filter="fade">
                                      <p:cBhvr>
                                        <p:cTn id="7" dur="2000"/>
                                        <p:tgtEl>
                                          <p:spTgt spid="276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iterate type="lt">
                                    <p:tmPct val="0"/>
                                  </p:iterate>
                                  <p:childTnLst>
                                    <p:set>
                                      <p:cBhvr>
                                        <p:cTn id="11" dur="1" fill="hold">
                                          <p:stCondLst>
                                            <p:cond delay="0"/>
                                          </p:stCondLst>
                                        </p:cTn>
                                        <p:tgtEl>
                                          <p:spTgt spid="27651">
                                            <p:txEl>
                                              <p:pRg st="1" end="1"/>
                                            </p:txEl>
                                          </p:spTgt>
                                        </p:tgtEl>
                                        <p:attrNameLst>
                                          <p:attrName>style.visibility</p:attrName>
                                        </p:attrNameLst>
                                      </p:cBhvr>
                                      <p:to>
                                        <p:strVal val="visible"/>
                                      </p:to>
                                    </p:set>
                                    <p:animEffect transition="in" filter="fade">
                                      <p:cBhvr>
                                        <p:cTn id="12" dur="2000"/>
                                        <p:tgtEl>
                                          <p:spTgt spid="2765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iterate type="lt">
                                    <p:tmPct val="0"/>
                                  </p:iterate>
                                  <p:childTnLst>
                                    <p:set>
                                      <p:cBhvr>
                                        <p:cTn id="16" dur="1" fill="hold">
                                          <p:stCondLst>
                                            <p:cond delay="0"/>
                                          </p:stCondLst>
                                        </p:cTn>
                                        <p:tgtEl>
                                          <p:spTgt spid="27651">
                                            <p:txEl>
                                              <p:pRg st="2" end="2"/>
                                            </p:txEl>
                                          </p:spTgt>
                                        </p:tgtEl>
                                        <p:attrNameLst>
                                          <p:attrName>style.visibility</p:attrName>
                                        </p:attrNameLst>
                                      </p:cBhvr>
                                      <p:to>
                                        <p:strVal val="visible"/>
                                      </p:to>
                                    </p:set>
                                    <p:animEffect transition="in" filter="fade">
                                      <p:cBhvr>
                                        <p:cTn id="17" dur="2000"/>
                                        <p:tgtEl>
                                          <p:spTgt spid="2765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iterate type="lt">
                                    <p:tmPct val="0"/>
                                  </p:iterate>
                                  <p:childTnLst>
                                    <p:set>
                                      <p:cBhvr>
                                        <p:cTn id="21" dur="1" fill="hold">
                                          <p:stCondLst>
                                            <p:cond delay="0"/>
                                          </p:stCondLst>
                                        </p:cTn>
                                        <p:tgtEl>
                                          <p:spTgt spid="27651">
                                            <p:txEl>
                                              <p:pRg st="3" end="3"/>
                                            </p:txEl>
                                          </p:spTgt>
                                        </p:tgtEl>
                                        <p:attrNameLst>
                                          <p:attrName>style.visibility</p:attrName>
                                        </p:attrNameLst>
                                      </p:cBhvr>
                                      <p:to>
                                        <p:strVal val="visible"/>
                                      </p:to>
                                    </p:set>
                                    <p:animEffect transition="in" filter="fade">
                                      <p:cBhvr>
                                        <p:cTn id="22" dur="2000"/>
                                        <p:tgtEl>
                                          <p:spTgt spid="2765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iterate type="lt">
                                    <p:tmPct val="0"/>
                                  </p:iterate>
                                  <p:childTnLst>
                                    <p:set>
                                      <p:cBhvr>
                                        <p:cTn id="26" dur="1" fill="hold">
                                          <p:stCondLst>
                                            <p:cond delay="0"/>
                                          </p:stCondLst>
                                        </p:cTn>
                                        <p:tgtEl>
                                          <p:spTgt spid="27651">
                                            <p:txEl>
                                              <p:pRg st="5" end="5"/>
                                            </p:txEl>
                                          </p:spTgt>
                                        </p:tgtEl>
                                        <p:attrNameLst>
                                          <p:attrName>style.visibility</p:attrName>
                                        </p:attrNameLst>
                                      </p:cBhvr>
                                      <p:to>
                                        <p:strVal val="visible"/>
                                      </p:to>
                                    </p:set>
                                    <p:animEffect transition="in" filter="fade">
                                      <p:cBhvr>
                                        <p:cTn id="27" dur="2000"/>
                                        <p:tgtEl>
                                          <p:spTgt spid="27651">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iterate type="lt">
                                    <p:tmPct val="0"/>
                                  </p:iterate>
                                  <p:childTnLst>
                                    <p:set>
                                      <p:cBhvr>
                                        <p:cTn id="31" dur="1" fill="hold">
                                          <p:stCondLst>
                                            <p:cond delay="0"/>
                                          </p:stCondLst>
                                        </p:cTn>
                                        <p:tgtEl>
                                          <p:spTgt spid="27651">
                                            <p:txEl>
                                              <p:pRg st="6" end="6"/>
                                            </p:txEl>
                                          </p:spTgt>
                                        </p:tgtEl>
                                        <p:attrNameLst>
                                          <p:attrName>style.visibility</p:attrName>
                                        </p:attrNameLst>
                                      </p:cBhvr>
                                      <p:to>
                                        <p:strVal val="visible"/>
                                      </p:to>
                                    </p:set>
                                    <p:animEffect transition="in" filter="fade">
                                      <p:cBhvr>
                                        <p:cTn id="32" dur="2000"/>
                                        <p:tgtEl>
                                          <p:spTgt spid="27651">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iterate type="lt">
                                    <p:tmPct val="0"/>
                                  </p:iterate>
                                  <p:childTnLst>
                                    <p:set>
                                      <p:cBhvr>
                                        <p:cTn id="36" dur="1" fill="hold">
                                          <p:stCondLst>
                                            <p:cond delay="0"/>
                                          </p:stCondLst>
                                        </p:cTn>
                                        <p:tgtEl>
                                          <p:spTgt spid="27651">
                                            <p:txEl>
                                              <p:pRg st="7" end="7"/>
                                            </p:txEl>
                                          </p:spTgt>
                                        </p:tgtEl>
                                        <p:attrNameLst>
                                          <p:attrName>style.visibility</p:attrName>
                                        </p:attrNameLst>
                                      </p:cBhvr>
                                      <p:to>
                                        <p:strVal val="visible"/>
                                      </p:to>
                                    </p:set>
                                    <p:animEffect transition="in" filter="fade">
                                      <p:cBhvr>
                                        <p:cTn id="37" dur="2000"/>
                                        <p:tgtEl>
                                          <p:spTgt spid="2765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0" y="0"/>
            <a:ext cx="9144000" cy="990600"/>
          </a:xfrm>
        </p:spPr>
        <p:txBody>
          <a:bodyPr>
            <a:normAutofit fontScale="90000"/>
          </a:bodyPr>
          <a:lstStyle/>
          <a:p>
            <a:r>
              <a:rPr lang="en-US" sz="6000" b="1"/>
              <a:t>Major UN Missions</a:t>
            </a:r>
          </a:p>
        </p:txBody>
      </p:sp>
      <p:sp>
        <p:nvSpPr>
          <p:cNvPr id="28675" name="Rectangle 3"/>
          <p:cNvSpPr>
            <a:spLocks noGrp="1" noChangeArrowheads="1"/>
          </p:cNvSpPr>
          <p:nvPr>
            <p:ph type="body" idx="1"/>
          </p:nvPr>
        </p:nvSpPr>
        <p:spPr>
          <a:xfrm>
            <a:off x="0" y="838200"/>
            <a:ext cx="9144000" cy="5791200"/>
          </a:xfrm>
        </p:spPr>
        <p:txBody>
          <a:bodyPr/>
          <a:lstStyle/>
          <a:p>
            <a:r>
              <a:rPr lang="en-US" u="sng"/>
              <a:t>East Timor</a:t>
            </a:r>
            <a:r>
              <a:rPr lang="en-US"/>
              <a:t> (Asia) – the UN supervised the independence of this country</a:t>
            </a:r>
          </a:p>
          <a:p>
            <a:r>
              <a:rPr lang="en-US" u="sng"/>
              <a:t>Iraq</a:t>
            </a:r>
            <a:r>
              <a:rPr lang="en-US"/>
              <a:t> (Middle East) – UN tried to cut all trade with Iraq after it failed to comply with international law, but some nations continued to trade with them.</a:t>
            </a:r>
          </a:p>
          <a:p>
            <a:r>
              <a:rPr lang="en-US" u="sng"/>
              <a:t>Somalia</a:t>
            </a:r>
            <a:r>
              <a:rPr lang="en-US"/>
              <a:t> (Africa) – UN humanitarian mission to get food and supplies to people in need</a:t>
            </a:r>
          </a:p>
          <a:p>
            <a:r>
              <a:rPr lang="en-US" u="sng"/>
              <a:t>Haiti</a:t>
            </a:r>
            <a:r>
              <a:rPr lang="en-US"/>
              <a:t> (Caribbean) – UN helped strengthen government, army, and hold elections</a:t>
            </a:r>
          </a:p>
        </p:txBody>
      </p:sp>
    </p:spTree>
    <p:extLst>
      <p:ext uri="{BB962C8B-B14F-4D97-AF65-F5344CB8AC3E}">
        <p14:creationId xmlns:p14="http://schemas.microsoft.com/office/powerpoint/2010/main" val="4079331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Effect transition="in" filter="fade">
                                      <p:cBhvr>
                                        <p:cTn id="7" dur="2000"/>
                                        <p:tgtEl>
                                          <p:spTgt spid="286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8675">
                                            <p:txEl>
                                              <p:pRg st="1" end="1"/>
                                            </p:txEl>
                                          </p:spTgt>
                                        </p:tgtEl>
                                        <p:attrNameLst>
                                          <p:attrName>style.visibility</p:attrName>
                                        </p:attrNameLst>
                                      </p:cBhvr>
                                      <p:to>
                                        <p:strVal val="visible"/>
                                      </p:to>
                                    </p:set>
                                    <p:animEffect transition="in" filter="fade">
                                      <p:cBhvr>
                                        <p:cTn id="12" dur="2000"/>
                                        <p:tgtEl>
                                          <p:spTgt spid="2867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8675">
                                            <p:txEl>
                                              <p:pRg st="2" end="2"/>
                                            </p:txEl>
                                          </p:spTgt>
                                        </p:tgtEl>
                                        <p:attrNameLst>
                                          <p:attrName>style.visibility</p:attrName>
                                        </p:attrNameLst>
                                      </p:cBhvr>
                                      <p:to>
                                        <p:strVal val="visible"/>
                                      </p:to>
                                    </p:set>
                                    <p:animEffect transition="in" filter="fade">
                                      <p:cBhvr>
                                        <p:cTn id="17" dur="2000"/>
                                        <p:tgtEl>
                                          <p:spTgt spid="2867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28675">
                                            <p:txEl>
                                              <p:pRg st="3" end="3"/>
                                            </p:txEl>
                                          </p:spTgt>
                                        </p:tgtEl>
                                        <p:attrNameLst>
                                          <p:attrName>style.visibility</p:attrName>
                                        </p:attrNameLst>
                                      </p:cBhvr>
                                      <p:to>
                                        <p:strVal val="visible"/>
                                      </p:to>
                                    </p:set>
                                    <p:animEffect transition="in" filter="fade">
                                      <p:cBhvr>
                                        <p:cTn id="22" dur="2000"/>
                                        <p:tgtEl>
                                          <p:spTgt spid="286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0" y="0"/>
            <a:ext cx="9144000" cy="914400"/>
          </a:xfrm>
        </p:spPr>
        <p:txBody>
          <a:bodyPr/>
          <a:lstStyle/>
          <a:p>
            <a:r>
              <a:rPr lang="en-US" sz="5400" b="1"/>
              <a:t>Strengths of the UN</a:t>
            </a:r>
          </a:p>
        </p:txBody>
      </p:sp>
      <p:sp>
        <p:nvSpPr>
          <p:cNvPr id="30723" name="Rectangle 3"/>
          <p:cNvSpPr>
            <a:spLocks noGrp="1" noChangeArrowheads="1"/>
          </p:cNvSpPr>
          <p:nvPr>
            <p:ph type="body" idx="1"/>
          </p:nvPr>
        </p:nvSpPr>
        <p:spPr>
          <a:xfrm>
            <a:off x="0" y="762000"/>
            <a:ext cx="9144000" cy="6096000"/>
          </a:xfrm>
        </p:spPr>
        <p:txBody>
          <a:bodyPr/>
          <a:lstStyle/>
          <a:p>
            <a:r>
              <a:rPr lang="en-US" sz="3600"/>
              <a:t>Provides a forum for almost all of the world’s nations to discuss international issues</a:t>
            </a:r>
          </a:p>
          <a:p>
            <a:r>
              <a:rPr lang="en-US" sz="3600"/>
              <a:t>Humanitarian efforts</a:t>
            </a:r>
          </a:p>
          <a:p>
            <a:pPr lvl="1"/>
            <a:r>
              <a:rPr lang="en-US" sz="3200"/>
              <a:t>AIDS</a:t>
            </a:r>
          </a:p>
          <a:p>
            <a:pPr lvl="1"/>
            <a:r>
              <a:rPr lang="en-US" sz="3200"/>
              <a:t>Landmine removal</a:t>
            </a:r>
          </a:p>
          <a:p>
            <a:pPr lvl="1"/>
            <a:r>
              <a:rPr lang="en-US" sz="3200"/>
              <a:t>Food and supply organization</a:t>
            </a:r>
          </a:p>
          <a:p>
            <a:r>
              <a:rPr lang="en-US" sz="3600"/>
              <a:t>Peacekeeping forces</a:t>
            </a:r>
          </a:p>
          <a:p>
            <a:r>
              <a:rPr lang="en-US" sz="3600"/>
              <a:t>Will get involved with messes that no one else will</a:t>
            </a:r>
          </a:p>
        </p:txBody>
      </p:sp>
    </p:spTree>
    <p:extLst>
      <p:ext uri="{BB962C8B-B14F-4D97-AF65-F5344CB8AC3E}">
        <p14:creationId xmlns:p14="http://schemas.microsoft.com/office/powerpoint/2010/main" val="40357550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fade">
                                      <p:cBhvr>
                                        <p:cTn id="7" dur="2000"/>
                                        <p:tgtEl>
                                          <p:spTgt spid="307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0723">
                                            <p:txEl>
                                              <p:pRg st="1" end="1"/>
                                            </p:txEl>
                                          </p:spTgt>
                                        </p:tgtEl>
                                        <p:attrNameLst>
                                          <p:attrName>style.visibility</p:attrName>
                                        </p:attrNameLst>
                                      </p:cBhvr>
                                      <p:to>
                                        <p:strVal val="visible"/>
                                      </p:to>
                                    </p:set>
                                    <p:animEffect transition="in" filter="fade">
                                      <p:cBhvr>
                                        <p:cTn id="12" dur="2000"/>
                                        <p:tgtEl>
                                          <p:spTgt spid="307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0723">
                                            <p:txEl>
                                              <p:pRg st="2" end="2"/>
                                            </p:txEl>
                                          </p:spTgt>
                                        </p:tgtEl>
                                        <p:attrNameLst>
                                          <p:attrName>style.visibility</p:attrName>
                                        </p:attrNameLst>
                                      </p:cBhvr>
                                      <p:to>
                                        <p:strVal val="visible"/>
                                      </p:to>
                                    </p:set>
                                    <p:animEffect transition="in" filter="fade">
                                      <p:cBhvr>
                                        <p:cTn id="17" dur="2000"/>
                                        <p:tgtEl>
                                          <p:spTgt spid="3072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30723">
                                            <p:txEl>
                                              <p:pRg st="3" end="3"/>
                                            </p:txEl>
                                          </p:spTgt>
                                        </p:tgtEl>
                                        <p:attrNameLst>
                                          <p:attrName>style.visibility</p:attrName>
                                        </p:attrNameLst>
                                      </p:cBhvr>
                                      <p:to>
                                        <p:strVal val="visible"/>
                                      </p:to>
                                    </p:set>
                                    <p:animEffect transition="in" filter="fade">
                                      <p:cBhvr>
                                        <p:cTn id="22" dur="2000"/>
                                        <p:tgtEl>
                                          <p:spTgt spid="3072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30723">
                                            <p:txEl>
                                              <p:pRg st="4" end="4"/>
                                            </p:txEl>
                                          </p:spTgt>
                                        </p:tgtEl>
                                        <p:attrNameLst>
                                          <p:attrName>style.visibility</p:attrName>
                                        </p:attrNameLst>
                                      </p:cBhvr>
                                      <p:to>
                                        <p:strVal val="visible"/>
                                      </p:to>
                                    </p:set>
                                    <p:animEffect transition="in" filter="fade">
                                      <p:cBhvr>
                                        <p:cTn id="27" dur="2000"/>
                                        <p:tgtEl>
                                          <p:spTgt spid="3072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30723">
                                            <p:txEl>
                                              <p:pRg st="5" end="5"/>
                                            </p:txEl>
                                          </p:spTgt>
                                        </p:tgtEl>
                                        <p:attrNameLst>
                                          <p:attrName>style.visibility</p:attrName>
                                        </p:attrNameLst>
                                      </p:cBhvr>
                                      <p:to>
                                        <p:strVal val="visible"/>
                                      </p:to>
                                    </p:set>
                                    <p:animEffect transition="in" filter="fade">
                                      <p:cBhvr>
                                        <p:cTn id="32" dur="2000"/>
                                        <p:tgtEl>
                                          <p:spTgt spid="3072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30723">
                                            <p:txEl>
                                              <p:pRg st="6" end="6"/>
                                            </p:txEl>
                                          </p:spTgt>
                                        </p:tgtEl>
                                        <p:attrNameLst>
                                          <p:attrName>style.visibility</p:attrName>
                                        </p:attrNameLst>
                                      </p:cBhvr>
                                      <p:to>
                                        <p:strVal val="visible"/>
                                      </p:to>
                                    </p:set>
                                    <p:animEffect transition="in" filter="fade">
                                      <p:cBhvr>
                                        <p:cTn id="37" dur="2000"/>
                                        <p:tgtEl>
                                          <p:spTgt spid="3072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0" y="0"/>
            <a:ext cx="9144000" cy="990600"/>
          </a:xfrm>
        </p:spPr>
        <p:txBody>
          <a:bodyPr/>
          <a:lstStyle/>
          <a:p>
            <a:r>
              <a:rPr lang="en-US" sz="5400" b="1"/>
              <a:t>Weaknesses of the UN</a:t>
            </a:r>
          </a:p>
        </p:txBody>
      </p:sp>
      <p:sp>
        <p:nvSpPr>
          <p:cNvPr id="29699" name="Rectangle 3"/>
          <p:cNvSpPr>
            <a:spLocks noGrp="1" noChangeArrowheads="1"/>
          </p:cNvSpPr>
          <p:nvPr>
            <p:ph type="body" idx="1"/>
          </p:nvPr>
        </p:nvSpPr>
        <p:spPr>
          <a:xfrm>
            <a:off x="0" y="914400"/>
            <a:ext cx="9144000" cy="5943600"/>
          </a:xfrm>
        </p:spPr>
        <p:txBody>
          <a:bodyPr>
            <a:normAutofit fontScale="92500"/>
          </a:bodyPr>
          <a:lstStyle/>
          <a:p>
            <a:pPr>
              <a:lnSpc>
                <a:spcPct val="90000"/>
              </a:lnSpc>
            </a:pPr>
            <a:r>
              <a:rPr lang="en-US" dirty="0"/>
              <a:t>Sanctions are only effective if ALL countries follow them (Iraq example)</a:t>
            </a:r>
          </a:p>
          <a:p>
            <a:pPr>
              <a:lnSpc>
                <a:spcPct val="90000"/>
              </a:lnSpc>
            </a:pPr>
            <a:r>
              <a:rPr lang="en-US" dirty="0"/>
              <a:t>Military force is rarely used and is usually ineffective</a:t>
            </a:r>
          </a:p>
          <a:p>
            <a:pPr>
              <a:lnSpc>
                <a:spcPct val="90000"/>
              </a:lnSpc>
            </a:pPr>
            <a:r>
              <a:rPr lang="en-US" dirty="0"/>
              <a:t>ALL permanent members of the security council have to vote unanimously (one country can stop a sanction)</a:t>
            </a:r>
          </a:p>
          <a:p>
            <a:pPr>
              <a:lnSpc>
                <a:spcPct val="90000"/>
              </a:lnSpc>
            </a:pPr>
            <a:r>
              <a:rPr lang="en-US" dirty="0"/>
              <a:t>Inadequate funding by member nations</a:t>
            </a:r>
          </a:p>
          <a:p>
            <a:pPr lvl="1">
              <a:lnSpc>
                <a:spcPct val="90000"/>
              </a:lnSpc>
            </a:pPr>
            <a:r>
              <a:rPr lang="en-US" dirty="0"/>
              <a:t>14 Countries Pay 85% of the subscriptions (membership fee)</a:t>
            </a:r>
          </a:p>
          <a:p>
            <a:pPr>
              <a:lnSpc>
                <a:spcPct val="90000"/>
              </a:lnSpc>
            </a:pPr>
            <a:r>
              <a:rPr lang="en-US" dirty="0"/>
              <a:t>Big gap between developing and industrialized </a:t>
            </a:r>
            <a:r>
              <a:rPr lang="en-US" dirty="0" smtClean="0"/>
              <a:t>nations</a:t>
            </a:r>
          </a:p>
          <a:p>
            <a:pPr>
              <a:lnSpc>
                <a:spcPct val="90000"/>
              </a:lnSpc>
            </a:pPr>
            <a:r>
              <a:rPr lang="en-US" dirty="0"/>
              <a:t>For details see, </a:t>
            </a:r>
            <a:r>
              <a:rPr lang="en-US" dirty="0">
                <a:hlinkClick r:id="rId2"/>
              </a:rPr>
              <a:t>http://www.nationsencyclopedia.com/United-Nations/index.htmlb</a:t>
            </a:r>
            <a:r>
              <a:rPr lang="en-US" dirty="0"/>
              <a:t> </a:t>
            </a:r>
          </a:p>
          <a:p>
            <a:pPr>
              <a:lnSpc>
                <a:spcPct val="90000"/>
              </a:lnSpc>
            </a:pPr>
            <a:endParaRPr lang="en-US" dirty="0"/>
          </a:p>
        </p:txBody>
      </p:sp>
    </p:spTree>
    <p:extLst>
      <p:ext uri="{BB962C8B-B14F-4D97-AF65-F5344CB8AC3E}">
        <p14:creationId xmlns:p14="http://schemas.microsoft.com/office/powerpoint/2010/main" val="30168012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fade">
                                      <p:cBhvr>
                                        <p:cTn id="7" dur="2000"/>
                                        <p:tgtEl>
                                          <p:spTgt spid="296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9699">
                                            <p:txEl>
                                              <p:pRg st="1" end="1"/>
                                            </p:txEl>
                                          </p:spTgt>
                                        </p:tgtEl>
                                        <p:attrNameLst>
                                          <p:attrName>style.visibility</p:attrName>
                                        </p:attrNameLst>
                                      </p:cBhvr>
                                      <p:to>
                                        <p:strVal val="visible"/>
                                      </p:to>
                                    </p:set>
                                    <p:animEffect transition="in" filter="fade">
                                      <p:cBhvr>
                                        <p:cTn id="12" dur="2000"/>
                                        <p:tgtEl>
                                          <p:spTgt spid="296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9699">
                                            <p:txEl>
                                              <p:pRg st="2" end="2"/>
                                            </p:txEl>
                                          </p:spTgt>
                                        </p:tgtEl>
                                        <p:attrNameLst>
                                          <p:attrName>style.visibility</p:attrName>
                                        </p:attrNameLst>
                                      </p:cBhvr>
                                      <p:to>
                                        <p:strVal val="visible"/>
                                      </p:to>
                                    </p:set>
                                    <p:animEffect transition="in" filter="fade">
                                      <p:cBhvr>
                                        <p:cTn id="17" dur="2000"/>
                                        <p:tgtEl>
                                          <p:spTgt spid="2969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29699">
                                            <p:txEl>
                                              <p:pRg st="3" end="3"/>
                                            </p:txEl>
                                          </p:spTgt>
                                        </p:tgtEl>
                                        <p:attrNameLst>
                                          <p:attrName>style.visibility</p:attrName>
                                        </p:attrNameLst>
                                      </p:cBhvr>
                                      <p:to>
                                        <p:strVal val="visible"/>
                                      </p:to>
                                    </p:set>
                                    <p:animEffect transition="in" filter="fade">
                                      <p:cBhvr>
                                        <p:cTn id="22" dur="2000"/>
                                        <p:tgtEl>
                                          <p:spTgt spid="2969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29699">
                                            <p:txEl>
                                              <p:pRg st="4" end="4"/>
                                            </p:txEl>
                                          </p:spTgt>
                                        </p:tgtEl>
                                        <p:attrNameLst>
                                          <p:attrName>style.visibility</p:attrName>
                                        </p:attrNameLst>
                                      </p:cBhvr>
                                      <p:to>
                                        <p:strVal val="visible"/>
                                      </p:to>
                                    </p:set>
                                    <p:animEffect transition="in" filter="fade">
                                      <p:cBhvr>
                                        <p:cTn id="27" dur="2000"/>
                                        <p:tgtEl>
                                          <p:spTgt spid="29699">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29699">
                                            <p:txEl>
                                              <p:pRg st="5" end="5"/>
                                            </p:txEl>
                                          </p:spTgt>
                                        </p:tgtEl>
                                        <p:attrNameLst>
                                          <p:attrName>style.visibility</p:attrName>
                                        </p:attrNameLst>
                                      </p:cBhvr>
                                      <p:to>
                                        <p:strVal val="visible"/>
                                      </p:to>
                                    </p:set>
                                    <p:animEffect transition="in" filter="fade">
                                      <p:cBhvr>
                                        <p:cTn id="32" dur="2000"/>
                                        <p:tgtEl>
                                          <p:spTgt spid="2969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9699">
                                            <p:txEl>
                                              <p:pRg st="6" end="6"/>
                                            </p:txEl>
                                          </p:spTgt>
                                        </p:tgtEl>
                                        <p:attrNameLst>
                                          <p:attrName>style.visibility</p:attrName>
                                        </p:attrNameLst>
                                      </p:cBhvr>
                                      <p:to>
                                        <p:strVal val="visible"/>
                                      </p:to>
                                    </p:set>
                                    <p:animEffect transition="in" filter="fade">
                                      <p:cBhvr>
                                        <p:cTn id="37" dur="2000"/>
                                        <p:tgtEl>
                                          <p:spTgt spid="2969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0" y="0"/>
            <a:ext cx="9144000" cy="838200"/>
          </a:xfrm>
        </p:spPr>
        <p:txBody>
          <a:bodyPr/>
          <a:lstStyle/>
          <a:p>
            <a:r>
              <a:rPr lang="en-US" sz="4000" b="1"/>
              <a:t>What does the United Nations Do?</a:t>
            </a:r>
          </a:p>
        </p:txBody>
      </p:sp>
      <p:sp>
        <p:nvSpPr>
          <p:cNvPr id="20483" name="Rectangle 3"/>
          <p:cNvSpPr>
            <a:spLocks noGrp="1" noChangeArrowheads="1"/>
          </p:cNvSpPr>
          <p:nvPr>
            <p:ph type="body" idx="1"/>
          </p:nvPr>
        </p:nvSpPr>
        <p:spPr>
          <a:xfrm>
            <a:off x="0" y="685800"/>
            <a:ext cx="9144000" cy="5867400"/>
          </a:xfrm>
        </p:spPr>
        <p:txBody>
          <a:bodyPr>
            <a:normAutofit fontScale="77500" lnSpcReduction="20000"/>
          </a:bodyPr>
          <a:lstStyle/>
          <a:p>
            <a:r>
              <a:rPr lang="en-US" sz="4200" dirty="0"/>
              <a:t>The UN was created to maintain international peace and security.</a:t>
            </a:r>
          </a:p>
          <a:p>
            <a:r>
              <a:rPr lang="en-US" sz="4200" dirty="0"/>
              <a:t>It also works to maintain friendly relationships between countries.</a:t>
            </a:r>
          </a:p>
          <a:p>
            <a:r>
              <a:rPr lang="en-US" sz="4200" dirty="0"/>
              <a:t>Lastly, it works to promote economic development of member nations</a:t>
            </a:r>
            <a:r>
              <a:rPr lang="en-US" sz="4200" dirty="0" smtClean="0"/>
              <a:t>.</a:t>
            </a:r>
          </a:p>
          <a:p>
            <a:r>
              <a:rPr lang="en-US" sz="4400" dirty="0"/>
              <a:t>Almost all countries in the world are members of the UN.</a:t>
            </a:r>
          </a:p>
          <a:p>
            <a:r>
              <a:rPr lang="en-US" sz="4400" dirty="0"/>
              <a:t>There are currently 191 countries in the UN.</a:t>
            </a:r>
          </a:p>
          <a:p>
            <a:r>
              <a:rPr lang="en-US" sz="4400" dirty="0"/>
              <a:t>The headquarters is in New York City.</a:t>
            </a:r>
          </a:p>
          <a:p>
            <a:r>
              <a:rPr lang="en-US" sz="4400" dirty="0"/>
              <a:t>The International Court of Justice (ICJ) is located in The Hague in the Netherlands.</a:t>
            </a:r>
          </a:p>
          <a:p>
            <a:endParaRPr lang="en-US" sz="4200" dirty="0"/>
          </a:p>
        </p:txBody>
      </p:sp>
    </p:spTree>
    <p:extLst>
      <p:ext uri="{BB962C8B-B14F-4D97-AF65-F5344CB8AC3E}">
        <p14:creationId xmlns:p14="http://schemas.microsoft.com/office/powerpoint/2010/main" val="42326110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fade">
                                      <p:cBhvr>
                                        <p:cTn id="7" dur="2000"/>
                                        <p:tgtEl>
                                          <p:spTgt spid="204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fade">
                                      <p:cBhvr>
                                        <p:cTn id="12" dur="2000"/>
                                        <p:tgtEl>
                                          <p:spTgt spid="2048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0483">
                                            <p:txEl>
                                              <p:pRg st="2" end="2"/>
                                            </p:txEl>
                                          </p:spTgt>
                                        </p:tgtEl>
                                        <p:attrNameLst>
                                          <p:attrName>style.visibility</p:attrName>
                                        </p:attrNameLst>
                                      </p:cBhvr>
                                      <p:to>
                                        <p:strVal val="visible"/>
                                      </p:to>
                                    </p:set>
                                    <p:animEffect transition="in" filter="fade">
                                      <p:cBhvr>
                                        <p:cTn id="17" dur="2000"/>
                                        <p:tgtEl>
                                          <p:spTgt spid="2048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0483">
                                            <p:txEl>
                                              <p:pRg st="3" end="3"/>
                                            </p:txEl>
                                          </p:spTgt>
                                        </p:tgtEl>
                                        <p:attrNameLst>
                                          <p:attrName>style.visibility</p:attrName>
                                        </p:attrNameLst>
                                      </p:cBhvr>
                                      <p:to>
                                        <p:strVal val="visible"/>
                                      </p:to>
                                    </p:set>
                                    <p:animEffect transition="in" filter="fade">
                                      <p:cBhvr>
                                        <p:cTn id="22" dur="2000"/>
                                        <p:tgtEl>
                                          <p:spTgt spid="2048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0483">
                                            <p:txEl>
                                              <p:pRg st="4" end="4"/>
                                            </p:txEl>
                                          </p:spTgt>
                                        </p:tgtEl>
                                        <p:attrNameLst>
                                          <p:attrName>style.visibility</p:attrName>
                                        </p:attrNameLst>
                                      </p:cBhvr>
                                      <p:to>
                                        <p:strVal val="visible"/>
                                      </p:to>
                                    </p:set>
                                    <p:animEffect transition="in" filter="fade">
                                      <p:cBhvr>
                                        <p:cTn id="27" dur="2000"/>
                                        <p:tgtEl>
                                          <p:spTgt spid="2048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0483">
                                            <p:txEl>
                                              <p:pRg st="5" end="5"/>
                                            </p:txEl>
                                          </p:spTgt>
                                        </p:tgtEl>
                                        <p:attrNameLst>
                                          <p:attrName>style.visibility</p:attrName>
                                        </p:attrNameLst>
                                      </p:cBhvr>
                                      <p:to>
                                        <p:strVal val="visible"/>
                                      </p:to>
                                    </p:set>
                                    <p:animEffect transition="in" filter="fade">
                                      <p:cBhvr>
                                        <p:cTn id="32" dur="2000"/>
                                        <p:tgtEl>
                                          <p:spTgt spid="2048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0483">
                                            <p:txEl>
                                              <p:pRg st="6" end="6"/>
                                            </p:txEl>
                                          </p:spTgt>
                                        </p:tgtEl>
                                        <p:attrNameLst>
                                          <p:attrName>style.visibility</p:attrName>
                                        </p:attrNameLst>
                                      </p:cBhvr>
                                      <p:to>
                                        <p:strVal val="visible"/>
                                      </p:to>
                                    </p:set>
                                    <p:animEffect transition="in" filter="fade">
                                      <p:cBhvr>
                                        <p:cTn id="37" dur="2000"/>
                                        <p:tgtEl>
                                          <p:spTgt spid="2048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0"/>
            <a:ext cx="9144000" cy="838200"/>
          </a:xfrm>
        </p:spPr>
        <p:txBody>
          <a:bodyPr>
            <a:normAutofit fontScale="90000"/>
          </a:bodyPr>
          <a:lstStyle/>
          <a:p>
            <a:r>
              <a:rPr lang="en-US" sz="5400" b="1"/>
              <a:t>Parts of the United Nations</a:t>
            </a:r>
          </a:p>
        </p:txBody>
      </p:sp>
      <p:sp>
        <p:nvSpPr>
          <p:cNvPr id="23555" name="Rectangle 3"/>
          <p:cNvSpPr>
            <a:spLocks noGrp="1" noChangeArrowheads="1"/>
          </p:cNvSpPr>
          <p:nvPr>
            <p:ph type="body" idx="1"/>
          </p:nvPr>
        </p:nvSpPr>
        <p:spPr>
          <a:xfrm>
            <a:off x="0" y="685800"/>
            <a:ext cx="9144000" cy="5943600"/>
          </a:xfrm>
        </p:spPr>
        <p:txBody>
          <a:bodyPr>
            <a:normAutofit fontScale="85000" lnSpcReduction="20000"/>
          </a:bodyPr>
          <a:lstStyle/>
          <a:p>
            <a:pPr>
              <a:buFont typeface="Wingdings" pitchFamily="2" charset="2"/>
              <a:buNone/>
            </a:pPr>
            <a:r>
              <a:rPr lang="en-US" dirty="0"/>
              <a:t>1. </a:t>
            </a:r>
            <a:r>
              <a:rPr lang="en-US" u="sng" dirty="0"/>
              <a:t>The General Assembly</a:t>
            </a:r>
            <a:r>
              <a:rPr lang="en-US" dirty="0"/>
              <a:t> – the ‘town meeting’ of the world.</a:t>
            </a:r>
          </a:p>
          <a:p>
            <a:pPr>
              <a:buFont typeface="Wingdings" pitchFamily="2" charset="2"/>
              <a:buNone/>
            </a:pPr>
            <a:r>
              <a:rPr lang="en-US" dirty="0"/>
              <a:t>2. </a:t>
            </a:r>
            <a:r>
              <a:rPr lang="en-US" u="sng" dirty="0"/>
              <a:t>UN Security Council</a:t>
            </a:r>
            <a:r>
              <a:rPr lang="en-US" dirty="0"/>
              <a:t> – maintains world peace (most powerful branch)</a:t>
            </a:r>
          </a:p>
          <a:p>
            <a:pPr>
              <a:buFont typeface="Wingdings" pitchFamily="2" charset="2"/>
              <a:buNone/>
            </a:pPr>
            <a:r>
              <a:rPr lang="en-US" dirty="0"/>
              <a:t>3. </a:t>
            </a:r>
            <a:r>
              <a:rPr lang="en-US" u="sng" dirty="0"/>
              <a:t>Economic and Social Council</a:t>
            </a:r>
            <a:r>
              <a:rPr lang="en-US" dirty="0"/>
              <a:t> - works with the UN’s economic, cultural, health and educational activities.</a:t>
            </a:r>
          </a:p>
          <a:p>
            <a:pPr>
              <a:buFont typeface="Wingdings" pitchFamily="2" charset="2"/>
              <a:buNone/>
            </a:pPr>
            <a:r>
              <a:rPr lang="en-US" dirty="0"/>
              <a:t>4. </a:t>
            </a:r>
            <a:r>
              <a:rPr lang="en-US" u="sng" dirty="0"/>
              <a:t>Trusteeship Council</a:t>
            </a:r>
            <a:r>
              <a:rPr lang="en-US" dirty="0"/>
              <a:t> - territories</a:t>
            </a:r>
            <a:endParaRPr lang="en-US" u="sng" dirty="0"/>
          </a:p>
          <a:p>
            <a:pPr>
              <a:buFont typeface="Wingdings" pitchFamily="2" charset="2"/>
              <a:buNone/>
            </a:pPr>
            <a:r>
              <a:rPr lang="en-US" dirty="0"/>
              <a:t>5. </a:t>
            </a:r>
            <a:r>
              <a:rPr lang="en-US" u="sng" dirty="0"/>
              <a:t>ICJ</a:t>
            </a:r>
            <a:r>
              <a:rPr lang="en-US" dirty="0"/>
              <a:t> – International Court of Justice</a:t>
            </a:r>
          </a:p>
          <a:p>
            <a:pPr>
              <a:buFont typeface="Wingdings" pitchFamily="2" charset="2"/>
              <a:buNone/>
            </a:pPr>
            <a:r>
              <a:rPr lang="en-US" dirty="0"/>
              <a:t>6. </a:t>
            </a:r>
            <a:r>
              <a:rPr lang="en-US" u="sng" dirty="0"/>
              <a:t>The Secretariat</a:t>
            </a:r>
            <a:r>
              <a:rPr lang="en-US" dirty="0"/>
              <a:t> – administrative duties    and can bring any topic before the SC</a:t>
            </a:r>
            <a:r>
              <a:rPr lang="en-US" dirty="0" smtClean="0"/>
              <a:t>.</a:t>
            </a:r>
          </a:p>
          <a:p>
            <a:pPr>
              <a:buNone/>
            </a:pPr>
            <a:r>
              <a:rPr lang="hr-HR" dirty="0"/>
              <a:t>It was signed at the South Dakota Civic Center of the San Francisco War Memorial and Performing Arts Center (part of the Civic center) in San Francisco, United States, on </a:t>
            </a:r>
            <a:r>
              <a:rPr lang="hr-HR" i="1" dirty="0"/>
              <a:t>June 26, 1945</a:t>
            </a:r>
            <a:r>
              <a:rPr lang="hr-HR" dirty="0"/>
              <a:t>, by 50 of the 51 original member countries (Poland, the other original member, which was not represented at the conference, signed it later).</a:t>
            </a:r>
          </a:p>
          <a:p>
            <a:pPr>
              <a:buFont typeface="Wingdings" pitchFamily="2" charset="2"/>
              <a:buNone/>
            </a:pPr>
            <a:endParaRPr lang="en-US" dirty="0"/>
          </a:p>
        </p:txBody>
      </p:sp>
    </p:spTree>
    <p:extLst>
      <p:ext uri="{BB962C8B-B14F-4D97-AF65-F5344CB8AC3E}">
        <p14:creationId xmlns:p14="http://schemas.microsoft.com/office/powerpoint/2010/main" val="22097643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fade">
                                      <p:cBhvr>
                                        <p:cTn id="7" dur="2000"/>
                                        <p:tgtEl>
                                          <p:spTgt spid="235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3555">
                                            <p:txEl>
                                              <p:pRg st="1" end="1"/>
                                            </p:txEl>
                                          </p:spTgt>
                                        </p:tgtEl>
                                        <p:attrNameLst>
                                          <p:attrName>style.visibility</p:attrName>
                                        </p:attrNameLst>
                                      </p:cBhvr>
                                      <p:to>
                                        <p:strVal val="visible"/>
                                      </p:to>
                                    </p:set>
                                    <p:animEffect transition="in" filter="fade">
                                      <p:cBhvr>
                                        <p:cTn id="12" dur="2000"/>
                                        <p:tgtEl>
                                          <p:spTgt spid="235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3555">
                                            <p:txEl>
                                              <p:pRg st="2" end="2"/>
                                            </p:txEl>
                                          </p:spTgt>
                                        </p:tgtEl>
                                        <p:attrNameLst>
                                          <p:attrName>style.visibility</p:attrName>
                                        </p:attrNameLst>
                                      </p:cBhvr>
                                      <p:to>
                                        <p:strVal val="visible"/>
                                      </p:to>
                                    </p:set>
                                    <p:animEffect transition="in" filter="fade">
                                      <p:cBhvr>
                                        <p:cTn id="17" dur="2000"/>
                                        <p:tgtEl>
                                          <p:spTgt spid="2355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23555">
                                            <p:txEl>
                                              <p:pRg st="3" end="3"/>
                                            </p:txEl>
                                          </p:spTgt>
                                        </p:tgtEl>
                                        <p:attrNameLst>
                                          <p:attrName>style.visibility</p:attrName>
                                        </p:attrNameLst>
                                      </p:cBhvr>
                                      <p:to>
                                        <p:strVal val="visible"/>
                                      </p:to>
                                    </p:set>
                                    <p:animEffect transition="in" filter="fade">
                                      <p:cBhvr>
                                        <p:cTn id="22" dur="2000"/>
                                        <p:tgtEl>
                                          <p:spTgt spid="2355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23555">
                                            <p:txEl>
                                              <p:pRg st="4" end="4"/>
                                            </p:txEl>
                                          </p:spTgt>
                                        </p:tgtEl>
                                        <p:attrNameLst>
                                          <p:attrName>style.visibility</p:attrName>
                                        </p:attrNameLst>
                                      </p:cBhvr>
                                      <p:to>
                                        <p:strVal val="visible"/>
                                      </p:to>
                                    </p:set>
                                    <p:animEffect transition="in" filter="fade">
                                      <p:cBhvr>
                                        <p:cTn id="27" dur="2000"/>
                                        <p:tgtEl>
                                          <p:spTgt spid="2355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23555">
                                            <p:txEl>
                                              <p:pRg st="5" end="5"/>
                                            </p:txEl>
                                          </p:spTgt>
                                        </p:tgtEl>
                                        <p:attrNameLst>
                                          <p:attrName>style.visibility</p:attrName>
                                        </p:attrNameLst>
                                      </p:cBhvr>
                                      <p:to>
                                        <p:strVal val="visible"/>
                                      </p:to>
                                    </p:set>
                                    <p:animEffect transition="in" filter="fade">
                                      <p:cBhvr>
                                        <p:cTn id="32" dur="2000"/>
                                        <p:tgtEl>
                                          <p:spTgt spid="2355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3555">
                                            <p:txEl>
                                              <p:pRg st="6" end="6"/>
                                            </p:txEl>
                                          </p:spTgt>
                                        </p:tgtEl>
                                        <p:attrNameLst>
                                          <p:attrName>style.visibility</p:attrName>
                                        </p:attrNameLst>
                                      </p:cBhvr>
                                      <p:to>
                                        <p:strVal val="visible"/>
                                      </p:to>
                                    </p:set>
                                    <p:animEffect transition="in" filter="fade">
                                      <p:cBhvr>
                                        <p:cTn id="37" dur="2000"/>
                                        <p:tgtEl>
                                          <p:spTgt spid="2355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001000" cy="639762"/>
          </a:xfrm>
        </p:spPr>
        <p:txBody>
          <a:bodyPr>
            <a:normAutofit fontScale="90000"/>
          </a:bodyPr>
          <a:lstStyle/>
          <a:p>
            <a:r>
              <a:rPr lang="en-US" dirty="0" smtClean="0">
                <a:latin typeface="Times New Roman" pitchFamily="18" charset="0"/>
                <a:cs typeface="Times New Roman" pitchFamily="18" charset="0"/>
              </a:rPr>
              <a:t>The United Nations</a:t>
            </a:r>
            <a:endParaRPr lang="en-US" dirty="0"/>
          </a:p>
        </p:txBody>
      </p:sp>
      <p:sp>
        <p:nvSpPr>
          <p:cNvPr id="3" name="Content Placeholder 2"/>
          <p:cNvSpPr>
            <a:spLocks noGrp="1"/>
          </p:cNvSpPr>
          <p:nvPr>
            <p:ph idx="1"/>
          </p:nvPr>
        </p:nvSpPr>
        <p:spPr>
          <a:xfrm>
            <a:off x="457200" y="1219200"/>
            <a:ext cx="8229600" cy="5211763"/>
          </a:xfrm>
        </p:spPr>
        <p:txBody>
          <a:bodyPr>
            <a:normAutofit fontScale="92500" lnSpcReduction="20000"/>
          </a:bodyPr>
          <a:lstStyle/>
          <a:p>
            <a:pPr algn="just"/>
            <a:r>
              <a:rPr lang="en-US" sz="2800" dirty="0">
                <a:latin typeface="Times New Roman" pitchFamily="18" charset="0"/>
                <a:cs typeface="Times New Roman" pitchFamily="18" charset="0"/>
              </a:rPr>
              <a:t>The United Nations (UN), which emerged in 1945 from the devastation of global conflict, aims </a:t>
            </a:r>
            <a:r>
              <a:rPr lang="en-US" sz="2800" dirty="0" smtClean="0">
                <a:latin typeface="Times New Roman" pitchFamily="18" charset="0"/>
                <a:cs typeface="Times New Roman" pitchFamily="18" charset="0"/>
              </a:rPr>
              <a:t>to "save </a:t>
            </a:r>
            <a:r>
              <a:rPr lang="en-US" sz="2800" dirty="0">
                <a:latin typeface="Times New Roman" pitchFamily="18" charset="0"/>
                <a:cs typeface="Times New Roman" pitchFamily="18" charset="0"/>
              </a:rPr>
              <a:t>succeeding generations from the scourge of war</a:t>
            </a:r>
            <a:r>
              <a:rPr lang="en-US" sz="2800" dirty="0" smtClean="0">
                <a:latin typeface="Times New Roman" pitchFamily="18" charset="0"/>
                <a:cs typeface="Times New Roman" pitchFamily="18" charset="0"/>
              </a:rPr>
              <a:t>".</a:t>
            </a:r>
          </a:p>
          <a:p>
            <a:pPr algn="just"/>
            <a:r>
              <a:rPr lang="en-US" sz="2800" dirty="0">
                <a:latin typeface="Times New Roman" pitchFamily="18" charset="0"/>
                <a:cs typeface="Times New Roman" pitchFamily="18" charset="0"/>
              </a:rPr>
              <a:t>Its mission is to maintain international peace and security and to promote friendly relations </a:t>
            </a:r>
            <a:r>
              <a:rPr lang="en-US" sz="2800" dirty="0" smtClean="0">
                <a:latin typeface="Times New Roman" pitchFamily="18" charset="0"/>
                <a:cs typeface="Times New Roman" pitchFamily="18" charset="0"/>
              </a:rPr>
              <a:t>between countries.</a:t>
            </a:r>
          </a:p>
          <a:p>
            <a:pPr algn="just"/>
            <a:r>
              <a:rPr lang="en-US" sz="2800" dirty="0">
                <a:latin typeface="Times New Roman" pitchFamily="18" charset="0"/>
                <a:cs typeface="Times New Roman" pitchFamily="18" charset="0"/>
              </a:rPr>
              <a:t>The UN Charter upholds human rights and proposes that states should work together to overcome</a:t>
            </a:r>
          </a:p>
          <a:p>
            <a:pPr algn="just"/>
            <a:r>
              <a:rPr lang="en-US" sz="2800" dirty="0">
                <a:latin typeface="Times New Roman" pitchFamily="18" charset="0"/>
                <a:cs typeface="Times New Roman" pitchFamily="18" charset="0"/>
              </a:rPr>
              <a:t>social, economic, humanitarian and cultural challenges</a:t>
            </a:r>
            <a:r>
              <a:rPr lang="en-US" sz="2800" dirty="0" smtClean="0">
                <a:latin typeface="Times New Roman" pitchFamily="18" charset="0"/>
                <a:cs typeface="Times New Roman" pitchFamily="18" charset="0"/>
              </a:rPr>
              <a:t>.</a:t>
            </a:r>
          </a:p>
          <a:p>
            <a:pPr>
              <a:buFontTx/>
              <a:buChar char="-"/>
              <a:defRPr/>
            </a:pPr>
            <a:r>
              <a:rPr lang="en-US" sz="2800" dirty="0">
                <a:effectLst>
                  <a:outerShdw blurRad="38100" dist="38100" dir="2700000" algn="tl">
                    <a:srgbClr val="000000">
                      <a:alpha val="43137"/>
                    </a:srgbClr>
                  </a:outerShdw>
                </a:effectLst>
                <a:latin typeface="Times New Roman" pitchFamily="18" charset="0"/>
                <a:cs typeface="Times New Roman" pitchFamily="18" charset="0"/>
              </a:rPr>
              <a:t>an international organization designed to make the enforcement  of international law, security, human rights, economic and social progress easier for countries around the world</a:t>
            </a:r>
          </a:p>
          <a:p>
            <a:pPr>
              <a:buFontTx/>
              <a:buChar char="-"/>
              <a:defRPr/>
            </a:pPr>
            <a:r>
              <a:rPr lang="en-US" sz="2800" dirty="0">
                <a:effectLst>
                  <a:outerShdw blurRad="38100" dist="38100" dir="2700000" algn="tl">
                    <a:srgbClr val="000000">
                      <a:alpha val="43137"/>
                    </a:srgbClr>
                  </a:outerShdw>
                </a:effectLst>
                <a:latin typeface="Times New Roman" pitchFamily="18" charset="0"/>
                <a:cs typeface="Times New Roman" pitchFamily="18" charset="0"/>
              </a:rPr>
              <a:t>192 member countries</a:t>
            </a:r>
          </a:p>
          <a:p>
            <a:pPr>
              <a:buFontTx/>
              <a:buChar char="-"/>
              <a:defRPr/>
            </a:pPr>
            <a:r>
              <a:rPr lang="en-US" sz="2800" dirty="0">
                <a:effectLst>
                  <a:outerShdw blurRad="38100" dist="38100" dir="2700000" algn="tl">
                    <a:srgbClr val="000000">
                      <a:alpha val="43137"/>
                    </a:srgbClr>
                  </a:outerShdw>
                </a:effectLst>
                <a:latin typeface="Times New Roman" pitchFamily="18" charset="0"/>
                <a:cs typeface="Times New Roman" pitchFamily="18" charset="0"/>
              </a:rPr>
              <a:t>headquarters  in New York City</a:t>
            </a:r>
            <a:endParaRPr lang="en-US" sz="2800" dirty="0">
              <a:latin typeface="Times New Roman" pitchFamily="18" charset="0"/>
              <a:cs typeface="Times New Roman" pitchFamily="18" charset="0"/>
            </a:endParaRPr>
          </a:p>
          <a:p>
            <a:pPr algn="just"/>
            <a:endParaRPr lang="en-US" sz="2800" dirty="0" smtClean="0">
              <a:latin typeface="Times New Roman" pitchFamily="18" charset="0"/>
              <a:cs typeface="Times New Roman" pitchFamily="18" charset="0"/>
            </a:endParaRPr>
          </a:p>
          <a:p>
            <a:pPr algn="just"/>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916496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857250" y="357188"/>
            <a:ext cx="7772400" cy="1143000"/>
          </a:xfrm>
        </p:spPr>
        <p:txBody>
          <a:bodyPr/>
          <a:lstStyle/>
          <a:p>
            <a:pPr eaLnBrk="1" hangingPunct="1"/>
            <a:r>
              <a:rPr lang="en-US" b="1" smtClean="0">
                <a:solidFill>
                  <a:srgbClr val="FFD13F"/>
                </a:solidFill>
              </a:rPr>
              <a:t>History of the UN</a:t>
            </a:r>
            <a:endParaRPr lang="en-US" smtClean="0"/>
          </a:p>
        </p:txBody>
      </p:sp>
      <p:sp>
        <p:nvSpPr>
          <p:cNvPr id="3" name="Content Placeholder 2"/>
          <p:cNvSpPr>
            <a:spLocks noGrp="1"/>
          </p:cNvSpPr>
          <p:nvPr>
            <p:ph idx="1"/>
          </p:nvPr>
        </p:nvSpPr>
        <p:spPr>
          <a:xfrm>
            <a:off x="357188" y="1295400"/>
            <a:ext cx="8405812" cy="5105400"/>
          </a:xfrm>
        </p:spPr>
        <p:txBody>
          <a:bodyPr>
            <a:normAutofit fontScale="62500" lnSpcReduction="20000"/>
          </a:bodyPr>
          <a:lstStyle/>
          <a:p>
            <a:pPr eaLnBrk="1" hangingPunct="1">
              <a:buFontTx/>
              <a:buChar char="-"/>
              <a:defRPr/>
            </a:pPr>
            <a:r>
              <a:rPr lang="en-US" dirty="0" smtClean="0">
                <a:latin typeface="Times New Roman" panose="02020603050405020304" pitchFamily="18" charset="0"/>
                <a:cs typeface="Times New Roman" panose="02020603050405020304" pitchFamily="18" charset="0"/>
              </a:rPr>
              <a:t>the UN was founded on October 24, 1945, when the Charter of the UN was drafted at the UN Conference on International Organization in San Francisco</a:t>
            </a:r>
          </a:p>
          <a:p>
            <a:pPr eaLnBrk="1" hangingPunct="1">
              <a:buFontTx/>
              <a:buChar char="-"/>
              <a:defRPr/>
            </a:pPr>
            <a:r>
              <a:rPr lang="en-US" dirty="0" smtClean="0">
                <a:latin typeface="Times New Roman" panose="02020603050405020304" pitchFamily="18" charset="0"/>
                <a:cs typeface="Times New Roman" panose="02020603050405020304" pitchFamily="18" charset="0"/>
              </a:rPr>
              <a:t>the conference was attended by 50 nations and several non governmental organizations</a:t>
            </a:r>
          </a:p>
          <a:p>
            <a:pPr>
              <a:buFontTx/>
              <a:buChar char="-"/>
              <a:defRPr/>
            </a:pPr>
            <a:r>
              <a:rPr lang="en-US" dirty="0">
                <a:latin typeface="Times New Roman" panose="02020603050405020304" pitchFamily="18" charset="0"/>
                <a:cs typeface="Times New Roman" panose="02020603050405020304" pitchFamily="18" charset="0"/>
              </a:rPr>
              <a:t>main principles: save future generations from war, reaffirm human rights, and establish equal rights for all nations</a:t>
            </a:r>
          </a:p>
          <a:p>
            <a:pPr>
              <a:buFontTx/>
              <a:buChar char="-"/>
              <a:defRPr/>
            </a:pPr>
            <a:r>
              <a:rPr lang="en-US" dirty="0">
                <a:latin typeface="Times New Roman" panose="02020603050405020304" pitchFamily="18" charset="0"/>
                <a:cs typeface="Times New Roman" panose="02020603050405020304" pitchFamily="18" charset="0"/>
              </a:rPr>
              <a:t>United Nations day is celebrated on October </a:t>
            </a:r>
            <a:r>
              <a:rPr lang="en-US" dirty="0" smtClean="0">
                <a:latin typeface="Times New Roman" panose="02020603050405020304" pitchFamily="18" charset="0"/>
                <a:cs typeface="Times New Roman" panose="02020603050405020304" pitchFamily="18" charset="0"/>
              </a:rPr>
              <a:t>24</a:t>
            </a:r>
          </a:p>
          <a:p>
            <a:pPr>
              <a:buFontTx/>
              <a:buChar char="-"/>
              <a:defRPr/>
            </a:pPr>
            <a:r>
              <a:rPr lang="en-US" dirty="0">
                <a:latin typeface="Times New Roman" panose="02020603050405020304" pitchFamily="18" charset="0"/>
                <a:cs typeface="Times New Roman" panose="02020603050405020304" pitchFamily="18" charset="0"/>
              </a:rPr>
              <a:t>purposes of the UN:</a:t>
            </a:r>
          </a:p>
          <a:p>
            <a:pPr lvl="1">
              <a:buFontTx/>
              <a:buChar char="-"/>
              <a:defRPr/>
            </a:pPr>
            <a:r>
              <a:rPr lang="en-US" sz="3200" dirty="0">
                <a:latin typeface="Times New Roman" panose="02020603050405020304" pitchFamily="18" charset="0"/>
                <a:cs typeface="Times New Roman" panose="02020603050405020304" pitchFamily="18" charset="0"/>
              </a:rPr>
              <a:t>maintaining international peace and security</a:t>
            </a:r>
          </a:p>
          <a:p>
            <a:pPr lvl="1">
              <a:buFontTx/>
              <a:buChar char="-"/>
              <a:defRPr/>
            </a:pPr>
            <a:r>
              <a:rPr lang="en-US" sz="3200" dirty="0">
                <a:latin typeface="Times New Roman" panose="02020603050405020304" pitchFamily="18" charset="0"/>
                <a:cs typeface="Times New Roman" panose="02020603050405020304" pitchFamily="18" charset="0"/>
              </a:rPr>
              <a:t>developing friendly international relations among world nations</a:t>
            </a:r>
          </a:p>
          <a:p>
            <a:pPr lvl="1">
              <a:buFontTx/>
              <a:buChar char="-"/>
              <a:defRPr/>
            </a:pPr>
            <a:r>
              <a:rPr lang="en-US" sz="3200" dirty="0">
                <a:latin typeface="Times New Roman" panose="02020603050405020304" pitchFamily="18" charset="0"/>
                <a:cs typeface="Times New Roman" panose="02020603050405020304" pitchFamily="18" charset="0"/>
              </a:rPr>
              <a:t>solving international problems of any nature (economic, cultural, social, humanitarian</a:t>
            </a:r>
            <a:r>
              <a:rPr lang="en-US" sz="3200" dirty="0" smtClean="0">
                <a:latin typeface="Times New Roman" panose="02020603050405020304" pitchFamily="18" charset="0"/>
                <a:cs typeface="Times New Roman" panose="02020603050405020304" pitchFamily="18" charset="0"/>
              </a:rPr>
              <a:t>…)</a:t>
            </a:r>
          </a:p>
          <a:p>
            <a:pPr>
              <a:buFontTx/>
              <a:buChar char="-"/>
              <a:defRPr/>
            </a:pPr>
            <a:r>
              <a:rPr lang="en-US" dirty="0">
                <a:latin typeface="Times New Roman" panose="02020603050405020304" pitchFamily="18" charset="0"/>
                <a:cs typeface="Times New Roman" panose="02020603050405020304" pitchFamily="18" charset="0"/>
              </a:rPr>
              <a:t>the League of Nations was the predecessor to the UN, it was founded in1919 and was responsible for ensuring peace and cooperation between world nations</a:t>
            </a:r>
          </a:p>
          <a:p>
            <a:pPr>
              <a:buFontTx/>
              <a:buChar char="-"/>
              <a:defRPr/>
            </a:pPr>
            <a:r>
              <a:rPr lang="en-US" dirty="0">
                <a:latin typeface="Times New Roman" panose="02020603050405020304" pitchFamily="18" charset="0"/>
                <a:cs typeface="Times New Roman" panose="02020603050405020304" pitchFamily="18" charset="0"/>
              </a:rPr>
              <a:t>the term ‘’United Nations’’ was coined in 1942 by Winston Churchill and Franklin D. Roosevelt</a:t>
            </a:r>
          </a:p>
          <a:p>
            <a:pPr lvl="1">
              <a:buFontTx/>
              <a:buChar char="-"/>
              <a:defRPr/>
            </a:pPr>
            <a:endParaRPr lang="en-US" dirty="0"/>
          </a:p>
          <a:p>
            <a:pPr>
              <a:buFontTx/>
              <a:buChar char="-"/>
              <a:defRPr/>
            </a:pPr>
            <a:endParaRPr lang="en-US" b="1" dirty="0">
              <a:effectLst>
                <a:outerShdw blurRad="38100" dist="38100" dir="2700000" algn="tl">
                  <a:srgbClr val="000000">
                    <a:alpha val="43137"/>
                  </a:srgbClr>
                </a:outerShdw>
              </a:effectLst>
            </a:endParaRPr>
          </a:p>
          <a:p>
            <a:pPr eaLnBrk="1" hangingPunct="1">
              <a:buFontTx/>
              <a:buChar char="-"/>
              <a:defRPr/>
            </a:pPr>
            <a:endParaRPr lang="en-US" dirty="0"/>
          </a:p>
        </p:txBody>
      </p:sp>
    </p:spTree>
    <p:extLst>
      <p:ext uri="{BB962C8B-B14F-4D97-AF65-F5344CB8AC3E}">
        <p14:creationId xmlns:p14="http://schemas.microsoft.com/office/powerpoint/2010/main" val="1329168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pPr algn="l"/>
            <a:r>
              <a:rPr lang="en-US" sz="3200" b="1" dirty="0" smtClean="0">
                <a:latin typeface="Times New Roman" pitchFamily="18" charset="0"/>
                <a:cs typeface="Times New Roman" pitchFamily="18" charset="0"/>
              </a:rPr>
              <a:t>BACKGROUND :</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19200"/>
            <a:ext cx="8229600" cy="5334000"/>
          </a:xfrm>
        </p:spPr>
        <p:txBody>
          <a:bodyPr>
            <a:normAutofit lnSpcReduction="10000"/>
          </a:bodyPr>
          <a:lstStyle/>
          <a:p>
            <a:pPr algn="just"/>
            <a:r>
              <a:rPr lang="en-US" sz="2800" dirty="0">
                <a:latin typeface="Times New Roman" pitchFamily="18" charset="0"/>
                <a:cs typeface="Times New Roman" pitchFamily="18" charset="0"/>
              </a:rPr>
              <a:t>The UN's predecessor, the League of Nations, was established after the 1914-18 World War</a:t>
            </a:r>
            <a:r>
              <a:rPr lang="en-US" sz="2800" dirty="0" smtClean="0">
                <a:latin typeface="Times New Roman" pitchFamily="18" charset="0"/>
                <a:cs typeface="Times New Roman" pitchFamily="18" charset="0"/>
              </a:rPr>
              <a:t>.</a:t>
            </a:r>
          </a:p>
          <a:p>
            <a:pPr algn="just"/>
            <a:r>
              <a:rPr lang="en-US" sz="2800" dirty="0">
                <a:latin typeface="Times New Roman" pitchFamily="18" charset="0"/>
                <a:cs typeface="Times New Roman" pitchFamily="18" charset="0"/>
              </a:rPr>
              <a:t>It aimed to prevent another global conflict, but it failed to halt the slide towards war in the 1930s </a:t>
            </a:r>
            <a:r>
              <a:rPr lang="en-US" sz="2800" dirty="0" smtClean="0">
                <a:latin typeface="Times New Roman" pitchFamily="18" charset="0"/>
                <a:cs typeface="Times New Roman" pitchFamily="18" charset="0"/>
              </a:rPr>
              <a:t>and was </a:t>
            </a:r>
            <a:r>
              <a:rPr lang="en-US" sz="2800" dirty="0">
                <a:latin typeface="Times New Roman" pitchFamily="18" charset="0"/>
                <a:cs typeface="Times New Roman" pitchFamily="18" charset="0"/>
              </a:rPr>
              <a:t>disbanded in 1946</a:t>
            </a:r>
            <a:r>
              <a:rPr lang="en-US" sz="2800" dirty="0" smtClean="0">
                <a:latin typeface="Times New Roman" pitchFamily="18" charset="0"/>
                <a:cs typeface="Times New Roman" pitchFamily="18" charset="0"/>
              </a:rPr>
              <a:t>.</a:t>
            </a:r>
          </a:p>
          <a:p>
            <a:pPr algn="just"/>
            <a:r>
              <a:rPr lang="en-US" sz="2800" dirty="0">
                <a:latin typeface="Times New Roman" pitchFamily="18" charset="0"/>
                <a:cs typeface="Times New Roman" pitchFamily="18" charset="0"/>
              </a:rPr>
              <a:t>In 1944 the US, Britain, the Soviet Union and China met in Washington and agreed on a blueprint </a:t>
            </a:r>
            <a:r>
              <a:rPr lang="en-US" sz="2800" dirty="0" smtClean="0">
                <a:latin typeface="Times New Roman" pitchFamily="18" charset="0"/>
                <a:cs typeface="Times New Roman" pitchFamily="18" charset="0"/>
              </a:rPr>
              <a:t>for a </a:t>
            </a:r>
            <a:r>
              <a:rPr lang="en-US" sz="2800" dirty="0">
                <a:latin typeface="Times New Roman" pitchFamily="18" charset="0"/>
                <a:cs typeface="Times New Roman" pitchFamily="18" charset="0"/>
              </a:rPr>
              <a:t>proposed world </a:t>
            </a:r>
            <a:r>
              <a:rPr lang="en-US" sz="2800" dirty="0" err="1">
                <a:latin typeface="Times New Roman" pitchFamily="18" charset="0"/>
                <a:cs typeface="Times New Roman" pitchFamily="18" charset="0"/>
              </a:rPr>
              <a:t>organisation</a:t>
            </a:r>
            <a:r>
              <a:rPr lang="en-US" sz="2800" dirty="0" smtClean="0">
                <a:latin typeface="Times New Roman" pitchFamily="18" charset="0"/>
                <a:cs typeface="Times New Roman" pitchFamily="18" charset="0"/>
              </a:rPr>
              <a:t>.</a:t>
            </a:r>
          </a:p>
          <a:p>
            <a:pPr algn="just"/>
            <a:r>
              <a:rPr lang="en-US" sz="2800" dirty="0">
                <a:latin typeface="Times New Roman" pitchFamily="18" charset="0"/>
                <a:cs typeface="Times New Roman" pitchFamily="18" charset="0"/>
              </a:rPr>
              <a:t>The blueprint formed the basis of talks in 1945 between representatives from 50 countries. </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Under the terms </a:t>
            </a:r>
            <a:r>
              <a:rPr lang="en-US" sz="2800" dirty="0">
                <a:latin typeface="Times New Roman" pitchFamily="18" charset="0"/>
                <a:cs typeface="Times New Roman" pitchFamily="18" charset="0"/>
              </a:rPr>
              <a:t>of the resulting charter the UN came into being on 24 October 1945.</a:t>
            </a:r>
          </a:p>
        </p:txBody>
      </p:sp>
    </p:spTree>
    <p:extLst>
      <p:ext uri="{BB962C8B-B14F-4D97-AF65-F5344CB8AC3E}">
        <p14:creationId xmlns:p14="http://schemas.microsoft.com/office/powerpoint/2010/main" val="3686861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714375" y="214313"/>
            <a:ext cx="7772400" cy="471487"/>
          </a:xfrm>
        </p:spPr>
        <p:txBody>
          <a:bodyPr>
            <a:normAutofit fontScale="90000"/>
          </a:bodyPr>
          <a:lstStyle/>
          <a:p>
            <a:pPr eaLnBrk="1" hangingPunct="1"/>
            <a:r>
              <a:rPr lang="en-US" b="1" dirty="0" smtClean="0"/>
              <a:t>The General Assembly</a:t>
            </a:r>
            <a:endParaRPr lang="en-US" dirty="0" smtClean="0"/>
          </a:p>
        </p:txBody>
      </p:sp>
      <p:sp>
        <p:nvSpPr>
          <p:cNvPr id="3" name="Content Placeholder 2"/>
          <p:cNvSpPr>
            <a:spLocks noGrp="1"/>
          </p:cNvSpPr>
          <p:nvPr>
            <p:ph idx="1"/>
          </p:nvPr>
        </p:nvSpPr>
        <p:spPr>
          <a:xfrm>
            <a:off x="76201" y="685800"/>
            <a:ext cx="8763000" cy="5943600"/>
          </a:xfrm>
        </p:spPr>
        <p:txBody>
          <a:bodyPr>
            <a:noAutofit/>
          </a:bodyPr>
          <a:lstStyle/>
          <a:p>
            <a:pPr eaLnBrk="1" hangingPunct="1">
              <a:buFontTx/>
              <a:buChar char="-"/>
              <a:defRPr/>
            </a:pPr>
            <a:r>
              <a:rPr lang="en-US" sz="2200" b="1" dirty="0" smtClean="0">
                <a:effectLst>
                  <a:outerShdw blurRad="38100" dist="38100" dir="2700000" algn="tl">
                    <a:srgbClr val="000000">
                      <a:alpha val="43137"/>
                    </a:srgbClr>
                  </a:outerShdw>
                </a:effectLst>
              </a:rPr>
              <a:t>main function: assessing member countries and deciding on the budget</a:t>
            </a:r>
          </a:p>
          <a:p>
            <a:pPr eaLnBrk="1" hangingPunct="1">
              <a:buFontTx/>
              <a:buChar char="-"/>
              <a:defRPr/>
            </a:pPr>
            <a:r>
              <a:rPr lang="en-US" sz="2200" b="1" dirty="0" smtClean="0">
                <a:effectLst>
                  <a:outerShdw blurRad="38100" dist="38100" dir="2700000" algn="tl">
                    <a:srgbClr val="000000">
                      <a:alpha val="43137"/>
                    </a:srgbClr>
                  </a:outerShdw>
                </a:effectLst>
              </a:rPr>
              <a:t>the only organ where every member state is represented</a:t>
            </a:r>
          </a:p>
          <a:p>
            <a:pPr>
              <a:defRPr/>
            </a:pPr>
            <a:r>
              <a:rPr lang="en-US" sz="2200" b="1" kern="0" dirty="0" smtClean="0">
                <a:effectLst>
                  <a:outerShdw blurRad="38100" dist="38100" dir="2700000" algn="tl">
                    <a:srgbClr val="000000">
                      <a:alpha val="43137"/>
                    </a:srgbClr>
                  </a:outerShdw>
                </a:effectLst>
              </a:rPr>
              <a:t>consists of committees</a:t>
            </a:r>
          </a:p>
          <a:p>
            <a:pPr>
              <a:buFontTx/>
              <a:buChar char="-"/>
              <a:defRPr/>
            </a:pPr>
            <a:r>
              <a:rPr lang="en-US" sz="2200" b="1" kern="0" dirty="0" smtClean="0">
                <a:effectLst>
                  <a:outerShdw blurRad="38100" dist="38100" dir="2700000" algn="tl">
                    <a:srgbClr val="000000">
                      <a:alpha val="43137"/>
                    </a:srgbClr>
                  </a:outerShdw>
                </a:effectLst>
              </a:rPr>
              <a:t>convenes annually in September, special sessions can also be held</a:t>
            </a:r>
          </a:p>
          <a:p>
            <a:r>
              <a:rPr lang="en-US" sz="2200" dirty="0" smtClean="0"/>
              <a:t>Every member nation has a seat at the General Assembly.</a:t>
            </a:r>
          </a:p>
          <a:p>
            <a:r>
              <a:rPr lang="en-US" sz="2200" dirty="0" smtClean="0"/>
              <a:t>Brings up international issues that they want the Security Council to deal with</a:t>
            </a:r>
          </a:p>
          <a:p>
            <a:r>
              <a:rPr lang="en-US" sz="2200" dirty="0" smtClean="0"/>
              <a:t>Holds elections for Security Council members and other leaders</a:t>
            </a:r>
          </a:p>
          <a:p>
            <a:pPr algn="just"/>
            <a:r>
              <a:rPr lang="en-US" sz="2200" dirty="0" smtClean="0">
                <a:latin typeface="Times New Roman" pitchFamily="18" charset="0"/>
                <a:cs typeface="Times New Roman" pitchFamily="18" charset="0"/>
              </a:rPr>
              <a:t>South Sudan is the newest member - it joined in July 2011.</a:t>
            </a:r>
          </a:p>
          <a:p>
            <a:pPr algn="just"/>
            <a:r>
              <a:rPr lang="en-US" sz="2200" dirty="0" smtClean="0">
                <a:latin typeface="Times New Roman" pitchFamily="18" charset="0"/>
                <a:cs typeface="Times New Roman" pitchFamily="18" charset="0"/>
              </a:rPr>
              <a:t>Membership grew as colonies became independent and the Soviet Union disintegrated.</a:t>
            </a:r>
          </a:p>
          <a:p>
            <a:pPr algn="just"/>
            <a:r>
              <a:rPr lang="en-US" sz="2200" dirty="0" smtClean="0">
                <a:latin typeface="Times New Roman" pitchFamily="18" charset="0"/>
                <a:cs typeface="Times New Roman" pitchFamily="18" charset="0"/>
              </a:rPr>
              <a:t>The Vatican and Taiwan remain non-members.</a:t>
            </a:r>
          </a:p>
          <a:p>
            <a:pPr algn="just"/>
            <a:r>
              <a:rPr lang="en-US" sz="2200" dirty="0" smtClean="0">
                <a:latin typeface="Times New Roman" pitchFamily="18" charset="0"/>
                <a:cs typeface="Times New Roman" pitchFamily="18" charset="0"/>
              </a:rPr>
              <a:t>Potential members are recommended by the Security Council and are admitted by a two-thirds majority vote in the General Assembly.</a:t>
            </a:r>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val="1294442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Assembly</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a:latin typeface="Times New Roman" pitchFamily="18" charset="0"/>
                <a:cs typeface="Times New Roman" pitchFamily="18" charset="0"/>
              </a:rPr>
              <a:t>Member nations contribute to the running costs of the UN. A country's contribution is assessed on its ability to pay. </a:t>
            </a:r>
          </a:p>
          <a:p>
            <a:pPr algn="just"/>
            <a:r>
              <a:rPr lang="en-US" dirty="0">
                <a:latin typeface="Times New Roman" pitchFamily="18" charset="0"/>
                <a:cs typeface="Times New Roman" pitchFamily="18" charset="0"/>
              </a:rPr>
              <a:t>On key issues - including international security - a two-thirds majority is needed to adopt a resolution.</a:t>
            </a:r>
          </a:p>
          <a:p>
            <a:pPr algn="just"/>
            <a:r>
              <a:rPr lang="en-US" dirty="0">
                <a:latin typeface="Times New Roman" pitchFamily="18" charset="0"/>
                <a:cs typeface="Times New Roman" pitchFamily="18" charset="0"/>
              </a:rPr>
              <a:t>The General Assembly meets for three months of the year from mid-September, and for special and emergency sessions.</a:t>
            </a:r>
          </a:p>
          <a:p>
            <a:pPr algn="just"/>
            <a:r>
              <a:rPr lang="en-US" dirty="0">
                <a:latin typeface="Times New Roman" pitchFamily="18" charset="0"/>
                <a:cs typeface="Times New Roman" pitchFamily="18" charset="0"/>
              </a:rPr>
              <a:t>Its annual sessions open with a "General Debate", in which each member country delivers a statement about its perspective on world events.</a:t>
            </a:r>
          </a:p>
          <a:p>
            <a:pPr algn="just"/>
            <a:r>
              <a:rPr lang="en-US" dirty="0">
                <a:latin typeface="Times New Roman" pitchFamily="18" charset="0"/>
                <a:cs typeface="Times New Roman" pitchFamily="18" charset="0"/>
              </a:rPr>
              <a:t>Most assembly business is dealt with by its six Main Committees. The assembly approves or rejects their recommendations</a:t>
            </a:r>
          </a:p>
          <a:p>
            <a:endParaRPr lang="en-US" sz="3600" dirty="0"/>
          </a:p>
          <a:p>
            <a:pPr>
              <a:buFontTx/>
              <a:buChar char="-"/>
              <a:defRPr/>
            </a:pPr>
            <a:endParaRPr lang="en-US" sz="3600" b="1" dirty="0">
              <a:effectLst>
                <a:outerShdw blurRad="38100" dist="38100" dir="2700000" algn="tl">
                  <a:srgbClr val="000000">
                    <a:alpha val="43137"/>
                  </a:srgbClr>
                </a:outerShdw>
              </a:effectLst>
            </a:endParaRPr>
          </a:p>
          <a:p>
            <a:endParaRPr lang="en-US" dirty="0"/>
          </a:p>
        </p:txBody>
      </p:sp>
    </p:spTree>
    <p:extLst>
      <p:ext uri="{BB962C8B-B14F-4D97-AF65-F5344CB8AC3E}">
        <p14:creationId xmlns:p14="http://schemas.microsoft.com/office/powerpoint/2010/main" val="1200531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714375" y="214313"/>
            <a:ext cx="7772400" cy="1143000"/>
          </a:xfrm>
        </p:spPr>
        <p:txBody>
          <a:bodyPr/>
          <a:lstStyle/>
          <a:p>
            <a:pPr eaLnBrk="1" hangingPunct="1"/>
            <a:r>
              <a:rPr lang="en-US" b="1" dirty="0" smtClean="0"/>
              <a:t>The Secretariat</a:t>
            </a:r>
            <a:endParaRPr lang="en-US" dirty="0" smtClean="0"/>
          </a:p>
        </p:txBody>
      </p:sp>
      <p:sp>
        <p:nvSpPr>
          <p:cNvPr id="7" name="Content Placeholder 4"/>
          <p:cNvSpPr txBox="1">
            <a:spLocks/>
          </p:cNvSpPr>
          <p:nvPr/>
        </p:nvSpPr>
        <p:spPr bwMode="auto">
          <a:xfrm>
            <a:off x="500063" y="1314450"/>
            <a:ext cx="7772400" cy="5391150"/>
          </a:xfrm>
          <a:prstGeom prst="rect">
            <a:avLst/>
          </a:prstGeom>
          <a:noFill/>
          <a:ln w="9525">
            <a:noFill/>
            <a:miter lim="800000"/>
            <a:headEnd/>
            <a:tailEnd/>
          </a:ln>
        </p:spPr>
        <p:txBody>
          <a:bodyPr/>
          <a:lstStyle/>
          <a:p>
            <a:pPr>
              <a:buFontTx/>
              <a:buChar char="-"/>
              <a:defRPr/>
            </a:pPr>
            <a:r>
              <a:rPr lang="en-US" sz="3600" dirty="0">
                <a:latin typeface="Times New Roman" panose="02020603050405020304" pitchFamily="18" charset="0"/>
                <a:cs typeface="Times New Roman" panose="02020603050405020304" pitchFamily="18" charset="0"/>
              </a:rPr>
              <a:t>includes the Secretary General and the Secretariat staff</a:t>
            </a:r>
          </a:p>
          <a:p>
            <a:pPr>
              <a:buFontTx/>
              <a:buChar char="-"/>
              <a:defRPr/>
            </a:pPr>
            <a:r>
              <a:rPr lang="en-US" sz="3600" dirty="0">
                <a:latin typeface="Times New Roman" panose="02020603050405020304" pitchFamily="18" charset="0"/>
                <a:cs typeface="Times New Roman" panose="02020603050405020304" pitchFamily="18" charset="0"/>
              </a:rPr>
              <a:t>primarily has an administrative function</a:t>
            </a:r>
          </a:p>
          <a:p>
            <a:pPr marL="342900" indent="-342900">
              <a:spcBef>
                <a:spcPct val="20000"/>
              </a:spcBef>
              <a:buFontTx/>
              <a:buChar char="-"/>
              <a:defRPr/>
            </a:pPr>
            <a:r>
              <a:rPr lang="en-US" sz="3600" kern="0" dirty="0" smtClean="0">
                <a:latin typeface="Times New Roman" panose="02020603050405020304" pitchFamily="18" charset="0"/>
                <a:cs typeface="Times New Roman" panose="02020603050405020304" pitchFamily="18" charset="0"/>
              </a:rPr>
              <a:t>the </a:t>
            </a:r>
            <a:r>
              <a:rPr lang="en-US" sz="3600" kern="0" dirty="0">
                <a:latin typeface="Times New Roman" panose="02020603050405020304" pitchFamily="18" charset="0"/>
                <a:cs typeface="Times New Roman" panose="02020603050405020304" pitchFamily="18" charset="0"/>
              </a:rPr>
              <a:t>Secretary General holds office for five years per term</a:t>
            </a:r>
          </a:p>
          <a:p>
            <a:pPr marL="342900" indent="-342900">
              <a:spcBef>
                <a:spcPct val="20000"/>
              </a:spcBef>
              <a:buFontTx/>
              <a:buChar char="-"/>
              <a:defRPr/>
            </a:pPr>
            <a:r>
              <a:rPr lang="en-US" sz="3600" kern="0" dirty="0">
                <a:latin typeface="Times New Roman" panose="02020603050405020304" pitchFamily="18" charset="0"/>
                <a:cs typeface="Times New Roman" panose="02020603050405020304" pitchFamily="18" charset="0"/>
              </a:rPr>
              <a:t>The first ever Secretary General was Trygve Lie, the office is currently held by Ban Ki-moon</a:t>
            </a:r>
          </a:p>
        </p:txBody>
      </p:sp>
    </p:spTree>
    <p:extLst>
      <p:ext uri="{BB962C8B-B14F-4D97-AF65-F5344CB8AC3E}">
        <p14:creationId xmlns:p14="http://schemas.microsoft.com/office/powerpoint/2010/main" val="34217286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1764</Words>
  <Application>Microsoft Office PowerPoint</Application>
  <PresentationFormat>On-screen Show (4:3)</PresentationFormat>
  <Paragraphs>151</Paragraphs>
  <Slides>18</Slides>
  <Notes>3</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Why do we have the UN?</vt:lpstr>
      <vt:lpstr>What does the United Nations Do?</vt:lpstr>
      <vt:lpstr>Parts of the United Nations</vt:lpstr>
      <vt:lpstr>The United Nations</vt:lpstr>
      <vt:lpstr>History of the UN</vt:lpstr>
      <vt:lpstr>BACKGROUND :</vt:lpstr>
      <vt:lpstr>The General Assembly</vt:lpstr>
      <vt:lpstr>General Assembly</vt:lpstr>
      <vt:lpstr>The Secretariat</vt:lpstr>
      <vt:lpstr>Security Council: </vt:lpstr>
      <vt:lpstr>Security Council</vt:lpstr>
      <vt:lpstr>Economic and Social Council</vt:lpstr>
      <vt:lpstr>International Court of Justice (World Court)</vt:lpstr>
      <vt:lpstr>Sanctions</vt:lpstr>
      <vt:lpstr>Military Sanctions</vt:lpstr>
      <vt:lpstr>Major UN Missions</vt:lpstr>
      <vt:lpstr>Strengths of the UN</vt:lpstr>
      <vt:lpstr>Weaknesses of the UN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do we have the UN?</dc:title>
  <dc:creator>Sakul Kundra</dc:creator>
  <cp:lastModifiedBy>Sakul Kundra</cp:lastModifiedBy>
  <cp:revision>9</cp:revision>
  <dcterms:created xsi:type="dcterms:W3CDTF">2006-08-16T00:00:00Z</dcterms:created>
  <dcterms:modified xsi:type="dcterms:W3CDTF">2019-04-01T23:50:02Z</dcterms:modified>
</cp:coreProperties>
</file>