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5" r:id="rId4"/>
    <p:sldId id="266" r:id="rId5"/>
    <p:sldId id="267" r:id="rId6"/>
    <p:sldId id="268" r:id="rId7"/>
    <p:sldId id="269" r:id="rId8"/>
    <p:sldId id="270" r:id="rId9"/>
    <p:sldId id="271" r:id="rId10"/>
    <p:sldId id="272" r:id="rId11"/>
    <p:sldId id="273" r:id="rId12"/>
    <p:sldId id="257" r:id="rId13"/>
    <p:sldId id="258" r:id="rId14"/>
    <p:sldId id="259" r:id="rId15"/>
    <p:sldId id="260"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261"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9/30/2020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ENS802 MANAGEMENT OF RIDGE AND REEF ECOSYSTEMS</a:t>
            </a:r>
            <a:endParaRPr lang="en-US" dirty="0"/>
          </a:p>
        </p:txBody>
      </p:sp>
      <p:sp>
        <p:nvSpPr>
          <p:cNvPr id="3" name="Subtitle 2"/>
          <p:cNvSpPr>
            <a:spLocks noGrp="1"/>
          </p:cNvSpPr>
          <p:nvPr>
            <p:ph type="subTitle" idx="1"/>
          </p:nvPr>
        </p:nvSpPr>
        <p:spPr/>
        <p:txBody>
          <a:bodyPr/>
          <a:lstStyle/>
          <a:p>
            <a:r>
              <a:rPr lang="en-US" dirty="0" err="1" smtClean="0"/>
              <a:t>EbA</a:t>
            </a:r>
            <a:r>
              <a:rPr lang="en-US" dirty="0" smtClean="0"/>
              <a:t> for vulnerable ecosystems – mountains, drylands and coastal areas </a:t>
            </a:r>
          </a:p>
          <a:p>
            <a:r>
              <a:rPr lang="en-US" dirty="0" smtClean="0"/>
              <a:t>Reference: ‘Toolkit for </a:t>
            </a:r>
            <a:r>
              <a:rPr lang="en-US" dirty="0" err="1" smtClean="0"/>
              <a:t>EbS</a:t>
            </a:r>
            <a:r>
              <a:rPr lang="en-US" dirty="0" smtClean="0"/>
              <a:t> for coastal and other communities’</a:t>
            </a:r>
            <a:endParaRPr lang="en-US" dirty="0"/>
          </a:p>
        </p:txBody>
      </p:sp>
    </p:spTree>
    <p:extLst>
      <p:ext uri="{BB962C8B-B14F-4D97-AF65-F5344CB8AC3E}">
        <p14:creationId xmlns:p14="http://schemas.microsoft.com/office/powerpoint/2010/main" val="1244539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7334" y="609600"/>
            <a:ext cx="8596668" cy="961505"/>
          </a:xfrm>
        </p:spPr>
        <p:txBody>
          <a:bodyPr/>
          <a:lstStyle/>
          <a:p>
            <a:r>
              <a:rPr lang="en-US" b="1" dirty="0"/>
              <a:t>Principles of effective </a:t>
            </a:r>
            <a:r>
              <a:rPr lang="en-US" b="1" dirty="0" err="1"/>
              <a:t>EbA</a:t>
            </a:r>
            <a:endParaRPr lang="en-US" dirty="0"/>
          </a:p>
        </p:txBody>
      </p:sp>
      <p:sp>
        <p:nvSpPr>
          <p:cNvPr id="8" name="Content Placeholder 7"/>
          <p:cNvSpPr>
            <a:spLocks noGrp="1"/>
          </p:cNvSpPr>
          <p:nvPr>
            <p:ph idx="1"/>
          </p:nvPr>
        </p:nvSpPr>
        <p:spPr>
          <a:xfrm>
            <a:off x="677334" y="1795549"/>
            <a:ext cx="8596668" cy="4245813"/>
          </a:xfrm>
        </p:spPr>
        <p:txBody>
          <a:bodyPr>
            <a:normAutofit/>
          </a:bodyPr>
          <a:lstStyle/>
          <a:p>
            <a:r>
              <a:rPr lang="en-US" dirty="0"/>
              <a:t>For an activity, initiative, project or strategy to qualify as ecosystem-based adaptation, it should address </a:t>
            </a:r>
            <a:r>
              <a:rPr lang="en-US" dirty="0" smtClean="0"/>
              <a:t>all three </a:t>
            </a:r>
            <a:r>
              <a:rPr lang="en-US" dirty="0"/>
              <a:t>elements of the CBD (2009) definition of </a:t>
            </a:r>
            <a:r>
              <a:rPr lang="en-US" dirty="0" err="1"/>
              <a:t>EbA</a:t>
            </a:r>
            <a:r>
              <a:rPr lang="en-US" dirty="0"/>
              <a:t>. It should</a:t>
            </a:r>
            <a:r>
              <a:rPr lang="en-US" dirty="0" smtClean="0"/>
              <a:t>:</a:t>
            </a:r>
          </a:p>
          <a:p>
            <a:r>
              <a:rPr lang="en-US" dirty="0"/>
              <a:t>• Help people adapt to climate change</a:t>
            </a:r>
          </a:p>
          <a:p>
            <a:r>
              <a:rPr lang="en-US" dirty="0"/>
              <a:t>• By an active use of biodiversity and ecosystem services,</a:t>
            </a:r>
          </a:p>
          <a:p>
            <a:r>
              <a:rPr lang="en-US" dirty="0"/>
              <a:t>• In the context of an overall adaptation strategy.</a:t>
            </a:r>
          </a:p>
        </p:txBody>
      </p:sp>
    </p:spTree>
    <p:extLst>
      <p:ext uri="{BB962C8B-B14F-4D97-AF65-F5344CB8AC3E}">
        <p14:creationId xmlns:p14="http://schemas.microsoft.com/office/powerpoint/2010/main" val="338094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effective </a:t>
            </a:r>
            <a:r>
              <a:rPr lang="en-US" dirty="0" err="1" smtClean="0"/>
              <a:t>EbA</a:t>
            </a:r>
            <a:r>
              <a:rPr lang="en-US" dirty="0" smtClean="0"/>
              <a:t>, the 3 elements of the CBD can be further subdivided into the 5 goals:</a:t>
            </a:r>
            <a:endParaRPr lang="en-US" dirty="0"/>
          </a:p>
        </p:txBody>
      </p:sp>
      <p:sp>
        <p:nvSpPr>
          <p:cNvPr id="3" name="Content Placeholder 2"/>
          <p:cNvSpPr>
            <a:spLocks noGrp="1"/>
          </p:cNvSpPr>
          <p:nvPr>
            <p:ph idx="1"/>
          </p:nvPr>
        </p:nvSpPr>
        <p:spPr>
          <a:xfrm>
            <a:off x="677333" y="1930401"/>
            <a:ext cx="9639483" cy="4569790"/>
          </a:xfrm>
        </p:spPr>
        <p:txBody>
          <a:bodyPr>
            <a:normAutofit/>
          </a:bodyPr>
          <a:lstStyle/>
          <a:p>
            <a:r>
              <a:rPr lang="en-US" dirty="0" smtClean="0"/>
              <a:t>1.Reduce </a:t>
            </a:r>
            <a:r>
              <a:rPr lang="en-US" dirty="0"/>
              <a:t>social and environmental vulnerability to climate change</a:t>
            </a:r>
          </a:p>
          <a:p>
            <a:r>
              <a:rPr lang="en-US" dirty="0" smtClean="0"/>
              <a:t>2.Generate </a:t>
            </a:r>
            <a:r>
              <a:rPr lang="en-US" dirty="0"/>
              <a:t>social benefits and support the most vulnerable</a:t>
            </a:r>
          </a:p>
          <a:p>
            <a:r>
              <a:rPr lang="en-US" dirty="0" smtClean="0"/>
              <a:t>3. </a:t>
            </a:r>
            <a:r>
              <a:rPr lang="en-US" dirty="0"/>
              <a:t>Restore, maintain or improve ecosystems and biodiversity</a:t>
            </a:r>
          </a:p>
          <a:p>
            <a:r>
              <a:rPr lang="en-US" dirty="0" smtClean="0"/>
              <a:t>4.Be </a:t>
            </a:r>
            <a:r>
              <a:rPr lang="en-US" dirty="0"/>
              <a:t>mainstreamed into policies at multiple levels</a:t>
            </a:r>
          </a:p>
          <a:p>
            <a:r>
              <a:rPr lang="en-US" dirty="0" smtClean="0"/>
              <a:t>5.Support </a:t>
            </a:r>
            <a:r>
              <a:rPr lang="en-US" dirty="0"/>
              <a:t>equitable governance and enhance capacities</a:t>
            </a:r>
          </a:p>
        </p:txBody>
      </p:sp>
    </p:spTree>
    <p:extLst>
      <p:ext uri="{BB962C8B-B14F-4D97-AF65-F5344CB8AC3E}">
        <p14:creationId xmlns:p14="http://schemas.microsoft.com/office/powerpoint/2010/main" val="723465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1382"/>
          </a:xfrm>
        </p:spPr>
        <p:txBody>
          <a:bodyPr>
            <a:normAutofit fontScale="90000"/>
          </a:bodyPr>
          <a:lstStyle/>
          <a:p>
            <a:r>
              <a:rPr lang="en-US" b="1" dirty="0" smtClean="0"/>
              <a:t>1.Effective </a:t>
            </a:r>
            <a:r>
              <a:rPr lang="en-US" b="1" dirty="0" err="1"/>
              <a:t>EbA</a:t>
            </a:r>
            <a:r>
              <a:rPr lang="en-US" b="1" dirty="0"/>
              <a:t> reduces social and </a:t>
            </a:r>
            <a:r>
              <a:rPr lang="en-US" b="1" dirty="0" smtClean="0"/>
              <a:t>environmental </a:t>
            </a:r>
            <a:r>
              <a:rPr lang="en-US" b="1" dirty="0"/>
              <a:t>vulnerability to climate change</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EbA</a:t>
            </a:r>
            <a:r>
              <a:rPr lang="en-US" dirty="0"/>
              <a:t> should explicitly address current and future climate change and variability. </a:t>
            </a:r>
            <a:endParaRPr lang="en-US" dirty="0" smtClean="0"/>
          </a:p>
          <a:p>
            <a:r>
              <a:rPr lang="en-US" dirty="0" smtClean="0"/>
              <a:t>It </a:t>
            </a:r>
            <a:r>
              <a:rPr lang="en-US" dirty="0"/>
              <a:t>should be based </a:t>
            </a:r>
            <a:r>
              <a:rPr lang="en-US" dirty="0" smtClean="0"/>
              <a:t>on assessments </a:t>
            </a:r>
            <a:r>
              <a:rPr lang="en-US" dirty="0"/>
              <a:t>of climatic vulnerability, hazards and risks to people, and the adaptation benefits derived </a:t>
            </a:r>
            <a:r>
              <a:rPr lang="en-US" dirty="0" smtClean="0"/>
              <a:t>from ecosystem </a:t>
            </a:r>
            <a:r>
              <a:rPr lang="en-US" dirty="0"/>
              <a:t>services</a:t>
            </a:r>
            <a:r>
              <a:rPr lang="en-US" dirty="0" smtClean="0"/>
              <a:t>.</a:t>
            </a:r>
            <a:endParaRPr lang="en-US" dirty="0"/>
          </a:p>
          <a:p>
            <a:r>
              <a:rPr lang="en-US" dirty="0" err="1"/>
              <a:t>EbA</a:t>
            </a:r>
            <a:r>
              <a:rPr lang="en-US" dirty="0"/>
              <a:t> uses the best available science on climate change and ecosystems, alongside local and traditional</a:t>
            </a:r>
          </a:p>
          <a:p>
            <a:r>
              <a:rPr lang="en-US" dirty="0"/>
              <a:t>knowledge, to strengthen the social and ecological resilience and adaptive capacity of vulnerable people.</a:t>
            </a:r>
          </a:p>
          <a:p>
            <a:endParaRPr lang="en-US" dirty="0" smtClean="0"/>
          </a:p>
          <a:p>
            <a:r>
              <a:rPr lang="en-US" dirty="0" smtClean="0"/>
              <a:t>People </a:t>
            </a:r>
            <a:r>
              <a:rPr lang="en-US" dirty="0"/>
              <a:t>living in vulnerable ecosystems are able to observe climatic and ecosystem changes first hand</a:t>
            </a:r>
          </a:p>
          <a:p>
            <a:r>
              <a:rPr lang="en-US" dirty="0"/>
              <a:t>and may have historical knowledge of trends. </a:t>
            </a:r>
            <a:endParaRPr lang="en-US" dirty="0" smtClean="0"/>
          </a:p>
          <a:p>
            <a:r>
              <a:rPr lang="en-US" dirty="0" smtClean="0"/>
              <a:t>Indigenous </a:t>
            </a:r>
            <a:r>
              <a:rPr lang="en-US" dirty="0"/>
              <a:t>and traditional communities have </a:t>
            </a:r>
            <a:r>
              <a:rPr lang="en-US" dirty="0" smtClean="0"/>
              <a:t>developed tried </a:t>
            </a:r>
            <a:r>
              <a:rPr lang="en-US" dirty="0"/>
              <a:t>and tested strategies and institutions for sustainable and adaptive resource management </a:t>
            </a:r>
            <a:r>
              <a:rPr lang="en-US" dirty="0" smtClean="0"/>
              <a:t>over millennia</a:t>
            </a:r>
            <a:r>
              <a:rPr lang="en-US" dirty="0"/>
              <a:t>. </a:t>
            </a:r>
            <a:endParaRPr lang="en-US" dirty="0" smtClean="0"/>
          </a:p>
          <a:p>
            <a:r>
              <a:rPr lang="en-US" dirty="0" smtClean="0"/>
              <a:t>According </a:t>
            </a:r>
            <a:r>
              <a:rPr lang="en-US" dirty="0"/>
              <a:t>to the Intergovernmental Panel on Climate Change (IPCC), ‘indigenous, local and</a:t>
            </a:r>
          </a:p>
          <a:p>
            <a:r>
              <a:rPr lang="en-US" dirty="0"/>
              <a:t>traditional knowledge systems and practices, including indigenous peoples’ holistic view of community and</a:t>
            </a:r>
          </a:p>
          <a:p>
            <a:r>
              <a:rPr lang="en-US" dirty="0"/>
              <a:t>environment, are a major resource for adapting to climate change’ (IPCC 2014b).</a:t>
            </a:r>
          </a:p>
        </p:txBody>
      </p:sp>
    </p:spTree>
    <p:extLst>
      <p:ext uri="{BB962C8B-B14F-4D97-AF65-F5344CB8AC3E}">
        <p14:creationId xmlns:p14="http://schemas.microsoft.com/office/powerpoint/2010/main" val="382422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61258"/>
          </a:xfrm>
        </p:spPr>
        <p:txBody>
          <a:bodyPr>
            <a:normAutofit fontScale="90000"/>
          </a:bodyPr>
          <a:lstStyle/>
          <a:p>
            <a:r>
              <a:rPr lang="en-US" b="1" dirty="0" smtClean="0"/>
              <a:t>2.Effective </a:t>
            </a:r>
            <a:r>
              <a:rPr lang="en-US" b="1" dirty="0" err="1"/>
              <a:t>EbA</a:t>
            </a:r>
            <a:r>
              <a:rPr lang="en-US" b="1" dirty="0"/>
              <a:t> generates social benefits and supports the most vulnerable</a:t>
            </a:r>
            <a:endParaRPr lang="en-US" dirty="0"/>
          </a:p>
        </p:txBody>
      </p:sp>
      <p:sp>
        <p:nvSpPr>
          <p:cNvPr id="3" name="Content Placeholder 2"/>
          <p:cNvSpPr>
            <a:spLocks noGrp="1"/>
          </p:cNvSpPr>
          <p:nvPr>
            <p:ph idx="1"/>
          </p:nvPr>
        </p:nvSpPr>
        <p:spPr>
          <a:xfrm>
            <a:off x="677334" y="1928553"/>
            <a:ext cx="8596668" cy="4112809"/>
          </a:xfrm>
        </p:spPr>
        <p:txBody>
          <a:bodyPr>
            <a:normAutofit fontScale="92500" lnSpcReduction="20000"/>
          </a:bodyPr>
          <a:lstStyle/>
          <a:p>
            <a:r>
              <a:rPr lang="en-US" dirty="0" err="1"/>
              <a:t>EbA</a:t>
            </a:r>
            <a:r>
              <a:rPr lang="en-US" dirty="0"/>
              <a:t> reduces vulnerabilities of people through the sustainable use of biodiversity and ecosystem </a:t>
            </a:r>
            <a:r>
              <a:rPr lang="en-US" dirty="0" smtClean="0"/>
              <a:t>services and </a:t>
            </a:r>
            <a:r>
              <a:rPr lang="en-US" dirty="0"/>
              <a:t>by producing societal benefits in a fair and equitable manner. </a:t>
            </a:r>
            <a:endParaRPr lang="en-US" dirty="0" smtClean="0"/>
          </a:p>
          <a:p>
            <a:r>
              <a:rPr lang="en-US" dirty="0" smtClean="0"/>
              <a:t>It </a:t>
            </a:r>
            <a:r>
              <a:rPr lang="en-US" dirty="0"/>
              <a:t>addresses the needs of people </a:t>
            </a:r>
            <a:r>
              <a:rPr lang="en-US" dirty="0" smtClean="0"/>
              <a:t>who are </a:t>
            </a:r>
            <a:r>
              <a:rPr lang="en-US" dirty="0"/>
              <a:t>particularly vulnerable to climate change impacts, especially those who directly depend on or </a:t>
            </a:r>
            <a:r>
              <a:rPr lang="en-US" dirty="0" smtClean="0"/>
              <a:t>use natural </a:t>
            </a:r>
            <a:r>
              <a:rPr lang="en-US" dirty="0"/>
              <a:t>resources. </a:t>
            </a:r>
            <a:endParaRPr lang="en-US" dirty="0" smtClean="0"/>
          </a:p>
          <a:p>
            <a:r>
              <a:rPr lang="en-US" dirty="0" err="1" smtClean="0"/>
              <a:t>EbA</a:t>
            </a:r>
            <a:r>
              <a:rPr lang="en-US" dirty="0" smtClean="0"/>
              <a:t> </a:t>
            </a:r>
            <a:r>
              <a:rPr lang="en-US" dirty="0"/>
              <a:t>delivers direct or indirect benefits that increase peoples’ resilience to </a:t>
            </a:r>
            <a:r>
              <a:rPr lang="en-US" dirty="0" smtClean="0"/>
              <a:t>climate change</a:t>
            </a:r>
            <a:r>
              <a:rPr lang="en-US" dirty="0"/>
              <a:t>, including enhanced food security, shelter, risk reduction, provision of fresh water and medicine</a:t>
            </a:r>
            <a:r>
              <a:rPr lang="en-US" dirty="0" smtClean="0"/>
              <a:t>, and </a:t>
            </a:r>
            <a:r>
              <a:rPr lang="en-US" dirty="0"/>
              <a:t>local climate regulation</a:t>
            </a:r>
            <a:r>
              <a:rPr lang="en-US" dirty="0" smtClean="0"/>
              <a:t>.</a:t>
            </a:r>
            <a:endParaRPr lang="en-US" dirty="0"/>
          </a:p>
          <a:p>
            <a:r>
              <a:rPr lang="en-US" dirty="0"/>
              <a:t>In order for </a:t>
            </a:r>
            <a:r>
              <a:rPr lang="en-US" dirty="0" err="1"/>
              <a:t>EbA</a:t>
            </a:r>
            <a:r>
              <a:rPr lang="en-US" dirty="0"/>
              <a:t> to support adaptive capacities it needs to distribute short, medium and long-term benefits.</a:t>
            </a:r>
          </a:p>
          <a:p>
            <a:r>
              <a:rPr lang="en-US" dirty="0"/>
              <a:t>Benefits should be distributed fairly among the target groups. </a:t>
            </a:r>
            <a:r>
              <a:rPr lang="en-US" dirty="0" err="1"/>
              <a:t>EbA</a:t>
            </a:r>
            <a:r>
              <a:rPr lang="en-US" dirty="0"/>
              <a:t> should create incentives for </a:t>
            </a:r>
            <a:r>
              <a:rPr lang="en-US" dirty="0" smtClean="0"/>
              <a:t>continued stewardship </a:t>
            </a:r>
            <a:r>
              <a:rPr lang="en-US" dirty="0"/>
              <a:t>of biodiversity and ecosystems by local communities, including economic, cultural and </a:t>
            </a:r>
            <a:r>
              <a:rPr lang="en-US" dirty="0" err="1" smtClean="0"/>
              <a:t>tenurial</a:t>
            </a:r>
            <a:r>
              <a:rPr lang="en-US" dirty="0" smtClean="0"/>
              <a:t> incentives</a:t>
            </a:r>
            <a:r>
              <a:rPr lang="en-US" dirty="0"/>
              <a:t>. Community leadership and direct benefits from ecosystem services are important to secure</a:t>
            </a:r>
          </a:p>
          <a:p>
            <a:r>
              <a:rPr lang="en-US" dirty="0"/>
              <a:t>local buy-in, along with short-term economic benefits.</a:t>
            </a:r>
          </a:p>
        </p:txBody>
      </p:sp>
    </p:spTree>
    <p:extLst>
      <p:ext uri="{BB962C8B-B14F-4D97-AF65-F5344CB8AC3E}">
        <p14:creationId xmlns:p14="http://schemas.microsoft.com/office/powerpoint/2010/main" val="3557695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9695"/>
          </a:xfrm>
        </p:spPr>
        <p:txBody>
          <a:bodyPr>
            <a:normAutofit fontScale="90000"/>
          </a:bodyPr>
          <a:lstStyle/>
          <a:p>
            <a:r>
              <a:rPr lang="en-US" b="1" dirty="0" smtClean="0"/>
              <a:t>3. </a:t>
            </a:r>
            <a:r>
              <a:rPr lang="en-US" b="1" dirty="0"/>
              <a:t>Effective </a:t>
            </a:r>
            <a:r>
              <a:rPr lang="en-US" b="1" dirty="0" err="1"/>
              <a:t>EbA</a:t>
            </a:r>
            <a:r>
              <a:rPr lang="en-US" b="1" dirty="0"/>
              <a:t> restores, maintains or improves ecosystems and biodiversity</a:t>
            </a:r>
            <a:endParaRPr lang="en-US" dirty="0"/>
          </a:p>
        </p:txBody>
      </p:sp>
      <p:sp>
        <p:nvSpPr>
          <p:cNvPr id="3" name="Content Placeholder 2"/>
          <p:cNvSpPr>
            <a:spLocks noGrp="1"/>
          </p:cNvSpPr>
          <p:nvPr>
            <p:ph idx="1"/>
          </p:nvPr>
        </p:nvSpPr>
        <p:spPr>
          <a:xfrm>
            <a:off x="677334" y="1930401"/>
            <a:ext cx="8596668" cy="4110962"/>
          </a:xfrm>
        </p:spPr>
        <p:txBody>
          <a:bodyPr>
            <a:normAutofit fontScale="62500" lnSpcReduction="20000"/>
          </a:bodyPr>
          <a:lstStyle/>
          <a:p>
            <a:r>
              <a:rPr lang="en-US" sz="2300" dirty="0"/>
              <a:t>In line with the CBD’s ecosystem approach,6 </a:t>
            </a:r>
            <a:r>
              <a:rPr lang="en-US" sz="2300" dirty="0" err="1"/>
              <a:t>EbA</a:t>
            </a:r>
            <a:r>
              <a:rPr lang="en-US" sz="2300" dirty="0"/>
              <a:t> supports the stability, resilience, connectivity </a:t>
            </a:r>
            <a:r>
              <a:rPr lang="en-US" sz="2300" dirty="0" smtClean="0"/>
              <a:t>and multiple </a:t>
            </a:r>
            <a:r>
              <a:rPr lang="en-US" sz="2300" dirty="0"/>
              <a:t>roles of ecosystems as part of larger land and seascapes. </a:t>
            </a:r>
            <a:endParaRPr lang="en-US" sz="2300" dirty="0" smtClean="0"/>
          </a:p>
          <a:p>
            <a:r>
              <a:rPr lang="en-US" sz="2300" dirty="0" smtClean="0"/>
              <a:t>It </a:t>
            </a:r>
            <a:r>
              <a:rPr lang="en-US" sz="2300" dirty="0"/>
              <a:t>encompasses measures such </a:t>
            </a:r>
            <a:r>
              <a:rPr lang="en-US" sz="2300" dirty="0" smtClean="0"/>
              <a:t>as ecosystem </a:t>
            </a:r>
            <a:r>
              <a:rPr lang="en-US" sz="2300" dirty="0"/>
              <a:t>management, reinforcement and restoration of natural infrastructure, as well as the </a:t>
            </a:r>
            <a:r>
              <a:rPr lang="en-US" sz="2300" dirty="0" smtClean="0"/>
              <a:t>management of </a:t>
            </a:r>
            <a:r>
              <a:rPr lang="en-US" sz="2300" dirty="0"/>
              <a:t>threats associated with the effects of climate change or human activities.</a:t>
            </a:r>
          </a:p>
          <a:p>
            <a:endParaRPr lang="en-US" sz="2300" dirty="0" smtClean="0"/>
          </a:p>
          <a:p>
            <a:r>
              <a:rPr lang="en-US" sz="2300" dirty="0" smtClean="0"/>
              <a:t>Because </a:t>
            </a:r>
            <a:r>
              <a:rPr lang="en-US" sz="2300" dirty="0"/>
              <a:t>climate change can force changes in ecosystem composition and structure, it is important that</a:t>
            </a:r>
          </a:p>
          <a:p>
            <a:r>
              <a:rPr lang="en-US" sz="2300" dirty="0"/>
              <a:t>the health and stability of ecosystem services are maintained, improved and monitored. </a:t>
            </a:r>
            <a:r>
              <a:rPr lang="en-US" sz="2300" dirty="0" err="1"/>
              <a:t>EbA</a:t>
            </a:r>
            <a:r>
              <a:rPr lang="en-US" sz="2300" dirty="0"/>
              <a:t> supports</a:t>
            </a:r>
          </a:p>
          <a:p>
            <a:r>
              <a:rPr lang="en-US" sz="2300" dirty="0"/>
              <a:t>the sustainable use of resources and diversification of land and livelihood options such as multi-cropping</a:t>
            </a:r>
          </a:p>
          <a:p>
            <a:r>
              <a:rPr lang="en-US" sz="2300" dirty="0"/>
              <a:t>and agroforestry. </a:t>
            </a:r>
            <a:endParaRPr lang="en-US" sz="2300" dirty="0" smtClean="0"/>
          </a:p>
          <a:p>
            <a:r>
              <a:rPr lang="en-US" sz="2300" dirty="0" smtClean="0"/>
              <a:t>It </a:t>
            </a:r>
            <a:r>
              <a:rPr lang="en-US" sz="2300" dirty="0"/>
              <a:t>can include the introduction of species that are better adapted to climate change, </a:t>
            </a:r>
            <a:r>
              <a:rPr lang="en-US" sz="2300" dirty="0" smtClean="0"/>
              <a:t>as long </a:t>
            </a:r>
            <a:r>
              <a:rPr lang="en-US" sz="2300" dirty="0"/>
              <a:t>as they do not endanger native species or become invasive. </a:t>
            </a:r>
            <a:r>
              <a:rPr lang="en-US" sz="2300" dirty="0" err="1"/>
              <a:t>EbA</a:t>
            </a:r>
            <a:r>
              <a:rPr lang="en-US" sz="2300" dirty="0"/>
              <a:t> measures should reduce </a:t>
            </a:r>
            <a:r>
              <a:rPr lang="en-US" sz="2300" dirty="0" smtClean="0"/>
              <a:t>climate vulnerability </a:t>
            </a:r>
            <a:r>
              <a:rPr lang="en-US" sz="2300" dirty="0"/>
              <a:t>for people at an appropriate scale – at least local scale but ideally ecosystem or </a:t>
            </a:r>
            <a:r>
              <a:rPr lang="en-US" sz="2300" dirty="0" smtClean="0"/>
              <a:t>landscape/seascape </a:t>
            </a:r>
            <a:r>
              <a:rPr lang="en-US" sz="2300" dirty="0"/>
              <a:t>scale.</a:t>
            </a:r>
          </a:p>
          <a:p>
            <a:endParaRPr lang="en-US" dirty="0"/>
          </a:p>
        </p:txBody>
      </p:sp>
    </p:spTree>
    <p:extLst>
      <p:ext uri="{BB962C8B-B14F-4D97-AF65-F5344CB8AC3E}">
        <p14:creationId xmlns:p14="http://schemas.microsoft.com/office/powerpoint/2010/main" val="362336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4. Effective </a:t>
            </a:r>
            <a:r>
              <a:rPr lang="en-US" b="1" dirty="0" err="1" smtClean="0"/>
              <a:t>EbA</a:t>
            </a:r>
            <a:r>
              <a:rPr lang="en-US" b="1" dirty="0" smtClean="0"/>
              <a:t> can be mainstreamed into policies at multiple levels</a:t>
            </a:r>
            <a:endParaRPr lang="en-US" dirty="0"/>
          </a:p>
        </p:txBody>
      </p:sp>
      <p:sp>
        <p:nvSpPr>
          <p:cNvPr id="3" name="Content Placeholder 2"/>
          <p:cNvSpPr>
            <a:spLocks noGrp="1"/>
          </p:cNvSpPr>
          <p:nvPr>
            <p:ph idx="1"/>
          </p:nvPr>
        </p:nvSpPr>
        <p:spPr/>
        <p:txBody>
          <a:bodyPr>
            <a:normAutofit lnSpcReduction="10000"/>
          </a:bodyPr>
          <a:lstStyle/>
          <a:p>
            <a:r>
              <a:rPr lang="en-US" dirty="0" err="1"/>
              <a:t>EbA</a:t>
            </a:r>
            <a:r>
              <a:rPr lang="en-US" dirty="0"/>
              <a:t> should be integrated into existing policy frameworks so that interventions can be sustainable </a:t>
            </a:r>
            <a:r>
              <a:rPr lang="en-US" dirty="0" smtClean="0"/>
              <a:t>and scalable</a:t>
            </a:r>
            <a:r>
              <a:rPr lang="en-US" dirty="0"/>
              <a:t>, rather than short term and stand alone, and can help millions of people vulnerable to </a:t>
            </a:r>
            <a:r>
              <a:rPr lang="en-US" dirty="0" smtClean="0"/>
              <a:t>climate change</a:t>
            </a:r>
            <a:r>
              <a:rPr lang="en-US" dirty="0"/>
              <a:t>, beyond project beneficiaries/target areas. This means getting support for </a:t>
            </a:r>
            <a:r>
              <a:rPr lang="en-US" dirty="0" err="1"/>
              <a:t>EbA</a:t>
            </a:r>
            <a:r>
              <a:rPr lang="en-US" dirty="0"/>
              <a:t> and local </a:t>
            </a:r>
            <a:r>
              <a:rPr lang="en-US" dirty="0" smtClean="0"/>
              <a:t>decision making </a:t>
            </a:r>
            <a:r>
              <a:rPr lang="en-US" dirty="0"/>
              <a:t>in higher-level planning and policy processes</a:t>
            </a:r>
            <a:r>
              <a:rPr lang="en-US" dirty="0" smtClean="0"/>
              <a:t>.</a:t>
            </a:r>
          </a:p>
          <a:p>
            <a:r>
              <a:rPr lang="en-US" dirty="0"/>
              <a:t>As part of a larger adaptation strategy, </a:t>
            </a:r>
            <a:r>
              <a:rPr lang="en-US" dirty="0" err="1"/>
              <a:t>EbA</a:t>
            </a:r>
            <a:r>
              <a:rPr lang="en-US" dirty="0"/>
              <a:t> should become an integral part of key policies and implementation frameworks for sustainable development, agriculture, land use, poverty reduction, natural resource management, climate change adaptation, and disaster risk reduction. Local and national government actors (see Box 3) should be actively engaged from the start to secure buy-in and promote support for implementation and wider mainstreaming. </a:t>
            </a:r>
            <a:r>
              <a:rPr lang="en-US" dirty="0" err="1"/>
              <a:t>EbA</a:t>
            </a:r>
            <a:r>
              <a:rPr lang="en-US" dirty="0"/>
              <a:t> approaches should include a monitoring and reviewing component that allows learning and adapting based on lessons learnt from on-the-ground implementation.</a:t>
            </a:r>
          </a:p>
        </p:txBody>
      </p:sp>
    </p:spTree>
    <p:extLst>
      <p:ext uri="{BB962C8B-B14F-4D97-AF65-F5344CB8AC3E}">
        <p14:creationId xmlns:p14="http://schemas.microsoft.com/office/powerpoint/2010/main" val="2987737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a:t>
            </a:r>
            <a:r>
              <a:rPr lang="en-US" b="1" dirty="0"/>
              <a:t>Effective </a:t>
            </a:r>
            <a:r>
              <a:rPr lang="en-US" b="1" dirty="0" err="1"/>
              <a:t>EbA</a:t>
            </a:r>
            <a:r>
              <a:rPr lang="en-US" b="1" dirty="0"/>
              <a:t> supports equitable governance and enhances capacities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EbA</a:t>
            </a:r>
            <a:r>
              <a:rPr lang="en-US" dirty="0"/>
              <a:t> enhances governance of natural resources, biodiversity and ecosystem services, by following </a:t>
            </a:r>
            <a:r>
              <a:rPr lang="en-US" dirty="0" smtClean="0"/>
              <a:t>a community-</a:t>
            </a:r>
            <a:r>
              <a:rPr lang="en-US" dirty="0" err="1" smtClean="0"/>
              <a:t>centred</a:t>
            </a:r>
            <a:r>
              <a:rPr lang="en-US" dirty="0"/>
              <a:t>, participatory and gender-sensitive approach. </a:t>
            </a:r>
            <a:endParaRPr lang="en-US" dirty="0" smtClean="0"/>
          </a:p>
          <a:p>
            <a:r>
              <a:rPr lang="en-US" dirty="0" smtClean="0"/>
              <a:t>It </a:t>
            </a:r>
            <a:r>
              <a:rPr lang="en-US" dirty="0"/>
              <a:t>embraces transparency, empowerment</a:t>
            </a:r>
            <a:r>
              <a:rPr lang="en-US" dirty="0" smtClean="0"/>
              <a:t>, accountability</a:t>
            </a:r>
            <a:r>
              <a:rPr lang="en-US" dirty="0"/>
              <a:t>, inclusion and active participation at the local level. </a:t>
            </a:r>
            <a:endParaRPr lang="en-US" dirty="0" smtClean="0"/>
          </a:p>
          <a:p>
            <a:r>
              <a:rPr lang="en-US" dirty="0" smtClean="0"/>
              <a:t>In </a:t>
            </a:r>
            <a:r>
              <a:rPr lang="en-US" dirty="0"/>
              <a:t>addition, it supports fair and </a:t>
            </a:r>
            <a:r>
              <a:rPr lang="en-US" dirty="0" smtClean="0"/>
              <a:t>equitable user access</a:t>
            </a:r>
            <a:r>
              <a:rPr lang="en-US" dirty="0"/>
              <a:t>, rights and </a:t>
            </a:r>
            <a:r>
              <a:rPr lang="en-US" dirty="0" smtClean="0"/>
              <a:t>responsibilities.</a:t>
            </a:r>
          </a:p>
          <a:p>
            <a:r>
              <a:rPr lang="en-US" u="sng" dirty="0" smtClean="0"/>
              <a:t>Adapting to climate change?</a:t>
            </a:r>
            <a:endParaRPr lang="en-US" dirty="0" smtClean="0"/>
          </a:p>
          <a:p>
            <a:pPr lvl="1"/>
            <a:r>
              <a:rPr lang="en-US" dirty="0"/>
              <a:t>The ability to adapt to climate change hinges on the ability of local people (comprising different groups, genders, customary bodies, </a:t>
            </a:r>
            <a:r>
              <a:rPr lang="en-US" dirty="0" err="1"/>
              <a:t>etc</a:t>
            </a:r>
            <a:r>
              <a:rPr lang="en-US" dirty="0"/>
              <a:t>) to take on their rights and responsibilities and to be represented by officials at all levels who are accountable to them. Ownership by local ecosystem managers ensures that benefits emerge and are sustainable. Active community participation and leadership in </a:t>
            </a:r>
            <a:r>
              <a:rPr lang="en-US" dirty="0" err="1"/>
              <a:t>EbA</a:t>
            </a:r>
            <a:r>
              <a:rPr lang="en-US" dirty="0"/>
              <a:t> planning and implementation generates the capacity, empowerment and ownership needed for long-term sustainability of </a:t>
            </a:r>
            <a:r>
              <a:rPr lang="en-US" dirty="0" err="1"/>
              <a:t>EbA</a:t>
            </a:r>
            <a:r>
              <a:rPr lang="en-US" dirty="0"/>
              <a:t> processes (Raza Rizvi </a:t>
            </a:r>
            <a:r>
              <a:rPr lang="en-US" i="1" dirty="0"/>
              <a:t>et al. </a:t>
            </a:r>
            <a:r>
              <a:rPr lang="en-US" dirty="0"/>
              <a:t>2016).</a:t>
            </a:r>
            <a:endParaRPr lang="en-US" u="sng" dirty="0"/>
          </a:p>
        </p:txBody>
      </p:sp>
    </p:spTree>
    <p:extLst>
      <p:ext uri="{BB962C8B-B14F-4D97-AF65-F5344CB8AC3E}">
        <p14:creationId xmlns:p14="http://schemas.microsoft.com/office/powerpoint/2010/main" val="3001915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94509"/>
          </a:xfrm>
        </p:spPr>
        <p:txBody>
          <a:bodyPr>
            <a:normAutofit fontScale="90000"/>
          </a:bodyPr>
          <a:lstStyle/>
          <a:p>
            <a:r>
              <a:rPr lang="en-US" dirty="0" smtClean="0"/>
              <a:t>Role of Participatory Action Research (PAR) in enhancing </a:t>
            </a:r>
            <a:r>
              <a:rPr lang="en-US" dirty="0" err="1" smtClean="0"/>
              <a:t>EbA</a:t>
            </a:r>
            <a:r>
              <a:rPr lang="en-US" dirty="0" smtClean="0"/>
              <a:t> for equitable governance</a:t>
            </a:r>
            <a:endParaRPr lang="en-US" dirty="0"/>
          </a:p>
        </p:txBody>
      </p:sp>
      <p:sp>
        <p:nvSpPr>
          <p:cNvPr id="3" name="Content Placeholder 2"/>
          <p:cNvSpPr>
            <a:spLocks noGrp="1"/>
          </p:cNvSpPr>
          <p:nvPr>
            <p:ph idx="1"/>
          </p:nvPr>
        </p:nvSpPr>
        <p:spPr>
          <a:xfrm>
            <a:off x="677334" y="1945179"/>
            <a:ext cx="8596668" cy="4096184"/>
          </a:xfrm>
        </p:spPr>
        <p:txBody>
          <a:bodyPr/>
          <a:lstStyle/>
          <a:p>
            <a:r>
              <a:rPr lang="en-US" dirty="0"/>
              <a:t>Local institutions for collective resource management at landscape level (which generally equates to ecosystem level) should be established or strengthened. </a:t>
            </a:r>
            <a:endParaRPr lang="en-US" dirty="0" smtClean="0"/>
          </a:p>
          <a:p>
            <a:r>
              <a:rPr lang="en-US" dirty="0" smtClean="0"/>
              <a:t>Strong </a:t>
            </a:r>
            <a:r>
              <a:rPr lang="en-US" dirty="0"/>
              <a:t>local governance needs to be supported by higher-level governance structures, policies and an enabling </a:t>
            </a:r>
            <a:r>
              <a:rPr lang="en-US" dirty="0" smtClean="0"/>
              <a:t>environment e.g. local community committees should be supported by provincial committees and up to government cabinet  (refer Boxes in next slides)</a:t>
            </a:r>
            <a:endParaRPr lang="en-US" dirty="0"/>
          </a:p>
        </p:txBody>
      </p:sp>
    </p:spTree>
    <p:extLst>
      <p:ext uri="{BB962C8B-B14F-4D97-AF65-F5344CB8AC3E}">
        <p14:creationId xmlns:p14="http://schemas.microsoft.com/office/powerpoint/2010/main" val="1998164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77334" y="609600"/>
            <a:ext cx="8596668" cy="853440"/>
          </a:xfrm>
        </p:spPr>
        <p:txBody>
          <a:bodyPr>
            <a:normAutofit fontScale="90000"/>
          </a:bodyPr>
          <a:lstStyle/>
          <a:p>
            <a:r>
              <a:rPr lang="en-US" dirty="0"/>
              <a:t>Box 3. Who are the main </a:t>
            </a:r>
            <a:r>
              <a:rPr lang="en-US" dirty="0" err="1"/>
              <a:t>EbA</a:t>
            </a:r>
            <a:r>
              <a:rPr lang="en-US" dirty="0"/>
              <a:t> stakeholders?</a:t>
            </a:r>
            <a:br>
              <a:rPr lang="en-US" dirty="0"/>
            </a:br>
            <a:endParaRPr lang="en-US" dirty="0"/>
          </a:p>
        </p:txBody>
      </p:sp>
      <p:sp>
        <p:nvSpPr>
          <p:cNvPr id="9" name="Content Placeholder 8"/>
          <p:cNvSpPr>
            <a:spLocks noGrp="1"/>
          </p:cNvSpPr>
          <p:nvPr>
            <p:ph idx="1"/>
          </p:nvPr>
        </p:nvSpPr>
        <p:spPr/>
        <p:txBody>
          <a:bodyPr>
            <a:normAutofit fontScale="85000" lnSpcReduction="10000"/>
          </a:bodyPr>
          <a:lstStyle/>
          <a:p>
            <a:r>
              <a:rPr lang="en-US" dirty="0" smtClean="0"/>
              <a:t>• </a:t>
            </a:r>
            <a:r>
              <a:rPr lang="en-US" b="1" dirty="0"/>
              <a:t>Local communities: </a:t>
            </a:r>
            <a:r>
              <a:rPr lang="en-US" dirty="0"/>
              <a:t>Communities involved in </a:t>
            </a:r>
            <a:r>
              <a:rPr lang="en-US" dirty="0" err="1"/>
              <a:t>EbA</a:t>
            </a:r>
            <a:r>
              <a:rPr lang="en-US" dirty="0"/>
              <a:t> projects, disaggregated by gender, or other forms of important social differentiation in the local context, where appropriate and possible.</a:t>
            </a:r>
          </a:p>
          <a:p>
            <a:r>
              <a:rPr lang="en-US" dirty="0"/>
              <a:t>• </a:t>
            </a:r>
            <a:r>
              <a:rPr lang="en-US" b="1" dirty="0"/>
              <a:t>Implementing partners: </a:t>
            </a:r>
            <a:r>
              <a:rPr lang="en-US" dirty="0"/>
              <a:t>The bodies responsible for project implementation on the ground, including local communities, NGOs or civil society </a:t>
            </a:r>
            <a:r>
              <a:rPr lang="en-US" dirty="0" err="1"/>
              <a:t>organisations</a:t>
            </a:r>
            <a:r>
              <a:rPr lang="en-US" dirty="0"/>
              <a:t>, private sector, local government, local academic institutions or project partner field staff.</a:t>
            </a:r>
          </a:p>
          <a:p>
            <a:r>
              <a:rPr lang="en-US" dirty="0"/>
              <a:t>• </a:t>
            </a:r>
            <a:r>
              <a:rPr lang="en-US" b="1" dirty="0"/>
              <a:t>Local authority level: </a:t>
            </a:r>
            <a:r>
              <a:rPr lang="en-US" dirty="0"/>
              <a:t>Key government and/or local authority or district/province/state officials who are involved with the project (or make local-level decisions) at the field level.</a:t>
            </a:r>
          </a:p>
          <a:p>
            <a:r>
              <a:rPr lang="en-US" dirty="0"/>
              <a:t>• </a:t>
            </a:r>
            <a:r>
              <a:rPr lang="en-US" b="1" dirty="0"/>
              <a:t>National-level policy and decision makers </a:t>
            </a:r>
            <a:r>
              <a:rPr lang="en-US" dirty="0"/>
              <a:t>connected to the project/</a:t>
            </a:r>
            <a:r>
              <a:rPr lang="en-US" dirty="0" err="1"/>
              <a:t>programme</a:t>
            </a:r>
            <a:r>
              <a:rPr lang="en-US" dirty="0"/>
              <a:t>, in </a:t>
            </a:r>
            <a:r>
              <a:rPr lang="en-US" dirty="0" smtClean="0"/>
              <a:t>particular those </a:t>
            </a:r>
            <a:r>
              <a:rPr lang="en-US" dirty="0"/>
              <a:t>related to the relevant national Climate Change Adaptation Committee (or similar institution). Although these stakeholders might not have detailed project implementation knowledge, they are important partners to acquire a general understanding of the context within which </a:t>
            </a:r>
            <a:r>
              <a:rPr lang="en-US" dirty="0" err="1"/>
              <a:t>EbA</a:t>
            </a:r>
            <a:r>
              <a:rPr lang="en-US" dirty="0"/>
              <a:t> projects operate and identify opportunities for bringing the lessons to scale.</a:t>
            </a:r>
          </a:p>
          <a:p>
            <a:r>
              <a:rPr lang="nb-NO" dirty="0"/>
              <a:t>Adapted from Reid </a:t>
            </a:r>
            <a:r>
              <a:rPr lang="nb-NO" i="1" dirty="0"/>
              <a:t>et al. </a:t>
            </a:r>
            <a:r>
              <a:rPr lang="nb-NO" dirty="0"/>
              <a:t>(2017).</a:t>
            </a:r>
            <a:endParaRPr lang="en-US" dirty="0"/>
          </a:p>
        </p:txBody>
      </p:sp>
    </p:spTree>
    <p:extLst>
      <p:ext uri="{BB962C8B-B14F-4D97-AF65-F5344CB8AC3E}">
        <p14:creationId xmlns:p14="http://schemas.microsoft.com/office/powerpoint/2010/main" val="1228042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44633"/>
          </a:xfrm>
        </p:spPr>
        <p:txBody>
          <a:bodyPr>
            <a:normAutofit fontScale="90000"/>
          </a:bodyPr>
          <a:lstStyle/>
          <a:p>
            <a:r>
              <a:rPr lang="en-US" dirty="0"/>
              <a:t>Box 4. Principles of participatory action research</a:t>
            </a:r>
          </a:p>
        </p:txBody>
      </p:sp>
      <p:sp>
        <p:nvSpPr>
          <p:cNvPr id="3" name="Content Placeholder 2"/>
          <p:cNvSpPr>
            <a:spLocks noGrp="1"/>
          </p:cNvSpPr>
          <p:nvPr>
            <p:ph idx="1"/>
          </p:nvPr>
        </p:nvSpPr>
        <p:spPr/>
        <p:txBody>
          <a:bodyPr>
            <a:normAutofit fontScale="92500" lnSpcReduction="20000"/>
          </a:bodyPr>
          <a:lstStyle/>
          <a:p>
            <a:r>
              <a:rPr lang="en-US" dirty="0"/>
              <a:t>Participatory action research (PAR) includes a number of research methodologies (</a:t>
            </a:r>
            <a:r>
              <a:rPr lang="en-US" dirty="0" err="1"/>
              <a:t>eg</a:t>
            </a:r>
            <a:r>
              <a:rPr lang="en-US" dirty="0"/>
              <a:t> action research, action learning) which aim to pursue action and research outcomes at the same time. It </a:t>
            </a:r>
            <a:r>
              <a:rPr lang="en-US" dirty="0" smtClean="0"/>
              <a:t>recognizes </a:t>
            </a:r>
            <a:r>
              <a:rPr lang="en-US" dirty="0"/>
              <a:t>that </a:t>
            </a:r>
            <a:r>
              <a:rPr lang="en-US" u="sng" dirty="0"/>
              <a:t>active participation </a:t>
            </a:r>
            <a:r>
              <a:rPr lang="en-US" dirty="0"/>
              <a:t>leads to appropriate design and stimulates action. The following PAR principles should inform the design and implementation of </a:t>
            </a:r>
            <a:r>
              <a:rPr lang="en-US" dirty="0" err="1"/>
              <a:t>EbA</a:t>
            </a:r>
            <a:r>
              <a:rPr lang="en-US" dirty="0"/>
              <a:t> interventions:</a:t>
            </a:r>
          </a:p>
          <a:p>
            <a:r>
              <a:rPr lang="en-US" dirty="0"/>
              <a:t>• </a:t>
            </a:r>
            <a:r>
              <a:rPr lang="en-US" b="1" dirty="0"/>
              <a:t>Active participation: </a:t>
            </a:r>
            <a:r>
              <a:rPr lang="en-US" dirty="0"/>
              <a:t>Local community researchers participate actively in decision making throughout the research process, from the design of projects and activities to analysis of the results.</a:t>
            </a:r>
          </a:p>
          <a:p>
            <a:r>
              <a:rPr lang="en-US" dirty="0"/>
              <a:t>• </a:t>
            </a:r>
            <a:r>
              <a:rPr lang="en-US" b="1" dirty="0"/>
              <a:t>Capacity building: </a:t>
            </a:r>
            <a:r>
              <a:rPr lang="en-US" dirty="0"/>
              <a:t>Workshops are held to build the capacity of local community researchers to jointly design action-research activities and to facilitate the action-research themselves, as far as possible.</a:t>
            </a:r>
          </a:p>
          <a:p>
            <a:r>
              <a:rPr lang="en-US" dirty="0"/>
              <a:t>• </a:t>
            </a:r>
            <a:r>
              <a:rPr lang="en-US" b="1" dirty="0"/>
              <a:t>Empowerment: </a:t>
            </a:r>
            <a:r>
              <a:rPr lang="en-US" dirty="0"/>
              <a:t>Local cultural concepts and traditional knowledge are used alongside science </a:t>
            </a:r>
            <a:r>
              <a:rPr lang="en-US" dirty="0" smtClean="0"/>
              <a:t>as equally </a:t>
            </a:r>
            <a:r>
              <a:rPr lang="en-US" dirty="0"/>
              <a:t>valid and complementary knowledge.</a:t>
            </a:r>
          </a:p>
          <a:p>
            <a:r>
              <a:rPr lang="en-US" dirty="0"/>
              <a:t>• </a:t>
            </a:r>
            <a:r>
              <a:rPr lang="en-US" b="1" dirty="0"/>
              <a:t>Inclusion: </a:t>
            </a:r>
            <a:r>
              <a:rPr lang="en-US" dirty="0"/>
              <a:t>Active participation of women, youth, elders and </a:t>
            </a:r>
            <a:r>
              <a:rPr lang="en-US" dirty="0" smtClean="0"/>
              <a:t>marginalized </a:t>
            </a:r>
            <a:r>
              <a:rPr lang="en-US" dirty="0"/>
              <a:t>groups is ensured.</a:t>
            </a:r>
          </a:p>
        </p:txBody>
      </p:sp>
    </p:spTree>
    <p:extLst>
      <p:ext uri="{BB962C8B-B14F-4D97-AF65-F5344CB8AC3E}">
        <p14:creationId xmlns:p14="http://schemas.microsoft.com/office/powerpoint/2010/main" val="348339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 </a:t>
            </a:r>
            <a:r>
              <a:rPr lang="en-US" b="1" dirty="0"/>
              <a:t>What is </a:t>
            </a:r>
            <a:r>
              <a:rPr lang="en-US" b="1" dirty="0" err="1"/>
              <a:t>EbA</a:t>
            </a:r>
            <a:r>
              <a:rPr lang="en-US" b="1" dirty="0"/>
              <a:t> and why is it </a:t>
            </a:r>
            <a:r>
              <a:rPr lang="en-US" b="1" dirty="0" smtClean="0"/>
              <a:t>important?</a:t>
            </a:r>
            <a:endParaRPr lang="en-US" dirty="0"/>
          </a:p>
        </p:txBody>
      </p:sp>
      <p:sp>
        <p:nvSpPr>
          <p:cNvPr id="3" name="Content Placeholder 2"/>
          <p:cNvSpPr>
            <a:spLocks noGrp="1"/>
          </p:cNvSpPr>
          <p:nvPr>
            <p:ph idx="1"/>
          </p:nvPr>
        </p:nvSpPr>
        <p:spPr/>
        <p:txBody>
          <a:bodyPr/>
          <a:lstStyle/>
          <a:p>
            <a:r>
              <a:rPr lang="en-US" dirty="0"/>
              <a:t>With global temperatures likely to increase by more than 1.5 degrees Celsius above pre-industrial </a:t>
            </a:r>
            <a:r>
              <a:rPr lang="en-US" dirty="0" smtClean="0"/>
              <a:t>levels by </a:t>
            </a:r>
            <a:r>
              <a:rPr lang="en-US" dirty="0"/>
              <a:t>2100 (IPCC 2014a), adaptation to climate change is arguably one of the biggest challenges </a:t>
            </a:r>
            <a:r>
              <a:rPr lang="en-US" dirty="0" smtClean="0"/>
              <a:t>facing humanity</a:t>
            </a:r>
          </a:p>
          <a:p>
            <a:r>
              <a:rPr lang="en-US" dirty="0"/>
              <a:t>Climate change is already impacting vulnerable ecosystems such as drylands, mountains </a:t>
            </a:r>
            <a:r>
              <a:rPr lang="en-US" dirty="0" smtClean="0"/>
              <a:t>and coastal areas.</a:t>
            </a:r>
          </a:p>
          <a:p>
            <a:endParaRPr lang="en-US" dirty="0"/>
          </a:p>
        </p:txBody>
      </p:sp>
    </p:spTree>
    <p:extLst>
      <p:ext uri="{BB962C8B-B14F-4D97-AF65-F5344CB8AC3E}">
        <p14:creationId xmlns:p14="http://schemas.microsoft.com/office/powerpoint/2010/main" val="2812611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Comparing </a:t>
            </a:r>
            <a:r>
              <a:rPr lang="en-US" b="1" dirty="0" err="1"/>
              <a:t>EbA</a:t>
            </a:r>
            <a:r>
              <a:rPr lang="en-US" b="1" dirty="0"/>
              <a:t> in mountain, coastal and </a:t>
            </a:r>
            <a:r>
              <a:rPr lang="en-US" b="1" dirty="0" smtClean="0"/>
              <a:t>dryland ecosystems (from Ridge to reef)</a:t>
            </a:r>
            <a:endParaRPr lang="en-US" dirty="0"/>
          </a:p>
        </p:txBody>
      </p:sp>
      <p:sp>
        <p:nvSpPr>
          <p:cNvPr id="3" name="Content Placeholder 2"/>
          <p:cNvSpPr>
            <a:spLocks noGrp="1"/>
          </p:cNvSpPr>
          <p:nvPr>
            <p:ph idx="1"/>
          </p:nvPr>
        </p:nvSpPr>
        <p:spPr/>
        <p:txBody>
          <a:bodyPr/>
          <a:lstStyle/>
          <a:p>
            <a:r>
              <a:rPr lang="en-US" dirty="0"/>
              <a:t>There are clear differences in the climatic hazards faced by mountain, coastal and dryland ecosystems.</a:t>
            </a:r>
          </a:p>
          <a:p>
            <a:r>
              <a:rPr lang="en-US" dirty="0"/>
              <a:t>Even within the three ecosystem types, there are a range of contexts in terms of exposure to </a:t>
            </a:r>
            <a:r>
              <a:rPr lang="en-US" dirty="0" smtClean="0"/>
              <a:t>hazards (</a:t>
            </a:r>
            <a:r>
              <a:rPr lang="en-US" dirty="0" err="1"/>
              <a:t>eg</a:t>
            </a:r>
            <a:r>
              <a:rPr lang="en-US" dirty="0"/>
              <a:t> depending on aridity or altitude), ecosystem health, socioecological systems and population density.</a:t>
            </a:r>
          </a:p>
          <a:p>
            <a:r>
              <a:rPr lang="en-US" dirty="0" err="1"/>
              <a:t>EbA</a:t>
            </a:r>
            <a:r>
              <a:rPr lang="en-US" dirty="0"/>
              <a:t> interventions thus need to be tailored to specific local contexts.</a:t>
            </a:r>
          </a:p>
        </p:txBody>
      </p:sp>
    </p:spTree>
    <p:extLst>
      <p:ext uri="{BB962C8B-B14F-4D97-AF65-F5344CB8AC3E}">
        <p14:creationId xmlns:p14="http://schemas.microsoft.com/office/powerpoint/2010/main" val="3454843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S</a:t>
            </a:r>
            <a:r>
              <a:rPr lang="en-US" dirty="0" smtClean="0"/>
              <a:t>ome broad similarities </a:t>
            </a:r>
            <a:r>
              <a:rPr lang="en-US" dirty="0"/>
              <a:t>in terms of the types of </a:t>
            </a:r>
            <a:r>
              <a:rPr lang="en-US" dirty="0" err="1"/>
              <a:t>EbA</a:t>
            </a:r>
            <a:r>
              <a:rPr lang="en-US" dirty="0"/>
              <a:t> intervention </a:t>
            </a:r>
            <a:r>
              <a:rPr lang="en-US" dirty="0" smtClean="0"/>
              <a:t>for the 3 ecosystems </a:t>
            </a:r>
            <a:endParaRPr lang="en-US" dirty="0"/>
          </a:p>
        </p:txBody>
      </p:sp>
      <p:sp>
        <p:nvSpPr>
          <p:cNvPr id="3" name="Content Placeholder 2"/>
          <p:cNvSpPr>
            <a:spLocks noGrp="1"/>
          </p:cNvSpPr>
          <p:nvPr>
            <p:ph idx="1"/>
          </p:nvPr>
        </p:nvSpPr>
        <p:spPr/>
        <p:txBody>
          <a:bodyPr>
            <a:normAutofit lnSpcReduction="10000"/>
          </a:bodyPr>
          <a:lstStyle/>
          <a:p>
            <a:r>
              <a:rPr lang="en-US" dirty="0"/>
              <a:t>• In all three ecosystems, agricultural biodiversity is important for adaptation, as well as ecosystems </a:t>
            </a:r>
            <a:r>
              <a:rPr lang="en-US" dirty="0" smtClean="0"/>
              <a:t>and ‘</a:t>
            </a:r>
            <a:r>
              <a:rPr lang="en-US" dirty="0"/>
              <a:t>wild’ biodiversity. In mountain and dryland ecosystems, resilient local crop varieties reduce risk in </a:t>
            </a:r>
            <a:r>
              <a:rPr lang="en-US" dirty="0" smtClean="0"/>
              <a:t>the face </a:t>
            </a:r>
            <a:r>
              <a:rPr lang="en-US" dirty="0"/>
              <a:t>of more extreme and variable climates, while in coastal ecosystems, genetic resources are </a:t>
            </a:r>
            <a:r>
              <a:rPr lang="en-US" dirty="0" smtClean="0"/>
              <a:t>important for </a:t>
            </a:r>
            <a:r>
              <a:rPr lang="en-US" dirty="0"/>
              <a:t>salinity tolerance.</a:t>
            </a:r>
          </a:p>
          <a:p>
            <a:r>
              <a:rPr lang="en-US" dirty="0"/>
              <a:t>• In coastal and mountain regions, ecosystems play an important structural role in DRR </a:t>
            </a:r>
            <a:r>
              <a:rPr lang="en-US" dirty="0" smtClean="0"/>
              <a:t>(Disaster Risk Reduction) (often providing food </a:t>
            </a:r>
            <a:r>
              <a:rPr lang="en-US" dirty="0"/>
              <a:t>and income as well).</a:t>
            </a:r>
          </a:p>
          <a:p>
            <a:r>
              <a:rPr lang="en-US" dirty="0"/>
              <a:t>• In drylands, water management is particularly important (especially groundwater) and </a:t>
            </a:r>
            <a:r>
              <a:rPr lang="en-US" dirty="0" smtClean="0"/>
              <a:t>ecosystem restoration </a:t>
            </a:r>
            <a:r>
              <a:rPr lang="en-US" dirty="0"/>
              <a:t>can be more challenging due to water constraints. Above ground water management is </a:t>
            </a:r>
            <a:r>
              <a:rPr lang="en-US" dirty="0" smtClean="0"/>
              <a:t>also important </a:t>
            </a:r>
            <a:r>
              <a:rPr lang="en-US" dirty="0"/>
              <a:t>in both dryland and mountain ecosystems but may be less critical in coastal ecosystems.</a:t>
            </a:r>
          </a:p>
        </p:txBody>
      </p:sp>
    </p:spTree>
    <p:extLst>
      <p:ext uri="{BB962C8B-B14F-4D97-AF65-F5344CB8AC3E}">
        <p14:creationId xmlns:p14="http://schemas.microsoft.com/office/powerpoint/2010/main" val="586335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8 Key </a:t>
            </a:r>
            <a:r>
              <a:rPr lang="en-US" b="1" dirty="0"/>
              <a:t>steps in </a:t>
            </a:r>
            <a:r>
              <a:rPr lang="en-US" b="1" dirty="0" err="1"/>
              <a:t>EbA</a:t>
            </a:r>
            <a:r>
              <a:rPr lang="en-US" b="1" dirty="0"/>
              <a:t> planning and implementation</a:t>
            </a:r>
            <a:endParaRPr lang="en-US" dirty="0"/>
          </a:p>
        </p:txBody>
      </p:sp>
      <p:sp>
        <p:nvSpPr>
          <p:cNvPr id="3" name="Content Placeholder 2"/>
          <p:cNvSpPr>
            <a:spLocks noGrp="1"/>
          </p:cNvSpPr>
          <p:nvPr>
            <p:ph idx="1"/>
          </p:nvPr>
        </p:nvSpPr>
        <p:spPr/>
        <p:txBody>
          <a:bodyPr/>
          <a:lstStyle/>
          <a:p>
            <a:r>
              <a:rPr lang="en-US" b="1" dirty="0"/>
              <a:t>Step 1. Exploring viability and </a:t>
            </a:r>
            <a:r>
              <a:rPr lang="en-US" b="1" dirty="0" err="1"/>
              <a:t>mobilising</a:t>
            </a:r>
            <a:r>
              <a:rPr lang="en-US" b="1" dirty="0"/>
              <a:t> stakeholders:</a:t>
            </a:r>
          </a:p>
          <a:p>
            <a:r>
              <a:rPr lang="en-US" dirty="0"/>
              <a:t>This preliminary step aims to help users assess the feasibility and potential for </a:t>
            </a:r>
            <a:r>
              <a:rPr lang="en-US" dirty="0" err="1"/>
              <a:t>EbA</a:t>
            </a:r>
            <a:r>
              <a:rPr lang="en-US" dirty="0"/>
              <a:t> in a specific </a:t>
            </a:r>
            <a:r>
              <a:rPr lang="en-US" dirty="0" smtClean="0"/>
              <a:t>local context</a:t>
            </a:r>
            <a:r>
              <a:rPr lang="en-US" dirty="0"/>
              <a:t>. It involves engaging all key stakeholders, including government and communities, conducting </a:t>
            </a:r>
            <a:r>
              <a:rPr lang="en-US" dirty="0" smtClean="0"/>
              <a:t>a preliminary </a:t>
            </a:r>
            <a:r>
              <a:rPr lang="en-US" dirty="0"/>
              <a:t>stakeholder analysis and a community-level free prior and informed consent (FPIC) process</a:t>
            </a:r>
            <a:r>
              <a:rPr lang="en-US" dirty="0" smtClean="0"/>
              <a:t>, and </a:t>
            </a:r>
            <a:r>
              <a:rPr lang="en-US" dirty="0"/>
              <a:t>establishing a local steering committee and facilitation team.</a:t>
            </a:r>
          </a:p>
        </p:txBody>
      </p:sp>
    </p:spTree>
    <p:extLst>
      <p:ext uri="{BB962C8B-B14F-4D97-AF65-F5344CB8AC3E}">
        <p14:creationId xmlns:p14="http://schemas.microsoft.com/office/powerpoint/2010/main" val="1394155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p:sp>
        <p:nvSpPr>
          <p:cNvPr id="3" name="Content Placeholder 2"/>
          <p:cNvSpPr>
            <a:spLocks noGrp="1"/>
          </p:cNvSpPr>
          <p:nvPr>
            <p:ph idx="1"/>
          </p:nvPr>
        </p:nvSpPr>
        <p:spPr/>
        <p:txBody>
          <a:bodyPr/>
          <a:lstStyle/>
          <a:p>
            <a:r>
              <a:rPr lang="en-US" b="1" dirty="0"/>
              <a:t>Step 2. Understanding the ecosystem and livelihoods context:</a:t>
            </a:r>
          </a:p>
          <a:p>
            <a:r>
              <a:rPr lang="en-US" dirty="0"/>
              <a:t>This step aims to identify the most important ecosystems and ecosystem services essential for </a:t>
            </a:r>
            <a:r>
              <a:rPr lang="en-US" dirty="0" smtClean="0"/>
              <a:t>livelihoods through </a:t>
            </a:r>
            <a:r>
              <a:rPr lang="en-US" dirty="0"/>
              <a:t>participatory research with communities.</a:t>
            </a:r>
          </a:p>
        </p:txBody>
      </p:sp>
    </p:spTree>
    <p:extLst>
      <p:ext uri="{BB962C8B-B14F-4D97-AF65-F5344CB8AC3E}">
        <p14:creationId xmlns:p14="http://schemas.microsoft.com/office/powerpoint/2010/main" val="47366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p:sp>
        <p:nvSpPr>
          <p:cNvPr id="3" name="Content Placeholder 2"/>
          <p:cNvSpPr>
            <a:spLocks noGrp="1"/>
          </p:cNvSpPr>
          <p:nvPr>
            <p:ph idx="1"/>
          </p:nvPr>
        </p:nvSpPr>
        <p:spPr/>
        <p:txBody>
          <a:bodyPr/>
          <a:lstStyle/>
          <a:p>
            <a:r>
              <a:rPr lang="en-US" b="1" dirty="0"/>
              <a:t>Step 3. </a:t>
            </a:r>
            <a:r>
              <a:rPr lang="en-US" b="1" dirty="0" err="1"/>
              <a:t>Analysing</a:t>
            </a:r>
            <a:r>
              <a:rPr lang="en-US" b="1" dirty="0"/>
              <a:t> climate risks and vulnerability: </a:t>
            </a:r>
            <a:endParaRPr lang="en-US" b="1" dirty="0" smtClean="0"/>
          </a:p>
          <a:p>
            <a:r>
              <a:rPr lang="en-US" dirty="0" smtClean="0"/>
              <a:t>This </a:t>
            </a:r>
            <a:r>
              <a:rPr lang="en-US" dirty="0"/>
              <a:t>entails a participatory assessment to understand climate and non-climate threats to ecosystem </a:t>
            </a:r>
            <a:r>
              <a:rPr lang="en-US" dirty="0" smtClean="0"/>
              <a:t>services and </a:t>
            </a:r>
            <a:r>
              <a:rPr lang="en-US" dirty="0"/>
              <a:t>livelihoods and a more in-depth scientific vulnerability and impact assessment (VIA), to inform </a:t>
            </a:r>
            <a:r>
              <a:rPr lang="en-US" dirty="0" smtClean="0"/>
              <a:t>the design </a:t>
            </a:r>
            <a:r>
              <a:rPr lang="en-US" dirty="0"/>
              <a:t>of </a:t>
            </a:r>
            <a:r>
              <a:rPr lang="en-US" dirty="0" err="1"/>
              <a:t>EbA</a:t>
            </a:r>
            <a:r>
              <a:rPr lang="en-US" dirty="0"/>
              <a:t> measures. This step also aims to generate early livelihoods benefits and community buy-in.</a:t>
            </a:r>
          </a:p>
        </p:txBody>
      </p:sp>
    </p:spTree>
    <p:extLst>
      <p:ext uri="{BB962C8B-B14F-4D97-AF65-F5344CB8AC3E}">
        <p14:creationId xmlns:p14="http://schemas.microsoft.com/office/powerpoint/2010/main" val="2353780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a:t>
            </a:r>
            <a:endParaRPr lang="en-US" dirty="0"/>
          </a:p>
        </p:txBody>
      </p:sp>
      <p:sp>
        <p:nvSpPr>
          <p:cNvPr id="3" name="Content Placeholder 2"/>
          <p:cNvSpPr>
            <a:spLocks noGrp="1"/>
          </p:cNvSpPr>
          <p:nvPr>
            <p:ph idx="1"/>
          </p:nvPr>
        </p:nvSpPr>
        <p:spPr/>
        <p:txBody>
          <a:bodyPr/>
          <a:lstStyle/>
          <a:p>
            <a:r>
              <a:rPr lang="en-US" b="1" dirty="0"/>
              <a:t>Step 4. Understanding the role of ecosystem services in adaptation:</a:t>
            </a:r>
          </a:p>
          <a:p>
            <a:r>
              <a:rPr lang="en-US" dirty="0"/>
              <a:t>This step aims to identify ecosystem services and related sustainable management practices that can </a:t>
            </a:r>
            <a:r>
              <a:rPr lang="en-US" dirty="0" smtClean="0"/>
              <a:t>be used </a:t>
            </a:r>
            <a:r>
              <a:rPr lang="en-US" dirty="0"/>
              <a:t>to reduce the climate risks identified and enhance adaptive capacity.</a:t>
            </a:r>
          </a:p>
        </p:txBody>
      </p:sp>
    </p:spTree>
    <p:extLst>
      <p:ext uri="{BB962C8B-B14F-4D97-AF65-F5344CB8AC3E}">
        <p14:creationId xmlns:p14="http://schemas.microsoft.com/office/powerpoint/2010/main" val="562540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a:t>
            </a:r>
            <a:endParaRPr lang="en-US" dirty="0"/>
          </a:p>
        </p:txBody>
      </p:sp>
      <p:sp>
        <p:nvSpPr>
          <p:cNvPr id="3" name="Content Placeholder 2"/>
          <p:cNvSpPr>
            <a:spLocks noGrp="1"/>
          </p:cNvSpPr>
          <p:nvPr>
            <p:ph idx="1"/>
          </p:nvPr>
        </p:nvSpPr>
        <p:spPr/>
        <p:txBody>
          <a:bodyPr/>
          <a:lstStyle/>
          <a:p>
            <a:r>
              <a:rPr lang="en-US" b="1" dirty="0"/>
              <a:t>Step 5. Developing an </a:t>
            </a:r>
            <a:r>
              <a:rPr lang="en-US" b="1" dirty="0" err="1"/>
              <a:t>EbA</a:t>
            </a:r>
            <a:r>
              <a:rPr lang="en-US" b="1" dirty="0"/>
              <a:t> strategy and designing </a:t>
            </a:r>
            <a:r>
              <a:rPr lang="en-US" b="1" dirty="0" err="1"/>
              <a:t>EbA</a:t>
            </a:r>
            <a:r>
              <a:rPr lang="en-US" b="1" dirty="0"/>
              <a:t> actions:</a:t>
            </a:r>
          </a:p>
          <a:p>
            <a:r>
              <a:rPr lang="en-US" dirty="0"/>
              <a:t>This step aims to identify priority </a:t>
            </a:r>
            <a:r>
              <a:rPr lang="en-US" dirty="0" err="1"/>
              <a:t>EbA</a:t>
            </a:r>
            <a:r>
              <a:rPr lang="en-US" dirty="0"/>
              <a:t> actions and develop site-specific implementation protocols </a:t>
            </a:r>
            <a:r>
              <a:rPr lang="en-US" dirty="0" smtClean="0"/>
              <a:t>that address </a:t>
            </a:r>
            <a:r>
              <a:rPr lang="en-US" dirty="0"/>
              <a:t>climate risks and vulnerabilities and </a:t>
            </a:r>
            <a:r>
              <a:rPr lang="en-US" dirty="0" err="1"/>
              <a:t>maximise</a:t>
            </a:r>
            <a:r>
              <a:rPr lang="en-US" dirty="0"/>
              <a:t> co-benefits, through participatory processes </a:t>
            </a:r>
            <a:r>
              <a:rPr lang="en-US" dirty="0" smtClean="0"/>
              <a:t>and based </a:t>
            </a:r>
            <a:r>
              <a:rPr lang="en-US" dirty="0"/>
              <a:t>on an understanding of policy opportunities (and constraints).</a:t>
            </a:r>
          </a:p>
        </p:txBody>
      </p:sp>
    </p:spTree>
    <p:extLst>
      <p:ext uri="{BB962C8B-B14F-4D97-AF65-F5344CB8AC3E}">
        <p14:creationId xmlns:p14="http://schemas.microsoft.com/office/powerpoint/2010/main" val="1091953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a:t>
            </a:r>
            <a:endParaRPr lang="en-US" dirty="0"/>
          </a:p>
        </p:txBody>
      </p:sp>
      <p:sp>
        <p:nvSpPr>
          <p:cNvPr id="3" name="Content Placeholder 2"/>
          <p:cNvSpPr>
            <a:spLocks noGrp="1"/>
          </p:cNvSpPr>
          <p:nvPr>
            <p:ph idx="1"/>
          </p:nvPr>
        </p:nvSpPr>
        <p:spPr/>
        <p:txBody>
          <a:bodyPr/>
          <a:lstStyle/>
          <a:p>
            <a:r>
              <a:rPr lang="en-US" b="1" dirty="0"/>
              <a:t>Step 6. Implementing </a:t>
            </a:r>
            <a:r>
              <a:rPr lang="en-US" b="1" dirty="0" err="1"/>
              <a:t>EbA</a:t>
            </a:r>
            <a:r>
              <a:rPr lang="en-US" b="1" dirty="0"/>
              <a:t> actions on the ground:</a:t>
            </a:r>
          </a:p>
          <a:p>
            <a:r>
              <a:rPr lang="en-US" dirty="0"/>
              <a:t>This step aims to support the implementation of site-specific </a:t>
            </a:r>
            <a:r>
              <a:rPr lang="en-US" dirty="0" err="1"/>
              <a:t>EbA</a:t>
            </a:r>
            <a:r>
              <a:rPr lang="en-US" dirty="0"/>
              <a:t> protocols which are based on </a:t>
            </a:r>
            <a:r>
              <a:rPr lang="en-US" dirty="0" smtClean="0"/>
              <a:t>proven effective </a:t>
            </a:r>
            <a:r>
              <a:rPr lang="en-US" dirty="0"/>
              <a:t>measures in each ecosystem type, such as restoration of biodiversity and forests, water </a:t>
            </a:r>
            <a:r>
              <a:rPr lang="en-US" dirty="0" smtClean="0"/>
              <a:t>and ecosystem </a:t>
            </a:r>
            <a:r>
              <a:rPr lang="en-US" dirty="0"/>
              <a:t>management, and conservation of genetic diversity, and which are developed using </a:t>
            </a:r>
            <a:r>
              <a:rPr lang="en-US" dirty="0" smtClean="0"/>
              <a:t>traditional knowledge </a:t>
            </a:r>
            <a:r>
              <a:rPr lang="en-US" dirty="0"/>
              <a:t>as well as science.</a:t>
            </a:r>
          </a:p>
        </p:txBody>
      </p:sp>
    </p:spTree>
    <p:extLst>
      <p:ext uri="{BB962C8B-B14F-4D97-AF65-F5344CB8AC3E}">
        <p14:creationId xmlns:p14="http://schemas.microsoft.com/office/powerpoint/2010/main" val="316814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7</a:t>
            </a:r>
            <a:endParaRPr lang="en-US" dirty="0"/>
          </a:p>
        </p:txBody>
      </p:sp>
      <p:sp>
        <p:nvSpPr>
          <p:cNvPr id="3" name="Content Placeholder 2"/>
          <p:cNvSpPr>
            <a:spLocks noGrp="1"/>
          </p:cNvSpPr>
          <p:nvPr>
            <p:ph idx="1"/>
          </p:nvPr>
        </p:nvSpPr>
        <p:spPr/>
        <p:txBody>
          <a:bodyPr/>
          <a:lstStyle/>
          <a:p>
            <a:r>
              <a:rPr lang="en-US" b="1" dirty="0"/>
              <a:t>Step 7. Monitoring and evaluation for learning:</a:t>
            </a:r>
          </a:p>
          <a:p>
            <a:r>
              <a:rPr lang="en-US" dirty="0"/>
              <a:t>This step aims to assess the impacts of </a:t>
            </a:r>
            <a:r>
              <a:rPr lang="en-US" dirty="0" err="1"/>
              <a:t>EbA</a:t>
            </a:r>
            <a:r>
              <a:rPr lang="en-US" dirty="0"/>
              <a:t> activities on ecosystems, livelihoods and social capital (</a:t>
            </a:r>
            <a:r>
              <a:rPr lang="en-US" dirty="0" err="1" smtClean="0"/>
              <a:t>eg</a:t>
            </a:r>
            <a:r>
              <a:rPr lang="en-US" dirty="0" smtClean="0"/>
              <a:t> institutions </a:t>
            </a:r>
            <a:r>
              <a:rPr lang="en-US" dirty="0"/>
              <a:t>and capacity), including co-benefits and costs, in order to promote flexible and forward-looking</a:t>
            </a:r>
          </a:p>
          <a:p>
            <a:r>
              <a:rPr lang="en-US" dirty="0"/>
              <a:t>adaptive management and learning by all stakeholders.</a:t>
            </a:r>
          </a:p>
        </p:txBody>
      </p:sp>
    </p:spTree>
    <p:extLst>
      <p:ext uri="{BB962C8B-B14F-4D97-AF65-F5344CB8AC3E}">
        <p14:creationId xmlns:p14="http://schemas.microsoft.com/office/powerpoint/2010/main" val="1742080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8</a:t>
            </a:r>
            <a:endParaRPr lang="en-US" dirty="0"/>
          </a:p>
        </p:txBody>
      </p:sp>
      <p:sp>
        <p:nvSpPr>
          <p:cNvPr id="3" name="Content Placeholder 2"/>
          <p:cNvSpPr>
            <a:spLocks noGrp="1"/>
          </p:cNvSpPr>
          <p:nvPr>
            <p:ph idx="1"/>
          </p:nvPr>
        </p:nvSpPr>
        <p:spPr/>
        <p:txBody>
          <a:bodyPr/>
          <a:lstStyle/>
          <a:p>
            <a:r>
              <a:rPr lang="en-US" b="1" dirty="0"/>
              <a:t>Step 8. Mainstreaming </a:t>
            </a:r>
            <a:r>
              <a:rPr lang="en-US" b="1" dirty="0" err="1"/>
              <a:t>EbA</a:t>
            </a:r>
            <a:r>
              <a:rPr lang="en-US" b="1" dirty="0"/>
              <a:t> and promoting synergies:</a:t>
            </a:r>
          </a:p>
          <a:p>
            <a:r>
              <a:rPr lang="en-US" dirty="0"/>
              <a:t>This final step seeks to ensure that </a:t>
            </a:r>
            <a:r>
              <a:rPr lang="en-US" dirty="0" err="1"/>
              <a:t>EbA</a:t>
            </a:r>
            <a:r>
              <a:rPr lang="en-US" dirty="0"/>
              <a:t> initiatives are continued and have impacts beyond the project level by promoting the integration of </a:t>
            </a:r>
            <a:r>
              <a:rPr lang="en-US" dirty="0" err="1"/>
              <a:t>EbA</a:t>
            </a:r>
            <a:r>
              <a:rPr lang="en-US" dirty="0"/>
              <a:t> into wider policy and decision-making processes at local and national level</a:t>
            </a:r>
          </a:p>
        </p:txBody>
      </p:sp>
    </p:spTree>
    <p:extLst>
      <p:ext uri="{BB962C8B-B14F-4D97-AF65-F5344CB8AC3E}">
        <p14:creationId xmlns:p14="http://schemas.microsoft.com/office/powerpoint/2010/main" val="173925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Dry lands, Mountains and Coastal zones - vulnerability:</a:t>
            </a:r>
            <a:endParaRPr lang="en-US" dirty="0"/>
          </a:p>
        </p:txBody>
      </p:sp>
      <p:sp>
        <p:nvSpPr>
          <p:cNvPr id="3" name="Content Placeholder 2"/>
          <p:cNvSpPr>
            <a:spLocks noGrp="1"/>
          </p:cNvSpPr>
          <p:nvPr>
            <p:ph idx="1"/>
          </p:nvPr>
        </p:nvSpPr>
        <p:spPr>
          <a:xfrm>
            <a:off x="677334" y="2584174"/>
            <a:ext cx="8596668" cy="3457188"/>
          </a:xfrm>
        </p:spPr>
        <p:txBody>
          <a:bodyPr>
            <a:normAutofit/>
          </a:bodyPr>
          <a:lstStyle/>
          <a:p>
            <a:r>
              <a:rPr lang="en-US" dirty="0"/>
              <a:t>• </a:t>
            </a:r>
            <a:r>
              <a:rPr lang="en-US" b="1" dirty="0"/>
              <a:t>Drylands </a:t>
            </a:r>
            <a:r>
              <a:rPr lang="en-US" dirty="0"/>
              <a:t>are suffering severe water constraints and challenges associated with </a:t>
            </a:r>
            <a:r>
              <a:rPr lang="en-US" dirty="0" smtClean="0"/>
              <a:t>increasingly variable </a:t>
            </a:r>
            <a:r>
              <a:rPr lang="en-US" dirty="0"/>
              <a:t>rainfall</a:t>
            </a:r>
            <a:r>
              <a:rPr lang="en-US" dirty="0" smtClean="0"/>
              <a:t>.</a:t>
            </a:r>
          </a:p>
          <a:p>
            <a:pPr marL="0" indent="0">
              <a:buNone/>
            </a:pPr>
            <a:endParaRPr lang="en-US" dirty="0"/>
          </a:p>
          <a:p>
            <a:r>
              <a:rPr lang="en-US" dirty="0"/>
              <a:t>• </a:t>
            </a:r>
            <a:r>
              <a:rPr lang="en-US" b="1" dirty="0"/>
              <a:t>Mountains </a:t>
            </a:r>
            <a:r>
              <a:rPr lang="en-US" dirty="0"/>
              <a:t>are facing rapid temperature rises, particularly in high tropical regions, </a:t>
            </a:r>
            <a:r>
              <a:rPr lang="en-US" dirty="0" smtClean="0"/>
              <a:t>causing glaciers </a:t>
            </a:r>
            <a:r>
              <a:rPr lang="en-US" dirty="0"/>
              <a:t>to melt, water shortages and significant shifts in flora and fauna</a:t>
            </a:r>
            <a:r>
              <a:rPr lang="en-US" dirty="0" smtClean="0"/>
              <a:t>.</a:t>
            </a:r>
          </a:p>
          <a:p>
            <a:pPr marL="0" indent="0">
              <a:buNone/>
            </a:pPr>
            <a:endParaRPr lang="en-US" dirty="0"/>
          </a:p>
          <a:p>
            <a:r>
              <a:rPr lang="en-US" dirty="0"/>
              <a:t>• </a:t>
            </a:r>
            <a:r>
              <a:rPr lang="en-US" b="1" dirty="0"/>
              <a:t>Coastal zones </a:t>
            </a:r>
            <a:r>
              <a:rPr lang="en-US" dirty="0"/>
              <a:t>are experiencing increasingly frequent and severe storms and sea level rise</a:t>
            </a:r>
            <a:r>
              <a:rPr lang="en-US" dirty="0" smtClean="0"/>
              <a:t>, resulting </a:t>
            </a:r>
            <a:r>
              <a:rPr lang="en-US" dirty="0"/>
              <a:t>in coastal erosion and saltwater intrusion.</a:t>
            </a:r>
          </a:p>
        </p:txBody>
      </p:sp>
    </p:spTree>
    <p:extLst>
      <p:ext uri="{BB962C8B-B14F-4D97-AF65-F5344CB8AC3E}">
        <p14:creationId xmlns:p14="http://schemas.microsoft.com/office/powerpoint/2010/main" val="701482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Ridge or mountain socioecological systems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Mountain Ecosystems &amp; services:</a:t>
            </a:r>
          </a:p>
          <a:p>
            <a:pPr lvl="1"/>
            <a:r>
              <a:rPr lang="en-US" dirty="0"/>
              <a:t>Mountains cover about 22 per cent of the world’s land surface</a:t>
            </a:r>
            <a:r>
              <a:rPr lang="en-US" dirty="0" smtClean="0"/>
              <a:t>.</a:t>
            </a:r>
          </a:p>
          <a:p>
            <a:pPr lvl="1"/>
            <a:r>
              <a:rPr lang="en-US" dirty="0"/>
              <a:t>They are generally considered to be </a:t>
            </a:r>
            <a:r>
              <a:rPr lang="en-US" dirty="0" smtClean="0"/>
              <a:t>areas above </a:t>
            </a:r>
            <a:r>
              <a:rPr lang="en-US" dirty="0"/>
              <a:t>1,000 </a:t>
            </a:r>
            <a:r>
              <a:rPr lang="en-US" dirty="0" err="1"/>
              <a:t>metres</a:t>
            </a:r>
            <a:r>
              <a:rPr lang="en-US" dirty="0"/>
              <a:t> in height</a:t>
            </a:r>
            <a:r>
              <a:rPr lang="en-US" dirty="0" smtClean="0"/>
              <a:t>.</a:t>
            </a:r>
          </a:p>
          <a:p>
            <a:pPr lvl="1"/>
            <a:r>
              <a:rPr lang="en-US" dirty="0"/>
              <a:t>Mountain ecosystems and climates vary widely with altitude</a:t>
            </a:r>
            <a:r>
              <a:rPr lang="en-US" dirty="0" smtClean="0"/>
              <a:t>.</a:t>
            </a:r>
          </a:p>
          <a:p>
            <a:pPr lvl="1"/>
            <a:r>
              <a:rPr lang="en-US" dirty="0"/>
              <a:t>They directly </a:t>
            </a:r>
            <a:r>
              <a:rPr lang="en-US" dirty="0" smtClean="0"/>
              <a:t>support about </a:t>
            </a:r>
            <a:r>
              <a:rPr lang="en-US" dirty="0"/>
              <a:t>823 million people living in mountain areas in developing countries (Romeo </a:t>
            </a:r>
            <a:r>
              <a:rPr lang="en-US" i="1" dirty="0"/>
              <a:t>et al. </a:t>
            </a:r>
            <a:r>
              <a:rPr lang="en-US" dirty="0"/>
              <a:t>2015</a:t>
            </a:r>
            <a:r>
              <a:rPr lang="en-US" dirty="0" smtClean="0"/>
              <a:t>).</a:t>
            </a:r>
          </a:p>
          <a:p>
            <a:pPr lvl="1"/>
            <a:r>
              <a:rPr lang="en-US" dirty="0" smtClean="0"/>
              <a:t>Mountain ecosystems </a:t>
            </a:r>
            <a:r>
              <a:rPr lang="en-US" dirty="0"/>
              <a:t>provide essential ecosystem goods and services, such as water, energy, and forest </a:t>
            </a:r>
            <a:r>
              <a:rPr lang="en-US" dirty="0" smtClean="0"/>
              <a:t>and agricultural </a:t>
            </a:r>
            <a:r>
              <a:rPr lang="en-US" dirty="0"/>
              <a:t>products, both for mountain people and downstream populations. </a:t>
            </a:r>
            <a:endParaRPr lang="en-US" dirty="0" smtClean="0"/>
          </a:p>
          <a:p>
            <a:pPr lvl="1"/>
            <a:r>
              <a:rPr lang="en-US" dirty="0" smtClean="0"/>
              <a:t>They </a:t>
            </a:r>
            <a:r>
              <a:rPr lang="en-US" dirty="0"/>
              <a:t>provide an </a:t>
            </a:r>
            <a:r>
              <a:rPr lang="en-US" dirty="0" smtClean="0"/>
              <a:t>estimated 60–80 </a:t>
            </a:r>
            <a:r>
              <a:rPr lang="en-US" dirty="0"/>
              <a:t>per cent of the world’s freshwater, supplying major cities not only in mountain areas, but also </a:t>
            </a:r>
            <a:r>
              <a:rPr lang="en-US" dirty="0" smtClean="0"/>
              <a:t>in lowlands </a:t>
            </a:r>
            <a:r>
              <a:rPr lang="en-US" dirty="0"/>
              <a:t>often located far away. </a:t>
            </a:r>
            <a:endParaRPr lang="en-US" dirty="0" smtClean="0"/>
          </a:p>
          <a:p>
            <a:pPr lvl="1"/>
            <a:r>
              <a:rPr lang="en-US" dirty="0" smtClean="0"/>
              <a:t>Mountains </a:t>
            </a:r>
            <a:r>
              <a:rPr lang="en-US" dirty="0"/>
              <a:t>also sustain a large proportion of the world’s </a:t>
            </a:r>
            <a:r>
              <a:rPr lang="en-US" dirty="0" smtClean="0"/>
              <a:t>biodiversity hotspots</a:t>
            </a:r>
            <a:r>
              <a:rPr lang="en-US" dirty="0"/>
              <a:t>, high levels of genetic diversity of crops and livestock, and rich cultural diversity and </a:t>
            </a:r>
            <a:r>
              <a:rPr lang="en-US" dirty="0" smtClean="0"/>
              <a:t>traditional knowledge </a:t>
            </a:r>
            <a:r>
              <a:rPr lang="en-US" dirty="0"/>
              <a:t>about biodiversity and ecosystems.</a:t>
            </a:r>
          </a:p>
        </p:txBody>
      </p:sp>
    </p:spTree>
    <p:extLst>
      <p:ext uri="{BB962C8B-B14F-4D97-AF65-F5344CB8AC3E}">
        <p14:creationId xmlns:p14="http://schemas.microsoft.com/office/powerpoint/2010/main" val="2012306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livelihood in ridge or mountains</a:t>
            </a:r>
            <a:endParaRPr lang="en-US" dirty="0"/>
          </a:p>
        </p:txBody>
      </p:sp>
      <p:sp>
        <p:nvSpPr>
          <p:cNvPr id="3" name="Content Placeholder 2"/>
          <p:cNvSpPr>
            <a:spLocks noGrp="1"/>
          </p:cNvSpPr>
          <p:nvPr>
            <p:ph idx="1"/>
          </p:nvPr>
        </p:nvSpPr>
        <p:spPr/>
        <p:txBody>
          <a:bodyPr>
            <a:normAutofit lnSpcReduction="10000"/>
          </a:bodyPr>
          <a:lstStyle/>
          <a:p>
            <a:r>
              <a:rPr lang="en-US" dirty="0"/>
              <a:t>Agriculture and forestry are often the main sources of livelihoods in mountain areas, along with </a:t>
            </a:r>
            <a:r>
              <a:rPr lang="en-US" dirty="0" smtClean="0"/>
              <a:t>livestock grazing </a:t>
            </a:r>
            <a:r>
              <a:rPr lang="en-US" dirty="0"/>
              <a:t>in pastures at higher altitudes</a:t>
            </a:r>
            <a:r>
              <a:rPr lang="en-US" dirty="0" smtClean="0"/>
              <a:t>.</a:t>
            </a:r>
          </a:p>
          <a:p>
            <a:r>
              <a:rPr lang="en-US" dirty="0"/>
              <a:t>Mountain communities typically rely on mixed crop-livestock </a:t>
            </a:r>
            <a:r>
              <a:rPr lang="en-US" dirty="0" smtClean="0"/>
              <a:t>systems and </a:t>
            </a:r>
            <a:r>
              <a:rPr lang="en-US" dirty="0"/>
              <a:t>use a diversity of locally adapted crops to grow food in different micro-climates and to reduce risk</a:t>
            </a:r>
            <a:r>
              <a:rPr lang="en-US" dirty="0" smtClean="0"/>
              <a:t>.</a:t>
            </a:r>
          </a:p>
          <a:p>
            <a:r>
              <a:rPr lang="en-US" dirty="0"/>
              <a:t>Healthy ecosystems play an important role in reducing disaster risk in mountain areas</a:t>
            </a:r>
            <a:r>
              <a:rPr lang="en-US" dirty="0" smtClean="0"/>
              <a:t>.</a:t>
            </a:r>
          </a:p>
          <a:p>
            <a:r>
              <a:rPr lang="en-US" dirty="0"/>
              <a:t>Mountain </a:t>
            </a:r>
            <a:r>
              <a:rPr lang="en-US" dirty="0" smtClean="0"/>
              <a:t>forests and </a:t>
            </a:r>
            <a:r>
              <a:rPr lang="en-US" dirty="0"/>
              <a:t>vegetation act as physical barriers to prevent or slow landslides, </a:t>
            </a:r>
            <a:r>
              <a:rPr lang="en-US" dirty="0" err="1"/>
              <a:t>rockfalls</a:t>
            </a:r>
            <a:r>
              <a:rPr lang="en-US" dirty="0"/>
              <a:t> and avalanches. They </a:t>
            </a:r>
            <a:r>
              <a:rPr lang="en-US" dirty="0" smtClean="0"/>
              <a:t>also prevent </a:t>
            </a:r>
            <a:r>
              <a:rPr lang="en-US" dirty="0"/>
              <a:t>soil erosion, reduce flood risk, enhance water provision and contribute to local food security (</a:t>
            </a:r>
            <a:r>
              <a:rPr lang="en-US" dirty="0" err="1" smtClean="0"/>
              <a:t>eg</a:t>
            </a:r>
            <a:r>
              <a:rPr lang="en-US" dirty="0" smtClean="0"/>
              <a:t> nuts </a:t>
            </a:r>
            <a:r>
              <a:rPr lang="en-US" dirty="0"/>
              <a:t>and fruits). Mountain ecosystems include </a:t>
            </a:r>
            <a:r>
              <a:rPr lang="en-US" dirty="0" err="1"/>
              <a:t>shrublands</a:t>
            </a:r>
            <a:r>
              <a:rPr lang="en-US" dirty="0"/>
              <a:t> that provide medicinal plants, and lakes </a:t>
            </a:r>
            <a:r>
              <a:rPr lang="en-US" dirty="0" smtClean="0"/>
              <a:t>and rivers </a:t>
            </a:r>
            <a:r>
              <a:rPr lang="en-US" dirty="0"/>
              <a:t>that provide fish, as well as floodplains, wetlands and drylands.</a:t>
            </a:r>
          </a:p>
        </p:txBody>
      </p:sp>
    </p:spTree>
    <p:extLst>
      <p:ext uri="{BB962C8B-B14F-4D97-AF65-F5344CB8AC3E}">
        <p14:creationId xmlns:p14="http://schemas.microsoft.com/office/powerpoint/2010/main" val="769244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Climate vulnerability and risks in </a:t>
            </a:r>
            <a:r>
              <a:rPr lang="en-US" b="1" dirty="0" smtClean="0"/>
              <a:t>mountains:</a:t>
            </a:r>
            <a:endParaRPr lang="en-US" dirty="0"/>
          </a:p>
        </p:txBody>
      </p:sp>
      <p:sp>
        <p:nvSpPr>
          <p:cNvPr id="3" name="Content Placeholder 2"/>
          <p:cNvSpPr>
            <a:spLocks noGrp="1"/>
          </p:cNvSpPr>
          <p:nvPr>
            <p:ph idx="1"/>
          </p:nvPr>
        </p:nvSpPr>
        <p:spPr/>
        <p:txBody>
          <a:bodyPr>
            <a:normAutofit/>
          </a:bodyPr>
          <a:lstStyle/>
          <a:p>
            <a:r>
              <a:rPr lang="en-US" dirty="0"/>
              <a:t>harsh climates and rough topography, with steep slopes that are prone to soil erosion and landslides. </a:t>
            </a:r>
            <a:endParaRPr lang="en-US" dirty="0" smtClean="0"/>
          </a:p>
          <a:p>
            <a:r>
              <a:rPr lang="en-US" dirty="0" smtClean="0"/>
              <a:t>Mountain </a:t>
            </a:r>
            <a:r>
              <a:rPr lang="en-US" dirty="0"/>
              <a:t>peoples are among the </a:t>
            </a:r>
            <a:r>
              <a:rPr lang="en-US" u="sng" dirty="0"/>
              <a:t>world’s poorest and most </a:t>
            </a:r>
            <a:r>
              <a:rPr lang="en-US" u="sng" dirty="0" err="1"/>
              <a:t>marginalised</a:t>
            </a:r>
            <a:r>
              <a:rPr lang="en-US" u="sng" dirty="0"/>
              <a:t> </a:t>
            </a:r>
            <a:r>
              <a:rPr lang="en-US" dirty="0"/>
              <a:t>(Nyman </a:t>
            </a:r>
            <a:r>
              <a:rPr lang="en-US" i="1" dirty="0"/>
              <a:t>et al. </a:t>
            </a:r>
            <a:r>
              <a:rPr lang="en-US" dirty="0"/>
              <a:t>2015). They often face ethnic or religious discrimination and live in remote areas with poor infrastructure and access to markets. </a:t>
            </a:r>
            <a:endParaRPr lang="en-US" dirty="0" smtClean="0"/>
          </a:p>
          <a:p>
            <a:r>
              <a:rPr lang="en-US" dirty="0" smtClean="0"/>
              <a:t>Although </a:t>
            </a:r>
            <a:r>
              <a:rPr lang="en-US" dirty="0"/>
              <a:t>many mountain regions are sparsely populated (</a:t>
            </a:r>
            <a:r>
              <a:rPr lang="en-US" dirty="0" err="1"/>
              <a:t>eg</a:t>
            </a:r>
            <a:r>
              <a:rPr lang="en-US" dirty="0"/>
              <a:t> the high Andes) and are experiencing out-migration, some regions, such as Mount Elgon in Uganda, have a high population density and are seeing rapid population growth (Nyman </a:t>
            </a:r>
            <a:r>
              <a:rPr lang="en-US" i="1" dirty="0"/>
              <a:t>et al. </a:t>
            </a:r>
            <a:r>
              <a:rPr lang="en-US" dirty="0"/>
              <a:t>2015). </a:t>
            </a:r>
            <a:endParaRPr lang="en-US" dirty="0" smtClean="0"/>
          </a:p>
          <a:p>
            <a:r>
              <a:rPr lang="en-US" dirty="0" smtClean="0"/>
              <a:t>Out-migration </a:t>
            </a:r>
            <a:r>
              <a:rPr lang="en-US" dirty="0"/>
              <a:t>can </a:t>
            </a:r>
            <a:r>
              <a:rPr lang="en-US" dirty="0" smtClean="0"/>
              <a:t>provide income </a:t>
            </a:r>
            <a:r>
              <a:rPr lang="en-US" dirty="0"/>
              <a:t>from remittances, but also reduces the agricultural workforce and can increase the burden on women.</a:t>
            </a:r>
          </a:p>
        </p:txBody>
      </p:sp>
    </p:spTree>
    <p:extLst>
      <p:ext uri="{BB962C8B-B14F-4D97-AF65-F5344CB8AC3E}">
        <p14:creationId xmlns:p14="http://schemas.microsoft.com/office/powerpoint/2010/main" val="2061841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risks faced by mountain or ridge people</a:t>
            </a:r>
            <a:endParaRPr lang="en-US" dirty="0"/>
          </a:p>
        </p:txBody>
      </p:sp>
      <p:sp>
        <p:nvSpPr>
          <p:cNvPr id="3" name="Content Placeholder 2"/>
          <p:cNvSpPr>
            <a:spLocks noGrp="1"/>
          </p:cNvSpPr>
          <p:nvPr>
            <p:ph idx="1"/>
          </p:nvPr>
        </p:nvSpPr>
        <p:spPr/>
        <p:txBody>
          <a:bodyPr>
            <a:normAutofit/>
          </a:bodyPr>
          <a:lstStyle/>
          <a:p>
            <a:r>
              <a:rPr lang="en-US" dirty="0"/>
              <a:t>Almost half of those living in rural mountain areas are vulnerable to hunger and face poverty </a:t>
            </a:r>
            <a:r>
              <a:rPr lang="en-US" dirty="0" smtClean="0"/>
              <a:t>and malnutrition </a:t>
            </a:r>
            <a:r>
              <a:rPr lang="en-US" dirty="0"/>
              <a:t>(Romeo </a:t>
            </a:r>
            <a:r>
              <a:rPr lang="en-US" i="1" dirty="0"/>
              <a:t>et al. </a:t>
            </a:r>
            <a:r>
              <a:rPr lang="en-US" dirty="0"/>
              <a:t>2015). </a:t>
            </a:r>
            <a:endParaRPr lang="en-US" dirty="0" smtClean="0"/>
          </a:p>
          <a:p>
            <a:r>
              <a:rPr lang="en-US" dirty="0" smtClean="0"/>
              <a:t>Several </a:t>
            </a:r>
            <a:r>
              <a:rPr lang="en-US" dirty="0"/>
              <a:t>non-climatic drivers of degradation are typical to mountain areas,</a:t>
            </a:r>
          </a:p>
          <a:p>
            <a:r>
              <a:rPr lang="en-US" dirty="0"/>
              <a:t>such as deforestation which accelerates erosion and enhances water run-off, landslides and floods; </a:t>
            </a:r>
            <a:r>
              <a:rPr lang="en-US" dirty="0" smtClean="0"/>
              <a:t>and unsustainable </a:t>
            </a:r>
            <a:r>
              <a:rPr lang="en-US" dirty="0"/>
              <a:t>land use, construction of roads, dams or mining which can further exacerbate these </a:t>
            </a:r>
            <a:r>
              <a:rPr lang="en-US" dirty="0" smtClean="0"/>
              <a:t>hazards (</a:t>
            </a:r>
            <a:r>
              <a:rPr lang="en-US" dirty="0"/>
              <a:t>Nyman </a:t>
            </a:r>
            <a:r>
              <a:rPr lang="en-US" i="1" dirty="0"/>
              <a:t>et al. </a:t>
            </a:r>
            <a:r>
              <a:rPr lang="en-US" dirty="0"/>
              <a:t>2015</a:t>
            </a:r>
            <a:r>
              <a:rPr lang="en-US" dirty="0" smtClean="0"/>
              <a:t>)</a:t>
            </a:r>
          </a:p>
          <a:p>
            <a:r>
              <a:rPr lang="en-US" b="1" dirty="0"/>
              <a:t>Climate change is adding to these </a:t>
            </a:r>
            <a:r>
              <a:rPr lang="en-US" b="1" dirty="0" smtClean="0"/>
              <a:t>pressures: </a:t>
            </a:r>
          </a:p>
          <a:p>
            <a:pPr lvl="1"/>
            <a:r>
              <a:rPr lang="en-US" dirty="0" smtClean="0"/>
              <a:t>Rising </a:t>
            </a:r>
            <a:r>
              <a:rPr lang="en-US" dirty="0"/>
              <a:t>temperatures have also led to a </a:t>
            </a:r>
            <a:r>
              <a:rPr lang="en-US" dirty="0" smtClean="0"/>
              <a:t>significant rise </a:t>
            </a:r>
            <a:r>
              <a:rPr lang="en-US" dirty="0"/>
              <a:t>in soil pests in many mountain regions and have caused dramatic shifts in the altitudinal ranges </a:t>
            </a:r>
            <a:r>
              <a:rPr lang="en-US" dirty="0" smtClean="0"/>
              <a:t>of some </a:t>
            </a:r>
            <a:r>
              <a:rPr lang="en-US" dirty="0"/>
              <a:t>flora and fauna, putting some species and crop varieties at risk of extinction</a:t>
            </a:r>
            <a:r>
              <a:rPr lang="en-US" dirty="0" smtClean="0"/>
              <a:t>.</a:t>
            </a:r>
          </a:p>
        </p:txBody>
      </p:sp>
    </p:spTree>
    <p:extLst>
      <p:ext uri="{BB962C8B-B14F-4D97-AF65-F5344CB8AC3E}">
        <p14:creationId xmlns:p14="http://schemas.microsoft.com/office/powerpoint/2010/main" val="4025292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adding to woes for ridge communities:</a:t>
            </a:r>
            <a:endParaRPr lang="en-US" dirty="0"/>
          </a:p>
        </p:txBody>
      </p:sp>
      <p:sp>
        <p:nvSpPr>
          <p:cNvPr id="3" name="Content Placeholder 2"/>
          <p:cNvSpPr>
            <a:spLocks noGrp="1"/>
          </p:cNvSpPr>
          <p:nvPr>
            <p:ph idx="1"/>
          </p:nvPr>
        </p:nvSpPr>
        <p:spPr/>
        <p:txBody>
          <a:bodyPr/>
          <a:lstStyle/>
          <a:p>
            <a:r>
              <a:rPr lang="en-US" dirty="0"/>
              <a:t>More erratic rainfall has been observed in mountain areas, as well as more intense precipitation, </a:t>
            </a:r>
            <a:r>
              <a:rPr lang="en-US" dirty="0" smtClean="0"/>
              <a:t>which </a:t>
            </a:r>
            <a:r>
              <a:rPr lang="en-US" dirty="0"/>
              <a:t>can </a:t>
            </a:r>
            <a:r>
              <a:rPr lang="en-US" dirty="0" err="1"/>
              <a:t>destabilise</a:t>
            </a:r>
            <a:r>
              <a:rPr lang="en-US" dirty="0"/>
              <a:t> slopes and further erosion, causing landslides and flooding (Nyman </a:t>
            </a:r>
            <a:r>
              <a:rPr lang="en-US" i="1" dirty="0"/>
              <a:t>et al. </a:t>
            </a:r>
            <a:r>
              <a:rPr lang="en-US" dirty="0"/>
              <a:t>2015). </a:t>
            </a:r>
            <a:endParaRPr lang="en-US" dirty="0" smtClean="0"/>
          </a:p>
          <a:p>
            <a:r>
              <a:rPr lang="en-US" b="1" dirty="0" smtClean="0"/>
              <a:t>Rainfall </a:t>
            </a:r>
            <a:r>
              <a:rPr lang="en-US" b="1" dirty="0"/>
              <a:t>is expected to increase in the inner tropics and decrease in sub-tropical dry zones </a:t>
            </a:r>
            <a:r>
              <a:rPr lang="en-US" dirty="0"/>
              <a:t>(Kohler </a:t>
            </a:r>
            <a:r>
              <a:rPr lang="en-US" i="1" dirty="0"/>
              <a:t>et al. </a:t>
            </a:r>
            <a:r>
              <a:rPr lang="en-US" dirty="0"/>
              <a:t>2014</a:t>
            </a:r>
            <a:r>
              <a:rPr lang="en-US" dirty="0" smtClean="0"/>
              <a:t>).</a:t>
            </a:r>
          </a:p>
          <a:p>
            <a:r>
              <a:rPr lang="en-US" dirty="0"/>
              <a:t>Mountain farmers are already reporting shifts in seasons and declining productivity due to more </a:t>
            </a:r>
            <a:r>
              <a:rPr lang="en-US" dirty="0" smtClean="0"/>
              <a:t>extreme and </a:t>
            </a:r>
            <a:r>
              <a:rPr lang="en-US" dirty="0"/>
              <a:t>variable weather. </a:t>
            </a:r>
            <a:endParaRPr lang="en-US" dirty="0" smtClean="0"/>
          </a:p>
          <a:p>
            <a:r>
              <a:rPr lang="en-US" dirty="0" smtClean="0"/>
              <a:t>Reduced </a:t>
            </a:r>
            <a:r>
              <a:rPr lang="en-US" dirty="0"/>
              <a:t>rainfall and freshwater availability often degrades ecosystems, reducing </a:t>
            </a:r>
            <a:r>
              <a:rPr lang="en-US" dirty="0" smtClean="0"/>
              <a:t>the supply </a:t>
            </a:r>
            <a:r>
              <a:rPr lang="en-US" dirty="0"/>
              <a:t>of ecosystem services for people.</a:t>
            </a:r>
            <a:endParaRPr lang="en-US" b="1" dirty="0"/>
          </a:p>
          <a:p>
            <a:endParaRPr lang="en-US" dirty="0"/>
          </a:p>
          <a:p>
            <a:endParaRPr lang="en-US" dirty="0"/>
          </a:p>
          <a:p>
            <a:endParaRPr lang="en-US" dirty="0"/>
          </a:p>
        </p:txBody>
      </p:sp>
    </p:spTree>
    <p:extLst>
      <p:ext uri="{BB962C8B-B14F-4D97-AF65-F5344CB8AC3E}">
        <p14:creationId xmlns:p14="http://schemas.microsoft.com/office/powerpoint/2010/main" val="1661295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a:t>
            </a:r>
            <a:r>
              <a:rPr lang="en-US" dirty="0" err="1" smtClean="0"/>
              <a:t>EbA</a:t>
            </a:r>
            <a:r>
              <a:rPr lang="en-US" dirty="0" smtClean="0"/>
              <a:t> interventions for ridge and mountain communities?</a:t>
            </a:r>
            <a:endParaRPr lang="en-US" dirty="0"/>
          </a:p>
        </p:txBody>
      </p:sp>
      <p:sp>
        <p:nvSpPr>
          <p:cNvPr id="3" name="Content Placeholder 2"/>
          <p:cNvSpPr>
            <a:spLocks noGrp="1"/>
          </p:cNvSpPr>
          <p:nvPr>
            <p:ph idx="1"/>
          </p:nvPr>
        </p:nvSpPr>
        <p:spPr/>
        <p:txBody>
          <a:bodyPr>
            <a:normAutofit/>
          </a:bodyPr>
          <a:lstStyle/>
          <a:p>
            <a:r>
              <a:rPr lang="en-US" dirty="0" err="1"/>
              <a:t>EbA</a:t>
            </a:r>
            <a:r>
              <a:rPr lang="en-US" dirty="0"/>
              <a:t> in mountains, as elsewhere, should build on the existing sustainable management practices</a:t>
            </a:r>
            <a:r>
              <a:rPr lang="en-US" dirty="0" smtClean="0"/>
              <a:t>, institutions </a:t>
            </a:r>
            <a:r>
              <a:rPr lang="en-US" dirty="0"/>
              <a:t>and traditional knowledge of local people. Mountain people tend to have extensive </a:t>
            </a:r>
            <a:r>
              <a:rPr lang="en-US" dirty="0" smtClean="0"/>
              <a:t>traditional coping </a:t>
            </a:r>
            <a:r>
              <a:rPr lang="en-US" dirty="0"/>
              <a:t>mechanisms because they are accustomed to a high degree of climate variability </a:t>
            </a:r>
            <a:r>
              <a:rPr lang="en-US" dirty="0" err="1"/>
              <a:t>eg</a:t>
            </a:r>
            <a:r>
              <a:rPr lang="en-US" dirty="0"/>
              <a:t> </a:t>
            </a:r>
            <a:r>
              <a:rPr lang="en-US" dirty="0" smtClean="0"/>
              <a:t>between years</a:t>
            </a:r>
            <a:r>
              <a:rPr lang="en-US" dirty="0"/>
              <a:t>, seasons, times of day and slopes (Nyman </a:t>
            </a:r>
            <a:r>
              <a:rPr lang="en-US" i="1" dirty="0"/>
              <a:t>et al. </a:t>
            </a:r>
            <a:r>
              <a:rPr lang="en-US" dirty="0"/>
              <a:t>2015). They live in risk-prone environments and </a:t>
            </a:r>
            <a:r>
              <a:rPr lang="en-US" dirty="0" smtClean="0"/>
              <a:t>have developed </a:t>
            </a:r>
            <a:r>
              <a:rPr lang="en-US" dirty="0"/>
              <a:t>time-tested approaches and methods to cope with various risks. </a:t>
            </a:r>
            <a:endParaRPr lang="en-US" dirty="0" smtClean="0"/>
          </a:p>
          <a:p>
            <a:r>
              <a:rPr lang="en-US" dirty="0" smtClean="0"/>
              <a:t>Cultural </a:t>
            </a:r>
            <a:r>
              <a:rPr lang="en-US" dirty="0"/>
              <a:t>and spiritual values </a:t>
            </a:r>
            <a:r>
              <a:rPr lang="en-US" dirty="0" smtClean="0"/>
              <a:t>of indigenous </a:t>
            </a:r>
            <a:r>
              <a:rPr lang="en-US" dirty="0"/>
              <a:t>mountain people can also play an important role in </a:t>
            </a:r>
            <a:r>
              <a:rPr lang="en-US" dirty="0" err="1"/>
              <a:t>EbA</a:t>
            </a:r>
            <a:r>
              <a:rPr lang="en-US" dirty="0"/>
              <a:t> by promoting conservation and </a:t>
            </a:r>
            <a:r>
              <a:rPr lang="en-US" dirty="0" smtClean="0"/>
              <a:t>equity values</a:t>
            </a:r>
            <a:r>
              <a:rPr lang="en-US" dirty="0"/>
              <a:t>, and social cohesion at landscape level.</a:t>
            </a:r>
          </a:p>
        </p:txBody>
      </p:sp>
    </p:spTree>
    <p:extLst>
      <p:ext uri="{BB962C8B-B14F-4D97-AF65-F5344CB8AC3E}">
        <p14:creationId xmlns:p14="http://schemas.microsoft.com/office/powerpoint/2010/main" val="3755258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main </a:t>
            </a:r>
            <a:r>
              <a:rPr lang="en-US" dirty="0" err="1" smtClean="0"/>
              <a:t>Eb</a:t>
            </a:r>
            <a:r>
              <a:rPr lang="en-US" dirty="0" err="1"/>
              <a:t>A</a:t>
            </a:r>
            <a:r>
              <a:rPr lang="en-US" dirty="0" smtClean="0"/>
              <a:t> types intervention for DRR in ridge and mountain communities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 </a:t>
            </a:r>
            <a:r>
              <a:rPr lang="en-US" b="1" dirty="0"/>
              <a:t>Restoring natural forests and vegetation using native </a:t>
            </a:r>
            <a:r>
              <a:rPr lang="en-US" b="1" dirty="0" smtClean="0"/>
              <a:t>species</a:t>
            </a:r>
          </a:p>
          <a:p>
            <a:pPr lvl="1"/>
            <a:r>
              <a:rPr lang="en-US" dirty="0"/>
              <a:t>Restoration on slopes can </a:t>
            </a:r>
            <a:r>
              <a:rPr lang="en-US" dirty="0" smtClean="0"/>
              <a:t>help control </a:t>
            </a:r>
            <a:r>
              <a:rPr lang="en-US" dirty="0"/>
              <a:t>soil erosion, conserve water resources by reducing run-off, maintain soil nutrients and </a:t>
            </a:r>
            <a:r>
              <a:rPr lang="en-US" dirty="0" smtClean="0"/>
              <a:t>increase productivity</a:t>
            </a:r>
            <a:r>
              <a:rPr lang="en-US" dirty="0"/>
              <a:t>. </a:t>
            </a:r>
            <a:endParaRPr lang="en-US" dirty="0" smtClean="0"/>
          </a:p>
          <a:p>
            <a:pPr lvl="1"/>
            <a:r>
              <a:rPr lang="en-US" dirty="0" smtClean="0"/>
              <a:t>It </a:t>
            </a:r>
            <a:r>
              <a:rPr lang="en-US" dirty="0"/>
              <a:t>can also reduce the risk of landslides, </a:t>
            </a:r>
            <a:r>
              <a:rPr lang="en-US" dirty="0" err="1"/>
              <a:t>rockfalls</a:t>
            </a:r>
            <a:r>
              <a:rPr lang="en-US" dirty="0"/>
              <a:t>, avalanches and flooding, while </a:t>
            </a:r>
            <a:r>
              <a:rPr lang="en-US" dirty="0" smtClean="0"/>
              <a:t>regulating local </a:t>
            </a:r>
            <a:r>
              <a:rPr lang="en-US" dirty="0"/>
              <a:t>climates (</a:t>
            </a:r>
            <a:r>
              <a:rPr lang="en-US" dirty="0" err="1"/>
              <a:t>eg</a:t>
            </a:r>
            <a:r>
              <a:rPr lang="en-US" dirty="0"/>
              <a:t> large-scale reforestation can contribute to enhanced cloud formation and rainfall</a:t>
            </a:r>
            <a:r>
              <a:rPr lang="en-US" dirty="0" smtClean="0"/>
              <a:t>).</a:t>
            </a:r>
          </a:p>
          <a:p>
            <a:pPr lvl="1"/>
            <a:r>
              <a:rPr lang="en-US" dirty="0"/>
              <a:t>Replanting forests and vegetation can protect watershed catchments to secure </a:t>
            </a:r>
            <a:r>
              <a:rPr lang="en-US" dirty="0" smtClean="0"/>
              <a:t>water provision </a:t>
            </a:r>
            <a:r>
              <a:rPr lang="en-US" dirty="0"/>
              <a:t>for local people and downstream populations</a:t>
            </a:r>
            <a:endParaRPr lang="en-US" b="1" dirty="0" smtClean="0"/>
          </a:p>
          <a:p>
            <a:r>
              <a:rPr lang="en-US" dirty="0"/>
              <a:t>• </a:t>
            </a:r>
            <a:r>
              <a:rPr lang="en-US" b="1" dirty="0"/>
              <a:t>Water conservation and </a:t>
            </a:r>
            <a:r>
              <a:rPr lang="en-US" b="1" dirty="0" smtClean="0"/>
              <a:t>management</a:t>
            </a:r>
          </a:p>
          <a:p>
            <a:pPr lvl="1"/>
            <a:r>
              <a:rPr lang="en-US" dirty="0"/>
              <a:t>Mountain communities often depend on </a:t>
            </a:r>
            <a:r>
              <a:rPr lang="en-US" dirty="0" err="1"/>
              <a:t>rainfed</a:t>
            </a:r>
            <a:r>
              <a:rPr lang="en-US" dirty="0"/>
              <a:t> agriculture and traditional water sources such as natural springs and ponds for irrigation and drinking. </a:t>
            </a:r>
            <a:endParaRPr lang="en-US" dirty="0" smtClean="0"/>
          </a:p>
          <a:p>
            <a:pPr lvl="1"/>
            <a:r>
              <a:rPr lang="en-US" dirty="0" smtClean="0"/>
              <a:t>Many </a:t>
            </a:r>
            <a:r>
              <a:rPr lang="en-US" dirty="0"/>
              <a:t>water sources are diminishing as temperatures rise and rainfall becomes more erratic. In some cases, water sources </a:t>
            </a:r>
            <a:r>
              <a:rPr lang="en-US" dirty="0" smtClean="0"/>
              <a:t>are being </a:t>
            </a:r>
            <a:r>
              <a:rPr lang="en-US" dirty="0"/>
              <a:t>further disrupted by non-climatic threats such as unsustainable road construction and </a:t>
            </a:r>
            <a:r>
              <a:rPr lang="en-US" dirty="0" smtClean="0"/>
              <a:t>mining</a:t>
            </a:r>
            <a:endParaRPr lang="en-US" b="1" dirty="0" smtClean="0"/>
          </a:p>
        </p:txBody>
      </p:sp>
    </p:spTree>
    <p:extLst>
      <p:ext uri="{BB962C8B-B14F-4D97-AF65-F5344CB8AC3E}">
        <p14:creationId xmlns:p14="http://schemas.microsoft.com/office/powerpoint/2010/main" val="1630659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main </a:t>
            </a:r>
            <a:r>
              <a:rPr lang="en-US" dirty="0" err="1"/>
              <a:t>EbA</a:t>
            </a:r>
            <a:r>
              <a:rPr lang="en-US" dirty="0"/>
              <a:t> types intervention for DRR in ridge and mountain </a:t>
            </a:r>
            <a:r>
              <a:rPr lang="en-US" dirty="0" smtClean="0"/>
              <a:t>communities – cont.</a:t>
            </a:r>
            <a:endParaRPr lang="en-US" dirty="0"/>
          </a:p>
        </p:txBody>
      </p:sp>
      <p:sp>
        <p:nvSpPr>
          <p:cNvPr id="3" name="Content Placeholder 2"/>
          <p:cNvSpPr>
            <a:spLocks noGrp="1"/>
          </p:cNvSpPr>
          <p:nvPr>
            <p:ph idx="1"/>
          </p:nvPr>
        </p:nvSpPr>
        <p:spPr/>
        <p:txBody>
          <a:bodyPr>
            <a:normAutofit/>
          </a:bodyPr>
          <a:lstStyle/>
          <a:p>
            <a:r>
              <a:rPr lang="en-US" dirty="0"/>
              <a:t>• </a:t>
            </a:r>
            <a:r>
              <a:rPr lang="en-US" b="1" dirty="0" err="1"/>
              <a:t>Agroecology</a:t>
            </a:r>
            <a:r>
              <a:rPr lang="en-US" b="1" dirty="0"/>
              <a:t> and </a:t>
            </a:r>
            <a:r>
              <a:rPr lang="en-US" b="1" dirty="0" smtClean="0"/>
              <a:t>diversification</a:t>
            </a:r>
          </a:p>
          <a:p>
            <a:pPr lvl="1"/>
            <a:r>
              <a:rPr lang="en-US" dirty="0"/>
              <a:t>Mountain ecosystems tend not to be suitable for </a:t>
            </a:r>
            <a:r>
              <a:rPr lang="en-US" dirty="0" smtClean="0"/>
              <a:t>modern intensive </a:t>
            </a:r>
            <a:r>
              <a:rPr lang="en-US" dirty="0"/>
              <a:t>agriculture because of their harsh and variable climates, rough topography and steep slopes</a:t>
            </a:r>
            <a:r>
              <a:rPr lang="en-US" dirty="0" smtClean="0"/>
              <a:t>.</a:t>
            </a:r>
          </a:p>
          <a:p>
            <a:pPr lvl="1"/>
            <a:r>
              <a:rPr lang="en-US" dirty="0"/>
              <a:t>Diversified </a:t>
            </a:r>
            <a:r>
              <a:rPr lang="en-US" dirty="0" err="1"/>
              <a:t>agroecological</a:t>
            </a:r>
            <a:r>
              <a:rPr lang="en-US" dirty="0"/>
              <a:t> farming practices, which conserve and restore agro-ecosystems, can </a:t>
            </a:r>
            <a:r>
              <a:rPr lang="en-US" dirty="0" smtClean="0"/>
              <a:t>increase productivity </a:t>
            </a:r>
            <a:r>
              <a:rPr lang="en-US" dirty="0"/>
              <a:t>and reduce risk in mountain areas</a:t>
            </a:r>
            <a:r>
              <a:rPr lang="en-US" dirty="0" smtClean="0"/>
              <a:t>.</a:t>
            </a:r>
          </a:p>
          <a:p>
            <a:pPr lvl="1"/>
            <a:r>
              <a:rPr lang="en-US" dirty="0"/>
              <a:t>For example, organic manure enhances soil fertility </a:t>
            </a:r>
            <a:r>
              <a:rPr lang="en-US" dirty="0" smtClean="0"/>
              <a:t>and moisture</a:t>
            </a:r>
            <a:r>
              <a:rPr lang="en-US" dirty="0"/>
              <a:t>, agroforestry improves soil fertility and reduces erosion, and natural pest control can </a:t>
            </a:r>
            <a:r>
              <a:rPr lang="en-US" dirty="0" smtClean="0"/>
              <a:t>reduce water </a:t>
            </a:r>
            <a:r>
              <a:rPr lang="en-US" dirty="0"/>
              <a:t>pollution and benefit </a:t>
            </a:r>
            <a:r>
              <a:rPr lang="en-US" dirty="0" smtClean="0"/>
              <a:t>health</a:t>
            </a:r>
          </a:p>
          <a:p>
            <a:pPr lvl="1"/>
            <a:r>
              <a:rPr lang="en-US" dirty="0"/>
              <a:t>Diversification of crop species and varieties, and the use of </a:t>
            </a:r>
            <a:r>
              <a:rPr lang="en-US" dirty="0" smtClean="0"/>
              <a:t>resilient local </a:t>
            </a:r>
            <a:r>
              <a:rPr lang="en-US" dirty="0"/>
              <a:t>varieties, reduces the risk of crop failure in the face of growing climatic variability and </a:t>
            </a:r>
            <a:r>
              <a:rPr lang="en-US" dirty="0" smtClean="0"/>
              <a:t>extreme events </a:t>
            </a:r>
            <a:r>
              <a:rPr lang="en-US" dirty="0"/>
              <a:t>(</a:t>
            </a:r>
            <a:r>
              <a:rPr lang="en-US" dirty="0" err="1"/>
              <a:t>eg</a:t>
            </a:r>
            <a:r>
              <a:rPr lang="en-US" dirty="0"/>
              <a:t> drought, frosts, pests and diseases). It can also improve nutrition, diversify incomes, </a:t>
            </a:r>
            <a:r>
              <a:rPr lang="en-US" dirty="0" smtClean="0"/>
              <a:t>and reduce </a:t>
            </a:r>
            <a:r>
              <a:rPr lang="en-US" dirty="0"/>
              <a:t>input costs.</a:t>
            </a:r>
          </a:p>
          <a:p>
            <a:endParaRPr lang="en-US" dirty="0"/>
          </a:p>
        </p:txBody>
      </p:sp>
    </p:spTree>
    <p:extLst>
      <p:ext uri="{BB962C8B-B14F-4D97-AF65-F5344CB8AC3E}">
        <p14:creationId xmlns:p14="http://schemas.microsoft.com/office/powerpoint/2010/main" val="3843485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2.2 Introducing coastal socioecological systems</a:t>
            </a:r>
            <a:endParaRPr lang="en-US" dirty="0"/>
          </a:p>
        </p:txBody>
      </p:sp>
      <p:sp>
        <p:nvSpPr>
          <p:cNvPr id="3" name="Content Placeholder 2"/>
          <p:cNvSpPr>
            <a:spLocks noGrp="1"/>
          </p:cNvSpPr>
          <p:nvPr>
            <p:ph idx="1"/>
          </p:nvPr>
        </p:nvSpPr>
        <p:spPr/>
        <p:txBody>
          <a:bodyPr/>
          <a:lstStyle/>
          <a:p>
            <a:r>
              <a:rPr lang="en-US" b="1" dirty="0"/>
              <a:t>Coastal ecosystems and their </a:t>
            </a:r>
            <a:r>
              <a:rPr lang="en-US" b="1" dirty="0" smtClean="0"/>
              <a:t>services:</a:t>
            </a:r>
          </a:p>
          <a:p>
            <a:r>
              <a:rPr lang="en-US" dirty="0"/>
              <a:t>Coastal ecosystems extend along 1.6 million </a:t>
            </a:r>
            <a:r>
              <a:rPr lang="en-US" dirty="0" err="1"/>
              <a:t>kilometres</a:t>
            </a:r>
            <a:r>
              <a:rPr lang="en-US" dirty="0"/>
              <a:t> of coastline in 123 countries (UNEP 2006). </a:t>
            </a:r>
            <a:r>
              <a:rPr lang="en-US" dirty="0" smtClean="0"/>
              <a:t>They have </a:t>
            </a:r>
            <a:r>
              <a:rPr lang="en-US" dirty="0"/>
              <a:t>direct connections with both terrestrial and large marine ecosystems. About one-third of the </a:t>
            </a:r>
            <a:r>
              <a:rPr lang="en-US" dirty="0" smtClean="0"/>
              <a:t>world’s population </a:t>
            </a:r>
            <a:r>
              <a:rPr lang="en-US" dirty="0"/>
              <a:t>live in coastal zones (UNEP 2006). Coastal ecosystems have biological, economic, social </a:t>
            </a:r>
            <a:r>
              <a:rPr lang="en-US" dirty="0" smtClean="0"/>
              <a:t>and cultural </a:t>
            </a:r>
            <a:r>
              <a:rPr lang="en-US" dirty="0"/>
              <a:t>values (see also Figure 1</a:t>
            </a:r>
            <a:r>
              <a:rPr lang="en-US" dirty="0" smtClean="0"/>
              <a:t>)</a:t>
            </a:r>
          </a:p>
          <a:p>
            <a:r>
              <a:rPr lang="en-US" dirty="0" smtClean="0"/>
              <a:t>Ecosystems services provided include:</a:t>
            </a:r>
          </a:p>
          <a:p>
            <a:r>
              <a:rPr lang="en-US" dirty="0"/>
              <a:t>• Provisioning services (</a:t>
            </a:r>
            <a:r>
              <a:rPr lang="en-US" dirty="0" err="1"/>
              <a:t>eg</a:t>
            </a:r>
            <a:r>
              <a:rPr lang="en-US" dirty="0"/>
              <a:t> seafood)</a:t>
            </a:r>
          </a:p>
          <a:p>
            <a:r>
              <a:rPr lang="en-US" dirty="0"/>
              <a:t>• Regulating services (</a:t>
            </a:r>
            <a:r>
              <a:rPr lang="en-US" dirty="0" err="1"/>
              <a:t>eg</a:t>
            </a:r>
            <a:r>
              <a:rPr lang="en-US" dirty="0"/>
              <a:t> precipitation)</a:t>
            </a:r>
          </a:p>
          <a:p>
            <a:r>
              <a:rPr lang="en-US" dirty="0"/>
              <a:t>• Supporting services (</a:t>
            </a:r>
            <a:r>
              <a:rPr lang="en-US" dirty="0" err="1"/>
              <a:t>eg</a:t>
            </a:r>
            <a:r>
              <a:rPr lang="en-US" dirty="0"/>
              <a:t> nutrient cycling)</a:t>
            </a:r>
          </a:p>
          <a:p>
            <a:r>
              <a:rPr lang="en-US" dirty="0"/>
              <a:t>• Cultural services (</a:t>
            </a:r>
            <a:r>
              <a:rPr lang="en-US" dirty="0" err="1"/>
              <a:t>eg</a:t>
            </a:r>
            <a:r>
              <a:rPr lang="en-US" dirty="0"/>
              <a:t> recreation)</a:t>
            </a:r>
            <a:endParaRPr lang="en-US" dirty="0" smtClean="0"/>
          </a:p>
          <a:p>
            <a:pPr marL="0" indent="0">
              <a:buNone/>
            </a:pPr>
            <a:endParaRPr lang="en-US" dirty="0"/>
          </a:p>
        </p:txBody>
      </p:sp>
    </p:spTree>
    <p:extLst>
      <p:ext uri="{BB962C8B-B14F-4D97-AF65-F5344CB8AC3E}">
        <p14:creationId xmlns:p14="http://schemas.microsoft.com/office/powerpoint/2010/main" val="1780335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232064" y="407323"/>
            <a:ext cx="5425175" cy="6010102"/>
          </a:xfrm>
          <a:prstGeom prst="rect">
            <a:avLst/>
          </a:prstGeom>
        </p:spPr>
      </p:pic>
      <p:sp>
        <p:nvSpPr>
          <p:cNvPr id="9" name="Title 8"/>
          <p:cNvSpPr>
            <a:spLocks noGrp="1"/>
          </p:cNvSpPr>
          <p:nvPr>
            <p:ph type="title" idx="4294967295"/>
          </p:nvPr>
        </p:nvSpPr>
        <p:spPr>
          <a:xfrm>
            <a:off x="1679170" y="609600"/>
            <a:ext cx="6683433" cy="296487"/>
          </a:xfrm>
        </p:spPr>
        <p:txBody>
          <a:bodyPr>
            <a:normAutofit fontScale="90000"/>
          </a:bodyPr>
          <a:lstStyle/>
          <a:p>
            <a:r>
              <a:rPr lang="en-US" dirty="0" smtClean="0"/>
              <a:t>Coastal ecosystem services:</a:t>
            </a:r>
            <a:endParaRPr lang="en-US" dirty="0"/>
          </a:p>
        </p:txBody>
      </p:sp>
    </p:spTree>
    <p:extLst>
      <p:ext uri="{BB962C8B-B14F-4D97-AF65-F5344CB8AC3E}">
        <p14:creationId xmlns:p14="http://schemas.microsoft.com/office/powerpoint/2010/main" val="4267127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UNFCC and international community in this matter? </a:t>
            </a:r>
            <a:endParaRPr lang="en-US" dirty="0"/>
          </a:p>
        </p:txBody>
      </p:sp>
      <p:sp>
        <p:nvSpPr>
          <p:cNvPr id="3" name="Content Placeholder 2"/>
          <p:cNvSpPr>
            <a:spLocks noGrp="1"/>
          </p:cNvSpPr>
          <p:nvPr>
            <p:ph idx="1"/>
          </p:nvPr>
        </p:nvSpPr>
        <p:spPr/>
        <p:txBody>
          <a:bodyPr>
            <a:normAutofit lnSpcReduction="10000"/>
          </a:bodyPr>
          <a:lstStyle/>
          <a:p>
            <a:r>
              <a:rPr lang="en-US" dirty="0"/>
              <a:t>The United Nations Framework Convention on Climate Change (UNFCCC) Paris Agreement, </a:t>
            </a:r>
            <a:r>
              <a:rPr lang="en-US" dirty="0" smtClean="0"/>
              <a:t>signed by </a:t>
            </a:r>
            <a:r>
              <a:rPr lang="en-US" dirty="0"/>
              <a:t>177 parties, addresses adaptation as a key objective, with the aim of ‘enhancing adaptive capacity</a:t>
            </a:r>
            <a:r>
              <a:rPr lang="en-US" dirty="0" smtClean="0"/>
              <a:t>, strengthening </a:t>
            </a:r>
            <a:r>
              <a:rPr lang="en-US" dirty="0"/>
              <a:t>resilience and reducing vulnerability to climate change, with a view to contributing </a:t>
            </a:r>
            <a:r>
              <a:rPr lang="en-US" dirty="0" smtClean="0"/>
              <a:t>to sustainable </a:t>
            </a:r>
            <a:r>
              <a:rPr lang="en-US" dirty="0"/>
              <a:t>development’ (UNFCCC 2015</a:t>
            </a:r>
            <a:r>
              <a:rPr lang="en-US" dirty="0" smtClean="0"/>
              <a:t>).</a:t>
            </a:r>
          </a:p>
          <a:p>
            <a:endParaRPr lang="en-US" dirty="0"/>
          </a:p>
          <a:p>
            <a:r>
              <a:rPr lang="en-US" dirty="0"/>
              <a:t>Ecosystems are both affected by climate change and </a:t>
            </a:r>
            <a:r>
              <a:rPr lang="en-US" dirty="0" smtClean="0"/>
              <a:t>have an </a:t>
            </a:r>
            <a:r>
              <a:rPr lang="en-US" dirty="0"/>
              <a:t>important role to play in helping vulnerable people adapt, particularly in developing </a:t>
            </a:r>
            <a:r>
              <a:rPr lang="en-US" dirty="0" smtClean="0"/>
              <a:t>countries where livelihoods </a:t>
            </a:r>
            <a:r>
              <a:rPr lang="en-US" dirty="0"/>
              <a:t>are dependent on natural resources</a:t>
            </a:r>
            <a:r>
              <a:rPr lang="en-US" dirty="0" smtClean="0"/>
              <a:t>.</a:t>
            </a:r>
          </a:p>
          <a:p>
            <a:r>
              <a:rPr lang="en-US" dirty="0"/>
              <a:t>The Paris Agreement calls on parties to pursue </a:t>
            </a:r>
            <a:r>
              <a:rPr lang="en-US" dirty="0" smtClean="0"/>
              <a:t>adaptation actions </a:t>
            </a:r>
            <a:r>
              <a:rPr lang="en-US" dirty="0"/>
              <a:t>‘on the basis of equity and in the context of sustainable development and efforts to </a:t>
            </a:r>
            <a:r>
              <a:rPr lang="en-US" dirty="0" smtClean="0"/>
              <a:t>eradicate poverty</a:t>
            </a:r>
            <a:r>
              <a:rPr lang="en-US" dirty="0"/>
              <a:t>’ and to take into consideration ‘vulnerable groups, communities and ecosystems’ (ibid).</a:t>
            </a:r>
          </a:p>
        </p:txBody>
      </p:sp>
    </p:spTree>
    <p:extLst>
      <p:ext uri="{BB962C8B-B14F-4D97-AF65-F5344CB8AC3E}">
        <p14:creationId xmlns:p14="http://schemas.microsoft.com/office/powerpoint/2010/main" val="3280572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737062"/>
          </a:xfrm>
        </p:spPr>
        <p:txBody>
          <a:bodyPr>
            <a:normAutofit fontScale="90000"/>
          </a:bodyPr>
          <a:lstStyle/>
          <a:p>
            <a:r>
              <a:rPr lang="en-US" dirty="0" smtClean="0"/>
              <a:t>Coastal ecosystem services – support for livelihoods of some of the poorest:</a:t>
            </a:r>
            <a:endParaRPr lang="en-US" dirty="0"/>
          </a:p>
        </p:txBody>
      </p:sp>
      <p:sp>
        <p:nvSpPr>
          <p:cNvPr id="3" name="Content Placeholder 2"/>
          <p:cNvSpPr>
            <a:spLocks noGrp="1"/>
          </p:cNvSpPr>
          <p:nvPr>
            <p:ph idx="1"/>
          </p:nvPr>
        </p:nvSpPr>
        <p:spPr>
          <a:xfrm>
            <a:off x="677334" y="1787237"/>
            <a:ext cx="8596668" cy="4254126"/>
          </a:xfrm>
        </p:spPr>
        <p:txBody>
          <a:bodyPr>
            <a:normAutofit fontScale="77500" lnSpcReduction="20000"/>
          </a:bodyPr>
          <a:lstStyle/>
          <a:p>
            <a:r>
              <a:rPr lang="en-US" dirty="0"/>
              <a:t>• Fish alone support 57 million livelihoods directly, mostly in developing countries, and supply </a:t>
            </a:r>
            <a:r>
              <a:rPr lang="en-US" dirty="0" smtClean="0"/>
              <a:t>important protein </a:t>
            </a:r>
            <a:r>
              <a:rPr lang="en-US" dirty="0"/>
              <a:t>(FAO 2016)</a:t>
            </a:r>
          </a:p>
          <a:p>
            <a:r>
              <a:rPr lang="en-US" dirty="0"/>
              <a:t>• Mangroves, coral reefs, seagrass and other ecosystems provide important nutrients and foods for fish</a:t>
            </a:r>
          </a:p>
          <a:p>
            <a:r>
              <a:rPr lang="en-US" dirty="0"/>
              <a:t>• Mangrove forests also provide wood and non-wood products such as honey, dyes, fodder and herbal</a:t>
            </a:r>
          </a:p>
          <a:p>
            <a:r>
              <a:rPr lang="en-US" dirty="0"/>
              <a:t>remedies</a:t>
            </a:r>
          </a:p>
          <a:p>
            <a:r>
              <a:rPr lang="en-US" dirty="0"/>
              <a:t>• Coastal ecosystems are also important for providing cultural services and supporting tourism. Coral</a:t>
            </a:r>
          </a:p>
          <a:p>
            <a:r>
              <a:rPr lang="en-US" dirty="0"/>
              <a:t>reefs, mangrove forest and beaches support the tourism industry. They are a means of recreation,</a:t>
            </a:r>
          </a:p>
          <a:p>
            <a:r>
              <a:rPr lang="en-US" dirty="0"/>
              <a:t>aesthetic enjoyment, artistic and spiritual fulfilment and intellectual development (UNEP 2006)</a:t>
            </a:r>
          </a:p>
          <a:p>
            <a:r>
              <a:rPr lang="en-US" dirty="0"/>
              <a:t>• A particularly important regulatory service of coastal systems is protection from environmental disasters</a:t>
            </a:r>
          </a:p>
          <a:p>
            <a:r>
              <a:rPr lang="en-US" dirty="0"/>
              <a:t>• Mangroves can help to weaken wave energy to reduce the impacts of cyclones and storm surges</a:t>
            </a:r>
          </a:p>
          <a:p>
            <a:r>
              <a:rPr lang="en-US" dirty="0"/>
              <a:t>(Spalding </a:t>
            </a:r>
            <a:r>
              <a:rPr lang="en-US" i="1" dirty="0"/>
              <a:t>et al. </a:t>
            </a:r>
            <a:r>
              <a:rPr lang="en-US" dirty="0"/>
              <a:t>2014)</a:t>
            </a:r>
          </a:p>
          <a:p>
            <a:r>
              <a:rPr lang="en-US" dirty="0"/>
              <a:t>• Carbon sequestration through coastal plants and algae is of utmost importance for reducing global warming</a:t>
            </a:r>
          </a:p>
        </p:txBody>
      </p:sp>
    </p:spTree>
    <p:extLst>
      <p:ext uri="{BB962C8B-B14F-4D97-AF65-F5344CB8AC3E}">
        <p14:creationId xmlns:p14="http://schemas.microsoft.com/office/powerpoint/2010/main" val="3463899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Climate vulnerability and risk in coastal systems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spite of their importance, coastal ecosystems are among the most threatened in the world (</a:t>
            </a:r>
            <a:r>
              <a:rPr lang="en-US" dirty="0" err="1" smtClean="0"/>
              <a:t>Agardy</a:t>
            </a:r>
            <a:r>
              <a:rPr lang="en-US" dirty="0" smtClean="0"/>
              <a:t> </a:t>
            </a:r>
            <a:r>
              <a:rPr lang="en-US" i="1" dirty="0" smtClean="0"/>
              <a:t>et </a:t>
            </a:r>
            <a:r>
              <a:rPr lang="en-US" i="1" dirty="0"/>
              <a:t>al. </a:t>
            </a:r>
            <a:r>
              <a:rPr lang="en-US" dirty="0"/>
              <a:t>2005) due to both climatic and non-climatic drivers. </a:t>
            </a:r>
            <a:endParaRPr lang="en-US" dirty="0" smtClean="0"/>
          </a:p>
          <a:p>
            <a:r>
              <a:rPr lang="en-US" dirty="0" smtClean="0"/>
              <a:t>The </a:t>
            </a:r>
            <a:r>
              <a:rPr lang="en-US" dirty="0"/>
              <a:t>increased level of greenhouse gases </a:t>
            </a:r>
            <a:r>
              <a:rPr lang="en-US" dirty="0" smtClean="0"/>
              <a:t>is responsible </a:t>
            </a:r>
            <a:r>
              <a:rPr lang="en-US" dirty="0"/>
              <a:t>for increased temperature, ocean acidification, intense storms and heatwaves. Some of </a:t>
            </a:r>
            <a:r>
              <a:rPr lang="en-US" dirty="0" smtClean="0"/>
              <a:t>these are </a:t>
            </a:r>
            <a:r>
              <a:rPr lang="en-US" dirty="0"/>
              <a:t>creating storm surge-induced flooding and sea-level rise, which in turn contribute to land erosion </a:t>
            </a:r>
            <a:r>
              <a:rPr lang="en-US" dirty="0" smtClean="0"/>
              <a:t>and salinity </a:t>
            </a:r>
            <a:r>
              <a:rPr lang="en-US" dirty="0"/>
              <a:t>intrusion</a:t>
            </a:r>
            <a:r>
              <a:rPr lang="en-US" dirty="0" smtClean="0"/>
              <a:t>.</a:t>
            </a:r>
          </a:p>
          <a:p>
            <a:r>
              <a:rPr lang="en-US" dirty="0"/>
              <a:t>Increased water temperature increases the metabolism rates of aquatic species and can be fatal </a:t>
            </a:r>
            <a:r>
              <a:rPr lang="en-US" dirty="0" smtClean="0"/>
              <a:t>to those </a:t>
            </a:r>
            <a:r>
              <a:rPr lang="en-US" dirty="0"/>
              <a:t>already living at or near the higher threshold levels (Wong </a:t>
            </a:r>
            <a:r>
              <a:rPr lang="en-US" i="1" dirty="0"/>
              <a:t>et al. </a:t>
            </a:r>
            <a:r>
              <a:rPr lang="en-US" dirty="0"/>
              <a:t>2014), negatively impacting on </a:t>
            </a:r>
            <a:r>
              <a:rPr lang="en-US" dirty="0" smtClean="0"/>
              <a:t>the dependent </a:t>
            </a:r>
            <a:r>
              <a:rPr lang="en-US" dirty="0"/>
              <a:t>livelihoods. It particularly causes coral bleaching and changes in the distribution of </a:t>
            </a:r>
            <a:r>
              <a:rPr lang="en-US" dirty="0" smtClean="0"/>
              <a:t>aquatic species </a:t>
            </a:r>
            <a:r>
              <a:rPr lang="en-US" dirty="0"/>
              <a:t>especially shifting towards the poles (Wong </a:t>
            </a:r>
            <a:r>
              <a:rPr lang="en-US" i="1" dirty="0"/>
              <a:t>et al. </a:t>
            </a:r>
            <a:r>
              <a:rPr lang="en-US" dirty="0"/>
              <a:t>2014). </a:t>
            </a:r>
            <a:endParaRPr lang="en-US" dirty="0" smtClean="0"/>
          </a:p>
          <a:p>
            <a:r>
              <a:rPr lang="en-US" dirty="0" smtClean="0"/>
              <a:t>The </a:t>
            </a:r>
            <a:r>
              <a:rPr lang="en-US" dirty="0"/>
              <a:t>increased level of carbon dioxide </a:t>
            </a:r>
            <a:r>
              <a:rPr lang="en-US" dirty="0" smtClean="0"/>
              <a:t>is increasing </a:t>
            </a:r>
            <a:r>
              <a:rPr lang="en-US" dirty="0"/>
              <a:t>acidity, which has negative impacts on many calcifying organisms such as oysters, shellfish </a:t>
            </a:r>
            <a:r>
              <a:rPr lang="en-US" dirty="0" smtClean="0"/>
              <a:t>and </a:t>
            </a:r>
            <a:r>
              <a:rPr lang="nl-NL" dirty="0" smtClean="0"/>
              <a:t>coral </a:t>
            </a:r>
            <a:r>
              <a:rPr lang="nl-NL" dirty="0"/>
              <a:t>(Wong </a:t>
            </a:r>
            <a:r>
              <a:rPr lang="nl-NL" i="1" dirty="0"/>
              <a:t>et al. </a:t>
            </a:r>
            <a:r>
              <a:rPr lang="nl-NL" dirty="0"/>
              <a:t>2014).</a:t>
            </a:r>
            <a:endParaRPr lang="en-US" dirty="0"/>
          </a:p>
        </p:txBody>
      </p:sp>
    </p:spTree>
    <p:extLst>
      <p:ext uri="{BB962C8B-B14F-4D97-AF65-F5344CB8AC3E}">
        <p14:creationId xmlns:p14="http://schemas.microsoft.com/office/powerpoint/2010/main" val="3376438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1876"/>
          </a:xfrm>
        </p:spPr>
        <p:txBody>
          <a:bodyPr/>
          <a:lstStyle/>
          <a:p>
            <a:r>
              <a:rPr lang="en-US" dirty="0" smtClean="0"/>
              <a:t>Consequences for coastal communities?</a:t>
            </a:r>
            <a:endParaRPr lang="en-US" dirty="0"/>
          </a:p>
        </p:txBody>
      </p:sp>
      <p:sp>
        <p:nvSpPr>
          <p:cNvPr id="3" name="Content Placeholder 2"/>
          <p:cNvSpPr>
            <a:spLocks noGrp="1"/>
          </p:cNvSpPr>
          <p:nvPr>
            <p:ph idx="1"/>
          </p:nvPr>
        </p:nvSpPr>
        <p:spPr>
          <a:xfrm>
            <a:off x="677334" y="1637607"/>
            <a:ext cx="8596668" cy="4403755"/>
          </a:xfrm>
        </p:spPr>
        <p:txBody>
          <a:bodyPr>
            <a:normAutofit/>
          </a:bodyPr>
          <a:lstStyle/>
          <a:p>
            <a:r>
              <a:rPr lang="en-US" dirty="0"/>
              <a:t>The people dependent on these species will be negatively impacted due to reduced production. </a:t>
            </a:r>
            <a:r>
              <a:rPr lang="en-US" dirty="0" smtClean="0"/>
              <a:t>For example</a:t>
            </a:r>
            <a:r>
              <a:rPr lang="en-US" dirty="0"/>
              <a:t>, there will be less availability of brood shrimp and prawn species due to reduced pH, </a:t>
            </a:r>
            <a:r>
              <a:rPr lang="en-US" dirty="0" smtClean="0"/>
              <a:t>which are </a:t>
            </a:r>
            <a:r>
              <a:rPr lang="en-US" dirty="0"/>
              <a:t>used in hatcheries for producing post-larvae. </a:t>
            </a:r>
            <a:endParaRPr lang="en-US" dirty="0" smtClean="0"/>
          </a:p>
          <a:p>
            <a:r>
              <a:rPr lang="en-US" dirty="0" smtClean="0"/>
              <a:t>Consequently</a:t>
            </a:r>
            <a:r>
              <a:rPr lang="en-US" dirty="0"/>
              <a:t>, the hatchery and shrimp and </a:t>
            </a:r>
            <a:r>
              <a:rPr lang="en-US" dirty="0" smtClean="0"/>
              <a:t>prawn aquaculture </a:t>
            </a:r>
            <a:r>
              <a:rPr lang="en-US" dirty="0"/>
              <a:t>industry will be negatively affected. Sea-level rise can cause drowning of some coastal </a:t>
            </a:r>
            <a:r>
              <a:rPr lang="en-US" dirty="0" smtClean="0"/>
              <a:t>plants (</a:t>
            </a:r>
            <a:r>
              <a:rPr lang="en-US" dirty="0" err="1"/>
              <a:t>eg</a:t>
            </a:r>
            <a:r>
              <a:rPr lang="en-US" dirty="0"/>
              <a:t> mangroves) and land-based resources of humans. </a:t>
            </a:r>
            <a:endParaRPr lang="en-US" dirty="0" smtClean="0"/>
          </a:p>
          <a:p>
            <a:r>
              <a:rPr lang="en-US" dirty="0" smtClean="0"/>
              <a:t>Extreme </a:t>
            </a:r>
            <a:r>
              <a:rPr lang="en-US" dirty="0"/>
              <a:t>weather events such as storms, </a:t>
            </a:r>
            <a:r>
              <a:rPr lang="en-US" dirty="0" smtClean="0"/>
              <a:t>flooding and </a:t>
            </a:r>
            <a:r>
              <a:rPr lang="en-US" dirty="0"/>
              <a:t>heatwaves impact on both aquatic and land-based coastal resources. The fishing industry is </a:t>
            </a:r>
            <a:r>
              <a:rPr lang="en-US" dirty="0" smtClean="0"/>
              <a:t>extremely sensitive </a:t>
            </a:r>
            <a:r>
              <a:rPr lang="en-US" dirty="0"/>
              <a:t>to storms while storm surges can wash away coastal land-based properties impacting </a:t>
            </a:r>
            <a:r>
              <a:rPr lang="en-US" dirty="0" smtClean="0"/>
              <a:t>on thousands </a:t>
            </a:r>
            <a:r>
              <a:rPr lang="en-US" dirty="0"/>
              <a:t>of lives, houses, boats, nets, livestock, crops </a:t>
            </a:r>
            <a:r>
              <a:rPr lang="en-US" dirty="0" err="1"/>
              <a:t>etc</a:t>
            </a:r>
            <a:r>
              <a:rPr lang="en-US" dirty="0"/>
              <a:t> (see Islam </a:t>
            </a:r>
            <a:r>
              <a:rPr lang="en-US" i="1" dirty="0"/>
              <a:t>et al. </a:t>
            </a:r>
            <a:r>
              <a:rPr lang="en-US" dirty="0"/>
              <a:t>2014).</a:t>
            </a:r>
          </a:p>
        </p:txBody>
      </p:sp>
    </p:spTree>
    <p:extLst>
      <p:ext uri="{BB962C8B-B14F-4D97-AF65-F5344CB8AC3E}">
        <p14:creationId xmlns:p14="http://schemas.microsoft.com/office/powerpoint/2010/main" val="1322299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8873"/>
          </a:xfrm>
        </p:spPr>
        <p:txBody>
          <a:bodyPr>
            <a:normAutofit fontScale="90000"/>
          </a:bodyPr>
          <a:lstStyle/>
          <a:p>
            <a:r>
              <a:rPr lang="en-US" b="1" dirty="0" smtClean="0"/>
              <a:t>2 major </a:t>
            </a:r>
            <a:r>
              <a:rPr lang="en-US" b="1" dirty="0" err="1" smtClean="0"/>
              <a:t>EbA</a:t>
            </a:r>
            <a:r>
              <a:rPr lang="en-US" b="1" dirty="0" smtClean="0"/>
              <a:t> </a:t>
            </a:r>
            <a:r>
              <a:rPr lang="en-US" b="1" dirty="0"/>
              <a:t>interventions in coastal </a:t>
            </a:r>
            <a:r>
              <a:rPr lang="en-US" b="1" dirty="0" smtClean="0"/>
              <a:t>zones:</a:t>
            </a:r>
            <a:endParaRPr lang="en-US" dirty="0"/>
          </a:p>
        </p:txBody>
      </p:sp>
      <p:sp>
        <p:nvSpPr>
          <p:cNvPr id="3" name="Content Placeholder 2"/>
          <p:cNvSpPr>
            <a:spLocks noGrp="1"/>
          </p:cNvSpPr>
          <p:nvPr>
            <p:ph idx="1"/>
          </p:nvPr>
        </p:nvSpPr>
        <p:spPr>
          <a:xfrm>
            <a:off x="677334" y="1379913"/>
            <a:ext cx="8596668" cy="4661449"/>
          </a:xfrm>
        </p:spPr>
        <p:txBody>
          <a:bodyPr>
            <a:normAutofit/>
          </a:bodyPr>
          <a:lstStyle/>
          <a:p>
            <a:r>
              <a:rPr lang="en-US" b="1" dirty="0" smtClean="0"/>
              <a:t>1. Restoring </a:t>
            </a:r>
            <a:r>
              <a:rPr lang="en-US" b="1" dirty="0"/>
              <a:t>and conserving mangrove </a:t>
            </a:r>
            <a:r>
              <a:rPr lang="en-US" b="1" dirty="0" smtClean="0"/>
              <a:t>forest:</a:t>
            </a:r>
          </a:p>
          <a:p>
            <a:r>
              <a:rPr lang="en-US" dirty="0"/>
              <a:t>Mangrove forests are found in 123 countries </a:t>
            </a:r>
            <a:r>
              <a:rPr lang="en-US" dirty="0" smtClean="0"/>
              <a:t>and territories </a:t>
            </a:r>
            <a:r>
              <a:rPr lang="en-US" dirty="0"/>
              <a:t>and cover more than 150,000 km</a:t>
            </a:r>
            <a:r>
              <a:rPr lang="en-US" sz="800" dirty="0"/>
              <a:t>2 </a:t>
            </a:r>
            <a:r>
              <a:rPr lang="en-US" dirty="0"/>
              <a:t>globally (Spalding </a:t>
            </a:r>
            <a:r>
              <a:rPr lang="en-US" i="1" dirty="0"/>
              <a:t>et al. </a:t>
            </a:r>
            <a:r>
              <a:rPr lang="en-US" dirty="0"/>
              <a:t>2010). They provide </a:t>
            </a:r>
            <a:r>
              <a:rPr lang="en-US" dirty="0" smtClean="0"/>
              <a:t>important ecosystem </a:t>
            </a:r>
            <a:r>
              <a:rPr lang="en-US" dirty="0"/>
              <a:t>services, reduce disaster risk and help people adapt to climate change in a number of ways.</a:t>
            </a:r>
          </a:p>
          <a:p>
            <a:r>
              <a:rPr lang="en-US" dirty="0"/>
              <a:t>These include</a:t>
            </a:r>
            <a:r>
              <a:rPr lang="en-US" dirty="0" smtClean="0"/>
              <a:t>:</a:t>
            </a:r>
          </a:p>
          <a:p>
            <a:r>
              <a:rPr lang="en-US" dirty="0"/>
              <a:t>• Reducing coastal flooding, wave inundation and land erosion</a:t>
            </a:r>
          </a:p>
          <a:p>
            <a:r>
              <a:rPr lang="en-US" dirty="0"/>
              <a:t>• Dissipating the energy of powerful tropical storms</a:t>
            </a:r>
          </a:p>
          <a:p>
            <a:r>
              <a:rPr lang="en-US" dirty="0"/>
              <a:t>• Attenuating waves and reducing and capturing sediment to counteract land erosion</a:t>
            </a:r>
          </a:p>
          <a:p>
            <a:r>
              <a:rPr lang="en-US" dirty="0"/>
              <a:t>• Increasing provisioning services for dependent livelihoods (</a:t>
            </a:r>
            <a:r>
              <a:rPr lang="en-US" dirty="0" err="1"/>
              <a:t>eg</a:t>
            </a:r>
            <a:r>
              <a:rPr lang="en-US" dirty="0"/>
              <a:t> honey, medicine, </a:t>
            </a:r>
            <a:r>
              <a:rPr lang="en-US" dirty="0" smtClean="0"/>
              <a:t>prawn post-larvae</a:t>
            </a:r>
            <a:r>
              <a:rPr lang="en-US" dirty="0"/>
              <a:t>, crabs and fish), supporting services (</a:t>
            </a:r>
            <a:r>
              <a:rPr lang="en-US" dirty="0" err="1" smtClean="0"/>
              <a:t>eg</a:t>
            </a:r>
            <a:r>
              <a:rPr lang="en-US" dirty="0" smtClean="0"/>
              <a:t> </a:t>
            </a:r>
            <a:r>
              <a:rPr lang="en-US" dirty="0"/>
              <a:t>nutrient cycling) and </a:t>
            </a:r>
            <a:r>
              <a:rPr lang="en-US" dirty="0" smtClean="0"/>
              <a:t>regulating services </a:t>
            </a:r>
            <a:r>
              <a:rPr lang="en-US" dirty="0"/>
              <a:t>(</a:t>
            </a:r>
            <a:r>
              <a:rPr lang="en-US" dirty="0" err="1"/>
              <a:t>eg</a:t>
            </a:r>
            <a:r>
              <a:rPr lang="en-US" dirty="0"/>
              <a:t> rainfall) for the associated ecosystem.</a:t>
            </a:r>
          </a:p>
        </p:txBody>
      </p:sp>
    </p:spTree>
    <p:extLst>
      <p:ext uri="{BB962C8B-B14F-4D97-AF65-F5344CB8AC3E}">
        <p14:creationId xmlns:p14="http://schemas.microsoft.com/office/powerpoint/2010/main" val="1162505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2247"/>
          </a:xfrm>
        </p:spPr>
        <p:txBody>
          <a:bodyPr/>
          <a:lstStyle/>
          <a:p>
            <a:r>
              <a:rPr lang="en-US" dirty="0" smtClean="0"/>
              <a:t>Threats to mangrove forests:</a:t>
            </a:r>
            <a:endParaRPr lang="en-US" dirty="0"/>
          </a:p>
        </p:txBody>
      </p:sp>
      <p:sp>
        <p:nvSpPr>
          <p:cNvPr id="3" name="Content Placeholder 2"/>
          <p:cNvSpPr>
            <a:spLocks noGrp="1"/>
          </p:cNvSpPr>
          <p:nvPr>
            <p:ph idx="1"/>
          </p:nvPr>
        </p:nvSpPr>
        <p:spPr>
          <a:xfrm>
            <a:off x="677334" y="1479665"/>
            <a:ext cx="8596668" cy="4561697"/>
          </a:xfrm>
        </p:spPr>
        <p:txBody>
          <a:bodyPr/>
          <a:lstStyle/>
          <a:p>
            <a:r>
              <a:rPr lang="en-US" dirty="0"/>
              <a:t>mangroves are threatened by both climatic and non-climatic threats. Climate change impacts have already resulted in either the loss or degradation of 35 per cent of mangroves worldwide (</a:t>
            </a:r>
            <a:r>
              <a:rPr lang="en-US" dirty="0" err="1"/>
              <a:t>Doney</a:t>
            </a:r>
            <a:r>
              <a:rPr lang="en-US" dirty="0"/>
              <a:t> </a:t>
            </a:r>
            <a:r>
              <a:rPr lang="en-US" i="1" dirty="0"/>
              <a:t>et al. </a:t>
            </a:r>
            <a:r>
              <a:rPr lang="en-US" dirty="0"/>
              <a:t>2012).</a:t>
            </a:r>
          </a:p>
          <a:p>
            <a:r>
              <a:rPr lang="en-US" dirty="0"/>
              <a:t>Mangroves can be damaged by sea-level rise, increased levels of salinity and temperature, land erosion, and more intense storms and flooding. </a:t>
            </a:r>
            <a:endParaRPr lang="en-US" dirty="0" smtClean="0"/>
          </a:p>
          <a:p>
            <a:r>
              <a:rPr lang="en-US" dirty="0" smtClean="0"/>
              <a:t>If </a:t>
            </a:r>
            <a:r>
              <a:rPr lang="en-US" dirty="0"/>
              <a:t>mangroves cannot keep up with sea-level rise, they can leak some of </a:t>
            </a:r>
            <a:r>
              <a:rPr lang="en-US" dirty="0" smtClean="0"/>
              <a:t>their stored </a:t>
            </a:r>
            <a:r>
              <a:rPr lang="en-US" dirty="0"/>
              <a:t>compounds which will emit more greenhouse gases to the atmosphere (Wong </a:t>
            </a:r>
            <a:r>
              <a:rPr lang="en-US" i="1" dirty="0"/>
              <a:t>et al. </a:t>
            </a:r>
            <a:r>
              <a:rPr lang="en-US" dirty="0"/>
              <a:t>2014). </a:t>
            </a:r>
            <a:endParaRPr lang="en-US" dirty="0" smtClean="0"/>
          </a:p>
          <a:p>
            <a:r>
              <a:rPr lang="en-US" dirty="0" smtClean="0"/>
              <a:t>Restoring and </a:t>
            </a:r>
            <a:r>
              <a:rPr lang="en-US" dirty="0"/>
              <a:t>conserving mangrove forests can be done in a range of ways such as reducing non-climate pressures (</a:t>
            </a:r>
            <a:r>
              <a:rPr lang="en-US" dirty="0" err="1"/>
              <a:t>eg</a:t>
            </a:r>
            <a:r>
              <a:rPr lang="en-US" dirty="0"/>
              <a:t> pollution) and encouraging higher temperature and salinity tolerant plant species (UNEP 2016).</a:t>
            </a:r>
          </a:p>
        </p:txBody>
      </p:sp>
    </p:spTree>
    <p:extLst>
      <p:ext uri="{BB962C8B-B14F-4D97-AF65-F5344CB8AC3E}">
        <p14:creationId xmlns:p14="http://schemas.microsoft.com/office/powerpoint/2010/main" val="2240976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a:t>
            </a:r>
            <a:r>
              <a:rPr lang="en-US" baseline="30000" dirty="0" smtClean="0"/>
              <a:t>nd</a:t>
            </a:r>
            <a:r>
              <a:rPr lang="en-US" dirty="0" smtClean="0"/>
              <a:t> major </a:t>
            </a:r>
            <a:r>
              <a:rPr lang="en-US" dirty="0" err="1" smtClean="0"/>
              <a:t>EbA</a:t>
            </a:r>
            <a:r>
              <a:rPr lang="en-US" dirty="0" smtClean="0"/>
              <a:t> intervention for coastal ecosystems:</a:t>
            </a:r>
            <a:r>
              <a:rPr lang="en-US" b="1" dirty="0"/>
              <a:t> Restoring and conserving coral reefs</a:t>
            </a:r>
            <a:endParaRPr lang="en-US" dirty="0"/>
          </a:p>
        </p:txBody>
      </p:sp>
      <p:sp>
        <p:nvSpPr>
          <p:cNvPr id="3" name="Content Placeholder 2"/>
          <p:cNvSpPr>
            <a:spLocks noGrp="1"/>
          </p:cNvSpPr>
          <p:nvPr>
            <p:ph idx="1"/>
          </p:nvPr>
        </p:nvSpPr>
        <p:spPr/>
        <p:txBody>
          <a:bodyPr>
            <a:normAutofit fontScale="85000" lnSpcReduction="10000"/>
          </a:bodyPr>
          <a:lstStyle/>
          <a:p>
            <a:r>
              <a:rPr lang="en-US" dirty="0"/>
              <a:t>Many studies have projected the impacts of global </a:t>
            </a:r>
            <a:r>
              <a:rPr lang="en-US" dirty="0" smtClean="0"/>
              <a:t>warming and </a:t>
            </a:r>
            <a:r>
              <a:rPr lang="en-US" dirty="0"/>
              <a:t>climate change on coral reefs mainly due to increase in temperature and acidity. These impacts </a:t>
            </a:r>
            <a:r>
              <a:rPr lang="en-US" dirty="0" smtClean="0"/>
              <a:t>have already </a:t>
            </a:r>
            <a:r>
              <a:rPr lang="en-US" dirty="0"/>
              <a:t>resulted in either loss or degradation of 30 per cent of the world’s coral reefs (</a:t>
            </a:r>
            <a:r>
              <a:rPr lang="en-US" dirty="0" err="1"/>
              <a:t>Doney</a:t>
            </a:r>
            <a:r>
              <a:rPr lang="en-US" dirty="0"/>
              <a:t> </a:t>
            </a:r>
            <a:r>
              <a:rPr lang="en-US" i="1" dirty="0"/>
              <a:t>et al. </a:t>
            </a:r>
            <a:r>
              <a:rPr lang="en-US" dirty="0"/>
              <a:t>2012).</a:t>
            </a:r>
          </a:p>
          <a:p>
            <a:r>
              <a:rPr lang="en-US" dirty="0"/>
              <a:t>Some of the possible future impacts include (UNEP 2016</a:t>
            </a:r>
            <a:r>
              <a:rPr lang="en-US" dirty="0" smtClean="0"/>
              <a:t>):</a:t>
            </a:r>
          </a:p>
          <a:p>
            <a:r>
              <a:rPr lang="en-US" dirty="0"/>
              <a:t>• Increased water temperature, which can affect coral growth and reproduction rates, frequency </a:t>
            </a:r>
            <a:r>
              <a:rPr lang="en-US" dirty="0" smtClean="0"/>
              <a:t>and intensity </a:t>
            </a:r>
            <a:r>
              <a:rPr lang="en-US" dirty="0"/>
              <a:t>of coral bleaching events, prevalence of disease and associated coral mortalities.</a:t>
            </a:r>
          </a:p>
          <a:p>
            <a:r>
              <a:rPr lang="en-US" dirty="0"/>
              <a:t>• Increased water acidity, which can impact on the calcification and reef-building processes.</a:t>
            </a:r>
          </a:p>
          <a:p>
            <a:r>
              <a:rPr lang="en-US" dirty="0"/>
              <a:t>• With increased sea levels, some coral reefs may not be able to keep up with the photic zone (</a:t>
            </a:r>
            <a:r>
              <a:rPr lang="en-US" dirty="0" err="1"/>
              <a:t>ie</a:t>
            </a:r>
            <a:r>
              <a:rPr lang="en-US" dirty="0"/>
              <a:t> </a:t>
            </a:r>
            <a:r>
              <a:rPr lang="en-US" dirty="0" smtClean="0"/>
              <a:t>the surface </a:t>
            </a:r>
            <a:r>
              <a:rPr lang="en-US" dirty="0"/>
              <a:t>layer of the ocean that receives sunlight).</a:t>
            </a:r>
          </a:p>
          <a:p>
            <a:r>
              <a:rPr lang="en-US" dirty="0"/>
              <a:t>• Increased intensity of tropical storms, which can damage the physical structure of reefs and biodiversity.</a:t>
            </a:r>
          </a:p>
          <a:p>
            <a:r>
              <a:rPr lang="en-US" dirty="0"/>
              <a:t>• Impact on other terrestrial systems due to climate change, which can damage coral reefs (such </a:t>
            </a:r>
            <a:r>
              <a:rPr lang="en-US" dirty="0" smtClean="0"/>
              <a:t>as increased </a:t>
            </a:r>
            <a:r>
              <a:rPr lang="en-US" dirty="0"/>
              <a:t>freshwater runoff and sediment).</a:t>
            </a:r>
          </a:p>
        </p:txBody>
      </p:sp>
    </p:spTree>
    <p:extLst>
      <p:ext uri="{BB962C8B-B14F-4D97-AF65-F5344CB8AC3E}">
        <p14:creationId xmlns:p14="http://schemas.microsoft.com/office/powerpoint/2010/main" val="1862994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coral reefs? Does </a:t>
            </a:r>
            <a:r>
              <a:rPr lang="en-US" dirty="0" err="1" smtClean="0"/>
              <a:t>EbA</a:t>
            </a:r>
            <a:r>
              <a:rPr lang="en-US" dirty="0" smtClean="0"/>
              <a:t> also apply?</a:t>
            </a:r>
            <a:endParaRPr lang="en-US" dirty="0"/>
          </a:p>
        </p:txBody>
      </p:sp>
      <p:sp>
        <p:nvSpPr>
          <p:cNvPr id="3" name="Content Placeholder 2"/>
          <p:cNvSpPr>
            <a:spLocks noGrp="1"/>
          </p:cNvSpPr>
          <p:nvPr>
            <p:ph idx="1"/>
          </p:nvPr>
        </p:nvSpPr>
        <p:spPr>
          <a:xfrm>
            <a:off x="677334" y="1828801"/>
            <a:ext cx="8596668" cy="4212562"/>
          </a:xfrm>
        </p:spPr>
        <p:txBody>
          <a:bodyPr>
            <a:normAutofit/>
          </a:bodyPr>
          <a:lstStyle/>
          <a:p>
            <a:r>
              <a:rPr lang="en-US" dirty="0"/>
              <a:t>The damage or destruction of corals has serious negative consequences for coastal ecosystems </a:t>
            </a:r>
            <a:r>
              <a:rPr lang="en-US" dirty="0" smtClean="0"/>
              <a:t>and dependent </a:t>
            </a:r>
            <a:r>
              <a:rPr lang="en-US" dirty="0"/>
              <a:t>livelihoods. Coral reefs support a rich array of biodiversity: their loss means the loss </a:t>
            </a:r>
            <a:r>
              <a:rPr lang="en-US" dirty="0" smtClean="0"/>
              <a:t>of important </a:t>
            </a:r>
            <a:r>
              <a:rPr lang="en-US" dirty="0"/>
              <a:t>biodiversity and associated livelihoods. Restoring and conserving coral reefs is thus necessary</a:t>
            </a:r>
          </a:p>
          <a:p>
            <a:r>
              <a:rPr lang="en-US" dirty="0"/>
              <a:t>and may be done by reducing non-climate pressures (</a:t>
            </a:r>
            <a:r>
              <a:rPr lang="en-US" dirty="0" err="1"/>
              <a:t>eg</a:t>
            </a:r>
            <a:r>
              <a:rPr lang="en-US" dirty="0"/>
              <a:t> pollution) and encouraging temperature </a:t>
            </a:r>
            <a:r>
              <a:rPr lang="en-US" dirty="0" smtClean="0"/>
              <a:t>tolerant species </a:t>
            </a:r>
            <a:r>
              <a:rPr lang="en-US" dirty="0"/>
              <a:t>(UNEP 2016). </a:t>
            </a:r>
            <a:endParaRPr lang="en-US" dirty="0" smtClean="0"/>
          </a:p>
        </p:txBody>
      </p:sp>
    </p:spTree>
    <p:extLst>
      <p:ext uri="{BB962C8B-B14F-4D97-AF65-F5344CB8AC3E}">
        <p14:creationId xmlns:p14="http://schemas.microsoft.com/office/powerpoint/2010/main" val="141518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Restoring and conserving coral reefs can also help people adapt to climate change in the following ways:</a:t>
            </a:r>
          </a:p>
        </p:txBody>
      </p:sp>
      <p:sp>
        <p:nvSpPr>
          <p:cNvPr id="3" name="Content Placeholder 2"/>
          <p:cNvSpPr>
            <a:spLocks noGrp="1"/>
          </p:cNvSpPr>
          <p:nvPr>
            <p:ph idx="1"/>
          </p:nvPr>
        </p:nvSpPr>
        <p:spPr/>
        <p:txBody>
          <a:bodyPr>
            <a:normAutofit/>
          </a:bodyPr>
          <a:lstStyle/>
          <a:p>
            <a:r>
              <a:rPr lang="en-US" dirty="0"/>
              <a:t>• Coral reefs can reduce the height and power of storm waves decreasing flooding and coastal </a:t>
            </a:r>
            <a:r>
              <a:rPr lang="en-US" dirty="0" smtClean="0"/>
              <a:t>erosion (</a:t>
            </a:r>
            <a:r>
              <a:rPr lang="en-US" dirty="0"/>
              <a:t>UNEP 2016).</a:t>
            </a:r>
          </a:p>
          <a:p>
            <a:r>
              <a:rPr lang="en-US" dirty="0"/>
              <a:t>• Biodiversity of coral and other associated species (</a:t>
            </a:r>
            <a:r>
              <a:rPr lang="en-US" dirty="0" err="1"/>
              <a:t>eg</a:t>
            </a:r>
            <a:r>
              <a:rPr lang="en-US" dirty="0"/>
              <a:t> invertebrates and fish) can increase many of </a:t>
            </a:r>
            <a:r>
              <a:rPr lang="en-US" dirty="0" smtClean="0"/>
              <a:t>the most </a:t>
            </a:r>
            <a:r>
              <a:rPr lang="en-US" dirty="0"/>
              <a:t>beautiful and </a:t>
            </a:r>
            <a:r>
              <a:rPr lang="en-US" dirty="0" err="1"/>
              <a:t>colourful</a:t>
            </a:r>
            <a:r>
              <a:rPr lang="en-US" dirty="0"/>
              <a:t> species, increasing tourism opportunities and supporting local </a:t>
            </a:r>
            <a:r>
              <a:rPr lang="en-US" dirty="0" smtClean="0"/>
              <a:t>livelihoods (</a:t>
            </a:r>
            <a:r>
              <a:rPr lang="en-US" dirty="0"/>
              <a:t>Pratchett </a:t>
            </a:r>
            <a:r>
              <a:rPr lang="en-US" i="1" dirty="0"/>
              <a:t>et al. </a:t>
            </a:r>
            <a:r>
              <a:rPr lang="en-US" dirty="0"/>
              <a:t>2009). </a:t>
            </a:r>
            <a:endParaRPr lang="en-US" dirty="0" smtClean="0"/>
          </a:p>
          <a:p>
            <a:r>
              <a:rPr lang="en-US" dirty="0" smtClean="0"/>
              <a:t>For </a:t>
            </a:r>
            <a:r>
              <a:rPr lang="en-US" dirty="0"/>
              <a:t>example, 10 to 12 per cent of fish caught in tropical countries, and 20 to </a:t>
            </a:r>
            <a:r>
              <a:rPr lang="en-US" dirty="0" smtClean="0"/>
              <a:t>25 per </a:t>
            </a:r>
            <a:r>
              <a:rPr lang="en-US" dirty="0"/>
              <a:t>cent of fish caught in developing countries, are from coral reefs (Garcia and Moreno 2003). </a:t>
            </a:r>
            <a:r>
              <a:rPr lang="en-US" dirty="0" smtClean="0"/>
              <a:t>Restored coral </a:t>
            </a:r>
            <a:r>
              <a:rPr lang="en-US" dirty="0"/>
              <a:t>reefs can thus help increase peoples’ resilience and adaptive capacity in the context of </a:t>
            </a:r>
            <a:r>
              <a:rPr lang="en-US" dirty="0" smtClean="0"/>
              <a:t>climate change </a:t>
            </a:r>
            <a:r>
              <a:rPr lang="en-US" dirty="0"/>
              <a:t>(UNEP 2016).</a:t>
            </a:r>
          </a:p>
          <a:p>
            <a:endParaRPr lang="en-US" dirty="0"/>
          </a:p>
        </p:txBody>
      </p:sp>
    </p:spTree>
    <p:extLst>
      <p:ext uri="{BB962C8B-B14F-4D97-AF65-F5344CB8AC3E}">
        <p14:creationId xmlns:p14="http://schemas.microsoft.com/office/powerpoint/2010/main" val="1415427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Introducing dryland </a:t>
            </a:r>
            <a:r>
              <a:rPr lang="en-US" b="1" dirty="0" smtClean="0"/>
              <a:t>(midway from ridge to reef) socioecological </a:t>
            </a:r>
            <a:r>
              <a:rPr lang="en-US" b="1" dirty="0"/>
              <a:t>systems</a:t>
            </a:r>
            <a:endParaRPr lang="en-US" dirty="0"/>
          </a:p>
        </p:txBody>
      </p:sp>
      <p:sp>
        <p:nvSpPr>
          <p:cNvPr id="3" name="Content Placeholder 2"/>
          <p:cNvSpPr>
            <a:spLocks noGrp="1"/>
          </p:cNvSpPr>
          <p:nvPr>
            <p:ph idx="1"/>
          </p:nvPr>
        </p:nvSpPr>
        <p:spPr/>
        <p:txBody>
          <a:bodyPr>
            <a:normAutofit/>
          </a:bodyPr>
          <a:lstStyle/>
          <a:p>
            <a:r>
              <a:rPr lang="en-US" dirty="0"/>
              <a:t>In drylands, annual rainfall is generally low, highly variable in time and space, and there are </a:t>
            </a:r>
            <a:r>
              <a:rPr lang="en-US" dirty="0" smtClean="0"/>
              <a:t>high evapotranspiration </a:t>
            </a:r>
            <a:r>
              <a:rPr lang="en-US" dirty="0"/>
              <a:t>rates due to sunshine and wind. </a:t>
            </a:r>
            <a:endParaRPr lang="en-US" dirty="0" smtClean="0"/>
          </a:p>
          <a:p>
            <a:r>
              <a:rPr lang="en-US" dirty="0" smtClean="0"/>
              <a:t>This </a:t>
            </a:r>
            <a:r>
              <a:rPr lang="en-US" dirty="0"/>
              <a:t>means that </a:t>
            </a:r>
            <a:r>
              <a:rPr lang="en-US" b="1" dirty="0"/>
              <a:t>unless stored underground, </a:t>
            </a:r>
            <a:r>
              <a:rPr lang="en-US" b="1" dirty="0" smtClean="0"/>
              <a:t>water evaporates </a:t>
            </a:r>
            <a:r>
              <a:rPr lang="en-US" b="1" dirty="0"/>
              <a:t>quickly. </a:t>
            </a:r>
            <a:r>
              <a:rPr lang="en-US" dirty="0"/>
              <a:t>Climatic variability is often extreme, involving droughts, floods, heatwaves and sudden</a:t>
            </a:r>
          </a:p>
          <a:p>
            <a:r>
              <a:rPr lang="en-US" dirty="0"/>
              <a:t>downpours. Yet the comparative advantages of these environments and the role of pastoralism as a </a:t>
            </a:r>
            <a:r>
              <a:rPr lang="en-US" dirty="0" smtClean="0"/>
              <a:t>major livelihood </a:t>
            </a:r>
            <a:r>
              <a:rPr lang="en-US" dirty="0"/>
              <a:t>and driver of </a:t>
            </a:r>
            <a:r>
              <a:rPr lang="en-US" dirty="0" err="1"/>
              <a:t>EbA</a:t>
            </a:r>
            <a:r>
              <a:rPr lang="en-US" dirty="0"/>
              <a:t> in the drylands have often been overlooked. </a:t>
            </a:r>
            <a:endParaRPr lang="en-US" dirty="0" smtClean="0"/>
          </a:p>
          <a:p>
            <a:r>
              <a:rPr lang="en-US" dirty="0" smtClean="0"/>
              <a:t>In </a:t>
            </a:r>
            <a:r>
              <a:rPr lang="en-US" dirty="0"/>
              <a:t>terms of gross </a:t>
            </a:r>
            <a:r>
              <a:rPr lang="en-US" dirty="0" smtClean="0"/>
              <a:t>domestic product </a:t>
            </a:r>
            <a:r>
              <a:rPr lang="en-US" dirty="0"/>
              <a:t>(GDP) and other development indicators, drylands include both the richest and poorest parts </a:t>
            </a:r>
            <a:r>
              <a:rPr lang="en-US" dirty="0" smtClean="0"/>
              <a:t>of the </a:t>
            </a:r>
            <a:r>
              <a:rPr lang="en-US" dirty="0"/>
              <a:t>planet, and also some of the most intractable and violent areas of conflict.</a:t>
            </a:r>
          </a:p>
        </p:txBody>
      </p:sp>
    </p:spTree>
    <p:extLst>
      <p:ext uri="{BB962C8B-B14F-4D97-AF65-F5344CB8AC3E}">
        <p14:creationId xmlns:p14="http://schemas.microsoft.com/office/powerpoint/2010/main" val="268927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3564"/>
          </a:xfrm>
        </p:spPr>
        <p:txBody>
          <a:bodyPr/>
          <a:lstStyle/>
          <a:p>
            <a:r>
              <a:rPr lang="en-US" b="1" dirty="0"/>
              <a:t>Dryland ecosystems and their services</a:t>
            </a:r>
            <a:endParaRPr lang="en-US" dirty="0"/>
          </a:p>
        </p:txBody>
      </p:sp>
      <p:sp>
        <p:nvSpPr>
          <p:cNvPr id="3" name="Content Placeholder 2"/>
          <p:cNvSpPr>
            <a:spLocks noGrp="1"/>
          </p:cNvSpPr>
          <p:nvPr>
            <p:ph idx="1"/>
          </p:nvPr>
        </p:nvSpPr>
        <p:spPr>
          <a:xfrm>
            <a:off x="677334" y="1413165"/>
            <a:ext cx="8596668" cy="4628198"/>
          </a:xfrm>
        </p:spPr>
        <p:txBody>
          <a:bodyPr/>
          <a:lstStyle/>
          <a:p>
            <a:r>
              <a:rPr lang="en-US" dirty="0"/>
              <a:t>Dryland ecosystems provide an array of provisioning services such as spring water, foodstuffs (</a:t>
            </a:r>
            <a:r>
              <a:rPr lang="en-US" dirty="0" smtClean="0"/>
              <a:t>including cereals</a:t>
            </a:r>
            <a:r>
              <a:rPr lang="en-US" dirty="0"/>
              <a:t>, meats, milk, honey and many fruits) and fuels (including sub-surface oil, gas and thermal power</a:t>
            </a:r>
            <a:r>
              <a:rPr lang="en-US" dirty="0" smtClean="0"/>
              <a:t>, fuelwood</a:t>
            </a:r>
            <a:r>
              <a:rPr lang="en-US" dirty="0"/>
              <a:t>, and solar and wind energy) (</a:t>
            </a:r>
            <a:r>
              <a:rPr lang="en-US" dirty="0" err="1"/>
              <a:t>Adeel</a:t>
            </a:r>
            <a:r>
              <a:rPr lang="en-US" dirty="0"/>
              <a:t> </a:t>
            </a:r>
            <a:r>
              <a:rPr lang="en-US" i="1" dirty="0"/>
              <a:t>et al. </a:t>
            </a:r>
            <a:r>
              <a:rPr lang="en-US" dirty="0"/>
              <a:t>2005, Cohen 2009). Regulating and supporting</a:t>
            </a:r>
          </a:p>
          <a:p>
            <a:r>
              <a:rPr lang="en-US" dirty="0"/>
              <a:t>services circulate the water, nutrients and other elements, breaking down waste materials </a:t>
            </a:r>
            <a:r>
              <a:rPr lang="en-US" dirty="0" smtClean="0"/>
              <a:t>and contaminants </a:t>
            </a:r>
            <a:r>
              <a:rPr lang="en-US" dirty="0"/>
              <a:t>and purifying the environment and its services for human well-being</a:t>
            </a:r>
            <a:r>
              <a:rPr lang="en-US" dirty="0" smtClean="0"/>
              <a:t>.</a:t>
            </a:r>
          </a:p>
          <a:p>
            <a:r>
              <a:rPr lang="en-US" dirty="0"/>
              <a:t>Dryland ecosystems also provide cultural services that are important to livelihoods and recreational </a:t>
            </a:r>
            <a:r>
              <a:rPr lang="en-US" dirty="0" smtClean="0"/>
              <a:t>and spiritual </a:t>
            </a:r>
            <a:r>
              <a:rPr lang="en-US" dirty="0"/>
              <a:t>uses. </a:t>
            </a:r>
            <a:endParaRPr lang="en-US" dirty="0" smtClean="0"/>
          </a:p>
          <a:p>
            <a:r>
              <a:rPr lang="en-US" dirty="0" smtClean="0"/>
              <a:t>Some </a:t>
            </a:r>
            <a:r>
              <a:rPr lang="en-US" dirty="0"/>
              <a:t>of the world’s most important natural heritage sites and biosphere reserves </a:t>
            </a:r>
            <a:r>
              <a:rPr lang="en-US" dirty="0" smtClean="0"/>
              <a:t>are located </a:t>
            </a:r>
            <a:r>
              <a:rPr lang="en-US" dirty="0"/>
              <a:t>in drylands, as well as many revered places of pilgrimage. </a:t>
            </a:r>
            <a:endParaRPr lang="en-US" dirty="0" smtClean="0"/>
          </a:p>
          <a:p>
            <a:r>
              <a:rPr lang="en-US" dirty="0" smtClean="0"/>
              <a:t>Drylands </a:t>
            </a:r>
            <a:r>
              <a:rPr lang="en-US" dirty="0"/>
              <a:t>are also home to a wealth </a:t>
            </a:r>
            <a:r>
              <a:rPr lang="en-US" dirty="0" smtClean="0"/>
              <a:t>of fauna </a:t>
            </a:r>
            <a:r>
              <a:rPr lang="en-US" dirty="0"/>
              <a:t>and flora, many of which are endangered.</a:t>
            </a:r>
          </a:p>
        </p:txBody>
      </p:sp>
    </p:spTree>
    <p:extLst>
      <p:ext uri="{BB962C8B-B14F-4D97-AF65-F5344CB8AC3E}">
        <p14:creationId xmlns:p14="http://schemas.microsoft.com/office/powerpoint/2010/main" val="1268316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t>
            </a:r>
            <a:r>
              <a:rPr lang="en-US" dirty="0" err="1" smtClean="0"/>
              <a:t>EbA</a:t>
            </a:r>
            <a:r>
              <a:rPr lang="en-US" dirty="0" smtClean="0"/>
              <a:t> as per Convention on Biological Diversity (CBD)</a:t>
            </a:r>
            <a:endParaRPr lang="en-US" dirty="0"/>
          </a:p>
        </p:txBody>
      </p:sp>
      <p:sp>
        <p:nvSpPr>
          <p:cNvPr id="3" name="Content Placeholder 2"/>
          <p:cNvSpPr>
            <a:spLocks noGrp="1"/>
          </p:cNvSpPr>
          <p:nvPr>
            <p:ph idx="1"/>
          </p:nvPr>
        </p:nvSpPr>
        <p:spPr/>
        <p:txBody>
          <a:bodyPr/>
          <a:lstStyle/>
          <a:p>
            <a:pPr>
              <a:lnSpc>
                <a:spcPct val="200000"/>
              </a:lnSpc>
            </a:pPr>
            <a:r>
              <a:rPr lang="en-US" b="1" dirty="0"/>
              <a:t>Ecosystem-based adaptation is </a:t>
            </a:r>
            <a:endParaRPr lang="en-US" b="1" dirty="0" smtClean="0"/>
          </a:p>
          <a:p>
            <a:pPr lvl="1">
              <a:lnSpc>
                <a:spcPct val="200000"/>
              </a:lnSpc>
            </a:pPr>
            <a:r>
              <a:rPr lang="en-US" b="1" dirty="0" smtClean="0"/>
              <a:t>the </a:t>
            </a:r>
            <a:r>
              <a:rPr lang="en-US" b="1" dirty="0"/>
              <a:t>use of biodiversity and ecosystem </a:t>
            </a:r>
            <a:r>
              <a:rPr lang="en-US" b="1" dirty="0" smtClean="0"/>
              <a:t>services as </a:t>
            </a:r>
            <a:r>
              <a:rPr lang="en-US" b="1" dirty="0"/>
              <a:t>part of an overall adaptation strategy to help people to adapt to the </a:t>
            </a:r>
            <a:r>
              <a:rPr lang="en-US" b="1" dirty="0" smtClean="0"/>
              <a:t>adverse effects </a:t>
            </a:r>
            <a:r>
              <a:rPr lang="en-US" b="1" dirty="0"/>
              <a:t>of climate change.</a:t>
            </a:r>
          </a:p>
        </p:txBody>
      </p:sp>
    </p:spTree>
    <p:extLst>
      <p:ext uri="{BB962C8B-B14F-4D97-AF65-F5344CB8AC3E}">
        <p14:creationId xmlns:p14="http://schemas.microsoft.com/office/powerpoint/2010/main" val="217383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0313"/>
          </a:xfrm>
        </p:spPr>
        <p:txBody>
          <a:bodyPr>
            <a:normAutofit fontScale="90000"/>
          </a:bodyPr>
          <a:lstStyle/>
          <a:p>
            <a:r>
              <a:rPr lang="en-US" b="1" dirty="0"/>
              <a:t>Climate vulnerability in dryland ecosystems</a:t>
            </a:r>
            <a:endParaRPr lang="en-US" dirty="0"/>
          </a:p>
        </p:txBody>
      </p:sp>
      <p:sp>
        <p:nvSpPr>
          <p:cNvPr id="3" name="Content Placeholder 2"/>
          <p:cNvSpPr>
            <a:spLocks noGrp="1"/>
          </p:cNvSpPr>
          <p:nvPr>
            <p:ph idx="1"/>
          </p:nvPr>
        </p:nvSpPr>
        <p:spPr>
          <a:xfrm>
            <a:off x="677334" y="1379913"/>
            <a:ext cx="8596668" cy="4661449"/>
          </a:xfrm>
        </p:spPr>
        <p:txBody>
          <a:bodyPr>
            <a:normAutofit/>
          </a:bodyPr>
          <a:lstStyle/>
          <a:p>
            <a:r>
              <a:rPr lang="en-US" dirty="0"/>
              <a:t>Drought, famine, pests and diseases in drylands are likely to increase with climate change. Some </a:t>
            </a:r>
            <a:r>
              <a:rPr lang="en-US" dirty="0" smtClean="0"/>
              <a:t>drylands are </a:t>
            </a:r>
            <a:r>
              <a:rPr lang="en-US" dirty="0"/>
              <a:t>covered in dense metropolises, such as Cairo and Islamabad, including major industries and </a:t>
            </a:r>
            <a:r>
              <a:rPr lang="en-US" dirty="0" smtClean="0"/>
              <a:t>service </a:t>
            </a:r>
            <a:r>
              <a:rPr lang="en-US" dirty="0" err="1" smtClean="0"/>
              <a:t>centres</a:t>
            </a:r>
            <a:r>
              <a:rPr lang="en-US" dirty="0"/>
              <a:t>. </a:t>
            </a:r>
            <a:endParaRPr lang="en-US" dirty="0" smtClean="0"/>
          </a:p>
          <a:p>
            <a:r>
              <a:rPr lang="en-US" dirty="0" smtClean="0"/>
              <a:t>Others </a:t>
            </a:r>
            <a:r>
              <a:rPr lang="en-US" dirty="0"/>
              <a:t>are sparsely populated, such as the rangelands of the Sahel, or are cultivated </a:t>
            </a:r>
            <a:r>
              <a:rPr lang="en-US" dirty="0" smtClean="0"/>
              <a:t>with changing </a:t>
            </a:r>
            <a:r>
              <a:rPr lang="en-US" dirty="0"/>
              <a:t>configurations of </a:t>
            </a:r>
            <a:r>
              <a:rPr lang="en-US" dirty="0" err="1"/>
              <a:t>rainfed</a:t>
            </a:r>
            <a:r>
              <a:rPr lang="en-US" dirty="0"/>
              <a:t> or irrigated crops. Dryland farmers frequently report shifts in seasons</a:t>
            </a:r>
            <a:r>
              <a:rPr lang="en-US" dirty="0" smtClean="0"/>
              <a:t>, drought </a:t>
            </a:r>
            <a:r>
              <a:rPr lang="en-US" dirty="0"/>
              <a:t>and growing climatic variability and uncertainty (IFAD 2016, </a:t>
            </a:r>
            <a:r>
              <a:rPr lang="en-US" dirty="0" err="1"/>
              <a:t>Pedrick</a:t>
            </a:r>
            <a:r>
              <a:rPr lang="en-US" dirty="0"/>
              <a:t> </a:t>
            </a:r>
            <a:r>
              <a:rPr lang="en-US" i="1" dirty="0"/>
              <a:t>et al. </a:t>
            </a:r>
            <a:r>
              <a:rPr lang="en-US" dirty="0"/>
              <a:t>2012, </a:t>
            </a:r>
            <a:r>
              <a:rPr lang="en-US" dirty="0" err="1"/>
              <a:t>Swe</a:t>
            </a:r>
            <a:r>
              <a:rPr lang="en-US" dirty="0"/>
              <a:t> </a:t>
            </a:r>
            <a:r>
              <a:rPr lang="en-US" i="1" dirty="0"/>
              <a:t>et al. </a:t>
            </a:r>
            <a:r>
              <a:rPr lang="en-US" dirty="0"/>
              <a:t>2015).</a:t>
            </a:r>
          </a:p>
          <a:p>
            <a:r>
              <a:rPr lang="en-US" dirty="0"/>
              <a:t>And as dryland societies rely more on surface and groundwater for irrigation and other uses, upstream </a:t>
            </a:r>
            <a:r>
              <a:rPr lang="en-US" dirty="0" smtClean="0"/>
              <a:t>and downstream </a:t>
            </a:r>
            <a:r>
              <a:rPr lang="en-US" dirty="0"/>
              <a:t>effects and conflicts can create additional management challenges (King-</a:t>
            </a:r>
            <a:r>
              <a:rPr lang="en-US" dirty="0" err="1"/>
              <a:t>Okumu</a:t>
            </a:r>
            <a:r>
              <a:rPr lang="en-US" dirty="0"/>
              <a:t> </a:t>
            </a:r>
            <a:r>
              <a:rPr lang="en-US" i="1" dirty="0"/>
              <a:t>et al. </a:t>
            </a:r>
            <a:r>
              <a:rPr lang="en-US" dirty="0"/>
              <a:t>2017).</a:t>
            </a:r>
          </a:p>
        </p:txBody>
      </p:sp>
    </p:spTree>
    <p:extLst>
      <p:ext uri="{BB962C8B-B14F-4D97-AF65-F5344CB8AC3E}">
        <p14:creationId xmlns:p14="http://schemas.microsoft.com/office/powerpoint/2010/main" val="1191730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0560"/>
          </a:xfrm>
        </p:spPr>
        <p:txBody>
          <a:bodyPr/>
          <a:lstStyle/>
          <a:p>
            <a:r>
              <a:rPr lang="en-US" b="1" dirty="0" err="1"/>
              <a:t>EbA</a:t>
            </a:r>
            <a:r>
              <a:rPr lang="en-US" b="1" dirty="0"/>
              <a:t> interventions in drylands</a:t>
            </a:r>
            <a:endParaRPr lang="en-US" dirty="0"/>
          </a:p>
        </p:txBody>
      </p:sp>
      <p:sp>
        <p:nvSpPr>
          <p:cNvPr id="3" name="Content Placeholder 2"/>
          <p:cNvSpPr>
            <a:spLocks noGrp="1"/>
          </p:cNvSpPr>
          <p:nvPr>
            <p:ph idx="1"/>
          </p:nvPr>
        </p:nvSpPr>
        <p:spPr>
          <a:xfrm>
            <a:off x="677334" y="1454727"/>
            <a:ext cx="8596668" cy="4586635"/>
          </a:xfrm>
        </p:spPr>
        <p:txBody>
          <a:bodyPr>
            <a:normAutofit/>
          </a:bodyPr>
          <a:lstStyle/>
          <a:p>
            <a:r>
              <a:rPr lang="en-US" dirty="0" err="1"/>
              <a:t>EbA</a:t>
            </a:r>
            <a:r>
              <a:rPr lang="en-US" dirty="0"/>
              <a:t> interventions in drylands should draw on the knowledge and experiences of the people who </a:t>
            </a:r>
            <a:r>
              <a:rPr lang="en-US" dirty="0" smtClean="0"/>
              <a:t>live there</a:t>
            </a:r>
            <a:r>
              <a:rPr lang="en-US" dirty="0"/>
              <a:t>. They are often able to work in harmony with ecosystem processes to respond to droughts </a:t>
            </a:r>
            <a:r>
              <a:rPr lang="en-US" dirty="0" smtClean="0"/>
              <a:t>and disasters</a:t>
            </a:r>
            <a:r>
              <a:rPr lang="en-US" dirty="0"/>
              <a:t>, to conserve and restore degraded forests, to steward soil and water and genetic resources and</a:t>
            </a:r>
          </a:p>
          <a:p>
            <a:r>
              <a:rPr lang="en-US" dirty="0"/>
              <a:t>to build sustainable settlements. </a:t>
            </a:r>
            <a:endParaRPr lang="en-US" dirty="0" smtClean="0"/>
          </a:p>
          <a:p>
            <a:r>
              <a:rPr lang="en-US" dirty="0" err="1" smtClean="0"/>
              <a:t>EbA</a:t>
            </a:r>
            <a:r>
              <a:rPr lang="en-US" dirty="0" smtClean="0"/>
              <a:t> </a:t>
            </a:r>
            <a:r>
              <a:rPr lang="en-US" dirty="0"/>
              <a:t>interventions should also apply scientific methods and databases</a:t>
            </a:r>
          </a:p>
          <a:p>
            <a:r>
              <a:rPr lang="en-US" dirty="0"/>
              <a:t>for decision making. In this section, three types of dryland </a:t>
            </a:r>
            <a:r>
              <a:rPr lang="en-US" dirty="0" err="1"/>
              <a:t>EbA</a:t>
            </a:r>
            <a:r>
              <a:rPr lang="en-US" dirty="0"/>
              <a:t> practices involving sustainable water </a:t>
            </a:r>
            <a:r>
              <a:rPr lang="en-US" dirty="0" smtClean="0"/>
              <a:t>and land </a:t>
            </a:r>
            <a:r>
              <a:rPr lang="en-US" dirty="0"/>
              <a:t>management are presented. These can be used separately or combined to address growing </a:t>
            </a:r>
            <a:r>
              <a:rPr lang="en-US" dirty="0" smtClean="0"/>
              <a:t>climate challenges</a:t>
            </a:r>
            <a:r>
              <a:rPr lang="en-US" dirty="0"/>
              <a:t>, while generating multiple benefits for vulnerable people</a:t>
            </a:r>
            <a:r>
              <a:rPr lang="en-US" dirty="0" smtClean="0"/>
              <a:t>.</a:t>
            </a:r>
            <a:endParaRPr lang="en-US" dirty="0"/>
          </a:p>
        </p:txBody>
      </p:sp>
    </p:spTree>
    <p:extLst>
      <p:ext uri="{BB962C8B-B14F-4D97-AF65-F5344CB8AC3E}">
        <p14:creationId xmlns:p14="http://schemas.microsoft.com/office/powerpoint/2010/main" val="1862619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a:t>
            </a:r>
            <a:r>
              <a:rPr lang="en-US" dirty="0" err="1" smtClean="0"/>
              <a:t>EbA</a:t>
            </a:r>
            <a:r>
              <a:rPr lang="en-US" dirty="0" smtClean="0"/>
              <a:t> interventions in dryland areas: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1.Watershed </a:t>
            </a:r>
            <a:r>
              <a:rPr lang="en-US" b="1" dirty="0"/>
              <a:t>or basin management for DRR: </a:t>
            </a:r>
            <a:endParaRPr lang="en-US" dirty="0"/>
          </a:p>
          <a:p>
            <a:r>
              <a:rPr lang="en-US" dirty="0"/>
              <a:t>At the basin or watershed scale, it is possible to </a:t>
            </a:r>
            <a:r>
              <a:rPr lang="en-US" dirty="0" smtClean="0"/>
              <a:t>identify whether </a:t>
            </a:r>
            <a:r>
              <a:rPr lang="en-US" dirty="0"/>
              <a:t>water shortages are long or short-term problems, driven by climate change or other </a:t>
            </a:r>
            <a:r>
              <a:rPr lang="en-US" dirty="0" smtClean="0"/>
              <a:t>localized pressures</a:t>
            </a:r>
            <a:r>
              <a:rPr lang="en-US" dirty="0"/>
              <a:t>. A single basin or watershed may include higher and lower rainfall areas and a complex </a:t>
            </a:r>
            <a:r>
              <a:rPr lang="en-US" dirty="0" smtClean="0"/>
              <a:t>network of </a:t>
            </a:r>
            <a:r>
              <a:rPr lang="en-US" dirty="0"/>
              <a:t>surface and sub-surface waterbodies </a:t>
            </a:r>
            <a:endParaRPr lang="en-US" dirty="0" smtClean="0"/>
          </a:p>
          <a:p>
            <a:r>
              <a:rPr lang="en-US" dirty="0"/>
              <a:t>There are many examples of cases where high levels of water extraction, deforestation or other </a:t>
            </a:r>
            <a:r>
              <a:rPr lang="en-US" dirty="0" smtClean="0"/>
              <a:t>pressures on </a:t>
            </a:r>
            <a:r>
              <a:rPr lang="en-US" dirty="0"/>
              <a:t>ecosystems in the upstream areas of a watershed are causing drylands in the downstream areas </a:t>
            </a:r>
            <a:r>
              <a:rPr lang="en-US" dirty="0" smtClean="0"/>
              <a:t>to become </a:t>
            </a:r>
            <a:r>
              <a:rPr lang="en-US" dirty="0"/>
              <a:t>more prone to droughts or floods. </a:t>
            </a:r>
            <a:endParaRPr lang="en-US" dirty="0" smtClean="0"/>
          </a:p>
          <a:p>
            <a:r>
              <a:rPr lang="en-US" dirty="0" smtClean="0"/>
              <a:t>Ecosystem-based </a:t>
            </a:r>
            <a:r>
              <a:rPr lang="en-US" dirty="0"/>
              <a:t>adaptation involves </a:t>
            </a:r>
            <a:r>
              <a:rPr lang="en-US" dirty="0" err="1"/>
              <a:t>recognising</a:t>
            </a:r>
            <a:r>
              <a:rPr lang="en-US" dirty="0"/>
              <a:t> and </a:t>
            </a:r>
            <a:r>
              <a:rPr lang="en-US" dirty="0" smtClean="0"/>
              <a:t>reducing these </a:t>
            </a:r>
            <a:r>
              <a:rPr lang="en-US" dirty="0"/>
              <a:t>pressures on the ecosystem. On the other hand, where drylands are located upstream of large</a:t>
            </a:r>
          </a:p>
          <a:p>
            <a:r>
              <a:rPr lang="en-US" dirty="0"/>
              <a:t>economic water users, such as the growing coastal cities across Africa, the management of these </a:t>
            </a:r>
            <a:r>
              <a:rPr lang="en-US" dirty="0" smtClean="0"/>
              <a:t>dryland ecosystems </a:t>
            </a:r>
            <a:r>
              <a:rPr lang="en-US" dirty="0"/>
              <a:t>affects the quality and quantity of drinking water supplies that reach the downstream areas.</a:t>
            </a:r>
          </a:p>
        </p:txBody>
      </p:sp>
    </p:spTree>
    <p:extLst>
      <p:ext uri="{BB962C8B-B14F-4D97-AF65-F5344CB8AC3E}">
        <p14:creationId xmlns:p14="http://schemas.microsoft.com/office/powerpoint/2010/main" val="2822723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86196"/>
          </a:xfrm>
        </p:spPr>
        <p:txBody>
          <a:bodyPr>
            <a:normAutofit fontScale="90000"/>
          </a:bodyPr>
          <a:lstStyle/>
          <a:p>
            <a:r>
              <a:rPr lang="en-US" b="1" dirty="0" smtClean="0"/>
              <a:t>2. Innovation </a:t>
            </a:r>
            <a:r>
              <a:rPr lang="en-US" b="1" dirty="0"/>
              <a:t>and application of traditional water and land-management practices:</a:t>
            </a:r>
            <a:endParaRPr lang="en-US" dirty="0"/>
          </a:p>
        </p:txBody>
      </p:sp>
      <p:sp>
        <p:nvSpPr>
          <p:cNvPr id="3" name="Content Placeholder 2"/>
          <p:cNvSpPr>
            <a:spLocks noGrp="1"/>
          </p:cNvSpPr>
          <p:nvPr>
            <p:ph idx="1"/>
          </p:nvPr>
        </p:nvSpPr>
        <p:spPr>
          <a:xfrm>
            <a:off x="677334" y="1936865"/>
            <a:ext cx="8596668" cy="4104497"/>
          </a:xfrm>
        </p:spPr>
        <p:txBody>
          <a:bodyPr>
            <a:normAutofit fontScale="92500" lnSpcReduction="20000"/>
          </a:bodyPr>
          <a:lstStyle/>
          <a:p>
            <a:r>
              <a:rPr lang="en-US" dirty="0"/>
              <a:t>To manage the uneven spatial and temporal distribution of water, dryland societies have traditionally used practices involving harvesting rainwater during rainy seasons (</a:t>
            </a:r>
            <a:r>
              <a:rPr lang="en-US" dirty="0" err="1"/>
              <a:t>Rockstrom</a:t>
            </a:r>
            <a:r>
              <a:rPr lang="en-US" dirty="0"/>
              <a:t> </a:t>
            </a:r>
            <a:r>
              <a:rPr lang="en-US" i="1" dirty="0"/>
              <a:t>et al. </a:t>
            </a:r>
            <a:r>
              <a:rPr lang="en-US" dirty="0"/>
              <a:t>2002, </a:t>
            </a:r>
            <a:r>
              <a:rPr lang="en-US" dirty="0" err="1"/>
              <a:t>Sietz</a:t>
            </a:r>
            <a:r>
              <a:rPr lang="en-US" dirty="0"/>
              <a:t> and Van </a:t>
            </a:r>
            <a:r>
              <a:rPr lang="en-US" dirty="0" err="1"/>
              <a:t>Dijk</a:t>
            </a:r>
            <a:r>
              <a:rPr lang="en-US" dirty="0"/>
              <a:t> 2015). These practices involve </a:t>
            </a:r>
            <a:r>
              <a:rPr lang="en-US" dirty="0" err="1"/>
              <a:t>moulding</a:t>
            </a:r>
            <a:r>
              <a:rPr lang="en-US" dirty="0"/>
              <a:t> the shape of the earth to channel water to where it can be conserved. It can then be stored to increase availability of water and other ecosystem services during dry seasons</a:t>
            </a:r>
          </a:p>
          <a:p>
            <a:r>
              <a:rPr lang="en-US" dirty="0"/>
              <a:t>and drought periods. Water-harvesting and soil conservation practices range from large terraced systems that may extend across a landscape of hillsides (see also mountain systems), to individual water pans, subsurface dams (Ryan and </a:t>
            </a:r>
            <a:r>
              <a:rPr lang="en-US" dirty="0" err="1"/>
              <a:t>Elsner</a:t>
            </a:r>
            <a:r>
              <a:rPr lang="en-US" dirty="0"/>
              <a:t> 2016), and small bunds that conserve water in the root</a:t>
            </a:r>
          </a:p>
          <a:p>
            <a:r>
              <a:rPr lang="en-US" dirty="0"/>
              <a:t>zones of individual trees and plants. Guidance materials focusing on these practices are available (see</a:t>
            </a:r>
          </a:p>
          <a:p>
            <a:r>
              <a:rPr lang="en-US" dirty="0" err="1"/>
              <a:t>Mekdaschi</a:t>
            </a:r>
            <a:r>
              <a:rPr lang="en-US" dirty="0"/>
              <a:t> </a:t>
            </a:r>
            <a:r>
              <a:rPr lang="en-US" dirty="0" err="1"/>
              <a:t>Studer</a:t>
            </a:r>
            <a:r>
              <a:rPr lang="en-US" dirty="0"/>
              <a:t> and Lininger 2013, WI 2017). In India, traditional water-harvesting systems include the </a:t>
            </a:r>
            <a:r>
              <a:rPr lang="en-US" dirty="0" err="1"/>
              <a:t>khadin</a:t>
            </a:r>
            <a:r>
              <a:rPr lang="en-US" dirty="0"/>
              <a:t> system in Rajasthan, percolation tanks in Maharashtra, and gravity-fed channel and tank systems in Tamil Nadu (Sinha </a:t>
            </a:r>
            <a:r>
              <a:rPr lang="en-US" i="1" dirty="0"/>
              <a:t>et al. </a:t>
            </a:r>
            <a:r>
              <a:rPr lang="en-US" dirty="0"/>
              <a:t>2013).</a:t>
            </a:r>
          </a:p>
        </p:txBody>
      </p:sp>
    </p:spTree>
    <p:extLst>
      <p:ext uri="{BB962C8B-B14F-4D97-AF65-F5344CB8AC3E}">
        <p14:creationId xmlns:p14="http://schemas.microsoft.com/office/powerpoint/2010/main" val="3969671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1070"/>
            <a:ext cx="8596668" cy="1055716"/>
          </a:xfrm>
        </p:spPr>
        <p:txBody>
          <a:bodyPr>
            <a:normAutofit fontScale="90000"/>
          </a:bodyPr>
          <a:lstStyle/>
          <a:p>
            <a:r>
              <a:rPr lang="en-US" dirty="0" smtClean="0"/>
              <a:t>Cont. </a:t>
            </a:r>
            <a:r>
              <a:rPr lang="en-US" b="1" dirty="0"/>
              <a:t>2. Innovation and application of traditional water and land-management practices:</a:t>
            </a:r>
            <a:endParaRPr lang="en-US" dirty="0"/>
          </a:p>
        </p:txBody>
      </p:sp>
      <p:sp>
        <p:nvSpPr>
          <p:cNvPr id="3" name="Content Placeholder 2"/>
          <p:cNvSpPr>
            <a:spLocks noGrp="1"/>
          </p:cNvSpPr>
          <p:nvPr>
            <p:ph idx="1"/>
          </p:nvPr>
        </p:nvSpPr>
        <p:spPr>
          <a:xfrm>
            <a:off x="677334" y="1787237"/>
            <a:ext cx="8596668" cy="4254126"/>
          </a:xfrm>
        </p:spPr>
        <p:txBody>
          <a:bodyPr/>
          <a:lstStyle/>
          <a:p>
            <a:r>
              <a:rPr lang="en-US" dirty="0"/>
              <a:t>There is growing recognition of the role of these traditional water and land-management practices in contributing to groundwater recharge, and the generation of other ecosystem services due to enhanced water availability (</a:t>
            </a:r>
            <a:r>
              <a:rPr lang="en-US" dirty="0" err="1"/>
              <a:t>Everard</a:t>
            </a:r>
            <a:r>
              <a:rPr lang="en-US" dirty="0"/>
              <a:t> </a:t>
            </a:r>
            <a:r>
              <a:rPr lang="en-US" i="1" dirty="0"/>
              <a:t>et al. </a:t>
            </a:r>
            <a:r>
              <a:rPr lang="en-US" dirty="0"/>
              <a:t>2018). </a:t>
            </a:r>
            <a:endParaRPr lang="en-US" dirty="0" smtClean="0"/>
          </a:p>
          <a:p>
            <a:r>
              <a:rPr lang="en-US" dirty="0" smtClean="0"/>
              <a:t>In </a:t>
            </a:r>
            <a:r>
              <a:rPr lang="en-US" dirty="0" err="1"/>
              <a:t>urbanised</a:t>
            </a:r>
            <a:r>
              <a:rPr lang="en-US" dirty="0"/>
              <a:t> dryland ecosystems, innovative adaptations of traditional water-harvesting practices can also involve using large impermeable surfaces, such as rooftops to capture water or ensuring that water is collected in natural or engineered drainage systems</a:t>
            </a:r>
            <a:r>
              <a:rPr lang="en-US" dirty="0" smtClean="0"/>
              <a:t>, instead </a:t>
            </a:r>
            <a:r>
              <a:rPr lang="en-US" dirty="0"/>
              <a:t>of having too many impermeable tarmacked and concrete surfaces. </a:t>
            </a:r>
            <a:endParaRPr lang="en-US" dirty="0" smtClean="0"/>
          </a:p>
          <a:p>
            <a:r>
              <a:rPr lang="en-US" dirty="0" smtClean="0"/>
              <a:t>This </a:t>
            </a:r>
            <a:r>
              <a:rPr lang="en-US" dirty="0"/>
              <a:t>can help to conserve water, reduce risks of flooding, and avoid erosion, contamination and destruction of property. Although water-harvesting practices are often seen as a ‘</a:t>
            </a:r>
            <a:r>
              <a:rPr lang="en-US" dirty="0" err="1"/>
              <a:t>decentralised</a:t>
            </a:r>
            <a:r>
              <a:rPr lang="en-US" dirty="0"/>
              <a:t>’ adaptation, they are best implemented through a watershed-level approach that considers upstream and downstream interests and impacts.</a:t>
            </a:r>
          </a:p>
        </p:txBody>
      </p:sp>
    </p:spTree>
    <p:extLst>
      <p:ext uri="{BB962C8B-B14F-4D97-AF65-F5344CB8AC3E}">
        <p14:creationId xmlns:p14="http://schemas.microsoft.com/office/powerpoint/2010/main" val="3686896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a:t>
            </a:r>
            <a:r>
              <a:rPr lang="en-US" b="1" dirty="0"/>
              <a:t>Conservation or restoration of landscapes and genetic resources (plants and animals):</a:t>
            </a:r>
            <a:endParaRPr lang="en-US" dirty="0"/>
          </a:p>
        </p:txBody>
      </p:sp>
      <p:sp>
        <p:nvSpPr>
          <p:cNvPr id="3" name="Content Placeholder 2"/>
          <p:cNvSpPr>
            <a:spLocks noGrp="1"/>
          </p:cNvSpPr>
          <p:nvPr>
            <p:ph idx="1"/>
          </p:nvPr>
        </p:nvSpPr>
        <p:spPr/>
        <p:txBody>
          <a:bodyPr/>
          <a:lstStyle/>
          <a:p>
            <a:r>
              <a:rPr lang="en-US" dirty="0"/>
              <a:t>Genetic materials in dryland ecosystems include well-adapted plant and animal species that are able </a:t>
            </a:r>
            <a:r>
              <a:rPr lang="en-US" dirty="0" smtClean="0"/>
              <a:t>to tolerate </a:t>
            </a:r>
            <a:r>
              <a:rPr lang="en-US" dirty="0"/>
              <a:t>periods of water stress, or to migrate across the landscape in search of water, food and shelter (Kim </a:t>
            </a:r>
            <a:r>
              <a:rPr lang="en-US" i="1" dirty="0"/>
              <a:t>et al. </a:t>
            </a:r>
            <a:r>
              <a:rPr lang="en-US" dirty="0"/>
              <a:t>2016). </a:t>
            </a:r>
            <a:endParaRPr lang="en-US" dirty="0" smtClean="0"/>
          </a:p>
          <a:p>
            <a:r>
              <a:rPr lang="en-US" dirty="0" smtClean="0"/>
              <a:t>This </a:t>
            </a:r>
            <a:r>
              <a:rPr lang="en-US" dirty="0"/>
              <a:t>enables productivity and dependent livelihoods to be sustained, even under drought and other extreme climatic conditions. Herders can moderate the numbers and proportions </a:t>
            </a:r>
            <a:r>
              <a:rPr lang="en-US" dirty="0" smtClean="0"/>
              <a:t>of camels </a:t>
            </a:r>
            <a:r>
              <a:rPr lang="en-US" dirty="0"/>
              <a:t>or small ruminants to reflect the composition of available forage species they observe in </a:t>
            </a:r>
            <a:r>
              <a:rPr lang="en-US" dirty="0" smtClean="0"/>
              <a:t>their </a:t>
            </a:r>
            <a:r>
              <a:rPr lang="da-DK" dirty="0" smtClean="0"/>
              <a:t>ecosystems </a:t>
            </a:r>
            <a:r>
              <a:rPr lang="da-DK" dirty="0"/>
              <a:t>(Wako </a:t>
            </a:r>
            <a:r>
              <a:rPr lang="da-DK" i="1" dirty="0"/>
              <a:t>et al. </a:t>
            </a:r>
            <a:r>
              <a:rPr lang="da-DK" dirty="0"/>
              <a:t>2017, Aboul-Naga </a:t>
            </a:r>
            <a:r>
              <a:rPr lang="da-DK" i="1" dirty="0"/>
              <a:t>et al. </a:t>
            </a:r>
            <a:r>
              <a:rPr lang="da-DK" dirty="0"/>
              <a:t>2014).</a:t>
            </a:r>
            <a:endParaRPr lang="en-US" dirty="0"/>
          </a:p>
        </p:txBody>
      </p:sp>
    </p:spTree>
    <p:extLst>
      <p:ext uri="{BB962C8B-B14F-4D97-AF65-F5344CB8AC3E}">
        <p14:creationId xmlns:p14="http://schemas.microsoft.com/office/powerpoint/2010/main" val="34731759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from previous slide</a:t>
            </a:r>
            <a:endParaRPr lang="en-US" dirty="0"/>
          </a:p>
        </p:txBody>
      </p:sp>
      <p:sp>
        <p:nvSpPr>
          <p:cNvPr id="3" name="Content Placeholder 2"/>
          <p:cNvSpPr>
            <a:spLocks noGrp="1"/>
          </p:cNvSpPr>
          <p:nvPr>
            <p:ph idx="1"/>
          </p:nvPr>
        </p:nvSpPr>
        <p:spPr/>
        <p:txBody>
          <a:bodyPr/>
          <a:lstStyle/>
          <a:p>
            <a:r>
              <a:rPr lang="en-US" dirty="0"/>
              <a:t>Adaptation involving conservation of resilient vegetation and tree-planting11 includes arboriculture</a:t>
            </a:r>
            <a:r>
              <a:rPr lang="en-US" dirty="0" smtClean="0"/>
              <a:t>, reforestation </a:t>
            </a:r>
            <a:r>
              <a:rPr lang="en-US" dirty="0"/>
              <a:t>and agroforestry. </a:t>
            </a:r>
            <a:endParaRPr lang="en-US" dirty="0" smtClean="0"/>
          </a:p>
          <a:p>
            <a:r>
              <a:rPr lang="en-US" dirty="0" smtClean="0"/>
              <a:t>Agroforestry </a:t>
            </a:r>
            <a:r>
              <a:rPr lang="en-US" dirty="0"/>
              <a:t>systems can maintain agricultural production to provide regular income streams, while providing additional ecosystem services from trees (</a:t>
            </a:r>
            <a:r>
              <a:rPr lang="en-US" dirty="0" err="1"/>
              <a:t>eg</a:t>
            </a:r>
            <a:r>
              <a:rPr lang="en-US" dirty="0"/>
              <a:t> water cycling).</a:t>
            </a:r>
          </a:p>
          <a:p>
            <a:r>
              <a:rPr lang="en-US" dirty="0"/>
              <a:t>Cactuses, shrubs and trees can all contribute to creating a microclimate that will encourage </a:t>
            </a:r>
            <a:r>
              <a:rPr lang="en-US" dirty="0" smtClean="0"/>
              <a:t>soil formation </a:t>
            </a:r>
            <a:r>
              <a:rPr lang="en-US" dirty="0"/>
              <a:t>and protect more delicate plants in their shade.</a:t>
            </a:r>
          </a:p>
        </p:txBody>
      </p:sp>
    </p:spTree>
    <p:extLst>
      <p:ext uri="{BB962C8B-B14F-4D97-AF65-F5344CB8AC3E}">
        <p14:creationId xmlns:p14="http://schemas.microsoft.com/office/powerpoint/2010/main" val="2584361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recent years, dryland crop scientists and practitioners have explored in situ conservation techniques which make use of the natural gene banks in the ecosystem (inside soils, plants and animals). This is a practical way to implement ecosystem restoration with resource users, using tried and tested plant and animal varieties that </a:t>
            </a:r>
            <a:r>
              <a:rPr lang="en-US" dirty="0" smtClean="0"/>
              <a:t>local people </a:t>
            </a:r>
            <a:r>
              <a:rPr lang="en-US" dirty="0"/>
              <a:t>know how to raise, process and market (</a:t>
            </a:r>
            <a:r>
              <a:rPr lang="en-US" dirty="0" err="1"/>
              <a:t>Nabhan</a:t>
            </a:r>
            <a:r>
              <a:rPr lang="en-US" dirty="0"/>
              <a:t> 2007). </a:t>
            </a:r>
            <a:r>
              <a:rPr lang="en-US" dirty="0" smtClean="0"/>
              <a:t>\</a:t>
            </a:r>
          </a:p>
          <a:p>
            <a:r>
              <a:rPr lang="en-US" dirty="0" smtClean="0"/>
              <a:t>In </a:t>
            </a:r>
            <a:r>
              <a:rPr lang="en-US" dirty="0"/>
              <a:t>desert areas, naturally occurring oases </a:t>
            </a:r>
            <a:r>
              <a:rPr lang="en-US" dirty="0" smtClean="0"/>
              <a:t>can be </a:t>
            </a:r>
            <a:r>
              <a:rPr lang="en-US" dirty="0"/>
              <a:t>cultivated using manure from livestock to enrich the soils and support a wide array of sensitive species. Once date palm trees are established, their shade improves living conditions for other plants and animals and they can also provide useful building materials, fuel and other services for human settlements (see Box 6).</a:t>
            </a:r>
          </a:p>
        </p:txBody>
      </p:sp>
    </p:spTree>
    <p:extLst>
      <p:ext uri="{BB962C8B-B14F-4D97-AF65-F5344CB8AC3E}">
        <p14:creationId xmlns:p14="http://schemas.microsoft.com/office/powerpoint/2010/main" val="41710821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End</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9095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37" y="681645"/>
            <a:ext cx="8596668" cy="922712"/>
          </a:xfrm>
        </p:spPr>
        <p:txBody>
          <a:bodyPr>
            <a:normAutofit fontScale="90000"/>
          </a:bodyPr>
          <a:lstStyle/>
          <a:p>
            <a:r>
              <a:rPr lang="en-US" dirty="0"/>
              <a:t/>
            </a:r>
            <a:br>
              <a:rPr lang="en-US" dirty="0"/>
            </a:br>
            <a:endParaRPr lang="en-US" dirty="0"/>
          </a:p>
        </p:txBody>
      </p:sp>
      <p:sp>
        <p:nvSpPr>
          <p:cNvPr id="5" name="Content Placeholder 4"/>
          <p:cNvSpPr>
            <a:spLocks noGrp="1"/>
          </p:cNvSpPr>
          <p:nvPr>
            <p:ph idx="1"/>
          </p:nvPr>
        </p:nvSpPr>
        <p:spPr>
          <a:xfrm>
            <a:off x="677334" y="1928553"/>
            <a:ext cx="8596668" cy="4112810"/>
          </a:xfrm>
        </p:spPr>
        <p:txBody>
          <a:bodyPr/>
          <a:lstStyle/>
          <a:p>
            <a:endParaRPr lang="en-US" dirty="0"/>
          </a:p>
        </p:txBody>
      </p:sp>
    </p:spTree>
    <p:extLst>
      <p:ext uri="{BB962C8B-B14F-4D97-AF65-F5344CB8AC3E}">
        <p14:creationId xmlns:p14="http://schemas.microsoft.com/office/powerpoint/2010/main" val="2737641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EbA</a:t>
            </a:r>
            <a:r>
              <a:rPr lang="en-US" dirty="0" smtClean="0"/>
              <a:t> and ‘ecosystem services’</a:t>
            </a:r>
            <a:endParaRPr lang="en-US" dirty="0"/>
          </a:p>
        </p:txBody>
      </p:sp>
      <p:sp>
        <p:nvSpPr>
          <p:cNvPr id="3" name="Content Placeholder 2"/>
          <p:cNvSpPr>
            <a:spLocks noGrp="1"/>
          </p:cNvSpPr>
          <p:nvPr>
            <p:ph idx="1"/>
          </p:nvPr>
        </p:nvSpPr>
        <p:spPr/>
        <p:txBody>
          <a:bodyPr/>
          <a:lstStyle/>
          <a:p>
            <a:r>
              <a:rPr lang="en-US" dirty="0" err="1"/>
              <a:t>EbA</a:t>
            </a:r>
            <a:r>
              <a:rPr lang="en-US" dirty="0"/>
              <a:t> includes the sustainable management, conservation and restoration of biodiversity and ecosystems to provide services that help people adapt to the adverse effects of climate change. </a:t>
            </a:r>
            <a:endParaRPr lang="en-US" dirty="0" smtClean="0"/>
          </a:p>
          <a:p>
            <a:r>
              <a:rPr lang="en-US" dirty="0" smtClean="0"/>
              <a:t>Healthy </a:t>
            </a:r>
            <a:r>
              <a:rPr lang="en-US" dirty="0"/>
              <a:t>ecosystems such as forests provide vital ecosystem services for people, such as clean water for drinking, preventing soil erosion and spiritual well-being (see Box 1). They also provide ‘green infrastructure’ to reduce the impacts of extreme weather events. For example, mangrove forests can protect coastal areas from erosion and storm damage</a:t>
            </a:r>
          </a:p>
        </p:txBody>
      </p:sp>
    </p:spTree>
    <p:extLst>
      <p:ext uri="{BB962C8B-B14F-4D97-AF65-F5344CB8AC3E}">
        <p14:creationId xmlns:p14="http://schemas.microsoft.com/office/powerpoint/2010/main" val="246078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737360" y="1113905"/>
            <a:ext cx="7523017" cy="4804757"/>
          </a:xfrm>
          <a:prstGeom prst="rect">
            <a:avLst/>
          </a:prstGeom>
        </p:spPr>
      </p:pic>
    </p:spTree>
    <p:extLst>
      <p:ext uri="{BB962C8B-B14F-4D97-AF65-F5344CB8AC3E}">
        <p14:creationId xmlns:p14="http://schemas.microsoft.com/office/powerpoint/2010/main" val="319799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670560"/>
          </a:xfrm>
        </p:spPr>
        <p:txBody>
          <a:bodyPr/>
          <a:lstStyle/>
          <a:p>
            <a:r>
              <a:rPr lang="en-US" dirty="0" smtClean="0"/>
              <a:t>Why is </a:t>
            </a:r>
            <a:r>
              <a:rPr lang="en-US" dirty="0" err="1" smtClean="0"/>
              <a:t>EbA</a:t>
            </a:r>
            <a:r>
              <a:rPr lang="en-US" dirty="0" smtClean="0"/>
              <a:t> important?</a:t>
            </a:r>
            <a:endParaRPr lang="en-US" dirty="0"/>
          </a:p>
        </p:txBody>
      </p:sp>
      <p:sp>
        <p:nvSpPr>
          <p:cNvPr id="3" name="Content Placeholder 2"/>
          <p:cNvSpPr>
            <a:spLocks noGrp="1"/>
          </p:cNvSpPr>
          <p:nvPr>
            <p:ph idx="1"/>
          </p:nvPr>
        </p:nvSpPr>
        <p:spPr>
          <a:xfrm>
            <a:off x="677334" y="1429789"/>
            <a:ext cx="8596668" cy="4862946"/>
          </a:xfrm>
        </p:spPr>
        <p:txBody>
          <a:bodyPr>
            <a:normAutofit fontScale="92500"/>
          </a:bodyPr>
          <a:lstStyle/>
          <a:p>
            <a:r>
              <a:rPr lang="en-US" dirty="0"/>
              <a:t>Ecosystem-based adaptation contributes to meeting objectives under all three Rio Conventions: </a:t>
            </a:r>
            <a:endParaRPr lang="en-US" dirty="0" smtClean="0"/>
          </a:p>
          <a:p>
            <a:pPr lvl="1"/>
            <a:r>
              <a:rPr lang="en-US" dirty="0" smtClean="0"/>
              <a:t>The Convention </a:t>
            </a:r>
            <a:r>
              <a:rPr lang="en-US" dirty="0"/>
              <a:t>on Biological Diversity (CBD), </a:t>
            </a:r>
            <a:endParaRPr lang="en-US" dirty="0" smtClean="0"/>
          </a:p>
          <a:p>
            <a:pPr lvl="1"/>
            <a:r>
              <a:rPr lang="en-US" dirty="0" smtClean="0"/>
              <a:t>the </a:t>
            </a:r>
            <a:r>
              <a:rPr lang="en-US" dirty="0"/>
              <a:t>United Nations Convention to Combat </a:t>
            </a:r>
            <a:r>
              <a:rPr lang="en-US" dirty="0" smtClean="0"/>
              <a:t>Desertification (</a:t>
            </a:r>
            <a:r>
              <a:rPr lang="en-US" dirty="0"/>
              <a:t>UNCCD), and </a:t>
            </a:r>
            <a:endParaRPr lang="en-US" dirty="0" smtClean="0"/>
          </a:p>
          <a:p>
            <a:pPr lvl="1"/>
            <a:r>
              <a:rPr lang="en-US" dirty="0" smtClean="0"/>
              <a:t>the </a:t>
            </a:r>
            <a:r>
              <a:rPr lang="en-US" dirty="0"/>
              <a:t>United Nations Framework Convention on Climate Change (UNFCCC</a:t>
            </a:r>
            <a:r>
              <a:rPr lang="en-US" dirty="0" smtClean="0"/>
              <a:t>).</a:t>
            </a:r>
          </a:p>
          <a:p>
            <a:r>
              <a:rPr lang="en-US" dirty="0" smtClean="0"/>
              <a:t>Many countries </a:t>
            </a:r>
            <a:r>
              <a:rPr lang="en-US" dirty="0"/>
              <a:t>have included </a:t>
            </a:r>
            <a:r>
              <a:rPr lang="en-US" dirty="0" err="1"/>
              <a:t>EbA</a:t>
            </a:r>
            <a:r>
              <a:rPr lang="en-US" dirty="0"/>
              <a:t> or ecosystem-oriented visions in their Nationally Determined </a:t>
            </a:r>
            <a:r>
              <a:rPr lang="en-US" dirty="0" smtClean="0"/>
              <a:t>Contributions under </a:t>
            </a:r>
            <a:r>
              <a:rPr lang="en-US" dirty="0"/>
              <a:t>the Paris Agreement (Seddon </a:t>
            </a:r>
            <a:r>
              <a:rPr lang="en-US" i="1" dirty="0"/>
              <a:t>et al. </a:t>
            </a:r>
            <a:r>
              <a:rPr lang="en-US" dirty="0"/>
              <a:t>2016). </a:t>
            </a:r>
            <a:endParaRPr lang="en-US" dirty="0" smtClean="0"/>
          </a:p>
          <a:p>
            <a:r>
              <a:rPr lang="en-US" dirty="0"/>
              <a:t>By providing co-benefits such as carbon sequestration</a:t>
            </a:r>
            <a:r>
              <a:rPr lang="en-US" dirty="0" smtClean="0"/>
              <a:t>, </a:t>
            </a:r>
            <a:r>
              <a:rPr lang="en-US" dirty="0" err="1" smtClean="0"/>
              <a:t>EbA</a:t>
            </a:r>
            <a:r>
              <a:rPr lang="en-US" dirty="0" smtClean="0"/>
              <a:t> </a:t>
            </a:r>
            <a:r>
              <a:rPr lang="en-US" dirty="0"/>
              <a:t>helps countries to meet mitigation targets under the </a:t>
            </a:r>
            <a:r>
              <a:rPr lang="en-US" dirty="0" smtClean="0"/>
              <a:t>UNFCCC. </a:t>
            </a:r>
            <a:r>
              <a:rPr lang="en-US" dirty="0" smtClean="0"/>
              <a:t>Its </a:t>
            </a:r>
            <a:r>
              <a:rPr lang="en-US" dirty="0"/>
              <a:t>emphasis on restoring </a:t>
            </a:r>
            <a:r>
              <a:rPr lang="en-US" dirty="0" smtClean="0"/>
              <a:t>and maintaining </a:t>
            </a:r>
            <a:r>
              <a:rPr lang="en-US" dirty="0"/>
              <a:t>biodiversity and ecosystem services, and increasing habitat connectivity, helps countries </a:t>
            </a:r>
            <a:r>
              <a:rPr lang="en-US" dirty="0" smtClean="0"/>
              <a:t>meet their </a:t>
            </a:r>
            <a:r>
              <a:rPr lang="en-US" dirty="0"/>
              <a:t>obligations under the CBD</a:t>
            </a:r>
            <a:r>
              <a:rPr lang="en-US" dirty="0" smtClean="0"/>
              <a:t>.</a:t>
            </a:r>
          </a:p>
          <a:p>
            <a:r>
              <a:rPr lang="en-US" dirty="0" err="1"/>
              <a:t>EbA</a:t>
            </a:r>
            <a:r>
              <a:rPr lang="en-US" dirty="0"/>
              <a:t> often involves maintaining or restoring the capacity of </a:t>
            </a:r>
            <a:r>
              <a:rPr lang="en-US" dirty="0" smtClean="0"/>
              <a:t>ecosystems to </a:t>
            </a:r>
            <a:r>
              <a:rPr lang="en-US" dirty="0"/>
              <a:t>regulate water cycles, thus aligning with the goals of the UNCCD (Seddon </a:t>
            </a:r>
            <a:r>
              <a:rPr lang="en-US" i="1" dirty="0"/>
              <a:t>et al. </a:t>
            </a:r>
            <a:r>
              <a:rPr lang="en-US" dirty="0"/>
              <a:t>2016</a:t>
            </a:r>
            <a:r>
              <a:rPr lang="en-US" dirty="0" smtClean="0"/>
              <a:t>).</a:t>
            </a:r>
          </a:p>
          <a:p>
            <a:r>
              <a:rPr lang="en-US" dirty="0"/>
              <a:t>By building </a:t>
            </a:r>
            <a:r>
              <a:rPr lang="en-US" dirty="0" smtClean="0"/>
              <a:t>on traditional </a:t>
            </a:r>
            <a:r>
              <a:rPr lang="en-US" dirty="0"/>
              <a:t>knowledge as well as science, </a:t>
            </a:r>
            <a:r>
              <a:rPr lang="en-US" dirty="0" err="1"/>
              <a:t>EbA</a:t>
            </a:r>
            <a:r>
              <a:rPr lang="en-US" dirty="0"/>
              <a:t> supports obligations under the CBD, the Paris </a:t>
            </a:r>
            <a:r>
              <a:rPr lang="en-US" dirty="0" smtClean="0"/>
              <a:t>Agreement and </a:t>
            </a:r>
            <a:r>
              <a:rPr lang="en-US" dirty="0"/>
              <a:t>the UNCCD.</a:t>
            </a:r>
          </a:p>
        </p:txBody>
      </p:sp>
    </p:spTree>
    <p:extLst>
      <p:ext uri="{BB962C8B-B14F-4D97-AF65-F5344CB8AC3E}">
        <p14:creationId xmlns:p14="http://schemas.microsoft.com/office/powerpoint/2010/main" val="96908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How </a:t>
            </a:r>
            <a:r>
              <a:rPr lang="en-US" dirty="0" err="1" smtClean="0"/>
              <a:t>EbA</a:t>
            </a:r>
            <a:r>
              <a:rPr lang="en-US" dirty="0" smtClean="0"/>
              <a:t> facilitates integrated management of watersheds/ ridge to reef</a:t>
            </a:r>
            <a:endParaRPr lang="en-US" dirty="0"/>
          </a:p>
        </p:txBody>
      </p:sp>
      <p:sp>
        <p:nvSpPr>
          <p:cNvPr id="6" name="Text Placeholder 5"/>
          <p:cNvSpPr>
            <a:spLocks noGrp="1"/>
          </p:cNvSpPr>
          <p:nvPr>
            <p:ph idx="1"/>
          </p:nvPr>
        </p:nvSpPr>
        <p:spPr/>
        <p:txBody>
          <a:bodyPr>
            <a:normAutofit/>
          </a:bodyPr>
          <a:lstStyle/>
          <a:p>
            <a:r>
              <a:rPr lang="en-US" dirty="0" err="1"/>
              <a:t>EbA</a:t>
            </a:r>
            <a:r>
              <a:rPr lang="en-US" dirty="0"/>
              <a:t> promotes sustainability in multiple sectors such as agriculture, forestry, energy, water, health</a:t>
            </a:r>
            <a:r>
              <a:rPr lang="en-US" dirty="0" smtClean="0"/>
              <a:t>, education </a:t>
            </a:r>
            <a:r>
              <a:rPr lang="en-US" dirty="0"/>
              <a:t>and livelihood diversification, thus helping to achieve the UN 2030 Sustainable </a:t>
            </a:r>
            <a:r>
              <a:rPr lang="en-US" dirty="0" smtClean="0"/>
              <a:t>Development Goals </a:t>
            </a:r>
            <a:r>
              <a:rPr lang="en-US" dirty="0"/>
              <a:t>(SDGs</a:t>
            </a:r>
            <a:r>
              <a:rPr lang="en-US" dirty="0" smtClean="0"/>
              <a:t>).</a:t>
            </a:r>
          </a:p>
          <a:p>
            <a:r>
              <a:rPr lang="en-US" dirty="0"/>
              <a:t>It contributes to economic development by sustaining vital ecosystem services like water</a:t>
            </a:r>
            <a:r>
              <a:rPr lang="en-US" dirty="0" smtClean="0"/>
              <a:t>, and </a:t>
            </a:r>
            <a:r>
              <a:rPr lang="en-US" dirty="0"/>
              <a:t>by enhancing natural resources and increasing agricultural productivity</a:t>
            </a:r>
            <a:r>
              <a:rPr lang="en-US" dirty="0" smtClean="0"/>
              <a:t>.</a:t>
            </a:r>
          </a:p>
          <a:p>
            <a:r>
              <a:rPr lang="en-US" dirty="0"/>
              <a:t>It can also enhance </a:t>
            </a:r>
            <a:r>
              <a:rPr lang="en-US" dirty="0" smtClean="0"/>
              <a:t>social cohesion </a:t>
            </a:r>
            <a:r>
              <a:rPr lang="en-US" dirty="0"/>
              <a:t>and reduce conflicts among communities. By increasing the resilience of vulnerable </a:t>
            </a:r>
            <a:r>
              <a:rPr lang="en-US" dirty="0" smtClean="0"/>
              <a:t>communities to </a:t>
            </a:r>
            <a:r>
              <a:rPr lang="en-US" dirty="0"/>
              <a:t>extreme events such as coastal flooding and landslides, </a:t>
            </a:r>
            <a:r>
              <a:rPr lang="en-US" dirty="0" err="1"/>
              <a:t>EbA</a:t>
            </a:r>
            <a:r>
              <a:rPr lang="en-US" dirty="0"/>
              <a:t> also helps countries to meet </a:t>
            </a:r>
            <a:r>
              <a:rPr lang="en-US" dirty="0" smtClean="0"/>
              <a:t>commitments under </a:t>
            </a:r>
            <a:r>
              <a:rPr lang="en-US" dirty="0"/>
              <a:t>the Sendai Framework for Disaster Risk Reduction (Seddon </a:t>
            </a:r>
            <a:r>
              <a:rPr lang="en-US" i="1" dirty="0"/>
              <a:t>et al. </a:t>
            </a:r>
            <a:r>
              <a:rPr lang="en-US" dirty="0"/>
              <a:t>2016).5</a:t>
            </a:r>
          </a:p>
        </p:txBody>
      </p:sp>
    </p:spTree>
    <p:extLst>
      <p:ext uri="{BB962C8B-B14F-4D97-AF65-F5344CB8AC3E}">
        <p14:creationId xmlns:p14="http://schemas.microsoft.com/office/powerpoint/2010/main" val="15163792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448</TotalTime>
  <Words>6533</Words>
  <Application>Microsoft Office PowerPoint</Application>
  <PresentationFormat>Widescreen</PresentationFormat>
  <Paragraphs>284</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Trebuchet MS</vt:lpstr>
      <vt:lpstr>Wingdings 3</vt:lpstr>
      <vt:lpstr>Facet</vt:lpstr>
      <vt:lpstr>ENS802 MANAGEMENT OF RIDGE AND REEF ECOSYSTEMS</vt:lpstr>
      <vt:lpstr> What is EbA and why is it important?</vt:lpstr>
      <vt:lpstr>Dry lands, Mountains and Coastal zones - vulnerability:</vt:lpstr>
      <vt:lpstr>Importance of UNFCC and international community in this matter? </vt:lpstr>
      <vt:lpstr>Definition of EbA as per Convention on Biological Diversity (CBD)</vt:lpstr>
      <vt:lpstr>EbA and ‘ecosystem services’</vt:lpstr>
      <vt:lpstr>PowerPoint Presentation</vt:lpstr>
      <vt:lpstr>Why is EbA important?</vt:lpstr>
      <vt:lpstr>How EbA facilitates integrated management of watersheds/ ridge to reef</vt:lpstr>
      <vt:lpstr>Principles of effective EbA</vt:lpstr>
      <vt:lpstr>For effective EbA, the 3 elements of the CBD can be further subdivided into the 5 goals:</vt:lpstr>
      <vt:lpstr>1.Effective EbA reduces social and environmental vulnerability to climate change</vt:lpstr>
      <vt:lpstr>2.Effective EbA generates social benefits and supports the most vulnerable</vt:lpstr>
      <vt:lpstr>3. Effective EbA restores, maintains or improves ecosystems and biodiversity</vt:lpstr>
      <vt:lpstr>4. Effective EbA can be mainstreamed into policies at multiple levels</vt:lpstr>
      <vt:lpstr>5. Effective EbA supports equitable governance and enhances capacities</vt:lpstr>
      <vt:lpstr>Role of Participatory Action Research (PAR) in enhancing EbA for equitable governance</vt:lpstr>
      <vt:lpstr>Box 3. Who are the main EbA stakeholders? </vt:lpstr>
      <vt:lpstr>Box 4. Principles of participatory action research</vt:lpstr>
      <vt:lpstr>Comparing EbA in mountain, coastal and dryland ecosystems (from Ridge to reef)</vt:lpstr>
      <vt:lpstr> Some broad similarities in terms of the types of EbA intervention for the 3 ecosystems </vt:lpstr>
      <vt:lpstr>8 Key steps in EbA planning and implementation</vt:lpstr>
      <vt:lpstr>Step 2</vt:lpstr>
      <vt:lpstr>Step 3</vt:lpstr>
      <vt:lpstr>Step 4</vt:lpstr>
      <vt:lpstr>Step 5</vt:lpstr>
      <vt:lpstr>Step 6</vt:lpstr>
      <vt:lpstr>Step 7</vt:lpstr>
      <vt:lpstr>Step 8</vt:lpstr>
      <vt:lpstr>Ridge or mountain socioecological systems</vt:lpstr>
      <vt:lpstr>Sources of livelihood in ridge or mountains</vt:lpstr>
      <vt:lpstr>Climate vulnerability and risks in mountains:</vt:lpstr>
      <vt:lpstr>Other risks faced by mountain or ridge people</vt:lpstr>
      <vt:lpstr>Climate change adding to woes for ridge communities:</vt:lpstr>
      <vt:lpstr>What are some EbA interventions for ridge and mountain communities?</vt:lpstr>
      <vt:lpstr>3 main EbA types intervention for DRR in ridge and mountain communities</vt:lpstr>
      <vt:lpstr>3 main EbA types intervention for DRR in ridge and mountain communities – cont.</vt:lpstr>
      <vt:lpstr>2.2 Introducing coastal socioecological systems</vt:lpstr>
      <vt:lpstr>Coastal ecosystem services:</vt:lpstr>
      <vt:lpstr>Coastal ecosystem services – support for livelihoods of some of the poorest:</vt:lpstr>
      <vt:lpstr>Climate vulnerability and risk in coastal systems</vt:lpstr>
      <vt:lpstr>Consequences for coastal communities?</vt:lpstr>
      <vt:lpstr>2 major EbA interventions in coastal zones:</vt:lpstr>
      <vt:lpstr>Threats to mangrove forests:</vt:lpstr>
      <vt:lpstr>2nd major EbA intervention for coastal ecosystems: Restoring and conserving coral reefs</vt:lpstr>
      <vt:lpstr>What about coral reefs? Does EbA also apply?</vt:lpstr>
      <vt:lpstr>Restoring and conserving coral reefs can also help people adapt to climate change in the following ways:</vt:lpstr>
      <vt:lpstr>Introducing dryland (midway from ridge to reef) socioecological systems</vt:lpstr>
      <vt:lpstr>Dryland ecosystems and their services</vt:lpstr>
      <vt:lpstr>Climate vulnerability in dryland ecosystems</vt:lpstr>
      <vt:lpstr>EbA interventions in drylands</vt:lpstr>
      <vt:lpstr>3 types of EbA interventions in dryland areas:</vt:lpstr>
      <vt:lpstr>2. Innovation and application of traditional water and land-management practices:</vt:lpstr>
      <vt:lpstr>Cont. 2. Innovation and application of traditional water and land-management practices:</vt:lpstr>
      <vt:lpstr>3. Conservation or restoration of landscapes and genetic resources (plants and animals):</vt:lpstr>
      <vt:lpstr>Cont. from previous slide</vt:lpstr>
      <vt:lpstr>PowerPoint Presentation</vt:lpstr>
      <vt:lpstr>The End</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ENS802 MANAGEMENT OF RIDGE AND REEF ECOSYSTEMS</dc:title>
  <dc:creator>Ulukalesi Tamata</dc:creator>
  <cp:lastModifiedBy>Ulukalesi Tamata</cp:lastModifiedBy>
  <cp:revision>35</cp:revision>
  <dcterms:created xsi:type="dcterms:W3CDTF">2019-02-26T04:15:35Z</dcterms:created>
  <dcterms:modified xsi:type="dcterms:W3CDTF">2020-09-30T06:43:54Z</dcterms:modified>
</cp:coreProperties>
</file>