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70" r:id="rId8"/>
    <p:sldId id="271" r:id="rId9"/>
    <p:sldId id="272" r:id="rId10"/>
    <p:sldId id="273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ESM803 CLIMATE CHANGE IMPACT AND ADAPTATION IN THE SOUTH PACIFIC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Ecosystem-based Adaptation (</a:t>
            </a:r>
            <a:r>
              <a:rPr lang="en-US" dirty="0" err="1" smtClean="0"/>
              <a:t>EbA</a:t>
            </a:r>
            <a:r>
              <a:rPr lang="en-US" dirty="0" smtClean="0"/>
              <a:t>) Approach to sustaining ecosystems in the face of climate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539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Order of Activities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1"/>
            <a:ext cx="9639483" cy="4569790"/>
          </a:xfrm>
        </p:spPr>
        <p:txBody>
          <a:bodyPr>
            <a:normAutofit/>
          </a:bodyPr>
          <a:lstStyle/>
          <a:p>
            <a:r>
              <a:rPr lang="en-US" b="1" dirty="0"/>
              <a:t>Capacity-building of </a:t>
            </a:r>
            <a:r>
              <a:rPr lang="en-US" b="1" dirty="0" smtClean="0"/>
              <a:t>all </a:t>
            </a:r>
            <a:r>
              <a:rPr lang="en-US" b="1" dirty="0"/>
              <a:t>partners and stakeholders </a:t>
            </a:r>
            <a:r>
              <a:rPr lang="en-US" b="1" dirty="0" smtClean="0"/>
              <a:t>to solve </a:t>
            </a:r>
            <a:r>
              <a:rPr lang="en-US" b="1" dirty="0"/>
              <a:t>water and land issues by </a:t>
            </a:r>
            <a:r>
              <a:rPr lang="en-US" b="1" dirty="0" err="1" smtClean="0"/>
              <a:t>EbA</a:t>
            </a:r>
            <a:endParaRPr lang="en-US" b="1" dirty="0" smtClean="0"/>
          </a:p>
          <a:p>
            <a:pPr lvl="1"/>
            <a:r>
              <a:rPr lang="en-US" dirty="0"/>
              <a:t>To attain support from the public, workshops and </a:t>
            </a:r>
            <a:r>
              <a:rPr lang="en-US" dirty="0" smtClean="0"/>
              <a:t>training on </a:t>
            </a:r>
            <a:r>
              <a:rPr lang="en-US" dirty="0"/>
              <a:t>the current situation of the ecosystem, the impacts </a:t>
            </a:r>
            <a:r>
              <a:rPr lang="en-US" dirty="0" smtClean="0"/>
              <a:t>of climate </a:t>
            </a:r>
            <a:r>
              <a:rPr lang="en-US" dirty="0"/>
              <a:t>change, and the concept and </a:t>
            </a:r>
            <a:r>
              <a:rPr lang="en-US" dirty="0" err="1" smtClean="0"/>
              <a:t>effeffectiveness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err="1" smtClean="0"/>
              <a:t>EbA</a:t>
            </a:r>
            <a:r>
              <a:rPr lang="en-US" dirty="0" smtClean="0"/>
              <a:t> are </a:t>
            </a:r>
            <a:r>
              <a:rPr lang="en-US" dirty="0"/>
              <a:t>held four to </a:t>
            </a:r>
            <a:r>
              <a:rPr lang="en-US" dirty="0" smtClean="0"/>
              <a:t>five </a:t>
            </a:r>
            <a:r>
              <a:rPr lang="en-US" dirty="0"/>
              <a:t>times a year at the Water </a:t>
            </a:r>
            <a:r>
              <a:rPr lang="en-US" dirty="0" smtClean="0"/>
              <a:t>Resources Regional Office.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Stakeholder platforms for further </a:t>
            </a:r>
            <a:r>
              <a:rPr lang="en-US" dirty="0" smtClean="0"/>
              <a:t>education, training</a:t>
            </a:r>
            <a:r>
              <a:rPr lang="en-US" dirty="0"/>
              <a:t>, dialogues, and networking </a:t>
            </a:r>
            <a:r>
              <a:rPr lang="en-US" dirty="0" smtClean="0"/>
              <a:t>are </a:t>
            </a:r>
            <a:r>
              <a:rPr lang="en-US" dirty="0"/>
              <a:t>also </a:t>
            </a:r>
            <a:r>
              <a:rPr lang="en-US" dirty="0" smtClean="0"/>
              <a:t>established in </a:t>
            </a:r>
            <a:r>
              <a:rPr lang="en-US" dirty="0"/>
              <a:t>the project. </a:t>
            </a:r>
            <a:endParaRPr lang="en-US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provide professional education </a:t>
            </a:r>
            <a:r>
              <a:rPr lang="en-US" dirty="0" smtClean="0"/>
              <a:t>for local </a:t>
            </a:r>
            <a:r>
              <a:rPr lang="en-US" dirty="0"/>
              <a:t>experts, </a:t>
            </a:r>
            <a:r>
              <a:rPr lang="en-US" dirty="0" err="1"/>
              <a:t>EbA</a:t>
            </a:r>
            <a:r>
              <a:rPr lang="en-US" dirty="0"/>
              <a:t> project experts </a:t>
            </a:r>
            <a:r>
              <a:rPr lang="en-US" dirty="0" smtClean="0"/>
              <a:t>offered </a:t>
            </a:r>
            <a:r>
              <a:rPr lang="en-US" dirty="0"/>
              <a:t>education and</a:t>
            </a:r>
          </a:p>
          <a:p>
            <a:pPr lvl="1"/>
            <a:r>
              <a:rPr lang="en-US" dirty="0"/>
              <a:t>training to personnel from government bodies and </a:t>
            </a:r>
            <a:r>
              <a:rPr lang="en-US" dirty="0" smtClean="0"/>
              <a:t>universities on </a:t>
            </a:r>
            <a:r>
              <a:rPr lang="en-US" dirty="0"/>
              <a:t>how to utilize their knowledge and experiences.</a:t>
            </a:r>
          </a:p>
        </p:txBody>
      </p:sp>
    </p:spTree>
    <p:extLst>
      <p:ext uri="{BB962C8B-B14F-4D97-AF65-F5344CB8AC3E}">
        <p14:creationId xmlns:p14="http://schemas.microsoft.com/office/powerpoint/2010/main" val="723465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Order of Activities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Study tours, discussions, and information-sharing </a:t>
            </a:r>
            <a:r>
              <a:rPr lang="en-US" dirty="0" smtClean="0"/>
              <a:t>about </a:t>
            </a:r>
            <a:r>
              <a:rPr lang="en-US" dirty="0"/>
              <a:t>water issues contribute to improving capacity-building </a:t>
            </a:r>
            <a:r>
              <a:rPr lang="en-US" dirty="0" smtClean="0"/>
              <a:t>in the </a:t>
            </a:r>
            <a:r>
              <a:rPr lang="en-US" dirty="0"/>
              <a:t>regions.</a:t>
            </a:r>
          </a:p>
          <a:p>
            <a:r>
              <a:rPr lang="en-US" dirty="0" smtClean="0"/>
              <a:t>Through </a:t>
            </a:r>
            <a:r>
              <a:rPr lang="en-US" dirty="0"/>
              <a:t>the capacity-building process, the locals </a:t>
            </a:r>
            <a:r>
              <a:rPr lang="en-US" dirty="0" smtClean="0"/>
              <a:t>have more </a:t>
            </a:r>
            <a:r>
              <a:rPr lang="en-US" dirty="0"/>
              <a:t>integrated into the community, playing active </a:t>
            </a:r>
            <a:r>
              <a:rPr lang="en-US" dirty="0" smtClean="0"/>
              <a:t>roles in </a:t>
            </a:r>
            <a:r>
              <a:rPr lang="en-US" dirty="0"/>
              <a:t>working groups.</a:t>
            </a:r>
          </a:p>
        </p:txBody>
      </p:sp>
    </p:spTree>
    <p:extLst>
      <p:ext uri="{BB962C8B-B14F-4D97-AF65-F5344CB8AC3E}">
        <p14:creationId xmlns:p14="http://schemas.microsoft.com/office/powerpoint/2010/main" val="382422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8873"/>
          </a:xfrm>
        </p:spPr>
        <p:txBody>
          <a:bodyPr>
            <a:normAutofit/>
          </a:bodyPr>
          <a:lstStyle/>
          <a:p>
            <a:r>
              <a:rPr lang="en-US" dirty="0"/>
              <a:t>General Order of Activities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0983"/>
            <a:ext cx="8596668" cy="4420380"/>
          </a:xfrm>
        </p:spPr>
        <p:txBody>
          <a:bodyPr>
            <a:normAutofit fontScale="32500" lnSpcReduction="20000"/>
          </a:bodyPr>
          <a:lstStyle/>
          <a:p>
            <a:r>
              <a:rPr lang="en-US" sz="5600" b="1" dirty="0"/>
              <a:t>Arranging and adopting appropriate adaptation </a:t>
            </a:r>
            <a:r>
              <a:rPr lang="en-US" sz="5600" b="1" dirty="0" smtClean="0"/>
              <a:t>measures in </a:t>
            </a:r>
            <a:r>
              <a:rPr lang="en-US" sz="5600" b="1" dirty="0"/>
              <a:t>each </a:t>
            </a:r>
            <a:r>
              <a:rPr lang="en-US" sz="5600" b="1" dirty="0" smtClean="0"/>
              <a:t>area</a:t>
            </a:r>
          </a:p>
          <a:p>
            <a:pPr lvl="1"/>
            <a:r>
              <a:rPr lang="en-US" sz="5600" dirty="0" smtClean="0"/>
              <a:t>After </a:t>
            </a:r>
            <a:r>
              <a:rPr lang="en-US" sz="5600" dirty="0"/>
              <a:t>conducting a vulnerability study and an </a:t>
            </a:r>
            <a:r>
              <a:rPr lang="en-US" sz="5600" dirty="0" smtClean="0"/>
              <a:t>economic analysis</a:t>
            </a:r>
            <a:r>
              <a:rPr lang="en-US" sz="5600" dirty="0"/>
              <a:t>, a working group for a feasibility study was </a:t>
            </a:r>
            <a:r>
              <a:rPr lang="en-US" sz="5600" dirty="0" smtClean="0"/>
              <a:t>set up </a:t>
            </a:r>
            <a:r>
              <a:rPr lang="en-US" sz="5600" dirty="0"/>
              <a:t>to survey the potential of pilot areas and to create </a:t>
            </a:r>
            <a:r>
              <a:rPr lang="en-US" sz="5600" dirty="0" smtClean="0"/>
              <a:t>a detailed </a:t>
            </a:r>
            <a:r>
              <a:rPr lang="en-US" sz="5600" dirty="0"/>
              <a:t>design of pilot measures. </a:t>
            </a:r>
            <a:r>
              <a:rPr lang="en-US" sz="5600" dirty="0" smtClean="0"/>
              <a:t>They </a:t>
            </a:r>
            <a:r>
              <a:rPr lang="en-US" sz="5600" dirty="0"/>
              <a:t>also </a:t>
            </a:r>
            <a:r>
              <a:rPr lang="en-US" sz="5600" dirty="0" smtClean="0"/>
              <a:t>discussed possible </a:t>
            </a:r>
            <a:r>
              <a:rPr lang="en-US" sz="5600" dirty="0"/>
              <a:t>and suitable </a:t>
            </a:r>
            <a:r>
              <a:rPr lang="en-US" sz="5600" dirty="0" err="1"/>
              <a:t>EbAs</a:t>
            </a:r>
            <a:r>
              <a:rPr lang="en-US" sz="5600" dirty="0"/>
              <a:t> (including both green </a:t>
            </a:r>
            <a:r>
              <a:rPr lang="en-US" sz="5600" dirty="0" smtClean="0"/>
              <a:t>and grey </a:t>
            </a:r>
            <a:r>
              <a:rPr lang="en-US" sz="5600" dirty="0"/>
              <a:t>measures), referring to the opinions of experts</a:t>
            </a:r>
            <a:r>
              <a:rPr lang="en-US" sz="5600" dirty="0" smtClean="0"/>
              <a:t>.</a:t>
            </a:r>
          </a:p>
          <a:p>
            <a:pPr lvl="1"/>
            <a:r>
              <a:rPr lang="en-US" sz="5400" dirty="0">
                <a:solidFill>
                  <a:srgbClr val="000000"/>
                </a:solidFill>
                <a:latin typeface="MinionPro-Regular"/>
              </a:rPr>
              <a:t>Discussion results about suitable </a:t>
            </a:r>
            <a:r>
              <a:rPr lang="en-US" sz="5400" dirty="0" err="1">
                <a:solidFill>
                  <a:srgbClr val="000000"/>
                </a:solidFill>
                <a:latin typeface="MinionPro-Regular"/>
              </a:rPr>
              <a:t>EbAs</a:t>
            </a:r>
            <a:r>
              <a:rPr lang="en-US" sz="5400" dirty="0">
                <a:solidFill>
                  <a:srgbClr val="000000"/>
                </a:solidFill>
                <a:latin typeface="MinionPro-Regular"/>
              </a:rPr>
              <a:t>, along with </a:t>
            </a:r>
            <a:r>
              <a:rPr lang="en-US" sz="5400" dirty="0" smtClean="0">
                <a:solidFill>
                  <a:srgbClr val="000000"/>
                </a:solidFill>
                <a:latin typeface="MinionPro-Regular"/>
              </a:rPr>
              <a:t>indigenous </a:t>
            </a:r>
            <a:r>
              <a:rPr lang="en-US" sz="5600" dirty="0" smtClean="0">
                <a:solidFill>
                  <a:srgbClr val="000000"/>
                </a:solidFill>
                <a:latin typeface="MinionPro-Regular"/>
              </a:rPr>
              <a:t>knowledge</a:t>
            </a:r>
            <a:r>
              <a:rPr lang="en-US" sz="5600" dirty="0">
                <a:solidFill>
                  <a:srgbClr val="000000"/>
                </a:solidFill>
                <a:latin typeface="MinionPro-Regular"/>
              </a:rPr>
              <a:t>, were referred to when </a:t>
            </a:r>
            <a:r>
              <a:rPr lang="en-US" sz="5600" dirty="0" smtClean="0">
                <a:solidFill>
                  <a:srgbClr val="000000"/>
                </a:solidFill>
                <a:latin typeface="MinionPro-Regular"/>
              </a:rPr>
              <a:t>producing a </a:t>
            </a:r>
            <a:r>
              <a:rPr lang="en-US" sz="5600" dirty="0">
                <a:solidFill>
                  <a:srgbClr val="000000"/>
                </a:solidFill>
                <a:latin typeface="MinionPro-Regular"/>
              </a:rPr>
              <a:t>catalogue of the areas’ potential measures.[6] </a:t>
            </a:r>
            <a:r>
              <a:rPr lang="en-US" sz="5600" dirty="0" smtClean="0">
                <a:solidFill>
                  <a:srgbClr val="000000"/>
                </a:solidFill>
                <a:latin typeface="MinionPro-Regular"/>
              </a:rPr>
              <a:t>Potential green </a:t>
            </a:r>
            <a:r>
              <a:rPr lang="en-US" sz="5600" dirty="0">
                <a:solidFill>
                  <a:srgbClr val="000000"/>
                </a:solidFill>
                <a:latin typeface="MinionPro-Regular"/>
              </a:rPr>
              <a:t>measures for each issue are provided </a:t>
            </a:r>
            <a:r>
              <a:rPr lang="en-US" sz="5600" b="1" dirty="0">
                <a:solidFill>
                  <a:srgbClr val="000000"/>
                </a:solidFill>
                <a:latin typeface="MyriadPro-Semibold"/>
              </a:rPr>
              <a:t>(See Figure </a:t>
            </a:r>
            <a:r>
              <a:rPr lang="en-US" sz="5600" b="1" dirty="0" smtClean="0">
                <a:solidFill>
                  <a:srgbClr val="000000"/>
                </a:solidFill>
                <a:latin typeface="MyriadPro-Semibold"/>
              </a:rPr>
              <a:t>2-5- 3</a:t>
            </a:r>
            <a:r>
              <a:rPr lang="en-US" sz="5600" b="1" dirty="0">
                <a:solidFill>
                  <a:srgbClr val="000000"/>
                </a:solidFill>
                <a:latin typeface="MyriadPro-Semibold"/>
              </a:rPr>
              <a:t>)</a:t>
            </a:r>
            <a:r>
              <a:rPr lang="en-US" sz="5600" dirty="0">
                <a:solidFill>
                  <a:srgbClr val="000000"/>
                </a:solidFill>
                <a:latin typeface="MinionPro-Regular"/>
              </a:rPr>
              <a:t>. </a:t>
            </a:r>
            <a:r>
              <a:rPr lang="en-US" sz="5600" dirty="0" smtClean="0">
                <a:solidFill>
                  <a:srgbClr val="000000"/>
                </a:solidFill>
                <a:latin typeface="MinionPro-Regular"/>
              </a:rPr>
              <a:t>The </a:t>
            </a:r>
            <a:r>
              <a:rPr lang="en-US" sz="5600" dirty="0">
                <a:solidFill>
                  <a:srgbClr val="000000"/>
                </a:solidFill>
                <a:latin typeface="MinionPro-Regular"/>
              </a:rPr>
              <a:t>drawings are indicated with numbers which refer</a:t>
            </a:r>
          </a:p>
          <a:p>
            <a:r>
              <a:rPr lang="en-US" sz="5600" dirty="0">
                <a:solidFill>
                  <a:srgbClr val="000000"/>
                </a:solidFill>
                <a:latin typeface="MinionPro-Regular"/>
              </a:rPr>
              <a:t>to </a:t>
            </a:r>
            <a:r>
              <a:rPr lang="en-US" sz="5600" dirty="0" smtClean="0">
                <a:solidFill>
                  <a:srgbClr val="000000"/>
                </a:solidFill>
                <a:latin typeface="MinionPro-Regular"/>
              </a:rPr>
              <a:t>different </a:t>
            </a:r>
            <a:r>
              <a:rPr lang="en-US" sz="5600" dirty="0">
                <a:solidFill>
                  <a:srgbClr val="000000"/>
                </a:solidFill>
                <a:latin typeface="MinionPro-Regular"/>
              </a:rPr>
              <a:t>vegetation zones. Local plants were </a:t>
            </a:r>
            <a:r>
              <a:rPr lang="en-US" sz="5600" dirty="0" smtClean="0">
                <a:solidFill>
                  <a:srgbClr val="000000"/>
                </a:solidFill>
                <a:latin typeface="MinionPro-Regular"/>
              </a:rPr>
              <a:t>prioritized over </a:t>
            </a:r>
            <a:r>
              <a:rPr lang="en-US" sz="5600" dirty="0">
                <a:solidFill>
                  <a:srgbClr val="000000"/>
                </a:solidFill>
                <a:latin typeface="MinionPro-Regular"/>
              </a:rPr>
              <a:t>others.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695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rgbClr val="001A80"/>
                </a:solidFill>
                <a:latin typeface="MyriadPro-Semibold"/>
              </a:rPr>
              <a:t>Adoption of innovative technologies</a:t>
            </a:r>
          </a:p>
          <a:p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This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project collects data from aerial and terrestrial 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photos using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Autonomous Unmanned Aerial Vehicles (UAV), 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also known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as drones. </a:t>
            </a:r>
            <a:endParaRPr lang="en-US" dirty="0" smtClean="0">
              <a:solidFill>
                <a:srgbClr val="000000"/>
              </a:solidFill>
              <a:latin typeface="MinionPro-Regula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These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data are used for VA and M&amp;E.[7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]  </a:t>
            </a:r>
            <a:r>
              <a:rPr lang="en-US" dirty="0" err="1" smtClean="0">
                <a:solidFill>
                  <a:srgbClr val="000000"/>
                </a:solidFill>
                <a:latin typeface="MinionPro-Regular"/>
              </a:rPr>
              <a:t>Walailak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University surveyed and gathered aerial 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images and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generated 3D models. 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These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models were useful for</a:t>
            </a:r>
          </a:p>
          <a:p>
            <a:r>
              <a:rPr lang="en-US" dirty="0">
                <a:solidFill>
                  <a:srgbClr val="000000"/>
                </a:solidFill>
                <a:latin typeface="MinionPro-Regular"/>
              </a:rPr>
              <a:t>designing 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effective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ecosystem-based adaptation measures.</a:t>
            </a:r>
          </a:p>
          <a:p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These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aerial data and 3D models were also used in 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explaining issues of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water scarcity and climate change to 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relevant stakeholders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, in order to deepen their understanding </a:t>
            </a:r>
            <a:r>
              <a:rPr lang="en-US" dirty="0" smtClean="0">
                <a:solidFill>
                  <a:srgbClr val="000000"/>
                </a:solidFill>
                <a:latin typeface="MinionPro-Regular"/>
              </a:rPr>
              <a:t>of such </a:t>
            </a:r>
            <a:r>
              <a:rPr lang="en-US" dirty="0">
                <a:solidFill>
                  <a:srgbClr val="000000"/>
                </a:solidFill>
                <a:latin typeface="MinionPro-Regular"/>
              </a:rPr>
              <a:t>issues.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60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from Thailand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8979" y="1164561"/>
            <a:ext cx="6030125" cy="533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737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2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Adoption of innovative technologies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9407" y="1679575"/>
            <a:ext cx="7373223" cy="436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41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9571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Lessons </a:t>
            </a:r>
            <a:r>
              <a:rPr lang="en-US" b="1" dirty="0"/>
              <a:t>Learned and Policy Recommendations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995055"/>
            <a:ext cx="8596668" cy="4046307"/>
          </a:xfrm>
        </p:spPr>
        <p:txBody>
          <a:bodyPr>
            <a:normAutofit/>
          </a:bodyPr>
          <a:lstStyle/>
          <a:p>
            <a:r>
              <a:rPr lang="en-US" b="1" dirty="0" smtClean="0"/>
              <a:t>Efforts </a:t>
            </a:r>
            <a:r>
              <a:rPr lang="en-US" b="1" dirty="0"/>
              <a:t>for stakeholder communications through </a:t>
            </a:r>
            <a:r>
              <a:rPr lang="en-US" b="1" dirty="0" smtClean="0"/>
              <a:t>quantitative assessments </a:t>
            </a:r>
            <a:r>
              <a:rPr lang="en-US" b="1" dirty="0"/>
              <a:t>and other measures such as </a:t>
            </a:r>
            <a:r>
              <a:rPr lang="en-US" b="1" dirty="0" smtClean="0"/>
              <a:t>visual aids </a:t>
            </a:r>
            <a:r>
              <a:rPr lang="en-US" b="1" dirty="0"/>
              <a:t>are important for expanding </a:t>
            </a:r>
            <a:r>
              <a:rPr lang="en-US" b="1" dirty="0" err="1"/>
              <a:t>EbA</a:t>
            </a:r>
            <a:r>
              <a:rPr lang="en-US" b="1" dirty="0" smtClean="0"/>
              <a:t>.</a:t>
            </a:r>
            <a:endParaRPr lang="en-US" b="1" dirty="0"/>
          </a:p>
          <a:p>
            <a:pPr lvl="1"/>
            <a:r>
              <a:rPr lang="en-US" b="1" dirty="0"/>
              <a:t>Understanding </a:t>
            </a:r>
            <a:r>
              <a:rPr lang="en-US" b="1" dirty="0" err="1" smtClean="0"/>
              <a:t>EbA</a:t>
            </a:r>
            <a:endParaRPr lang="en-US" b="1" dirty="0" smtClean="0"/>
          </a:p>
          <a:p>
            <a:r>
              <a:rPr lang="en-US" dirty="0" err="1"/>
              <a:t>EbA</a:t>
            </a:r>
            <a:r>
              <a:rPr lang="en-US" dirty="0"/>
              <a:t> has advantages such as relatively small initial </a:t>
            </a:r>
            <a:r>
              <a:rPr lang="en-US" dirty="0" smtClean="0"/>
              <a:t>and maintenance </a:t>
            </a:r>
            <a:r>
              <a:rPr lang="en-US" dirty="0"/>
              <a:t>costs, low barrier for participation of local communities</a:t>
            </a:r>
            <a:r>
              <a:rPr lang="en-US" dirty="0" smtClean="0"/>
              <a:t>, smaller </a:t>
            </a:r>
            <a:r>
              <a:rPr lang="en-US" dirty="0"/>
              <a:t>environmental impacts, and </a:t>
            </a:r>
            <a:r>
              <a:rPr lang="en-US" dirty="0" smtClean="0"/>
              <a:t>improvement of </a:t>
            </a:r>
            <a:r>
              <a:rPr lang="en-US" dirty="0"/>
              <a:t>ecosystem services as a </a:t>
            </a:r>
            <a:r>
              <a:rPr lang="en-US" dirty="0" smtClean="0"/>
              <a:t>side-effect</a:t>
            </a:r>
            <a:r>
              <a:rPr lang="en-US" dirty="0"/>
              <a:t>, if properly installed</a:t>
            </a:r>
          </a:p>
          <a:p>
            <a:r>
              <a:rPr lang="en-US" dirty="0"/>
              <a:t>Ecosystem-based measures, coupled with grey measures</a:t>
            </a:r>
            <a:r>
              <a:rPr lang="en-US" dirty="0" smtClean="0"/>
              <a:t>, are </a:t>
            </a:r>
            <a:r>
              <a:rPr lang="en-US" dirty="0"/>
              <a:t>expected to be </a:t>
            </a:r>
            <a:r>
              <a:rPr lang="en-US" dirty="0" smtClean="0"/>
              <a:t>effective </a:t>
            </a:r>
            <a:r>
              <a:rPr lang="en-US" dirty="0"/>
              <a:t>also in monsoon Asia, </a:t>
            </a:r>
            <a:r>
              <a:rPr lang="en-US" dirty="0" smtClean="0"/>
              <a:t>where water-related </a:t>
            </a:r>
            <a:r>
              <a:rPr lang="en-US" dirty="0"/>
              <a:t>hazards are especially dire</a:t>
            </a:r>
          </a:p>
        </p:txBody>
      </p:sp>
    </p:spTree>
    <p:extLst>
      <p:ext uri="{BB962C8B-B14F-4D97-AF65-F5344CB8AC3E}">
        <p14:creationId xmlns:p14="http://schemas.microsoft.com/office/powerpoint/2010/main" val="1736267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 </a:t>
            </a:r>
            <a:r>
              <a:rPr lang="en-US" dirty="0"/>
              <a:t>Lessons </a:t>
            </a:r>
            <a:r>
              <a:rPr lang="en-US" b="1" dirty="0"/>
              <a:t>Learned and Policy </a:t>
            </a:r>
            <a:r>
              <a:rPr lang="en-US" b="1" dirty="0" smtClean="0"/>
              <a:t>Recommendations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there are some obstacles in spreading </a:t>
            </a:r>
            <a:r>
              <a:rPr lang="en-US" dirty="0" smtClean="0"/>
              <a:t>ecosystem-based </a:t>
            </a:r>
            <a:r>
              <a:rPr lang="en-US" dirty="0"/>
              <a:t>approach. </a:t>
            </a:r>
            <a:r>
              <a:rPr lang="en-US" dirty="0" smtClean="0"/>
              <a:t>The </a:t>
            </a:r>
            <a:r>
              <a:rPr lang="en-US" dirty="0"/>
              <a:t>time required to </a:t>
            </a:r>
            <a:r>
              <a:rPr lang="en-US" dirty="0" smtClean="0"/>
              <a:t>confirm effects of </a:t>
            </a:r>
            <a:r>
              <a:rPr lang="en-US" dirty="0" err="1"/>
              <a:t>EbA</a:t>
            </a:r>
            <a:r>
              <a:rPr lang="en-US" dirty="0"/>
              <a:t> projects, for instance, is relatively long, lasting as </a:t>
            </a:r>
            <a:r>
              <a:rPr lang="en-US" dirty="0" smtClean="0"/>
              <a:t>long as </a:t>
            </a:r>
            <a:r>
              <a:rPr lang="en-US" dirty="0"/>
              <a:t>several years. According to the DWR, the lack of </a:t>
            </a:r>
            <a:r>
              <a:rPr lang="en-US" dirty="0" smtClean="0"/>
              <a:t>concrete evidence </a:t>
            </a:r>
            <a:r>
              <a:rPr lang="en-US" dirty="0"/>
              <a:t>of the </a:t>
            </a:r>
            <a:r>
              <a:rPr lang="en-US" dirty="0" smtClean="0"/>
              <a:t>effects </a:t>
            </a:r>
            <a:r>
              <a:rPr lang="en-US" dirty="0"/>
              <a:t>of </a:t>
            </a:r>
            <a:r>
              <a:rPr lang="en-US" dirty="0" err="1"/>
              <a:t>EbA</a:t>
            </a:r>
            <a:r>
              <a:rPr lang="en-US" dirty="0"/>
              <a:t> measures is one of </a:t>
            </a:r>
            <a:r>
              <a:rPr lang="en-US" dirty="0" smtClean="0"/>
              <a:t>the reasons </a:t>
            </a:r>
            <a:r>
              <a:rPr lang="en-US" dirty="0"/>
              <a:t>why the measures are not widely adopted. </a:t>
            </a:r>
            <a:endParaRPr lang="en-US" dirty="0" smtClean="0"/>
          </a:p>
          <a:p>
            <a:r>
              <a:rPr lang="en-US" dirty="0" smtClean="0"/>
              <a:t>Evidence is </a:t>
            </a:r>
            <a:r>
              <a:rPr lang="en-US" dirty="0"/>
              <a:t>needed to allocate budget to implement and spread </a:t>
            </a:r>
            <a:r>
              <a:rPr lang="en-US" dirty="0" smtClean="0"/>
              <a:t>these measures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0750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8" y="651164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Cont. Lessons </a:t>
            </a:r>
            <a:r>
              <a:rPr lang="en-US" b="1" dirty="0"/>
              <a:t>Learned and Policy Recommendations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should be noted here that the perception of </a:t>
            </a:r>
            <a:r>
              <a:rPr lang="en-US" dirty="0" err="1"/>
              <a:t>EbA</a:t>
            </a:r>
            <a:r>
              <a:rPr lang="en-US" dirty="0"/>
              <a:t> that </a:t>
            </a:r>
            <a:r>
              <a:rPr lang="en-US" dirty="0" smtClean="0"/>
              <a:t>it takes </a:t>
            </a:r>
            <a:r>
              <a:rPr lang="en-US" dirty="0"/>
              <a:t>longer time until </a:t>
            </a:r>
            <a:r>
              <a:rPr lang="en-US" dirty="0" smtClean="0"/>
              <a:t>effects </a:t>
            </a:r>
            <a:r>
              <a:rPr lang="en-US" dirty="0"/>
              <a:t>appear than grey </a:t>
            </a:r>
            <a:r>
              <a:rPr lang="en-US" dirty="0" smtClean="0"/>
              <a:t>measures due </a:t>
            </a:r>
            <a:r>
              <a:rPr lang="en-US" dirty="0"/>
              <a:t>to time for plants to grow is not always supported </a:t>
            </a:r>
            <a:r>
              <a:rPr lang="en-US" dirty="0" smtClean="0"/>
              <a:t>by evidence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73440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Cont. Lessons </a:t>
            </a:r>
            <a:r>
              <a:rPr lang="en-US" b="1" dirty="0"/>
              <a:t>Learned and Policy Recommendations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● </a:t>
            </a:r>
            <a:r>
              <a:rPr lang="en-US" b="1" dirty="0"/>
              <a:t>Cost-benefit </a:t>
            </a:r>
            <a:r>
              <a:rPr lang="en-US" b="1" dirty="0" smtClean="0"/>
              <a:t>analysis</a:t>
            </a:r>
          </a:p>
          <a:p>
            <a:r>
              <a:rPr lang="en-US" dirty="0"/>
              <a:t>Rigorous </a:t>
            </a:r>
            <a:r>
              <a:rPr lang="en-US" dirty="0" smtClean="0"/>
              <a:t>cost-benefit </a:t>
            </a:r>
            <a:r>
              <a:rPr lang="en-US" dirty="0"/>
              <a:t>analysis such as the one conducted in</a:t>
            </a:r>
          </a:p>
          <a:p>
            <a:r>
              <a:rPr lang="en-US" dirty="0" err="1"/>
              <a:t>ECOSWat</a:t>
            </a:r>
            <a:r>
              <a:rPr lang="en-US" dirty="0"/>
              <a:t> project provided quantitative information which</a:t>
            </a:r>
          </a:p>
          <a:p>
            <a:r>
              <a:rPr lang="en-US" dirty="0"/>
              <a:t>was useful during negotiations on budget allocation and</a:t>
            </a:r>
          </a:p>
          <a:p>
            <a:r>
              <a:rPr lang="en-US" dirty="0"/>
              <a:t>stakeholder involvement. Results of the </a:t>
            </a:r>
            <a:r>
              <a:rPr lang="en-US" dirty="0" smtClean="0"/>
              <a:t>cost-benefit </a:t>
            </a:r>
            <a:r>
              <a:rPr lang="en-US" dirty="0"/>
              <a:t>analysis</a:t>
            </a:r>
            <a:r>
              <a:rPr lang="en-US" sz="800" dirty="0"/>
              <a:t>[</a:t>
            </a:r>
          </a:p>
          <a:p>
            <a:r>
              <a:rPr lang="en-US" sz="800" dirty="0"/>
              <a:t>6] </a:t>
            </a:r>
            <a:r>
              <a:rPr lang="en-US" dirty="0"/>
              <a:t>showed that the hybrid of green and grey measures was</a:t>
            </a:r>
          </a:p>
          <a:p>
            <a:r>
              <a:rPr lang="en-US" dirty="0"/>
              <a:t>expected to be the best option in terms of the </a:t>
            </a:r>
            <a:r>
              <a:rPr lang="en-US" dirty="0" smtClean="0"/>
              <a:t>cost-benefit</a:t>
            </a:r>
            <a:endParaRPr lang="en-US" dirty="0"/>
          </a:p>
          <a:p>
            <a:r>
              <a:rPr lang="en-US" dirty="0"/>
              <a:t>ratio. One of the challenges in conducting such prior assessments</a:t>
            </a:r>
          </a:p>
          <a:p>
            <a:r>
              <a:rPr lang="en-US" dirty="0"/>
              <a:t>is collecting data necessary for the analyses: the</a:t>
            </a:r>
          </a:p>
          <a:p>
            <a:r>
              <a:rPr lang="en-US" dirty="0"/>
              <a:t>central and local governments need to collaborate in order to</a:t>
            </a:r>
          </a:p>
          <a:p>
            <a:r>
              <a:rPr lang="en-US" dirty="0"/>
              <a:t>identify and collect such necessary data.</a:t>
            </a:r>
          </a:p>
        </p:txBody>
      </p:sp>
    </p:spTree>
    <p:extLst>
      <p:ext uri="{BB962C8B-B14F-4D97-AF65-F5344CB8AC3E}">
        <p14:creationId xmlns:p14="http://schemas.microsoft.com/office/powerpoint/2010/main" val="284510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74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What is </a:t>
            </a:r>
            <a:r>
              <a:rPr lang="en-US" b="1" dirty="0" err="1" smtClean="0"/>
              <a:t>EbA</a:t>
            </a:r>
            <a:r>
              <a:rPr lang="en-US" b="1" dirty="0" smtClean="0"/>
              <a:t>?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3863"/>
            <a:ext cx="8596668" cy="4237500"/>
          </a:xfrm>
        </p:spPr>
        <p:txBody>
          <a:bodyPr/>
          <a:lstStyle/>
          <a:p>
            <a:r>
              <a:rPr lang="en-US" dirty="0"/>
              <a:t>Ecosystem-based adaptation refers to </a:t>
            </a:r>
            <a:r>
              <a:rPr lang="en-US" b="1" dirty="0"/>
              <a:t>increasing the adaptation</a:t>
            </a:r>
          </a:p>
          <a:p>
            <a:r>
              <a:rPr lang="en-US" b="1" dirty="0"/>
              <a:t>capacity of societies and ecosystems of an area by</a:t>
            </a:r>
          </a:p>
          <a:p>
            <a:r>
              <a:rPr lang="en-US" b="1" dirty="0"/>
              <a:t>preserving and making use of ecosystem services. </a:t>
            </a:r>
            <a:endParaRPr lang="en-US" b="1" dirty="0" smtClean="0"/>
          </a:p>
          <a:p>
            <a:r>
              <a:rPr lang="en-US" u="sng" dirty="0" smtClean="0"/>
              <a:t>For </a:t>
            </a:r>
            <a:r>
              <a:rPr lang="en-US" u="sng" dirty="0"/>
              <a:t>example,</a:t>
            </a:r>
          </a:p>
          <a:p>
            <a:r>
              <a:rPr lang="en-US" dirty="0"/>
              <a:t>extreme events that result from climate change can be prevented</a:t>
            </a:r>
          </a:p>
          <a:p>
            <a:r>
              <a:rPr lang="en-US" dirty="0"/>
              <a:t>by storing water in vegetation, soil, and aquifers.</a:t>
            </a:r>
          </a:p>
          <a:p>
            <a:r>
              <a:rPr lang="en-US" dirty="0"/>
              <a:t>Biodiversity preservation is an additional positive side </a:t>
            </a:r>
            <a:r>
              <a:rPr lang="en-US" dirty="0" smtClean="0"/>
              <a:t>effect</a:t>
            </a:r>
            <a:r>
              <a:rPr lang="en-US" dirty="0"/>
              <a:t>.[1</a:t>
            </a:r>
            <a:r>
              <a:rPr lang="en-US" dirty="0" smtClean="0"/>
              <a:t>]</a:t>
            </a:r>
          </a:p>
          <a:p>
            <a:r>
              <a:rPr lang="en-US" dirty="0" smtClean="0"/>
              <a:t>(Source</a:t>
            </a:r>
            <a:r>
              <a:rPr lang="en-US" dirty="0"/>
              <a:t>: Ecosystem-based Water Management in Upper</a:t>
            </a:r>
          </a:p>
          <a:p>
            <a:r>
              <a:rPr lang="en-US" dirty="0"/>
              <a:t>River Basins in </a:t>
            </a:r>
            <a:r>
              <a:rPr lang="en-US" dirty="0" smtClean="0"/>
              <a:t>Thailand (pdf)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611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Cont. Lessons </a:t>
            </a:r>
            <a:r>
              <a:rPr lang="en-US" b="1" dirty="0"/>
              <a:t>Learned and Policy Recommendations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● </a:t>
            </a:r>
            <a:r>
              <a:rPr lang="en-US" b="1" dirty="0"/>
              <a:t>Adoption of new technologies</a:t>
            </a:r>
          </a:p>
          <a:p>
            <a:r>
              <a:rPr lang="en-US" dirty="0"/>
              <a:t>Aerial images from drones and 3D models were used to</a:t>
            </a:r>
          </a:p>
          <a:p>
            <a:r>
              <a:rPr lang="en-US" dirty="0"/>
              <a:t>explain the issues of water scarcity and climate change to</a:t>
            </a:r>
          </a:p>
          <a:p>
            <a:r>
              <a:rPr lang="en-US" dirty="0"/>
              <a:t>relevant stakeholders. </a:t>
            </a:r>
            <a:r>
              <a:rPr lang="en-US" dirty="0" smtClean="0"/>
              <a:t>The </a:t>
            </a:r>
            <a:r>
              <a:rPr lang="en-US" dirty="0"/>
              <a:t>same technologies can be used to</a:t>
            </a:r>
          </a:p>
          <a:p>
            <a:r>
              <a:rPr lang="en-US" dirty="0"/>
              <a:t>monitor the </a:t>
            </a:r>
            <a:r>
              <a:rPr lang="en-US" dirty="0" smtClean="0"/>
              <a:t>effectiveness </a:t>
            </a:r>
            <a:r>
              <a:rPr lang="en-US" dirty="0"/>
              <a:t>of the implemented measures.</a:t>
            </a:r>
          </a:p>
        </p:txBody>
      </p:sp>
    </p:spTree>
    <p:extLst>
      <p:ext uri="{BB962C8B-B14F-4D97-AF65-F5344CB8AC3E}">
        <p14:creationId xmlns:p14="http://schemas.microsoft.com/office/powerpoint/2010/main" val="2481589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Cont. Lessons </a:t>
            </a:r>
            <a:r>
              <a:rPr lang="en-US" b="1" dirty="0"/>
              <a:t>Learned and Policy Recommendations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Developing and sharing a set of problems and </a:t>
            </a:r>
            <a:r>
              <a:rPr lang="en-US" b="1" dirty="0" smtClean="0"/>
              <a:t>solutions based </a:t>
            </a:r>
            <a:r>
              <a:rPr lang="en-US" b="1" dirty="0"/>
              <a:t>on expertise incorporating indigenous </a:t>
            </a:r>
            <a:r>
              <a:rPr lang="en-US" b="1" dirty="0" smtClean="0"/>
              <a:t>knowledge are </a:t>
            </a:r>
            <a:r>
              <a:rPr lang="en-US" b="1" dirty="0"/>
              <a:t>important for </a:t>
            </a:r>
            <a:r>
              <a:rPr lang="en-US" b="1" dirty="0" smtClean="0"/>
              <a:t>effectively </a:t>
            </a:r>
            <a:r>
              <a:rPr lang="en-US" b="1" dirty="0"/>
              <a:t>implementing </a:t>
            </a:r>
            <a:r>
              <a:rPr lang="en-US" b="1" dirty="0" smtClean="0"/>
              <a:t>and sustaining </a:t>
            </a:r>
            <a:r>
              <a:rPr lang="en-US" b="1" dirty="0" err="1"/>
              <a:t>EbA</a:t>
            </a:r>
            <a:r>
              <a:rPr lang="en-US" b="1" dirty="0"/>
              <a:t> projects</a:t>
            </a:r>
            <a:r>
              <a:rPr lang="en-US" b="1" dirty="0" smtClean="0"/>
              <a:t>.</a:t>
            </a:r>
            <a:endParaRPr lang="en-US" b="1" dirty="0"/>
          </a:p>
          <a:p>
            <a:r>
              <a:rPr lang="en-US" sz="800" dirty="0"/>
              <a:t>● </a:t>
            </a:r>
            <a:r>
              <a:rPr lang="en-US" b="1" dirty="0"/>
              <a:t>Developing options suitable to the situation</a:t>
            </a:r>
          </a:p>
          <a:p>
            <a:r>
              <a:rPr lang="en-US" dirty="0"/>
              <a:t>Indigenous knowledge should be incorporated when designing</a:t>
            </a:r>
          </a:p>
          <a:p>
            <a:r>
              <a:rPr lang="en-US" dirty="0" err="1"/>
              <a:t>EbA</a:t>
            </a:r>
            <a:r>
              <a:rPr lang="en-US" dirty="0"/>
              <a:t> projects in order to address the situations of </a:t>
            </a:r>
            <a:r>
              <a:rPr lang="en-US" dirty="0" smtClean="0"/>
              <a:t>the regions</a:t>
            </a:r>
            <a:r>
              <a:rPr lang="en-US" dirty="0"/>
              <a:t>. Doing so was </a:t>
            </a:r>
            <a:r>
              <a:rPr lang="en-US" dirty="0" smtClean="0"/>
              <a:t>effective </a:t>
            </a:r>
            <a:r>
              <a:rPr lang="en-US" dirty="0"/>
              <a:t>for encouraging </a:t>
            </a:r>
            <a:r>
              <a:rPr lang="en-US" dirty="0" smtClean="0"/>
              <a:t>cooperation and </a:t>
            </a:r>
            <a:r>
              <a:rPr lang="en-US" dirty="0"/>
              <a:t>understanding of local committees and residents in </a:t>
            </a:r>
            <a:r>
              <a:rPr lang="en-US" dirty="0" smtClean="0"/>
              <a:t>relation to </a:t>
            </a:r>
            <a:r>
              <a:rPr lang="en-US" dirty="0"/>
              <a:t>climate change issues. Consequently, it reduced </a:t>
            </a:r>
            <a:r>
              <a:rPr lang="en-US" dirty="0" smtClean="0"/>
              <a:t>the time </a:t>
            </a:r>
            <a:r>
              <a:rPr lang="en-US" dirty="0"/>
              <a:t>required for project participation and </a:t>
            </a:r>
            <a:r>
              <a:rPr lang="en-US" dirty="0" smtClean="0"/>
              <a:t>implementation with </a:t>
            </a:r>
            <a:r>
              <a:rPr lang="en-US" dirty="0"/>
              <a:t>the locals.</a:t>
            </a:r>
          </a:p>
        </p:txBody>
      </p:sp>
    </p:spTree>
    <p:extLst>
      <p:ext uri="{BB962C8B-B14F-4D97-AF65-F5344CB8AC3E}">
        <p14:creationId xmlns:p14="http://schemas.microsoft.com/office/powerpoint/2010/main" val="419861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Cont. Lessons </a:t>
            </a:r>
            <a:r>
              <a:rPr lang="en-US" b="1" dirty="0"/>
              <a:t>Learned and Policy Recommendations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● </a:t>
            </a:r>
            <a:r>
              <a:rPr lang="en-US" b="1" dirty="0"/>
              <a:t>Sharing knowledge and experiences</a:t>
            </a:r>
          </a:p>
          <a:p>
            <a:r>
              <a:rPr lang="en-US" dirty="0"/>
              <a:t>Regions where their ecosystems are severely degraded share</a:t>
            </a:r>
          </a:p>
          <a:p>
            <a:r>
              <a:rPr lang="en-US" dirty="0"/>
              <a:t>similar geographical conditions and problems. Organizing</a:t>
            </a:r>
          </a:p>
          <a:p>
            <a:r>
              <a:rPr lang="en-US" dirty="0"/>
              <a:t>problems and solutions learned through related past and</a:t>
            </a:r>
          </a:p>
          <a:p>
            <a:r>
              <a:rPr lang="en-US" dirty="0"/>
              <a:t>similar projects — as it was done when </a:t>
            </a:r>
            <a:r>
              <a:rPr lang="en-US" dirty="0" smtClean="0"/>
              <a:t>creating the </a:t>
            </a:r>
            <a:r>
              <a:rPr lang="en-US" dirty="0"/>
              <a:t>stocktaking</a:t>
            </a:r>
          </a:p>
          <a:p>
            <a:r>
              <a:rPr lang="en-US" dirty="0"/>
              <a:t>measurement list as shown in </a:t>
            </a:r>
            <a:r>
              <a:rPr lang="en-US" b="1" dirty="0"/>
              <a:t>Figure 2-5-3 </a:t>
            </a:r>
            <a:r>
              <a:rPr lang="en-US" dirty="0"/>
              <a:t>— and</a:t>
            </a:r>
          </a:p>
          <a:p>
            <a:r>
              <a:rPr lang="en-US" dirty="0"/>
              <a:t>sharing it among parties engaged in similar projects would</a:t>
            </a:r>
          </a:p>
          <a:p>
            <a:r>
              <a:rPr lang="en-US" dirty="0"/>
              <a:t>be </a:t>
            </a:r>
            <a:r>
              <a:rPr lang="en-US" dirty="0" smtClean="0"/>
              <a:t>effective </a:t>
            </a:r>
            <a:r>
              <a:rPr lang="en-US" dirty="0"/>
              <a:t>for future project development. In </a:t>
            </a:r>
            <a:r>
              <a:rPr lang="en-US" dirty="0" err="1"/>
              <a:t>ECOSWat</a:t>
            </a:r>
            <a:r>
              <a:rPr lang="en-US" dirty="0"/>
              <a:t>,</a:t>
            </a:r>
          </a:p>
          <a:p>
            <a:r>
              <a:rPr lang="en-US" dirty="0"/>
              <a:t>DWR takes the initiative of the project an</a:t>
            </a:r>
          </a:p>
        </p:txBody>
      </p:sp>
    </p:spTree>
    <p:extLst>
      <p:ext uri="{BB962C8B-B14F-4D97-AF65-F5344CB8AC3E}">
        <p14:creationId xmlns:p14="http://schemas.microsoft.com/office/powerpoint/2010/main" val="1432109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28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86247"/>
            <a:ext cx="8596668" cy="38551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 most countries, human activities have degraded the natural, pristine ecosystems, from the ridge to the coastal and marine (coral reefs)</a:t>
            </a:r>
          </a:p>
          <a:p>
            <a:r>
              <a:rPr lang="en-US" dirty="0" smtClean="0"/>
              <a:t>In the case of mountainous countries, the </a:t>
            </a:r>
            <a:r>
              <a:rPr lang="en-US" dirty="0"/>
              <a:t>land-use conversion of forests into crop farms in the </a:t>
            </a:r>
            <a:r>
              <a:rPr lang="en-US" dirty="0" smtClean="0"/>
              <a:t>upper river </a:t>
            </a:r>
            <a:r>
              <a:rPr lang="en-US" dirty="0"/>
              <a:t>basins has caused a drastic increase in </a:t>
            </a:r>
            <a:r>
              <a:rPr lang="en-US" dirty="0" smtClean="0"/>
              <a:t>population and </a:t>
            </a:r>
            <a:r>
              <a:rPr lang="en-US" dirty="0"/>
              <a:t>water </a:t>
            </a:r>
            <a:r>
              <a:rPr lang="en-US" dirty="0" smtClean="0"/>
              <a:t>demand</a:t>
            </a:r>
          </a:p>
          <a:p>
            <a:r>
              <a:rPr lang="en-US" dirty="0"/>
              <a:t>Decreasing water </a:t>
            </a:r>
            <a:r>
              <a:rPr lang="en-US" dirty="0" smtClean="0"/>
              <a:t>storage capacity</a:t>
            </a:r>
            <a:r>
              <a:rPr lang="en-US" dirty="0"/>
              <a:t>, due to </a:t>
            </a:r>
            <a:r>
              <a:rPr lang="en-US" dirty="0" smtClean="0"/>
              <a:t>outflowing </a:t>
            </a:r>
            <a:r>
              <a:rPr lang="en-US" dirty="0"/>
              <a:t>sediment from forests into </a:t>
            </a:r>
            <a:r>
              <a:rPr lang="en-US" dirty="0" smtClean="0"/>
              <a:t>rivers and </a:t>
            </a:r>
            <a:r>
              <a:rPr lang="en-US" dirty="0"/>
              <a:t>reservoirs, has also made those problems severe. </a:t>
            </a:r>
            <a:endParaRPr lang="en-US" dirty="0" smtClean="0"/>
          </a:p>
          <a:p>
            <a:r>
              <a:rPr lang="en-US" dirty="0" smtClean="0"/>
              <a:t>Human activities </a:t>
            </a:r>
            <a:r>
              <a:rPr lang="en-US" dirty="0"/>
              <a:t>degrade the ecosystem in the area and </a:t>
            </a:r>
            <a:r>
              <a:rPr lang="en-US" dirty="0" smtClean="0"/>
              <a:t>thereby make </a:t>
            </a:r>
            <a:r>
              <a:rPr lang="en-US" dirty="0"/>
              <a:t>it more vulnerable. </a:t>
            </a:r>
            <a:endParaRPr lang="en-US" dirty="0" smtClean="0"/>
          </a:p>
          <a:p>
            <a:r>
              <a:rPr lang="en-US" dirty="0" smtClean="0"/>
              <a:t>Increases </a:t>
            </a:r>
            <a:r>
              <a:rPr lang="en-US" dirty="0"/>
              <a:t>of extreme events </a:t>
            </a:r>
            <a:r>
              <a:rPr lang="en-US" dirty="0" smtClean="0"/>
              <a:t>related to </a:t>
            </a:r>
            <a:r>
              <a:rPr lang="en-US" dirty="0"/>
              <a:t>precipitation and temperature due to climate change </a:t>
            </a:r>
            <a:r>
              <a:rPr lang="en-US" dirty="0" smtClean="0"/>
              <a:t>have aggravated </a:t>
            </a:r>
            <a:r>
              <a:rPr lang="en-US" dirty="0"/>
              <a:t>the situation, and immediate actions are needed.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48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EbA</a:t>
            </a:r>
            <a:r>
              <a:rPr lang="en-US" dirty="0" smtClean="0"/>
              <a:t>- common 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78925"/>
            <a:ext cx="8596668" cy="4262438"/>
          </a:xfrm>
        </p:spPr>
        <p:txBody>
          <a:bodyPr/>
          <a:lstStyle/>
          <a:p>
            <a:r>
              <a:rPr lang="en-US" b="1" dirty="0"/>
              <a:t>Overall </a:t>
            </a:r>
            <a:r>
              <a:rPr lang="en-US" b="1" dirty="0" smtClean="0"/>
              <a:t>goal</a:t>
            </a:r>
          </a:p>
          <a:p>
            <a:r>
              <a:rPr lang="en-US" dirty="0"/>
              <a:t>Improving the entire ecosystem of the subject area </a:t>
            </a:r>
            <a:r>
              <a:rPr lang="en-US" dirty="0" smtClean="0"/>
              <a:t>and contributing </a:t>
            </a:r>
            <a:r>
              <a:rPr lang="en-US" dirty="0"/>
              <a:t>to climate protection and sustainable </a:t>
            </a:r>
            <a:r>
              <a:rPr lang="en-US" dirty="0" smtClean="0"/>
              <a:t>development</a:t>
            </a:r>
          </a:p>
          <a:p>
            <a:r>
              <a:rPr lang="en-US" dirty="0"/>
              <a:t>Designing and facilitating implementation of suitable </a:t>
            </a:r>
            <a:r>
              <a:rPr lang="en-US" dirty="0" smtClean="0"/>
              <a:t>measures in </a:t>
            </a:r>
            <a:r>
              <a:rPr lang="en-US" dirty="0"/>
              <a:t>each area and enhancing resilience to climate </a:t>
            </a:r>
            <a:r>
              <a:rPr lang="en-US" dirty="0" smtClean="0"/>
              <a:t>change and </a:t>
            </a:r>
            <a:r>
              <a:rPr lang="en-US" dirty="0"/>
              <a:t>improving local capacity for water management.</a:t>
            </a:r>
          </a:p>
        </p:txBody>
      </p:sp>
    </p:spTree>
    <p:extLst>
      <p:ext uri="{BB962C8B-B14F-4D97-AF65-F5344CB8AC3E}">
        <p14:creationId xmlns:p14="http://schemas.microsoft.com/office/powerpoint/2010/main" val="3280572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Sub-goals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Establishing stakeholder platforms in the pilot areas for:</a:t>
            </a:r>
          </a:p>
          <a:p>
            <a:r>
              <a:rPr lang="en-US" dirty="0"/>
              <a:t>● Improving local people’s general education and </a:t>
            </a:r>
            <a:r>
              <a:rPr lang="en-US" dirty="0" smtClean="0"/>
              <a:t>awareness of </a:t>
            </a:r>
            <a:r>
              <a:rPr lang="en-US" dirty="0"/>
              <a:t>climate change and water management.</a:t>
            </a:r>
          </a:p>
          <a:p>
            <a:r>
              <a:rPr lang="en-US" dirty="0"/>
              <a:t>● Supporting local water departments and staff of </a:t>
            </a:r>
            <a:r>
              <a:rPr lang="en-US" dirty="0" smtClean="0"/>
              <a:t>relevant water </a:t>
            </a:r>
            <a:r>
              <a:rPr lang="en-US" dirty="0"/>
              <a:t>authorities to plan, design, and evaluate </a:t>
            </a:r>
            <a:r>
              <a:rPr lang="en-US" dirty="0" smtClean="0"/>
              <a:t>possible measures</a:t>
            </a:r>
            <a:r>
              <a:rPr lang="en-US" dirty="0"/>
              <a:t>.</a:t>
            </a:r>
          </a:p>
          <a:p>
            <a:r>
              <a:rPr lang="en-US" dirty="0"/>
              <a:t>● </a:t>
            </a:r>
            <a:r>
              <a:rPr lang="en-US" dirty="0" smtClean="0"/>
              <a:t>Reflecting </a:t>
            </a:r>
            <a:r>
              <a:rPr lang="en-US" dirty="0"/>
              <a:t>these </a:t>
            </a:r>
            <a:r>
              <a:rPr lang="en-US" dirty="0" err="1"/>
              <a:t>EbAs</a:t>
            </a:r>
            <a:r>
              <a:rPr lang="en-US" dirty="0"/>
              <a:t> experiences in the national </a:t>
            </a:r>
            <a:r>
              <a:rPr lang="en-US" dirty="0" smtClean="0"/>
              <a:t>adaptation strategy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383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●</a:t>
            </a:r>
            <a:r>
              <a:rPr lang="en-US" b="1" dirty="0"/>
              <a:t>Institutional arrangements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Differs for different countries (e.g. in the case of the Mekong River Basin; in the case of the </a:t>
            </a:r>
            <a:r>
              <a:rPr lang="en-US" dirty="0" err="1" smtClean="0"/>
              <a:t>Nadi</a:t>
            </a:r>
            <a:r>
              <a:rPr lang="en-US" dirty="0" smtClean="0"/>
              <a:t> River IWRM)</a:t>
            </a:r>
          </a:p>
          <a:p>
            <a:r>
              <a:rPr lang="en-US" dirty="0" smtClean="0"/>
              <a:t>But overall goal of the institutions is to </a:t>
            </a:r>
            <a:r>
              <a:rPr lang="en-US" u="sng" dirty="0" smtClean="0"/>
              <a:t>Improve </a:t>
            </a:r>
            <a:r>
              <a:rPr lang="en-US" u="sng" dirty="0"/>
              <a:t>Management of Extreme Events through </a:t>
            </a:r>
            <a:r>
              <a:rPr lang="en-US" u="sng" dirty="0" smtClean="0"/>
              <a:t>Ecosystem-based </a:t>
            </a:r>
            <a:r>
              <a:rPr lang="en-US" u="sng" dirty="0"/>
              <a:t>Adaptation in </a:t>
            </a:r>
            <a:r>
              <a:rPr lang="en-US" u="sng" dirty="0" smtClean="0"/>
              <a:t>Watersheds</a:t>
            </a:r>
          </a:p>
          <a:p>
            <a:endParaRPr lang="en-US" u="sng" dirty="0"/>
          </a:p>
          <a:p>
            <a:r>
              <a:rPr lang="en-US" u="sng" dirty="0" smtClean="0"/>
              <a:t>Next slide shows an example of an Institutional </a:t>
            </a:r>
            <a:r>
              <a:rPr lang="en-US" u="sng" dirty="0" err="1" smtClean="0"/>
              <a:t>Arrrangement</a:t>
            </a:r>
            <a:r>
              <a:rPr lang="en-US" u="sng" dirty="0" smtClean="0"/>
              <a:t> for an </a:t>
            </a:r>
            <a:r>
              <a:rPr lang="en-US" u="sng" dirty="0" err="1" smtClean="0"/>
              <a:t>EbA</a:t>
            </a:r>
            <a:r>
              <a:rPr lang="en-US" u="sng" dirty="0" smtClean="0"/>
              <a:t> in Thailand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460787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4539" y="781050"/>
            <a:ext cx="8447235" cy="526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08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Order of Activities: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A) Involve </a:t>
            </a:r>
            <a:r>
              <a:rPr lang="en-US" b="1" dirty="0"/>
              <a:t>a wide range of stakeholders to </a:t>
            </a:r>
            <a:r>
              <a:rPr lang="en-US" b="1" dirty="0" smtClean="0"/>
              <a:t>establish stakeholder platforms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project involved the existing River Basin </a:t>
            </a:r>
            <a:r>
              <a:rPr lang="en-US" dirty="0" smtClean="0"/>
              <a:t>Committee from </a:t>
            </a:r>
            <a:r>
              <a:rPr lang="en-US" dirty="0"/>
              <a:t>the very early stages of the process.</a:t>
            </a:r>
            <a:r>
              <a:rPr lang="en-US" sz="800" dirty="0"/>
              <a:t>[4] </a:t>
            </a:r>
            <a:r>
              <a:rPr lang="en-US" dirty="0" smtClean="0"/>
              <a:t>The River Basin </a:t>
            </a:r>
            <a:r>
              <a:rPr lang="en-US" dirty="0"/>
              <a:t>Management Committee includes regional </a:t>
            </a:r>
            <a:r>
              <a:rPr lang="en-US" dirty="0" smtClean="0"/>
              <a:t>officials</a:t>
            </a:r>
            <a:endParaRPr lang="en-US" dirty="0"/>
          </a:p>
          <a:p>
            <a:pPr lvl="1"/>
            <a:r>
              <a:rPr lang="en-US" dirty="0"/>
              <a:t>and local society groups, and helped to make a base </a:t>
            </a:r>
            <a:r>
              <a:rPr lang="en-US" dirty="0" smtClean="0"/>
              <a:t>of stakeholder </a:t>
            </a:r>
            <a:r>
              <a:rPr lang="en-US" dirty="0"/>
              <a:t>platforms for further activities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B) Vulnerability </a:t>
            </a:r>
            <a:r>
              <a:rPr lang="en-US" b="1" dirty="0"/>
              <a:t>Analysis (VA) and assessment for </a:t>
            </a:r>
            <a:r>
              <a:rPr lang="en-US" b="1" dirty="0" smtClean="0"/>
              <a:t>understanding the </a:t>
            </a:r>
            <a:r>
              <a:rPr lang="en-US" b="1" dirty="0"/>
              <a:t>current situation of the local </a:t>
            </a:r>
            <a:r>
              <a:rPr lang="en-US" b="1" dirty="0" smtClean="0"/>
              <a:t>ecosystem and </a:t>
            </a:r>
            <a:r>
              <a:rPr lang="en-US" b="1" dirty="0"/>
              <a:t>sharing information with local </a:t>
            </a:r>
            <a:r>
              <a:rPr lang="en-US" b="1" dirty="0" smtClean="0"/>
              <a:t>stakeholders</a:t>
            </a:r>
          </a:p>
          <a:p>
            <a:r>
              <a:rPr lang="en-US" dirty="0"/>
              <a:t>Each river basin </a:t>
            </a:r>
            <a:r>
              <a:rPr lang="en-US" dirty="0" smtClean="0"/>
              <a:t>is </a:t>
            </a:r>
            <a:r>
              <a:rPr lang="en-US" dirty="0"/>
              <a:t>modeled by aggregating data </a:t>
            </a:r>
            <a:r>
              <a:rPr lang="en-US" dirty="0" smtClean="0"/>
              <a:t>from different </a:t>
            </a:r>
            <a:r>
              <a:rPr lang="en-US" dirty="0"/>
              <a:t>institutions (for example, hydrological network</a:t>
            </a:r>
            <a:r>
              <a:rPr lang="en-US" dirty="0" smtClean="0"/>
              <a:t>, geology</a:t>
            </a:r>
            <a:r>
              <a:rPr lang="en-US" dirty="0"/>
              <a:t>, groundwater aquifers, land use, and crop pattern).</a:t>
            </a:r>
          </a:p>
          <a:p>
            <a:r>
              <a:rPr lang="en-US" dirty="0"/>
              <a:t>Each basin’s hydrological analysis </a:t>
            </a:r>
            <a:r>
              <a:rPr lang="en-US" dirty="0" smtClean="0"/>
              <a:t>is then conducted </a:t>
            </a:r>
            <a:r>
              <a:rPr lang="en-US" dirty="0"/>
              <a:t>by </a:t>
            </a:r>
            <a:r>
              <a:rPr lang="en-US" dirty="0" smtClean="0"/>
              <a:t>experts and </a:t>
            </a:r>
            <a:r>
              <a:rPr lang="en-US" dirty="0"/>
              <a:t>the </a:t>
            </a:r>
            <a:r>
              <a:rPr lang="en-US" dirty="0" smtClean="0"/>
              <a:t>effects </a:t>
            </a:r>
            <a:r>
              <a:rPr lang="en-US" dirty="0"/>
              <a:t>of climate change </a:t>
            </a:r>
            <a:r>
              <a:rPr lang="en-US" dirty="0" smtClean="0"/>
              <a:t>are identified</a:t>
            </a:r>
            <a:r>
              <a:rPr lang="en-US" dirty="0"/>
              <a:t>.</a:t>
            </a:r>
          </a:p>
          <a:p>
            <a:r>
              <a:rPr lang="en-US" dirty="0" smtClean="0"/>
              <a:t>After </a:t>
            </a:r>
            <a:r>
              <a:rPr lang="en-US" dirty="0"/>
              <a:t>identifying vulnerabilities, all stakeholders in </a:t>
            </a:r>
            <a:r>
              <a:rPr lang="en-US" dirty="0" smtClean="0"/>
              <a:t>each basin work </a:t>
            </a:r>
            <a:r>
              <a:rPr lang="en-US" dirty="0"/>
              <a:t>together to learn how climate change </a:t>
            </a:r>
            <a:r>
              <a:rPr lang="en-US" dirty="0" smtClean="0"/>
              <a:t>impacts the </a:t>
            </a:r>
            <a:r>
              <a:rPr lang="en-US" dirty="0"/>
              <a:t>area and understand how the </a:t>
            </a:r>
            <a:r>
              <a:rPr lang="en-US" dirty="0" err="1"/>
              <a:t>EbA</a:t>
            </a:r>
            <a:r>
              <a:rPr lang="en-US" dirty="0"/>
              <a:t> works.</a:t>
            </a:r>
          </a:p>
        </p:txBody>
      </p:sp>
    </p:spTree>
    <p:extLst>
      <p:ext uri="{BB962C8B-B14F-4D97-AF65-F5344CB8AC3E}">
        <p14:creationId xmlns:p14="http://schemas.microsoft.com/office/powerpoint/2010/main" val="1516379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Order of Activities </a:t>
            </a:r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Economic Analysis to assess the </a:t>
            </a:r>
            <a:r>
              <a:rPr lang="en-US" b="1" dirty="0" smtClean="0"/>
              <a:t>cost-effectiveness </a:t>
            </a:r>
            <a:r>
              <a:rPr lang="en-US" b="1" dirty="0"/>
              <a:t>of </a:t>
            </a:r>
            <a:r>
              <a:rPr lang="en-US" b="1" dirty="0" err="1" smtClean="0"/>
              <a:t>EbA</a:t>
            </a:r>
            <a:endParaRPr lang="en-US" b="1" dirty="0" smtClean="0"/>
          </a:p>
          <a:p>
            <a:r>
              <a:rPr lang="en-US" dirty="0"/>
              <a:t>Because measures taken by </a:t>
            </a:r>
            <a:r>
              <a:rPr lang="en-US" dirty="0" err="1"/>
              <a:t>EbA</a:t>
            </a:r>
            <a:r>
              <a:rPr lang="en-US" dirty="0"/>
              <a:t> do not necessarily </a:t>
            </a:r>
            <a:r>
              <a:rPr lang="en-US" dirty="0" smtClean="0"/>
              <a:t>bring the </a:t>
            </a:r>
            <a:r>
              <a:rPr lang="en-US" dirty="0"/>
              <a:t>best results to the area, a </a:t>
            </a:r>
            <a:r>
              <a:rPr lang="en-US" dirty="0" smtClean="0"/>
              <a:t>cost-benefit </a:t>
            </a:r>
            <a:r>
              <a:rPr lang="en-US" dirty="0"/>
              <a:t>analysis of </a:t>
            </a:r>
            <a:r>
              <a:rPr lang="en-US" dirty="0" smtClean="0"/>
              <a:t>all adaptive measures (green measures</a:t>
            </a:r>
            <a:r>
              <a:rPr lang="en-US" dirty="0"/>
              <a:t>, grey measures and hybrid of green and </a:t>
            </a:r>
            <a:r>
              <a:rPr lang="en-US" dirty="0" smtClean="0"/>
              <a:t>grey Measures) </a:t>
            </a:r>
            <a:r>
              <a:rPr lang="en-US" dirty="0"/>
              <a:t>is implemented in the process of VA. </a:t>
            </a:r>
            <a:endParaRPr lang="en-US" dirty="0" smtClean="0"/>
          </a:p>
          <a:p>
            <a:r>
              <a:rPr lang="en-US" dirty="0" smtClean="0"/>
              <a:t>Results often showed </a:t>
            </a:r>
            <a:r>
              <a:rPr lang="en-US" dirty="0"/>
              <a:t>that the hybrid option was expected to be the best</a:t>
            </a:r>
          </a:p>
          <a:p>
            <a:r>
              <a:rPr lang="en-US" dirty="0"/>
              <a:t>option in terms of the </a:t>
            </a:r>
            <a:r>
              <a:rPr lang="en-US" dirty="0" smtClean="0"/>
              <a:t>cost-benefit </a:t>
            </a:r>
            <a:r>
              <a:rPr lang="en-US" dirty="0"/>
              <a:t>ratio.</a:t>
            </a:r>
            <a:r>
              <a:rPr lang="en-US" sz="800" dirty="0"/>
              <a:t>[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9460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329</TotalTime>
  <Words>1566</Words>
  <Application>Microsoft Office PowerPoint</Application>
  <PresentationFormat>Widescreen</PresentationFormat>
  <Paragraphs>111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MinionPro-Regular</vt:lpstr>
      <vt:lpstr>MyriadPro-Semibold</vt:lpstr>
      <vt:lpstr>Trebuchet MS</vt:lpstr>
      <vt:lpstr>Wingdings 3</vt:lpstr>
      <vt:lpstr>Facet</vt:lpstr>
      <vt:lpstr>ESM803 CLIMATE CHANGE IMPACT AND ADAPTATION IN THE SOUTH PACIFIC</vt:lpstr>
      <vt:lpstr>What is EbA? </vt:lpstr>
      <vt:lpstr>Background</vt:lpstr>
      <vt:lpstr>EbA- common objectives:</vt:lpstr>
      <vt:lpstr>Sub-goals</vt:lpstr>
      <vt:lpstr>●Institutional arrangements</vt:lpstr>
      <vt:lpstr>PowerPoint Presentation</vt:lpstr>
      <vt:lpstr>General Order of Activities:</vt:lpstr>
      <vt:lpstr>General Order of Activities cont.</vt:lpstr>
      <vt:lpstr>General Order of Activities cont.</vt:lpstr>
      <vt:lpstr>General Order of Activities cont.</vt:lpstr>
      <vt:lpstr>General Order of Activities cont.</vt:lpstr>
      <vt:lpstr>PowerPoint Presentation</vt:lpstr>
      <vt:lpstr>Example from Thailand</vt:lpstr>
      <vt:lpstr>Adoption of innovative technologies </vt:lpstr>
      <vt:lpstr>Lessons Learned and Policy Recommendations</vt:lpstr>
      <vt:lpstr>Cont. Lessons Learned and Policy Recommendations  </vt:lpstr>
      <vt:lpstr>Cont. Lessons Learned and Policy Recommendations </vt:lpstr>
      <vt:lpstr>Cont. Lessons Learned and Policy Recommendations </vt:lpstr>
      <vt:lpstr>Cont. Lessons Learned and Policy Recommendations </vt:lpstr>
      <vt:lpstr>Cont. Lessons Learned and Policy Recommendations </vt:lpstr>
      <vt:lpstr>Cont. Lessons Learned and Policy Recommendations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ENS802 MANAGEMENT OF RIDGE AND REEF ECOSYSTEMS</dc:title>
  <dc:creator>Ulukalesi Tamata</dc:creator>
  <cp:lastModifiedBy>Ulukalesi Tamata</cp:lastModifiedBy>
  <cp:revision>27</cp:revision>
  <dcterms:created xsi:type="dcterms:W3CDTF">2019-02-26T04:15:35Z</dcterms:created>
  <dcterms:modified xsi:type="dcterms:W3CDTF">2021-09-02T07:38:10Z</dcterms:modified>
</cp:coreProperties>
</file>