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1" r:id="rId4"/>
    <p:sldId id="265" r:id="rId5"/>
    <p:sldId id="266" r:id="rId6"/>
    <p:sldId id="269" r:id="rId7"/>
    <p:sldId id="271" r:id="rId8"/>
    <p:sldId id="273" r:id="rId9"/>
    <p:sldId id="276" r:id="rId10"/>
    <p:sldId id="279" r:id="rId11"/>
    <p:sldId id="281"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1320" y="-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933FFD2-CAFF-4B60-BC42-CABD86E5E21A}" type="datetimeFigureOut">
              <a:rPr lang="en-US" smtClean="0"/>
              <a:pPr/>
              <a:t>10/1/2018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48C375D0-1826-48C4-9897-DC855C3EAD5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8C375D0-1826-48C4-9897-DC855C3EAD50}"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8C375D0-1826-48C4-9897-DC855C3EAD50}"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8C375D0-1826-48C4-9897-DC855C3EAD50}"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48C375D0-1826-48C4-9897-DC855C3EAD5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48C375D0-1826-48C4-9897-DC855C3EAD50}"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48C375D0-1826-48C4-9897-DC855C3EAD5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5933FFD2-CAFF-4B60-BC42-CABD86E5E21A}" type="datetimeFigureOut">
              <a:rPr lang="en-US" smtClean="0"/>
              <a:pPr/>
              <a:t>10/1/2018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48C375D0-1826-48C4-9897-DC855C3EAD5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933FFD2-CAFF-4B60-BC42-CABD86E5E21A}" type="datetimeFigureOut">
              <a:rPr lang="en-US" smtClean="0"/>
              <a:pPr/>
              <a:t>10/1/2018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48C375D0-1826-48C4-9897-DC855C3EAD50}"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8C375D0-1826-48C4-9897-DC855C3EAD5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5933FFD2-CAFF-4B60-BC42-CABD86E5E21A}" type="datetimeFigureOut">
              <a:rPr lang="en-US" smtClean="0"/>
              <a:pPr/>
              <a:t>10/1/2018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48C375D0-1826-48C4-9897-DC855C3EAD5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5933FFD2-CAFF-4B60-BC42-CABD86E5E21A}" type="datetimeFigureOut">
              <a:rPr lang="en-US" smtClean="0"/>
              <a:pPr/>
              <a:t>10/1/2018</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48C375D0-1826-48C4-9897-DC855C3EAD5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85000" lnSpcReduction="20000"/>
          </a:bodyPr>
          <a:lstStyle/>
          <a:p>
            <a:pPr algn="just">
              <a:buNone/>
            </a:pPr>
            <a:r>
              <a:rPr lang="en-US" dirty="0" smtClean="0"/>
              <a:t>What is affirmative action?</a:t>
            </a:r>
          </a:p>
          <a:p>
            <a:pPr algn="just">
              <a:buNone/>
            </a:pPr>
            <a:r>
              <a:rPr lang="en-US" dirty="0" smtClean="0"/>
              <a:t>	Refers  to programs designed &amp; implemented to address the socio-economic and political situations of those considered historically  ‘disadvantaged’.</a:t>
            </a:r>
          </a:p>
          <a:p>
            <a:pPr algn="just">
              <a:buNone/>
            </a:pPr>
            <a:r>
              <a:rPr lang="en-US" dirty="0" smtClean="0"/>
              <a:t>However questions:</a:t>
            </a:r>
          </a:p>
          <a:p>
            <a:pPr algn="just">
              <a:buNone/>
            </a:pPr>
            <a:r>
              <a:rPr lang="en-US" dirty="0" smtClean="0"/>
              <a:t>*Who constitutes the disadvantaged? And</a:t>
            </a:r>
          </a:p>
          <a:p>
            <a:r>
              <a:rPr lang="en-US" dirty="0" smtClean="0"/>
              <a:t>*What type of preferential programs are appropriate? Can be contentious because the term ‘disadvantaged’ can be defined in different ways in different situations by different people; and often, certain definitions may </a:t>
            </a:r>
            <a:r>
              <a:rPr lang="en-US" dirty="0" err="1" smtClean="0"/>
              <a:t>favour</a:t>
            </a:r>
            <a:r>
              <a:rPr lang="en-US" dirty="0" smtClean="0"/>
              <a:t> certain groups ahead of others. </a:t>
            </a:r>
            <a:r>
              <a:rPr lang="en-US" dirty="0"/>
              <a:t>The preferential treatment of one group over another have raised moral and philosophical questions which continue to be controversial.</a:t>
            </a:r>
          </a:p>
          <a:p>
            <a:r>
              <a:rPr lang="en-US" dirty="0"/>
              <a:t>Affirmative action based on ethnicity is often subject to emotional reaction because of the complex  way ethnicity is linked to political &amp; ideological interests</a:t>
            </a:r>
          </a:p>
          <a:p>
            <a:pPr algn="just">
              <a:buNone/>
            </a:pPr>
            <a:endParaRPr lang="en-US" dirty="0"/>
          </a:p>
        </p:txBody>
      </p:sp>
    </p:spTree>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70000" lnSpcReduction="20000"/>
          </a:bodyPr>
          <a:lstStyle/>
          <a:p>
            <a:pPr marL="109728" indent="0" algn="just">
              <a:buNone/>
            </a:pPr>
            <a:r>
              <a:rPr lang="en-US" b="1" u="sng" dirty="0" smtClean="0"/>
              <a:t>Fiji – Brief  Background:</a:t>
            </a:r>
          </a:p>
          <a:p>
            <a:pPr algn="just"/>
            <a:r>
              <a:rPr lang="en-US" dirty="0" smtClean="0"/>
              <a:t>Fiji’s colonial history was characterized by ethnic delineation, which continued to some degree after independence</a:t>
            </a:r>
          </a:p>
          <a:p>
            <a:pPr algn="just"/>
            <a:r>
              <a:rPr lang="en-US" dirty="0" smtClean="0"/>
              <a:t>Ethnic strains led to political instability which contributed to coups on Four occasions</a:t>
            </a:r>
          </a:p>
          <a:p>
            <a:pPr algn="just"/>
            <a:r>
              <a:rPr lang="en-US" b="1" dirty="0" smtClean="0">
                <a:solidFill>
                  <a:srgbClr val="00B050"/>
                </a:solidFill>
              </a:rPr>
              <a:t>Fiji’s post-colonial politics revolved around negotiating political balance and concessions through affirmative action</a:t>
            </a:r>
          </a:p>
          <a:p>
            <a:pPr algn="just"/>
            <a:r>
              <a:rPr lang="en-US" dirty="0" smtClean="0"/>
              <a:t>Also significant is </a:t>
            </a:r>
            <a:r>
              <a:rPr lang="en-US" b="1" dirty="0" smtClean="0">
                <a:solidFill>
                  <a:schemeClr val="accent1">
                    <a:lumMod val="75000"/>
                  </a:schemeClr>
                </a:solidFill>
              </a:rPr>
              <a:t>the role of elites who use their strategic position as both ethnic leaders as well as state elites, in accessing state resources in the name of affirmative action for their communities </a:t>
            </a:r>
          </a:p>
          <a:p>
            <a:pPr algn="just"/>
            <a:r>
              <a:rPr lang="en-US" dirty="0"/>
              <a:t>Associated with this is the formation of networks of patronage, consisting of political elites, state bureaucrats and businessmen who stand to gain from affirmative action</a:t>
            </a:r>
          </a:p>
          <a:p>
            <a:pPr algn="just"/>
            <a:r>
              <a:rPr lang="en-US" dirty="0"/>
              <a:t>It is common practice to use affirmative as a payoff for political loyalty</a:t>
            </a:r>
          </a:p>
          <a:p>
            <a:pPr algn="just"/>
            <a:r>
              <a:rPr lang="en-US" dirty="0"/>
              <a:t>Affirmative action is justified by the ideological notion of ‘</a:t>
            </a:r>
            <a:r>
              <a:rPr lang="en-US" dirty="0" err="1"/>
              <a:t>paramountcy</a:t>
            </a:r>
            <a:r>
              <a:rPr lang="en-US" dirty="0"/>
              <a:t> of Fijian interest.’</a:t>
            </a:r>
          </a:p>
          <a:p>
            <a:pPr algn="just"/>
            <a:r>
              <a:rPr lang="en-US" dirty="0"/>
              <a:t>This ideology has been widely articulated and accepted because the designated group is demographically and political dominant</a:t>
            </a:r>
          </a:p>
          <a:p>
            <a:pPr algn="just"/>
            <a:endParaRPr lang="en-US" b="1" dirty="0">
              <a:solidFill>
                <a:schemeClr val="accent1">
                  <a:lumMod val="75000"/>
                </a:schemeClr>
              </a:solidFill>
            </a:endParaRPr>
          </a:p>
        </p:txBody>
      </p:sp>
    </p:spTree>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85000" lnSpcReduction="20000"/>
          </a:bodyPr>
          <a:lstStyle/>
          <a:p>
            <a:pPr algn="just"/>
            <a:r>
              <a:rPr lang="en-US" dirty="0" smtClean="0"/>
              <a:t>Affirmative action (AA) has helped lessen inequality but has not removed ethnic tension as originally envisaged</a:t>
            </a:r>
          </a:p>
          <a:p>
            <a:pPr algn="just"/>
            <a:r>
              <a:rPr lang="en-US" dirty="0" smtClean="0"/>
              <a:t>The 1970 Constitution was seen as a result of accommodation  among elites, where the leaders of the various communities bargained their way to an eventual consociation list solution </a:t>
            </a:r>
          </a:p>
          <a:p>
            <a:pPr algn="just"/>
            <a:r>
              <a:rPr lang="en-US" dirty="0" smtClean="0"/>
              <a:t>It still perpetuated communalism through various ‘protective mechanisms’ to ensure  paramountcy of Fijian interests </a:t>
            </a:r>
          </a:p>
          <a:p>
            <a:pPr algn="just"/>
            <a:r>
              <a:rPr lang="en-US" dirty="0"/>
              <a:t>Among these, legislation to preserve the inalienability of native land, provisions for institutional prominence of the Fijian administration and provisions for the communal franchise</a:t>
            </a:r>
          </a:p>
          <a:p>
            <a:pPr algn="just"/>
            <a:r>
              <a:rPr lang="en-US" dirty="0"/>
              <a:t>Communalism at political level also found expression at the grassroots in terms of development initiatives and other forms of social </a:t>
            </a:r>
            <a:r>
              <a:rPr lang="en-US" dirty="0" err="1"/>
              <a:t>organisations</a:t>
            </a:r>
            <a:r>
              <a:rPr lang="en-US" dirty="0"/>
              <a:t> </a:t>
            </a:r>
          </a:p>
          <a:p>
            <a:pPr algn="just"/>
            <a:r>
              <a:rPr lang="en-US" dirty="0" smtClean="0"/>
              <a:t>  </a:t>
            </a:r>
            <a:endParaRPr lang="en-US" dirty="0"/>
          </a:p>
        </p:txBody>
      </p:sp>
    </p:spTree>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pPr algn="just"/>
            <a:r>
              <a:rPr lang="en-US" dirty="0"/>
              <a:t>On the surface </a:t>
            </a:r>
            <a:r>
              <a:rPr lang="en-US" dirty="0" smtClean="0"/>
              <a:t>,independent </a:t>
            </a:r>
            <a:r>
              <a:rPr lang="en-US" dirty="0"/>
              <a:t>Fiji appeared peaceful </a:t>
            </a:r>
            <a:r>
              <a:rPr lang="en-US" dirty="0" smtClean="0"/>
              <a:t>but </a:t>
            </a:r>
            <a:r>
              <a:rPr lang="en-US" dirty="0"/>
              <a:t>there were underlying </a:t>
            </a:r>
            <a:r>
              <a:rPr lang="en-US" dirty="0" smtClean="0"/>
              <a:t>fissures, </a:t>
            </a:r>
            <a:r>
              <a:rPr lang="en-US" dirty="0"/>
              <a:t>which leaders of the two main ethnic groups tried very hard to under wraps</a:t>
            </a:r>
          </a:p>
          <a:p>
            <a:pPr algn="just"/>
            <a:r>
              <a:rPr lang="en-US" dirty="0"/>
              <a:t>One way was through a constitution which provided political balance between the ethnic </a:t>
            </a:r>
            <a:r>
              <a:rPr lang="en-US" dirty="0" smtClean="0"/>
              <a:t>groups-a consociation agreement</a:t>
            </a:r>
            <a:endParaRPr lang="en-US" dirty="0"/>
          </a:p>
          <a:p>
            <a:pPr algn="just"/>
            <a:r>
              <a:rPr lang="en-US" dirty="0"/>
              <a:t>The British had carefully nurtured an indigenous Fijian elite within the Alliance Party to take over political power upon </a:t>
            </a:r>
            <a:r>
              <a:rPr lang="en-US" dirty="0" smtClean="0"/>
              <a:t>independence</a:t>
            </a:r>
          </a:p>
          <a:p>
            <a:pPr algn="just"/>
            <a:r>
              <a:rPr lang="en-US" dirty="0"/>
              <a:t>The Alliance Party’s multi-racial philosophy was the brainchild of </a:t>
            </a:r>
            <a:r>
              <a:rPr lang="en-US" dirty="0" err="1"/>
              <a:t>Rt</a:t>
            </a:r>
            <a:r>
              <a:rPr lang="en-US" dirty="0"/>
              <a:t> Mara</a:t>
            </a:r>
          </a:p>
          <a:p>
            <a:pPr algn="just"/>
            <a:r>
              <a:rPr lang="en-US" dirty="0"/>
              <a:t>His propensity towards racial inclusiveness was nurtured during his student days at Marist Brothers High School, a Catholic school and the first multi-racial school for boys in Fiji.</a:t>
            </a:r>
          </a:p>
          <a:p>
            <a:pPr algn="just"/>
            <a:r>
              <a:rPr lang="en-US" dirty="0"/>
              <a:t>Most of the leading ethnic leaders of the Alliance government consisting of indigenous Fijians, Indo-Fijians, Chinese and part-Europeans were old boys of the school</a:t>
            </a:r>
          </a:p>
          <a:p>
            <a:pPr algn="just"/>
            <a:endParaRPr lang="en-US" dirty="0"/>
          </a:p>
          <a:p>
            <a:pPr algn="just"/>
            <a:endParaRPr lang="en-US" dirty="0"/>
          </a:p>
          <a:p>
            <a:pPr algn="just"/>
            <a:endParaRPr lang="en-US" dirty="0"/>
          </a:p>
        </p:txBody>
      </p:sp>
      <p:sp>
        <p:nvSpPr>
          <p:cNvPr id="2" name="Title 1"/>
          <p:cNvSpPr>
            <a:spLocks noGrp="1"/>
          </p:cNvSpPr>
          <p:nvPr>
            <p:ph type="title"/>
          </p:nvPr>
        </p:nvSpPr>
        <p:spPr/>
        <p:txBody>
          <a:bodyPr>
            <a:normAutofit fontScale="90000"/>
          </a:bodyPr>
          <a:lstStyle/>
          <a:p>
            <a:r>
              <a:rPr lang="en-US" dirty="0" smtClean="0"/>
              <a:t>Dominance of Alliance Party after independence</a:t>
            </a:r>
            <a:endParaRPr lang="en-US" dirty="0"/>
          </a:p>
        </p:txBody>
      </p:sp>
    </p:spTree>
    <p:extLst>
      <p:ext uri="{BB962C8B-B14F-4D97-AF65-F5344CB8AC3E}">
        <p14:creationId xmlns:p14="http://schemas.microsoft.com/office/powerpoint/2010/main" val="2766218461"/>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77500" lnSpcReduction="20000"/>
          </a:bodyPr>
          <a:lstStyle/>
          <a:p>
            <a:pPr algn="just"/>
            <a:r>
              <a:rPr lang="en-US" dirty="0" smtClean="0"/>
              <a:t>The “Marist Old Boys network” became a powerful political, social and economic force in Fiji over the years after independence</a:t>
            </a:r>
          </a:p>
          <a:p>
            <a:pPr algn="just"/>
            <a:r>
              <a:rPr lang="en-US" dirty="0" smtClean="0"/>
              <a:t>The structure of the Alliance Party was based on the post-independence Malaysian Alliance Party-a </a:t>
            </a:r>
            <a:r>
              <a:rPr lang="en-US" dirty="0" err="1" smtClean="0"/>
              <a:t>consociationalist</a:t>
            </a:r>
            <a:r>
              <a:rPr lang="en-US" dirty="0" smtClean="0"/>
              <a:t> arrangement incorporating three major political groups-United Malays National </a:t>
            </a:r>
            <a:r>
              <a:rPr lang="en-US" dirty="0" err="1" smtClean="0"/>
              <a:t>Organisation</a:t>
            </a:r>
            <a:r>
              <a:rPr lang="en-US" dirty="0" smtClean="0"/>
              <a:t>, the Malaysian Indian Congress and the Malaysian Chinese Association</a:t>
            </a:r>
          </a:p>
          <a:p>
            <a:pPr marL="0" indent="0" algn="just">
              <a:buNone/>
            </a:pPr>
            <a:r>
              <a:rPr lang="en-US" dirty="0" smtClean="0"/>
              <a:t>In a similar configuration, the Alliance Party consisted of the Fijian Association, Indian Alliance and General Electors Association (representing </a:t>
            </a:r>
            <a:r>
              <a:rPr lang="en-US" dirty="0"/>
              <a:t> Europeans, part-Europeans, Chinese, and Pacific Islanders)</a:t>
            </a:r>
          </a:p>
          <a:p>
            <a:pPr marL="0" indent="0" algn="just">
              <a:buNone/>
            </a:pPr>
            <a:endParaRPr lang="en-US" dirty="0"/>
          </a:p>
          <a:p>
            <a:pPr algn="just"/>
            <a:r>
              <a:rPr lang="en-US" dirty="0"/>
              <a:t>Ideologically, the Alliance Party advanced two seemingly contradictory principles: multi-racialism and communalism.</a:t>
            </a:r>
          </a:p>
          <a:p>
            <a:pPr algn="just"/>
            <a:r>
              <a:rPr lang="en-US" dirty="0"/>
              <a:t>The notion of multi-racialism embraced pluralism</a:t>
            </a:r>
          </a:p>
          <a:p>
            <a:pPr algn="just"/>
            <a:r>
              <a:rPr lang="en-US" dirty="0"/>
              <a:t>Communalism emphasized ethnic </a:t>
            </a:r>
            <a:r>
              <a:rPr lang="en-US" dirty="0" err="1"/>
              <a:t>compartmentalisation</a:t>
            </a:r>
            <a:r>
              <a:rPr lang="en-US" dirty="0"/>
              <a:t> and </a:t>
            </a:r>
            <a:r>
              <a:rPr lang="en-US" dirty="0" err="1"/>
              <a:t>paramountcy</a:t>
            </a:r>
            <a:r>
              <a:rPr lang="en-US" dirty="0"/>
              <a:t> of Fijian interests</a:t>
            </a:r>
          </a:p>
          <a:p>
            <a:pPr algn="just"/>
            <a:endParaRPr lang="en-US" dirty="0"/>
          </a:p>
        </p:txBody>
      </p:sp>
    </p:spTree>
    <p:extLst>
      <p:ext uri="{BB962C8B-B14F-4D97-AF65-F5344CB8AC3E}">
        <p14:creationId xmlns:p14="http://schemas.microsoft.com/office/powerpoint/2010/main" val="884642049"/>
      </p:ext>
    </p:extLst>
  </p:cSld>
  <p:clrMapOvr>
    <a:masterClrMapping/>
  </p:clrMapOvr>
  <p:transition spd="slow">
    <p:cov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77500" lnSpcReduction="20000"/>
          </a:bodyPr>
          <a:lstStyle/>
          <a:p>
            <a:pPr algn="just"/>
            <a:r>
              <a:rPr lang="en-US" dirty="0"/>
              <a:t>Paradoxically the two seemed mutually linked in that multi-racialism itself implied ethnic diversity, but this diversity was theorized in terms of ethnic individualism.</a:t>
            </a:r>
          </a:p>
          <a:p>
            <a:pPr algn="just"/>
            <a:r>
              <a:rPr lang="en-US" dirty="0"/>
              <a:t>It was based on the ethnic pluralist notion of co-existence but individualism and separation of cultures</a:t>
            </a:r>
          </a:p>
          <a:p>
            <a:pPr algn="just"/>
            <a:r>
              <a:rPr lang="en-US" dirty="0" smtClean="0"/>
              <a:t>The main political power base of the Alliance Party was the Fijian Association, intimately linked with the institutions of the Fijian Administration, such as the Fijian Affairs Board, Native Land Trust Bard and Great Council of Chiefs, and also the predominantly indigenous Fijian military.</a:t>
            </a:r>
          </a:p>
          <a:p>
            <a:pPr algn="just"/>
            <a:r>
              <a:rPr lang="en-US" dirty="0" smtClean="0"/>
              <a:t>The AP was not only a political party in the ‘normal’ sense, more than that, it acted as the ‘political arm of the chiefly establishment and indigenous Fijian communalism in the sphere of liberal democratic power politics</a:t>
            </a:r>
          </a:p>
          <a:p>
            <a:pPr algn="just"/>
            <a:r>
              <a:rPr lang="en-US" dirty="0"/>
              <a:t>Through this the Alliance Party hegemony permeated various levels of indigenous Fijian community, from national parliament structure to the village level.</a:t>
            </a:r>
          </a:p>
          <a:p>
            <a:pPr algn="just"/>
            <a:r>
              <a:rPr lang="en-US" dirty="0"/>
              <a:t>The AP cleverly used chiefly authority as an instrumentalist and ideological tool to </a:t>
            </a:r>
            <a:r>
              <a:rPr lang="en-US" dirty="0" err="1"/>
              <a:t>legitimise</a:t>
            </a:r>
            <a:r>
              <a:rPr lang="en-US" dirty="0"/>
              <a:t> and consolidate political leadership in the modern context. </a:t>
            </a:r>
          </a:p>
          <a:p>
            <a:pPr algn="just"/>
            <a:endParaRPr lang="en-US" dirty="0"/>
          </a:p>
        </p:txBody>
      </p:sp>
    </p:spTree>
    <p:extLst>
      <p:ext uri="{BB962C8B-B14F-4D97-AF65-F5344CB8AC3E}">
        <p14:creationId xmlns:p14="http://schemas.microsoft.com/office/powerpoint/2010/main" val="2527688740"/>
      </p:ext>
    </p:extLst>
  </p:cSld>
  <p:clrMapOvr>
    <a:masterClrMapping/>
  </p:clrMapOvr>
  <p:transition spd="slow">
    <p:cov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pPr algn="just"/>
            <a:r>
              <a:rPr lang="en-US" dirty="0" smtClean="0"/>
              <a:t>Faced many obstacles</a:t>
            </a:r>
          </a:p>
          <a:p>
            <a:pPr algn="just"/>
            <a:r>
              <a:rPr lang="en-US" dirty="0" smtClean="0"/>
              <a:t>First opposition from Indo-Fijian community who felt preferential program unfair to them</a:t>
            </a:r>
          </a:p>
          <a:p>
            <a:pPr algn="just"/>
            <a:r>
              <a:rPr lang="en-US" dirty="0" smtClean="0"/>
              <a:t>Second was the tactical and ideological problem of projecting AA as a political necessity to address ethnic tension and hopefully tone down opposition</a:t>
            </a:r>
          </a:p>
          <a:p>
            <a:pPr algn="just"/>
            <a:r>
              <a:rPr lang="en-US" dirty="0" smtClean="0"/>
              <a:t>Thirdly whether indigenous Fijians were adaptable enough and ready to take full advantage of new opportunities</a:t>
            </a:r>
          </a:p>
          <a:p>
            <a:pPr algn="just"/>
            <a:r>
              <a:rPr lang="en-US" dirty="0" smtClean="0"/>
              <a:t>Fourthly the logistical problem of implementation</a:t>
            </a:r>
          </a:p>
          <a:p>
            <a:pPr marL="109728" indent="0" algn="just">
              <a:buNone/>
            </a:pPr>
            <a:r>
              <a:rPr lang="en-US" b="1" dirty="0">
                <a:solidFill>
                  <a:srgbClr val="00B050"/>
                </a:solidFill>
              </a:rPr>
              <a:t>Economic Affirmative Action Policies</a:t>
            </a:r>
          </a:p>
          <a:p>
            <a:pPr algn="just"/>
            <a:r>
              <a:rPr lang="en-US" dirty="0"/>
              <a:t>A 5 year development plan of 1960 placed heavy emphasis on communications and agriculture</a:t>
            </a:r>
          </a:p>
          <a:p>
            <a:pPr algn="just"/>
            <a:r>
              <a:rPr lang="en-US" dirty="0"/>
              <a:t>A Land Development Authority was established in 1961 to administer and finance independent farmers on secure tenancies on interior land.  </a:t>
            </a:r>
          </a:p>
          <a:p>
            <a:pPr algn="just"/>
            <a:r>
              <a:rPr lang="en-US" dirty="0"/>
              <a:t>500 new farmers were resettled in </a:t>
            </a:r>
            <a:r>
              <a:rPr lang="en-US" dirty="0" err="1"/>
              <a:t>Lomaivuna</a:t>
            </a:r>
            <a:r>
              <a:rPr lang="en-US" dirty="0"/>
              <a:t>, later doubled in 1965 and 1967 with 5140 new farms created along feeder roads on  40,000 acres</a:t>
            </a:r>
          </a:p>
          <a:p>
            <a:pPr algn="just"/>
            <a:endParaRPr lang="en-US" dirty="0" smtClean="0"/>
          </a:p>
          <a:p>
            <a:pPr algn="just"/>
            <a:endParaRPr lang="en-US" dirty="0"/>
          </a:p>
        </p:txBody>
      </p:sp>
      <p:sp>
        <p:nvSpPr>
          <p:cNvPr id="2" name="Title 1"/>
          <p:cNvSpPr>
            <a:spLocks noGrp="1"/>
          </p:cNvSpPr>
          <p:nvPr>
            <p:ph type="title"/>
          </p:nvPr>
        </p:nvSpPr>
        <p:spPr/>
        <p:txBody>
          <a:bodyPr>
            <a:normAutofit fontScale="90000"/>
          </a:bodyPr>
          <a:lstStyle/>
          <a:p>
            <a:r>
              <a:rPr lang="en-US" dirty="0" smtClean="0"/>
              <a:t>Alliance Party’s Affirmative Action Policies</a:t>
            </a:r>
            <a:endParaRPr lang="en-US" dirty="0"/>
          </a:p>
        </p:txBody>
      </p:sp>
    </p:spTree>
    <p:extLst>
      <p:ext uri="{BB962C8B-B14F-4D97-AF65-F5344CB8AC3E}">
        <p14:creationId xmlns:p14="http://schemas.microsoft.com/office/powerpoint/2010/main" val="1483928809"/>
      </p:ext>
    </p:extLst>
  </p:cSld>
  <p:clrMapOvr>
    <a:masterClrMapping/>
  </p:clrMapOvr>
  <p:transition spd="slow">
    <p:cov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62500" lnSpcReduction="20000"/>
          </a:bodyPr>
          <a:lstStyle/>
          <a:p>
            <a:pPr algn="just"/>
            <a:r>
              <a:rPr lang="en-US" dirty="0" smtClean="0"/>
              <a:t>On </a:t>
            </a:r>
            <a:r>
              <a:rPr lang="en-US" dirty="0" err="1" smtClean="0"/>
              <a:t>Lomaivuna</a:t>
            </a:r>
            <a:r>
              <a:rPr lang="en-US" dirty="0" smtClean="0"/>
              <a:t>, commercial banana cultivation, in </a:t>
            </a:r>
            <a:r>
              <a:rPr lang="en-US" dirty="0" err="1" smtClean="0"/>
              <a:t>Taveuni</a:t>
            </a:r>
            <a:r>
              <a:rPr lang="en-US" dirty="0" smtClean="0"/>
              <a:t>-cocoa production</a:t>
            </a:r>
          </a:p>
          <a:p>
            <a:pPr algn="just"/>
            <a:r>
              <a:rPr lang="en-US" dirty="0" smtClean="0"/>
              <a:t>The programs failed &amp; collapsed </a:t>
            </a:r>
          </a:p>
          <a:p>
            <a:pPr algn="just"/>
            <a:r>
              <a:rPr lang="en-US" dirty="0" smtClean="0"/>
              <a:t>The LDA was abolished before independence</a:t>
            </a:r>
          </a:p>
          <a:p>
            <a:pPr algn="just"/>
            <a:r>
              <a:rPr lang="en-US" dirty="0" smtClean="0"/>
              <a:t>Failure of the scheme was attributed to “falling yields, disease and hurricane damage” and communal obligations (culture) was over simplistic</a:t>
            </a:r>
          </a:p>
          <a:p>
            <a:pPr algn="just"/>
            <a:r>
              <a:rPr lang="en-US" dirty="0" smtClean="0"/>
              <a:t>The transformation from subsistence life to a market economy  lacked the process to enhance entrepreneurial interest using both indigenous culture and market value in an innovative way, to enhance productivity</a:t>
            </a:r>
          </a:p>
          <a:p>
            <a:pPr algn="just"/>
            <a:r>
              <a:rPr lang="en-US" dirty="0"/>
              <a:t>Alliance Party’s Development Plan 6 in 1970-”improve distribution of incomes, including bridging of rural/urban and inter-ethnic disparities”</a:t>
            </a:r>
          </a:p>
          <a:p>
            <a:pPr algn="just"/>
            <a:r>
              <a:rPr lang="en-US" dirty="0"/>
              <a:t> this emphasized rural development associated with indigenous development.</a:t>
            </a:r>
          </a:p>
          <a:p>
            <a:pPr algn="just"/>
            <a:r>
              <a:rPr lang="en-US" dirty="0"/>
              <a:t>Projects included pine planting, </a:t>
            </a:r>
            <a:r>
              <a:rPr lang="en-US" dirty="0" err="1"/>
              <a:t>Seaqaqa</a:t>
            </a:r>
            <a:r>
              <a:rPr lang="en-US" dirty="0"/>
              <a:t> sugar cane project for indigenous Fijians and cattle projects in </a:t>
            </a:r>
            <a:r>
              <a:rPr lang="en-US" dirty="0" err="1"/>
              <a:t>Ulusaivou</a:t>
            </a:r>
            <a:r>
              <a:rPr lang="en-US" dirty="0"/>
              <a:t> and </a:t>
            </a:r>
            <a:r>
              <a:rPr lang="en-US" dirty="0" err="1"/>
              <a:t>Yalalevu</a:t>
            </a:r>
            <a:r>
              <a:rPr lang="en-US" dirty="0"/>
              <a:t> on </a:t>
            </a:r>
            <a:r>
              <a:rPr lang="en-US" dirty="0" err="1"/>
              <a:t>Viti</a:t>
            </a:r>
            <a:r>
              <a:rPr lang="en-US" dirty="0"/>
              <a:t> </a:t>
            </a:r>
            <a:r>
              <a:rPr lang="en-US" dirty="0" err="1"/>
              <a:t>Levu</a:t>
            </a:r>
            <a:endParaRPr lang="en-US" dirty="0"/>
          </a:p>
          <a:p>
            <a:pPr algn="just"/>
            <a:r>
              <a:rPr lang="en-US" dirty="0"/>
              <a:t>These continued in DP7 (1976-1980)</a:t>
            </a:r>
          </a:p>
          <a:p>
            <a:pPr algn="just"/>
            <a:r>
              <a:rPr lang="en-US" dirty="0"/>
              <a:t>DP8 (1981-1985)toned down Fijian development strategy and focused more on diversification, generalized equity, self-help and the promotion of national unity.</a:t>
            </a:r>
          </a:p>
          <a:p>
            <a:pPr algn="just"/>
            <a:endParaRPr lang="en-US" dirty="0" smtClean="0"/>
          </a:p>
        </p:txBody>
      </p:sp>
    </p:spTree>
    <p:extLst>
      <p:ext uri="{BB962C8B-B14F-4D97-AF65-F5344CB8AC3E}">
        <p14:creationId xmlns:p14="http://schemas.microsoft.com/office/powerpoint/2010/main" val="2481269533"/>
      </p:ext>
    </p:extLst>
  </p:cSld>
  <p:clrMapOvr>
    <a:masterClrMapping/>
  </p:clrMapOvr>
  <p:transition spd="slow">
    <p:cov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fontScale="77500" lnSpcReduction="20000"/>
          </a:bodyPr>
          <a:lstStyle/>
          <a:p>
            <a:pPr algn="just"/>
            <a:r>
              <a:rPr lang="en-US" dirty="0" smtClean="0"/>
              <a:t>The </a:t>
            </a:r>
            <a:r>
              <a:rPr lang="en-US" dirty="0" err="1" smtClean="0"/>
              <a:t>Seaqaqa</a:t>
            </a:r>
            <a:r>
              <a:rPr lang="en-US" dirty="0" smtClean="0"/>
              <a:t> scheme had mixed success-there were failures and also success stories</a:t>
            </a:r>
          </a:p>
          <a:p>
            <a:pPr algn="just"/>
            <a:r>
              <a:rPr lang="en-US" dirty="0" smtClean="0"/>
              <a:t>A common development strategy used in 1970s and 1980s was the formation of producer co-operatives to stimulate cash cropping</a:t>
            </a:r>
          </a:p>
          <a:p>
            <a:pPr algn="just"/>
            <a:r>
              <a:rPr lang="en-US" dirty="0" smtClean="0"/>
              <a:t>In 1978 with the support of Ministry of Agriculture, Ministry of Co-operatives and Ministry of Fijian Affairs, the Farm Management Co-operative Association (FMCA) was  set up.</a:t>
            </a:r>
          </a:p>
          <a:p>
            <a:pPr algn="just"/>
            <a:r>
              <a:rPr lang="en-US" dirty="0"/>
              <a:t>The FMCA scheme had mixed success- </a:t>
            </a:r>
          </a:p>
          <a:p>
            <a:pPr algn="just"/>
            <a:r>
              <a:rPr lang="en-US" dirty="0"/>
              <a:t>The </a:t>
            </a:r>
            <a:r>
              <a:rPr lang="en-US" dirty="0" err="1"/>
              <a:t>Tailevu</a:t>
            </a:r>
            <a:r>
              <a:rPr lang="en-US" dirty="0"/>
              <a:t> Dairy Co-operative accumulated debts and failed</a:t>
            </a:r>
          </a:p>
          <a:p>
            <a:pPr algn="just"/>
            <a:r>
              <a:rPr lang="en-US" dirty="0"/>
              <a:t>Even projects at provincial level failed –bus companies, shipping, poultry, cattle </a:t>
            </a:r>
            <a:r>
              <a:rPr lang="en-US" dirty="0" err="1"/>
              <a:t>etc</a:t>
            </a:r>
            <a:endParaRPr lang="en-US" dirty="0"/>
          </a:p>
          <a:p>
            <a:pPr algn="just"/>
            <a:r>
              <a:rPr lang="en-US" dirty="0"/>
              <a:t>The Fiji Government in 1993 attributed “weak performance of Fijians” in business to:</a:t>
            </a:r>
          </a:p>
          <a:p>
            <a:pPr algn="just"/>
            <a:r>
              <a:rPr lang="en-US" b="1" dirty="0">
                <a:solidFill>
                  <a:srgbClr val="FF0000"/>
                </a:solidFill>
              </a:rPr>
              <a:t>“Deficiencies in business skills, a culture generally not conducive to business practices and achievement, and lack of capital” </a:t>
            </a:r>
          </a:p>
          <a:p>
            <a:pPr algn="just"/>
            <a:endParaRPr lang="en-US" dirty="0"/>
          </a:p>
        </p:txBody>
      </p:sp>
    </p:spTree>
    <p:extLst>
      <p:ext uri="{BB962C8B-B14F-4D97-AF65-F5344CB8AC3E}">
        <p14:creationId xmlns:p14="http://schemas.microsoft.com/office/powerpoint/2010/main" val="1136483179"/>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09600"/>
            <a:ext cx="8229600" cy="5516563"/>
          </a:xfrm>
        </p:spPr>
        <p:txBody>
          <a:bodyPr>
            <a:normAutofit fontScale="85000" lnSpcReduction="10000"/>
          </a:bodyPr>
          <a:lstStyle/>
          <a:p>
            <a:pPr algn="just"/>
            <a:r>
              <a:rPr lang="en-US" dirty="0" smtClean="0"/>
              <a:t>The most successful commercial affirmative action scheme of the Alliance government and Fijian Administration was the Fijian Holdings Company, formed in 1984 by the GCC</a:t>
            </a:r>
          </a:p>
          <a:p>
            <a:pPr algn="just"/>
            <a:r>
              <a:rPr lang="en-US" dirty="0" smtClean="0"/>
              <a:t>It had grown into one of the biggest companies in Fiji</a:t>
            </a:r>
          </a:p>
          <a:p>
            <a:pPr algn="just"/>
            <a:r>
              <a:rPr lang="en-US" dirty="0" smtClean="0"/>
              <a:t>Even soft loan schemes under Fiji Development Bank and Business Opportunity and Management Advisory Service (BOMAS) met </a:t>
            </a:r>
            <a:r>
              <a:rPr lang="en-US" dirty="0"/>
              <a:t>with </a:t>
            </a:r>
            <a:r>
              <a:rPr lang="en-US" dirty="0" err="1"/>
              <a:t>failureThe</a:t>
            </a:r>
            <a:r>
              <a:rPr lang="en-US" dirty="0"/>
              <a:t> Alliance Government’s economic affirmative action policies in 1970s and 1980s were far ranging, but the success of those policies, in developing an indigenous entrepreneurial class was mixed</a:t>
            </a:r>
          </a:p>
          <a:p>
            <a:pPr algn="just"/>
            <a:r>
              <a:rPr lang="en-US" dirty="0"/>
              <a:t>Some individuals took advantage of the situation and succeeded, while most did not</a:t>
            </a:r>
          </a:p>
          <a:p>
            <a:pPr algn="just"/>
            <a:r>
              <a:rPr lang="en-US" dirty="0"/>
              <a:t>This heightened frustration among indigenous Fijians and someone had to be blamed</a:t>
            </a:r>
          </a:p>
          <a:p>
            <a:pPr algn="just"/>
            <a:endParaRPr lang="en-US" dirty="0"/>
          </a:p>
        </p:txBody>
      </p:sp>
    </p:spTree>
    <p:extLst>
      <p:ext uri="{BB962C8B-B14F-4D97-AF65-F5344CB8AC3E}">
        <p14:creationId xmlns:p14="http://schemas.microsoft.com/office/powerpoint/2010/main" val="1272108702"/>
      </p:ext>
    </p:extLst>
  </p:cSld>
  <p:clrMapOvr>
    <a:masterClrMapping/>
  </p:clrMapOvr>
  <p:transition spd="slow">
    <p:cov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77500" lnSpcReduction="20000"/>
          </a:bodyPr>
          <a:lstStyle/>
          <a:p>
            <a:pPr algn="just"/>
            <a:r>
              <a:rPr lang="en-US" dirty="0" smtClean="0"/>
              <a:t>Nationalist conspiracy theorists pointed fingers at Indo-Fijians, and ultimately the Alliance Party, for allowing Indo-Fijians to thrive unchecked while indigenous Fijians were not provided with the same opportunities, despite the Alliance’s pro-indigenous policies over the years</a:t>
            </a:r>
          </a:p>
          <a:p>
            <a:pPr algn="just"/>
            <a:r>
              <a:rPr lang="en-US" dirty="0" smtClean="0"/>
              <a:t>The nationalists argued that the Alliance’s affirmative action policies were merely cosmetic exercises and that the real beneficiaries of Alliance policies were the indigenous Alliance elites and business elites of other </a:t>
            </a:r>
            <a:r>
              <a:rPr lang="en-US" dirty="0" err="1"/>
              <a:t>groupsThe</a:t>
            </a:r>
            <a:r>
              <a:rPr lang="en-US" dirty="0"/>
              <a:t> Alliance was also attacked by militant unionism from 1970</a:t>
            </a:r>
          </a:p>
          <a:p>
            <a:pPr algn="just"/>
            <a:r>
              <a:rPr lang="en-US" dirty="0"/>
              <a:t>Trade unions provided indigenous workers with an autonomous political space to express their new identity as members of a new proletarian class outside the confines of traditional loyalty</a:t>
            </a:r>
          </a:p>
          <a:p>
            <a:pPr algn="just"/>
            <a:r>
              <a:rPr lang="en-US" dirty="0"/>
              <a:t>Intense militancy within the trade union movement in 1970s and 1980s was a response to government deregulation and export orientation, unilateral control of industrial machinery and restriction of workers’ rights</a:t>
            </a:r>
          </a:p>
        </p:txBody>
      </p:sp>
    </p:spTree>
    <p:extLst>
      <p:ext uri="{BB962C8B-B14F-4D97-AF65-F5344CB8AC3E}">
        <p14:creationId xmlns:p14="http://schemas.microsoft.com/office/powerpoint/2010/main" val="3910703014"/>
      </p:ext>
    </p:extLst>
  </p:cSld>
  <p:clrMapOvr>
    <a:masterClrMapping/>
  </p:clrMapOvr>
  <p:transition spd="slow">
    <p:cove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331</TotalTime>
  <Words>1377</Words>
  <Application>Microsoft Office PowerPoint</Application>
  <PresentationFormat>On-screen Show (4:3)</PresentationFormat>
  <Paragraphs>79</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Concourse</vt:lpstr>
      <vt:lpstr>PowerPoint Presentation</vt:lpstr>
      <vt:lpstr>PowerPoint Presentation</vt:lpstr>
      <vt:lpstr>PowerPoint Presentation</vt:lpstr>
      <vt:lpstr>Dominance of Alliance Party after independence</vt:lpstr>
      <vt:lpstr>PowerPoint Presentation</vt:lpstr>
      <vt:lpstr>PowerPoint Presentation</vt:lpstr>
      <vt:lpstr>Alliance Party’s Affirmative Action Policies</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HIS 701 WEEK 9 LECTURE 1</dc:title>
  <dc:creator>asus</dc:creator>
  <cp:lastModifiedBy>Sakul Kundra</cp:lastModifiedBy>
  <cp:revision>30</cp:revision>
  <dcterms:created xsi:type="dcterms:W3CDTF">2013-10-29T11:51:59Z</dcterms:created>
  <dcterms:modified xsi:type="dcterms:W3CDTF">2018-10-01T00:03:36Z</dcterms:modified>
</cp:coreProperties>
</file>