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0" r:id="rId2"/>
    <p:sldId id="282" r:id="rId3"/>
    <p:sldId id="259" r:id="rId4"/>
    <p:sldId id="258" r:id="rId5"/>
    <p:sldId id="260" r:id="rId6"/>
    <p:sldId id="262" r:id="rId7"/>
    <p:sldId id="263" r:id="rId8"/>
    <p:sldId id="264" r:id="rId9"/>
    <p:sldId id="265" r:id="rId10"/>
    <p:sldId id="270" r:id="rId11"/>
    <p:sldId id="271" r:id="rId12"/>
    <p:sldId id="272" r:id="rId13"/>
    <p:sldId id="273" r:id="rId14"/>
    <p:sldId id="274" r:id="rId15"/>
    <p:sldId id="275" r:id="rId16"/>
    <p:sldId id="276" r:id="rId17"/>
    <p:sldId id="277" r:id="rId18"/>
    <p:sldId id="278" r:id="rId19"/>
    <p:sldId id="27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42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123669-7AD2-41BA-85CE-50D2AD36D1FC}" type="datetimeFigureOut">
              <a:rPr lang="en-US" smtClean="0"/>
              <a:t>20-Apr-20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2DFE7D-D75D-42E0-9589-472A71C4F6AE}" type="slidenum">
              <a:rPr lang="en-US" smtClean="0"/>
              <a:t>‹#›</a:t>
            </a:fld>
            <a:endParaRPr lang="en-US"/>
          </a:p>
        </p:txBody>
      </p:sp>
    </p:spTree>
    <p:extLst>
      <p:ext uri="{BB962C8B-B14F-4D97-AF65-F5344CB8AC3E}">
        <p14:creationId xmlns:p14="http://schemas.microsoft.com/office/powerpoint/2010/main" val="157223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20-Apr-20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20-Apr-20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20-Apr-20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20-Apr-20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20-Apr-20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20-Apr-20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20-Apr-20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639762"/>
          </a:xfrm>
        </p:spPr>
        <p:txBody>
          <a:bodyPr>
            <a:normAutofit fontScale="90000"/>
          </a:bodyPr>
          <a:lstStyle/>
          <a:p>
            <a:r>
              <a:rPr lang="en-US" sz="3100" b="1" u="sng" dirty="0" smtClean="0"/>
              <a:t>Week 9: Post-War </a:t>
            </a:r>
            <a:r>
              <a:rPr lang="en-US" sz="3100" b="1" u="sng" dirty="0"/>
              <a:t>reconstruction and the emergence of the US as a dominant power</a:t>
            </a:r>
            <a:r>
              <a:rPr lang="en-US" sz="2200" b="1" u="sng" dirty="0"/>
              <a:t/>
            </a:r>
            <a:br>
              <a:rPr lang="en-US" sz="2200" b="1" u="sng" dirty="0"/>
            </a:br>
            <a:r>
              <a:rPr lang="en-US" sz="3600" b="1" u="sng" dirty="0"/>
              <a:t>The Allies</a:t>
            </a:r>
            <a:endParaRPr lang="en-US" sz="3600" b="1" u="sng" dirty="0" smtClean="0"/>
          </a:p>
        </p:txBody>
      </p:sp>
      <p:sp>
        <p:nvSpPr>
          <p:cNvPr id="35844" name="Rectangle 4"/>
          <p:cNvSpPr>
            <a:spLocks noGrp="1" noChangeArrowheads="1"/>
          </p:cNvSpPr>
          <p:nvPr>
            <p:ph sz="half" idx="1"/>
          </p:nvPr>
        </p:nvSpPr>
        <p:spPr/>
        <p:txBody>
          <a:bodyPr/>
          <a:lstStyle/>
          <a:p>
            <a:pPr eaLnBrk="1" hangingPunct="1"/>
            <a:r>
              <a:rPr lang="en-US" b="1" u="sng" dirty="0" smtClean="0"/>
              <a:t>Democratic nations</a:t>
            </a:r>
            <a:r>
              <a:rPr lang="en-US" dirty="0" smtClean="0"/>
              <a:t> (</a:t>
            </a:r>
            <a:r>
              <a:rPr lang="en-US" b="1" dirty="0" smtClean="0"/>
              <a:t>The United States, Great Britain, Canada</a:t>
            </a:r>
            <a:r>
              <a:rPr lang="en-US" dirty="0" smtClean="0"/>
              <a:t>) were known as the Allies.  </a:t>
            </a:r>
          </a:p>
          <a:p>
            <a:pPr eaLnBrk="1" hangingPunct="1"/>
            <a:r>
              <a:rPr lang="en-US" dirty="0" smtClean="0"/>
              <a:t>The </a:t>
            </a:r>
            <a:r>
              <a:rPr lang="en-US" b="1" dirty="0" smtClean="0"/>
              <a:t>Soviet Union</a:t>
            </a:r>
            <a:r>
              <a:rPr lang="en-US" dirty="0" smtClean="0"/>
              <a:t> joined the Allies after being invaded by Germany</a:t>
            </a:r>
          </a:p>
        </p:txBody>
      </p:sp>
      <p:sp>
        <p:nvSpPr>
          <p:cNvPr id="35845" name="Rectangle 5"/>
          <p:cNvSpPr>
            <a:spLocks noGrp="1" noChangeArrowheads="1"/>
          </p:cNvSpPr>
          <p:nvPr>
            <p:ph sz="half" idx="2"/>
          </p:nvPr>
        </p:nvSpPr>
        <p:spPr/>
        <p:txBody>
          <a:bodyPr/>
          <a:lstStyle/>
          <a:p>
            <a:pPr eaLnBrk="1" hangingPunct="1"/>
            <a:r>
              <a:rPr lang="en-US" dirty="0" smtClean="0"/>
              <a:t>Allied leaders included:</a:t>
            </a:r>
          </a:p>
          <a:p>
            <a:pPr lvl="1" eaLnBrk="1" hangingPunct="1"/>
            <a:r>
              <a:rPr lang="en-US" b="1" dirty="0" smtClean="0"/>
              <a:t>Franklin D. Roosevelt and later Harry S. Truman</a:t>
            </a:r>
            <a:r>
              <a:rPr lang="en-US" dirty="0" smtClean="0"/>
              <a:t> – U.S.</a:t>
            </a:r>
          </a:p>
          <a:p>
            <a:pPr lvl="1" eaLnBrk="1" hangingPunct="1"/>
            <a:r>
              <a:rPr lang="en-US" b="1" dirty="0" smtClean="0"/>
              <a:t>Winston Churchill</a:t>
            </a:r>
            <a:r>
              <a:rPr lang="en-US" dirty="0" smtClean="0"/>
              <a:t> – Great Britain</a:t>
            </a:r>
          </a:p>
          <a:p>
            <a:pPr lvl="1" eaLnBrk="1" hangingPunct="1"/>
            <a:r>
              <a:rPr lang="en-US" b="1" dirty="0" smtClean="0"/>
              <a:t>Joseph Stalin</a:t>
            </a:r>
            <a:r>
              <a:rPr lang="en-US" dirty="0" smtClean="0"/>
              <a:t> – Soviet Union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79089229"/>
      </p:ext>
    </p:extLst>
  </p:cSld>
  <p:clrMapOvr>
    <a:masterClrMapping/>
  </p:clrMapOvr>
  <mc:AlternateContent xmlns:mc="http://schemas.openxmlformats.org/markup-compatibility/2006" xmlns:p14="http://schemas.microsoft.com/office/powerpoint/2010/main">
    <mc:Choice Requires="p14">
      <p:transition spd="slow" p14:dur="2000" advTm="24669"/>
    </mc:Choice>
    <mc:Fallback xmlns="">
      <p:transition spd="slow" advTm="2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35844">
                                            <p:txEl>
                                              <p:pRg st="1" end="1"/>
                                            </p:txEl>
                                          </p:spTgt>
                                        </p:tgtEl>
                                        <p:attrNameLst>
                                          <p:attrName>style.visibility</p:attrName>
                                        </p:attrNameLst>
                                      </p:cBhvr>
                                      <p:to>
                                        <p:strVal val="visible"/>
                                      </p:to>
                                    </p:set>
                                    <p:anim calcmode="lin" valueType="num">
                                      <p:cBhvr>
                                        <p:cTn id="15" dur="1000" fill="hold"/>
                                        <p:tgtEl>
                                          <p:spTgt spid="35844">
                                            <p:txEl>
                                              <p:pRg st="1" end="1"/>
                                            </p:txEl>
                                          </p:spTgt>
                                        </p:tgtEl>
                                        <p:attrNameLst>
                                          <p:attrName>ppt_w</p:attrName>
                                        </p:attrNameLst>
                                      </p:cBhvr>
                                      <p:tavLst>
                                        <p:tav tm="0">
                                          <p:val>
                                            <p:strVal val="#ppt_w*0.70"/>
                                          </p:val>
                                        </p:tav>
                                        <p:tav tm="100000">
                                          <p:val>
                                            <p:strVal val="#ppt_w"/>
                                          </p:val>
                                        </p:tav>
                                      </p:tavLst>
                                    </p:anim>
                                    <p:anim calcmode="lin" valueType="num">
                                      <p:cBhvr>
                                        <p:cTn id="16" dur="1000" fill="hold"/>
                                        <p:tgtEl>
                                          <p:spTgt spid="35844">
                                            <p:txEl>
                                              <p:pRg st="1" end="1"/>
                                            </p:txEl>
                                          </p:spTgt>
                                        </p:tgtEl>
                                        <p:attrNameLst>
                                          <p:attrName>ppt_h</p:attrName>
                                        </p:attrNameLst>
                                      </p:cBhvr>
                                      <p:tavLst>
                                        <p:tav tm="0">
                                          <p:val>
                                            <p:strVal val="#ppt_h"/>
                                          </p:val>
                                        </p:tav>
                                        <p:tav tm="100000">
                                          <p:val>
                                            <p:strVal val="#ppt_h"/>
                                          </p:val>
                                        </p:tav>
                                      </p:tavLst>
                                    </p:anim>
                                    <p:animEffect transition="in" filter="fade">
                                      <p:cBhvr>
                                        <p:cTn id="17" dur="1000"/>
                                        <p:tgtEl>
                                          <p:spTgt spid="3584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35845">
                                            <p:txEl>
                                              <p:pRg st="0" end="0"/>
                                            </p:txEl>
                                          </p:spTgt>
                                        </p:tgtEl>
                                        <p:attrNameLst>
                                          <p:attrName>style.visibility</p:attrName>
                                        </p:attrNameLst>
                                      </p:cBhvr>
                                      <p:to>
                                        <p:strVal val="visible"/>
                                      </p:to>
                                    </p:set>
                                    <p:animEffect transition="in" filter="diamond(in)">
                                      <p:cBhvr>
                                        <p:cTn id="22" dur="2000"/>
                                        <p:tgtEl>
                                          <p:spTgt spid="358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5845">
                                            <p:txEl>
                                              <p:pRg st="1" end="1"/>
                                            </p:txEl>
                                          </p:spTgt>
                                        </p:tgtEl>
                                        <p:attrNameLst>
                                          <p:attrName>style.visibility</p:attrName>
                                        </p:attrNameLst>
                                      </p:cBhvr>
                                      <p:to>
                                        <p:strVal val="visible"/>
                                      </p:to>
                                    </p:set>
                                    <p:animEffect transition="in" filter="blinds(horizontal)">
                                      <p:cBhvr>
                                        <p:cTn id="27" dur="500"/>
                                        <p:tgtEl>
                                          <p:spTgt spid="35845">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5845">
                                            <p:txEl>
                                              <p:pRg st="2" end="2"/>
                                            </p:txEl>
                                          </p:spTgt>
                                        </p:tgtEl>
                                        <p:attrNameLst>
                                          <p:attrName>style.visibility</p:attrName>
                                        </p:attrNameLst>
                                      </p:cBhvr>
                                      <p:to>
                                        <p:strVal val="visible"/>
                                      </p:to>
                                    </p:set>
                                    <p:animEffect transition="in" filter="blinds(horizontal)">
                                      <p:cBhvr>
                                        <p:cTn id="32" dur="500"/>
                                        <p:tgtEl>
                                          <p:spTgt spid="35845">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5845">
                                            <p:txEl>
                                              <p:pRg st="3" end="3"/>
                                            </p:txEl>
                                          </p:spTgt>
                                        </p:tgtEl>
                                        <p:attrNameLst>
                                          <p:attrName>style.visibility</p:attrName>
                                        </p:attrNameLst>
                                      </p:cBhvr>
                                      <p:to>
                                        <p:strVal val="visible"/>
                                      </p:to>
                                    </p:set>
                                    <p:animEffect transition="in" filter="blinds(horizontal)">
                                      <p:cBhvr>
                                        <p:cTn id="37" dur="500"/>
                                        <p:tgtEl>
                                          <p:spTgt spid="358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38"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42988" y="274638"/>
            <a:ext cx="7416800" cy="993775"/>
          </a:xfrm>
        </p:spPr>
        <p:txBody>
          <a:bodyPr/>
          <a:lstStyle/>
          <a:p>
            <a:r>
              <a:rPr lang="en-US" sz="3200" smtClean="0"/>
              <a:t>UNDERLYING CAUSES OF THE COLD WAR</a:t>
            </a:r>
          </a:p>
        </p:txBody>
      </p:sp>
      <p:sp>
        <p:nvSpPr>
          <p:cNvPr id="9219" name="Content Placeholder 2"/>
          <p:cNvSpPr>
            <a:spLocks noGrp="1"/>
          </p:cNvSpPr>
          <p:nvPr>
            <p:ph idx="1"/>
          </p:nvPr>
        </p:nvSpPr>
        <p:spPr>
          <a:xfrm>
            <a:off x="457200" y="1125538"/>
            <a:ext cx="8229600" cy="5327650"/>
          </a:xfrm>
        </p:spPr>
        <p:txBody>
          <a:bodyPr/>
          <a:lstStyle/>
          <a:p>
            <a:pPr algn="just"/>
            <a:r>
              <a:rPr lang="en-US" dirty="0" smtClean="0"/>
              <a:t>(</a:t>
            </a:r>
            <a:r>
              <a:rPr lang="en-US" sz="2800" dirty="0" err="1" smtClean="0"/>
              <a:t>i</a:t>
            </a:r>
            <a:r>
              <a:rPr lang="en-US" sz="2800" dirty="0" smtClean="0"/>
              <a:t>) </a:t>
            </a:r>
            <a:r>
              <a:rPr lang="en-US" sz="2800" b="1" u="sng" dirty="0" smtClean="0"/>
              <a:t>Ideological</a:t>
            </a:r>
            <a:r>
              <a:rPr lang="en-US" sz="2800" b="1" dirty="0" smtClean="0"/>
              <a:t>: </a:t>
            </a:r>
            <a:r>
              <a:rPr lang="en-US" sz="2400" dirty="0" smtClean="0"/>
              <a:t>The United States and the Soviet Union represent two </a:t>
            </a:r>
            <a:r>
              <a:rPr lang="en-US" sz="2400" b="1" dirty="0" smtClean="0"/>
              <a:t>opposing systems of government</a:t>
            </a:r>
            <a:r>
              <a:rPr lang="en-US" sz="2400" dirty="0" smtClean="0"/>
              <a:t>. In the United States, the government is </a:t>
            </a:r>
            <a:r>
              <a:rPr lang="en-US" sz="2400" b="1" dirty="0" smtClean="0"/>
              <a:t>elected by free elections</a:t>
            </a:r>
            <a:r>
              <a:rPr lang="en-US" sz="2400" dirty="0" smtClean="0"/>
              <a:t>. The people can form political parties to voice their political opinions. They also possess the right of assembly, of speech and of the press. </a:t>
            </a:r>
          </a:p>
          <a:p>
            <a:pPr algn="just"/>
            <a:r>
              <a:rPr lang="en-US" sz="2400" dirty="0" smtClean="0"/>
              <a:t>In the </a:t>
            </a:r>
            <a:r>
              <a:rPr lang="en-US" sz="2400" b="1" dirty="0" smtClean="0"/>
              <a:t>Soviet Union, the government is formed by the Communist Party</a:t>
            </a:r>
            <a:r>
              <a:rPr lang="en-US" sz="2400" dirty="0" smtClean="0"/>
              <a:t>. The people </a:t>
            </a:r>
            <a:r>
              <a:rPr lang="en-US" sz="2400" b="1" dirty="0" smtClean="0"/>
              <a:t>do not have the right to form their own political parties</a:t>
            </a:r>
            <a:r>
              <a:rPr lang="en-US" sz="2400" dirty="0" smtClean="0"/>
              <a:t>. They </a:t>
            </a:r>
            <a:r>
              <a:rPr lang="en-US" sz="2400" u="sng" dirty="0" smtClean="0"/>
              <a:t>do not enjoy the right of assembly, of speech and of the press</a:t>
            </a:r>
            <a:r>
              <a:rPr lang="en-US" sz="2400" dirty="0" smtClean="0"/>
              <a:t>. </a:t>
            </a:r>
          </a:p>
          <a:p>
            <a:pPr algn="just"/>
            <a:r>
              <a:rPr lang="en-US" sz="2400" dirty="0" smtClean="0"/>
              <a:t>Since these two systems of government are diametrically opposed to one </a:t>
            </a:r>
            <a:r>
              <a:rPr lang="en-US" sz="2400" dirty="0" smtClean="0"/>
              <a:t>another.</a:t>
            </a:r>
            <a:endParaRPr lang="en-US" sz="24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4019279"/>
      </p:ext>
    </p:extLst>
  </p:cSld>
  <p:clrMapOvr>
    <a:masterClrMapping/>
  </p:clrMapOvr>
  <mc:AlternateContent xmlns:mc="http://schemas.openxmlformats.org/markup-compatibility/2006">
    <mc:Choice xmlns:p14="http://schemas.microsoft.com/office/powerpoint/2010/main" Requires="p14">
      <p:transition spd="slow" p14:dur="2000" advTm="38341"/>
    </mc:Choice>
    <mc:Fallback>
      <p:transition spd="slow" advTm="3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457200" y="404813"/>
            <a:ext cx="8362950" cy="6048375"/>
          </a:xfrm>
        </p:spPr>
        <p:txBody>
          <a:bodyPr/>
          <a:lstStyle/>
          <a:p>
            <a:pPr algn="just"/>
            <a:r>
              <a:rPr lang="en-US" sz="2400" b="1" dirty="0" smtClean="0"/>
              <a:t>(ii) </a:t>
            </a:r>
            <a:r>
              <a:rPr lang="en-US" sz="2800" b="1" dirty="0" smtClean="0"/>
              <a:t>Economic: </a:t>
            </a:r>
            <a:r>
              <a:rPr lang="en-US" sz="2400" dirty="0" smtClean="0"/>
              <a:t>The </a:t>
            </a:r>
            <a:r>
              <a:rPr lang="en-US" sz="2400" b="1" dirty="0" smtClean="0"/>
              <a:t>United States </a:t>
            </a:r>
            <a:r>
              <a:rPr lang="en-US" sz="2400" dirty="0" smtClean="0"/>
              <a:t>wanted to </a:t>
            </a:r>
            <a:r>
              <a:rPr lang="en-US" sz="2400" u="sng" dirty="0" smtClean="0"/>
              <a:t>encourage free trade throughout the world</a:t>
            </a:r>
            <a:r>
              <a:rPr lang="en-US" sz="2400" dirty="0" smtClean="0"/>
              <a:t>. </a:t>
            </a:r>
            <a:r>
              <a:rPr lang="en-US" sz="2400" b="1" dirty="0" smtClean="0"/>
              <a:t>The Soviet Union </a:t>
            </a:r>
            <a:r>
              <a:rPr lang="en-US" sz="2400" u="sng" dirty="0" smtClean="0"/>
              <a:t>wanted to shield off her own sphere from international commerce. </a:t>
            </a:r>
            <a:r>
              <a:rPr lang="en-US" sz="2400" dirty="0" smtClean="0"/>
              <a:t>Russia feared that trade with the West would involve the risk of Russia being opened to western influences which would have eroded the strength of the totalitarian regime. These differences led to much ill feeling between the United States and the Soviet Union. </a:t>
            </a:r>
          </a:p>
          <a:p>
            <a:pPr algn="just"/>
            <a:r>
              <a:rPr lang="en-US" sz="2400" b="1" dirty="0" smtClean="0"/>
              <a:t>(iii) </a:t>
            </a:r>
            <a:r>
              <a:rPr lang="en-US" sz="2800" b="1" dirty="0" smtClean="0"/>
              <a:t>Power rivalry: </a:t>
            </a:r>
            <a:r>
              <a:rPr lang="en-US" sz="2800" dirty="0" smtClean="0"/>
              <a:t> </a:t>
            </a:r>
            <a:r>
              <a:rPr lang="en-US" sz="2400" dirty="0" smtClean="0"/>
              <a:t>After the Second World War, with the decline of Europe, </a:t>
            </a:r>
            <a:r>
              <a:rPr lang="en-US" sz="2400" b="1" dirty="0" smtClean="0"/>
              <a:t>power was largely shared between the Soviet Union and the United States</a:t>
            </a:r>
            <a:r>
              <a:rPr lang="en-US" sz="2400" dirty="0" smtClean="0"/>
              <a:t>. Both wanted 'to dominate the other, conflicts were inevitable.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2860096"/>
      </p:ext>
    </p:extLst>
  </p:cSld>
  <p:clrMapOvr>
    <a:masterClrMapping/>
  </p:clrMapOvr>
  <mc:AlternateContent xmlns:mc="http://schemas.openxmlformats.org/markup-compatibility/2006">
    <mc:Choice xmlns:p14="http://schemas.microsoft.com/office/powerpoint/2010/main" Requires="p14">
      <p:transition spd="slow" p14:dur="2000" advTm="26617"/>
    </mc:Choice>
    <mc:Fallback>
      <p:transition spd="slow" advTm="2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z="3200" b="1" smtClean="0"/>
              <a:t>IMMEDIATE CAUSES LEADING TO THE COLD WAR</a:t>
            </a:r>
          </a:p>
        </p:txBody>
      </p:sp>
      <p:sp>
        <p:nvSpPr>
          <p:cNvPr id="11267" name="Content Placeholder 2"/>
          <p:cNvSpPr>
            <a:spLocks noGrp="1"/>
          </p:cNvSpPr>
          <p:nvPr>
            <p:ph idx="1"/>
          </p:nvPr>
        </p:nvSpPr>
        <p:spPr>
          <a:xfrm>
            <a:off x="457200" y="1341438"/>
            <a:ext cx="8229600" cy="4784725"/>
          </a:xfrm>
        </p:spPr>
        <p:txBody>
          <a:bodyPr>
            <a:normAutofit lnSpcReduction="10000"/>
          </a:bodyPr>
          <a:lstStyle/>
          <a:p>
            <a:pPr algn="just"/>
            <a:r>
              <a:rPr lang="en-US" sz="2800" dirty="0" smtClean="0"/>
              <a:t>Incipient conflict between the Soviet Union and the United States </a:t>
            </a:r>
            <a:r>
              <a:rPr lang="en-US" sz="2800" b="1" dirty="0" smtClean="0"/>
              <a:t>began at the peace-time conferences</a:t>
            </a:r>
            <a:r>
              <a:rPr lang="en-US" sz="2800" dirty="0" smtClean="0"/>
              <a:t>. Their conflict was intensified after </a:t>
            </a:r>
            <a:r>
              <a:rPr lang="en-US" sz="2800" b="1" dirty="0" smtClean="0"/>
              <a:t>President Truman </a:t>
            </a:r>
            <a:r>
              <a:rPr lang="en-US" sz="2800" dirty="0" smtClean="0"/>
              <a:t>declared the </a:t>
            </a:r>
            <a:r>
              <a:rPr lang="en-US" sz="2800" b="1" dirty="0" smtClean="0"/>
              <a:t>Truman Doctrine </a:t>
            </a:r>
            <a:r>
              <a:rPr lang="en-US" sz="2800" dirty="0" smtClean="0"/>
              <a:t>and launched the Marshall Plan in 1947. </a:t>
            </a:r>
          </a:p>
          <a:p>
            <a:pPr algn="just"/>
            <a:r>
              <a:rPr lang="en-US" sz="2800" b="1" dirty="0" smtClean="0"/>
              <a:t>(i) Extension of Russian influence in Europe: </a:t>
            </a:r>
            <a:r>
              <a:rPr lang="en-US" sz="2800" dirty="0" smtClean="0"/>
              <a:t>Even </a:t>
            </a:r>
            <a:r>
              <a:rPr lang="en-US" sz="2800" dirty="0" smtClean="0"/>
              <a:t>before the end of the war, </a:t>
            </a:r>
            <a:r>
              <a:rPr lang="en-US" sz="2800" u="sng" dirty="0" smtClean="0"/>
              <a:t>the Soviet Union had gradually extended her influence in Europe</a:t>
            </a:r>
            <a:r>
              <a:rPr lang="en-US" sz="2800" dirty="0" smtClean="0"/>
              <a:t>. By the fall of 1944, the Red Army (Soviet Union) had liberated and controlled a large part of Eastern Europe.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0127710"/>
      </p:ext>
    </p:extLst>
  </p:cSld>
  <p:clrMapOvr>
    <a:masterClrMapping/>
  </p:clrMapOvr>
  <mc:AlternateContent xmlns:mc="http://schemas.openxmlformats.org/markup-compatibility/2006">
    <mc:Choice xmlns:p14="http://schemas.microsoft.com/office/powerpoint/2010/main" Requires="p14">
      <p:transition spd="slow" p14:dur="2000" advTm="36051"/>
    </mc:Choice>
    <mc:Fallback>
      <p:transition spd="slow" advTm="3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457200" y="333375"/>
            <a:ext cx="8229600" cy="5975350"/>
          </a:xfrm>
        </p:spPr>
        <p:txBody>
          <a:bodyPr>
            <a:normAutofit lnSpcReduction="10000"/>
          </a:bodyPr>
          <a:lstStyle/>
          <a:p>
            <a:pPr algn="just"/>
            <a:r>
              <a:rPr lang="en-US" sz="2800" dirty="0" smtClean="0"/>
              <a:t>By 1945, at the </a:t>
            </a:r>
            <a:r>
              <a:rPr lang="en-US" sz="2800" b="1" dirty="0" smtClean="0"/>
              <a:t>Yalta Conference, </a:t>
            </a:r>
            <a:r>
              <a:rPr lang="en-US" sz="2800" dirty="0" smtClean="0"/>
              <a:t>the Soviet Union obtained the </a:t>
            </a:r>
            <a:r>
              <a:rPr lang="en-US" sz="2800" b="1" u="sng" dirty="0" smtClean="0"/>
              <a:t>Curzon Line as her new boundary line with Poland </a:t>
            </a:r>
            <a:r>
              <a:rPr lang="en-US" sz="2800" dirty="0" smtClean="0"/>
              <a:t>and also the control of the eastern zone of Germany.</a:t>
            </a:r>
          </a:p>
          <a:p>
            <a:pPr algn="just"/>
            <a:r>
              <a:rPr lang="en-US" sz="2800" dirty="0" smtClean="0"/>
              <a:t> As the war was drawing to a close in May 1945, the </a:t>
            </a:r>
            <a:r>
              <a:rPr lang="en-US" sz="2800" u="sng" dirty="0" smtClean="0"/>
              <a:t>Soviet Union quickly consolidated her control of Eastern Europe</a:t>
            </a:r>
            <a:r>
              <a:rPr lang="en-US" sz="2800" dirty="0" smtClean="0"/>
              <a:t>.  The </a:t>
            </a:r>
            <a:r>
              <a:rPr lang="en-US" sz="2800" b="1" dirty="0" smtClean="0"/>
              <a:t>Red Army began by influencing the post-war elections. </a:t>
            </a:r>
            <a:r>
              <a:rPr lang="en-US" sz="2800" dirty="0" smtClean="0"/>
              <a:t>They intimidated the voters and changed the voting lists as they desired. Although the non-communists could still gain some votes, most of the votes went to the communists. Thus the coalition governments formed immediately after the war were largely dominated by the communists.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8325274"/>
      </p:ext>
    </p:extLst>
  </p:cSld>
  <p:clrMapOvr>
    <a:masterClrMapping/>
  </p:clrMapOvr>
  <mc:AlternateContent xmlns:mc="http://schemas.openxmlformats.org/markup-compatibility/2006">
    <mc:Choice xmlns:p14="http://schemas.microsoft.com/office/powerpoint/2010/main" Requires="p14">
      <p:transition spd="slow" p14:dur="2000" advTm="24840"/>
    </mc:Choice>
    <mc:Fallback>
      <p:transition spd="slow" advTm="2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457200" y="765174"/>
            <a:ext cx="8001000" cy="5864225"/>
          </a:xfrm>
        </p:spPr>
        <p:txBody>
          <a:bodyPr/>
          <a:lstStyle/>
          <a:p>
            <a:pPr algn="just"/>
            <a:r>
              <a:rPr lang="en-US" sz="2800" b="1" dirty="0" smtClean="0"/>
              <a:t>Stalin </a:t>
            </a:r>
            <a:r>
              <a:rPr lang="en-US" sz="2800" b="1" dirty="0" smtClean="0"/>
              <a:t>was not satisfied with communist control of Eastern Europe. </a:t>
            </a:r>
            <a:r>
              <a:rPr lang="en-US" sz="2800" dirty="0" smtClean="0"/>
              <a:t>In the meantime, he encouraged the communists to take an active part in the immediate </a:t>
            </a:r>
            <a:r>
              <a:rPr lang="en-US" sz="2800" b="1" dirty="0" smtClean="0"/>
              <a:t>post-war elections in Western Europe</a:t>
            </a:r>
            <a:r>
              <a:rPr lang="en-US" sz="2800" dirty="0" smtClean="0"/>
              <a:t>. In late 1946, the French and Italian Communists were becoming the most powerful parties in France and Italy.</a:t>
            </a:r>
          </a:p>
          <a:p>
            <a:pPr algn="just"/>
            <a:endParaRPr lang="en-US" sz="28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7281255"/>
      </p:ext>
    </p:extLst>
  </p:cSld>
  <p:clrMapOvr>
    <a:masterClrMapping/>
  </p:clrMapOvr>
  <mc:AlternateContent xmlns:mc="http://schemas.openxmlformats.org/markup-compatibility/2006">
    <mc:Choice xmlns:p14="http://schemas.microsoft.com/office/powerpoint/2010/main" Requires="p14">
      <p:transition spd="slow" p14:dur="2000" advTm="16799"/>
    </mc:Choice>
    <mc:Fallback>
      <p:transition spd="slow" advTm="1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457200" y="549275"/>
            <a:ext cx="8229600" cy="5576888"/>
          </a:xfrm>
        </p:spPr>
        <p:txBody>
          <a:bodyPr>
            <a:normAutofit/>
          </a:bodyPr>
          <a:lstStyle/>
          <a:p>
            <a:pPr algn="just"/>
            <a:r>
              <a:rPr lang="en-US" sz="2800" dirty="0" smtClean="0"/>
              <a:t>(</a:t>
            </a:r>
            <a:r>
              <a:rPr lang="en-US" sz="2800" b="1" dirty="0" smtClean="0"/>
              <a:t>ii) The reactions of the United States: </a:t>
            </a:r>
            <a:r>
              <a:rPr lang="en-US" sz="2800" dirty="0" smtClean="0"/>
              <a:t>Despite </a:t>
            </a:r>
            <a:r>
              <a:rPr lang="en-US" sz="2800" dirty="0" smtClean="0"/>
              <a:t>the increasing Russian influence in eastern and central Europe, many politicians in the </a:t>
            </a:r>
            <a:r>
              <a:rPr lang="en-US" sz="2800" b="1" dirty="0" smtClean="0"/>
              <a:t>United States </a:t>
            </a:r>
            <a:r>
              <a:rPr lang="en-US" sz="2800" dirty="0" smtClean="0"/>
              <a:t>were </a:t>
            </a:r>
            <a:r>
              <a:rPr lang="en-US" sz="2800" u="sng" dirty="0" smtClean="0"/>
              <a:t>optimistic about the chances of co-operation with the Soviet Union after the war and did not advocate strong resistance against Russian expansion</a:t>
            </a:r>
            <a:r>
              <a:rPr lang="en-US" sz="2800" dirty="0" smtClean="0"/>
              <a:t>. But from May 1945 onwards, the situation was changed. The </a:t>
            </a:r>
            <a:r>
              <a:rPr lang="en-US" sz="2800" b="1" dirty="0" smtClean="0"/>
              <a:t>U.S. government </a:t>
            </a:r>
            <a:r>
              <a:rPr lang="en-US" sz="2800" b="1" dirty="0" err="1" smtClean="0"/>
              <a:t>favoured</a:t>
            </a:r>
            <a:r>
              <a:rPr lang="en-US" sz="2800" b="1" dirty="0" smtClean="0"/>
              <a:t> a policy of strong resistance against Russia.</a:t>
            </a:r>
          </a:p>
          <a:p>
            <a:pPr algn="just"/>
            <a:r>
              <a:rPr lang="en-US" sz="2800" b="1" dirty="0" smtClean="0"/>
              <a:t>The first reason </a:t>
            </a:r>
            <a:r>
              <a:rPr lang="en-US" sz="2800" dirty="0" smtClean="0"/>
              <a:t>was that President Roosevelt died on April 12, 1945. He was succeeded by </a:t>
            </a:r>
            <a:r>
              <a:rPr lang="en-US" sz="2800" b="1" dirty="0" smtClean="0"/>
              <a:t>Harry S. Truman.</a:t>
            </a:r>
            <a:r>
              <a:rPr lang="en-US" sz="2800" dirty="0" smtClean="0"/>
              <a:t> President Roosevelt was an optimistic man.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5373405"/>
      </p:ext>
    </p:extLst>
  </p:cSld>
  <p:clrMapOvr>
    <a:masterClrMapping/>
  </p:clrMapOvr>
  <mc:AlternateContent xmlns:mc="http://schemas.openxmlformats.org/markup-compatibility/2006">
    <mc:Choice xmlns:p14="http://schemas.microsoft.com/office/powerpoint/2010/main" Requires="p14">
      <p:transition spd="slow" p14:dur="2000" advTm="34987"/>
    </mc:Choice>
    <mc:Fallback>
      <p:transition spd="slow" advTm="34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323850" y="333375"/>
            <a:ext cx="8640763" cy="6335713"/>
          </a:xfrm>
        </p:spPr>
        <p:txBody>
          <a:bodyPr>
            <a:normAutofit lnSpcReduction="10000"/>
          </a:bodyPr>
          <a:lstStyle/>
          <a:p>
            <a:pPr algn="just"/>
            <a:r>
              <a:rPr lang="en-US" sz="2800" dirty="0"/>
              <a:t>Roosevelt </a:t>
            </a:r>
            <a:r>
              <a:rPr lang="en-US" sz="2800" dirty="0" smtClean="0"/>
              <a:t>seemed to have believed that although Eastern Europe had fallen under the influence of Russia, he would </a:t>
            </a:r>
            <a:r>
              <a:rPr lang="en-US" sz="2800" b="1" dirty="0" smtClean="0"/>
              <a:t>keep her promise (made at Yalta) by setting up freely-elected parliamentary governments in the area. </a:t>
            </a:r>
            <a:r>
              <a:rPr lang="en-US" sz="2800" dirty="0" smtClean="0"/>
              <a:t>So Roosevelt did not advocate strong resistance against Russian expansion. </a:t>
            </a:r>
          </a:p>
          <a:p>
            <a:pPr algn="just"/>
            <a:r>
              <a:rPr lang="en-US" sz="2800" dirty="0" smtClean="0"/>
              <a:t>The </a:t>
            </a:r>
            <a:r>
              <a:rPr lang="en-US" sz="2800" b="1" dirty="0" smtClean="0"/>
              <a:t>new President, Truman</a:t>
            </a:r>
            <a:r>
              <a:rPr lang="en-US" sz="2800" dirty="0" smtClean="0"/>
              <a:t>, was a complete contrast to Roosevelt. </a:t>
            </a:r>
            <a:r>
              <a:rPr lang="en-US" sz="2800" u="sng" dirty="0" smtClean="0"/>
              <a:t>He did not believe the communists</a:t>
            </a:r>
            <a:r>
              <a:rPr lang="en-US" sz="2800" dirty="0" smtClean="0"/>
              <a:t>. He thought that the </a:t>
            </a:r>
            <a:r>
              <a:rPr lang="en-US" sz="2800" b="1" dirty="0" smtClean="0"/>
              <a:t>communists would not set up democratic governments in Eastern Europe. </a:t>
            </a:r>
            <a:r>
              <a:rPr lang="en-US" sz="2800" dirty="0" smtClean="0"/>
              <a:t>He also believed that after the </a:t>
            </a:r>
            <a:r>
              <a:rPr lang="en-US" sz="2800" u="sng" dirty="0" smtClean="0"/>
              <a:t>Soviet Union had established her control in Eastern Europe, she would continue to extend her influence into Western Europe. </a:t>
            </a:r>
            <a:r>
              <a:rPr lang="en-US" sz="2800" b="1" dirty="0" smtClean="0"/>
              <a:t>Thus President Truman </a:t>
            </a:r>
            <a:r>
              <a:rPr lang="en-US" sz="2800" b="1" dirty="0" err="1" smtClean="0"/>
              <a:t>favoured</a:t>
            </a:r>
            <a:r>
              <a:rPr lang="en-US" sz="2800" b="1" dirty="0" smtClean="0"/>
              <a:t> a policy of strong resistance against Russian expansion.</a:t>
            </a:r>
          </a:p>
          <a:p>
            <a:pPr algn="just"/>
            <a:endParaRPr lang="en-US" sz="2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2645098"/>
      </p:ext>
    </p:extLst>
  </p:cSld>
  <p:clrMapOvr>
    <a:masterClrMapping/>
  </p:clrMapOvr>
  <mc:AlternateContent xmlns:mc="http://schemas.openxmlformats.org/markup-compatibility/2006">
    <mc:Choice xmlns:p14="http://schemas.microsoft.com/office/powerpoint/2010/main" Requires="p14">
      <p:transition spd="slow" p14:dur="2000" advTm="30470"/>
    </mc:Choice>
    <mc:Fallback>
      <p:transition spd="slow" advTm="3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333375"/>
            <a:ext cx="8229600" cy="5759450"/>
          </a:xfrm>
        </p:spPr>
        <p:txBody>
          <a:bodyPr/>
          <a:lstStyle/>
          <a:p>
            <a:pPr algn="just"/>
            <a:r>
              <a:rPr lang="en-US" sz="2400" b="1" dirty="0" smtClean="0"/>
              <a:t>The second reason </a:t>
            </a:r>
            <a:r>
              <a:rPr lang="en-US" sz="2400" dirty="0" smtClean="0"/>
              <a:t>was that just before the Potsdam Conference was to take place, the </a:t>
            </a:r>
            <a:r>
              <a:rPr lang="en-US" sz="2400" b="1" dirty="0" smtClean="0"/>
              <a:t>United States had successfully exploded her atomic bomb</a:t>
            </a:r>
            <a:r>
              <a:rPr lang="en-US" sz="2400" dirty="0" smtClean="0"/>
              <a:t>. President Truman thought that since the United States alone possessed the </a:t>
            </a:r>
            <a:r>
              <a:rPr lang="en-US" sz="2400" u="sng" dirty="0" smtClean="0"/>
              <a:t>atoms he could adopt a stiff attitude towards Russian expansion in Europe. </a:t>
            </a:r>
          </a:p>
          <a:p>
            <a:pPr algn="just"/>
            <a:r>
              <a:rPr lang="en-US" sz="2400" b="1" dirty="0" smtClean="0"/>
              <a:t>The third reason </a:t>
            </a:r>
            <a:r>
              <a:rPr lang="en-US" sz="2400" dirty="0" smtClean="0"/>
              <a:t>was that President Truman was disgusted at the </a:t>
            </a:r>
            <a:r>
              <a:rPr lang="en-US" sz="2400" u="sng" dirty="0" smtClean="0"/>
              <a:t>non-co-operative attitude of the Russians at the Potsdam Conference.</a:t>
            </a:r>
            <a:r>
              <a:rPr lang="en-US" sz="2400" dirty="0" smtClean="0"/>
              <a:t> </a:t>
            </a:r>
            <a:r>
              <a:rPr lang="en-US" sz="2400" u="sng" dirty="0" smtClean="0"/>
              <a:t>Russia was determined to exact heavy reparations from Germany</a:t>
            </a:r>
            <a:r>
              <a:rPr lang="en-US" sz="2400" dirty="0" smtClean="0"/>
              <a:t>. Russia also accused the British of upholding a reactionary monarchy in Greece and supporting an Italian Fascist regime in Trieste. Stalin also blocked Truman's proposal on the internationalization of all principal waterways.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1583311"/>
      </p:ext>
    </p:extLst>
  </p:cSld>
  <p:clrMapOvr>
    <a:masterClrMapping/>
  </p:clrMapOvr>
  <mc:AlternateContent xmlns:mc="http://schemas.openxmlformats.org/markup-compatibility/2006">
    <mc:Choice xmlns:p14="http://schemas.microsoft.com/office/powerpoint/2010/main" Requires="p14">
      <p:transition spd="slow" p14:dur="2000" advTm="31459"/>
    </mc:Choice>
    <mc:Fallback>
      <p:transition spd="slow" advTm="3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188913"/>
            <a:ext cx="8229600" cy="5937250"/>
          </a:xfrm>
        </p:spPr>
        <p:txBody>
          <a:bodyPr>
            <a:normAutofit/>
          </a:bodyPr>
          <a:lstStyle/>
          <a:p>
            <a:pPr algn="just"/>
            <a:r>
              <a:rPr lang="en-US" sz="2800" dirty="0" smtClean="0"/>
              <a:t>(iii) </a:t>
            </a:r>
            <a:r>
              <a:rPr lang="en-US" sz="2800" b="1" dirty="0" smtClean="0"/>
              <a:t>Poor relations between the United States and the Soviet Union</a:t>
            </a:r>
            <a:r>
              <a:rPr lang="en-US" sz="2800" dirty="0" smtClean="0"/>
              <a:t>: </a:t>
            </a:r>
            <a:r>
              <a:rPr lang="en-US" sz="2800" dirty="0" smtClean="0"/>
              <a:t>Developed because </a:t>
            </a:r>
            <a:r>
              <a:rPr lang="en-US" sz="2800" u="sng" dirty="0" smtClean="0"/>
              <a:t>Land-Lease </a:t>
            </a:r>
            <a:r>
              <a:rPr lang="en-US" sz="2800" u="sng" dirty="0" err="1" smtClean="0"/>
              <a:t>Programme</a:t>
            </a:r>
            <a:r>
              <a:rPr lang="en-US" sz="2800" u="sng" dirty="0" smtClean="0"/>
              <a:t> </a:t>
            </a:r>
            <a:r>
              <a:rPr lang="en-US" sz="2800" u="sng" dirty="0" smtClean="0"/>
              <a:t>was abruptly terminated by the United States and the Russian request for American economic aid for the purposes of post-war reconstruction was ignored by the government of the United States</a:t>
            </a:r>
            <a:r>
              <a:rPr lang="en-US" sz="2800" dirty="0" smtClean="0"/>
              <a:t>. (During the Second World War, the U.S. supplied much war material to the Allied nations through a </a:t>
            </a:r>
            <a:r>
              <a:rPr lang="en-US" sz="2800" b="1" dirty="0" smtClean="0"/>
              <a:t>Lend and Lease </a:t>
            </a:r>
            <a:r>
              <a:rPr lang="en-US" sz="2800" b="1" dirty="0" err="1" smtClean="0"/>
              <a:t>programme</a:t>
            </a:r>
            <a:r>
              <a:rPr lang="en-US" sz="2800" b="1" dirty="0" smtClean="0"/>
              <a:t>). </a:t>
            </a:r>
            <a:endParaRPr lang="en-US" sz="2800"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5080158"/>
      </p:ext>
    </p:extLst>
  </p:cSld>
  <p:clrMapOvr>
    <a:masterClrMapping/>
  </p:clrMapOvr>
  <mc:AlternateContent xmlns:mc="http://schemas.openxmlformats.org/markup-compatibility/2006">
    <mc:Choice xmlns:p14="http://schemas.microsoft.com/office/powerpoint/2010/main" Requires="p14">
      <p:transition spd="slow" p14:dur="2000" advTm="16427"/>
    </mc:Choice>
    <mc:Fallback>
      <p:transition spd="slow" advTm="16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323850" y="188913"/>
            <a:ext cx="8496300" cy="6480175"/>
          </a:xfrm>
        </p:spPr>
        <p:txBody>
          <a:bodyPr>
            <a:normAutofit/>
          </a:bodyPr>
          <a:lstStyle/>
          <a:p>
            <a:pPr marL="0" indent="0" algn="just">
              <a:buNone/>
            </a:pPr>
            <a:endParaRPr lang="en-US" sz="2800" dirty="0" smtClean="0"/>
          </a:p>
          <a:p>
            <a:pPr algn="just"/>
            <a:r>
              <a:rPr lang="en-US" dirty="0" smtClean="0"/>
              <a:t>Thus there was the rise to USA and USSR as superpowers. </a:t>
            </a:r>
            <a:r>
              <a:rPr lang="en-US" u="sng" dirty="0" smtClean="0"/>
              <a:t>Also there was a </a:t>
            </a:r>
            <a:r>
              <a:rPr lang="en-US" b="1" u="sng" dirty="0" smtClean="0"/>
              <a:t>decline in the powers of Britain and France</a:t>
            </a:r>
            <a:r>
              <a:rPr lang="en-US" u="sng" dirty="0" smtClean="0"/>
              <a:t> after second world war as they could not gain much after second world war and had faced huge economic and human loss during the second world War. </a:t>
            </a:r>
            <a:r>
              <a:rPr lang="en-US" dirty="0" smtClean="0"/>
              <a:t>Whereas, </a:t>
            </a:r>
            <a:r>
              <a:rPr lang="en-US" b="1" u="sng" dirty="0" smtClean="0"/>
              <a:t>Japan</a:t>
            </a:r>
            <a:r>
              <a:rPr lang="en-US" u="sng" dirty="0" smtClean="0"/>
              <a:t> was defeated in Second world war as the </a:t>
            </a:r>
            <a:r>
              <a:rPr lang="en-US" u="sng" dirty="0"/>
              <a:t>United States detonated two nuclear weapons over the Japanese cities of </a:t>
            </a:r>
            <a:r>
              <a:rPr lang="en-US" b="1" u="sng" dirty="0"/>
              <a:t>Hiroshima and Nagasaki</a:t>
            </a:r>
            <a:r>
              <a:rPr lang="en-US" u="sng" dirty="0"/>
              <a:t> on August 6 and 9, </a:t>
            </a:r>
            <a:r>
              <a:rPr lang="en-US" u="sng" dirty="0" smtClean="0"/>
              <a:t>1945.</a:t>
            </a:r>
          </a:p>
          <a:p>
            <a:pPr marL="0" indent="0" algn="ctr">
              <a:buNone/>
            </a:pPr>
            <a:r>
              <a:rPr lang="en-US" u="sng" dirty="0"/>
              <a:t> </a:t>
            </a:r>
            <a:r>
              <a:rPr lang="en-US" u="sng" dirty="0" smtClean="0"/>
              <a:t>END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405593"/>
      </p:ext>
    </p:extLst>
  </p:cSld>
  <p:clrMapOvr>
    <a:masterClrMapping/>
  </p:clrMapOvr>
  <mc:AlternateContent xmlns:mc="http://schemas.openxmlformats.org/markup-compatibility/2006">
    <mc:Choice xmlns:p14="http://schemas.microsoft.com/office/powerpoint/2010/main" Requires="p14">
      <p:transition spd="slow" p14:dur="2000" advTm="26552"/>
    </mc:Choice>
    <mc:Fallback>
      <p:transition spd="slow" advTm="2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End of Second World War</a:t>
            </a:r>
            <a:endParaRPr lang="en-US" dirty="0"/>
          </a:p>
        </p:txBody>
      </p:sp>
      <p:sp>
        <p:nvSpPr>
          <p:cNvPr id="3" name="Content Placeholder 2"/>
          <p:cNvSpPr>
            <a:spLocks noGrp="1"/>
          </p:cNvSpPr>
          <p:nvPr>
            <p:ph idx="1"/>
          </p:nvPr>
        </p:nvSpPr>
        <p:spPr>
          <a:xfrm>
            <a:off x="228600" y="1066800"/>
            <a:ext cx="8610600" cy="5486400"/>
          </a:xfrm>
        </p:spPr>
        <p:txBody>
          <a:bodyPr>
            <a:normAutofit fontScale="62500" lnSpcReduction="20000"/>
          </a:bodyPr>
          <a:lstStyle/>
          <a:p>
            <a:r>
              <a:rPr lang="en-US" sz="4800" dirty="0"/>
              <a:t>In September 1943 a German army entered the city of Stalingrad and began fighting for the city. The main battle, </a:t>
            </a:r>
            <a:r>
              <a:rPr lang="en-US" sz="4800" b="1" u="sng" dirty="0"/>
              <a:t>The</a:t>
            </a:r>
            <a:r>
              <a:rPr lang="en-US" sz="4800" dirty="0"/>
              <a:t> </a:t>
            </a:r>
            <a:r>
              <a:rPr lang="en-US" sz="4800" b="1" u="sng" dirty="0"/>
              <a:t>Battle of Stalingrad</a:t>
            </a:r>
            <a:r>
              <a:rPr lang="en-US" sz="4800" dirty="0"/>
              <a:t> was a fierce </a:t>
            </a:r>
            <a:r>
              <a:rPr lang="en-US" sz="4800" dirty="0" smtClean="0"/>
              <a:t>struggle</a:t>
            </a:r>
            <a:r>
              <a:rPr lang="en-US" sz="4800" dirty="0"/>
              <a:t> </a:t>
            </a:r>
            <a:r>
              <a:rPr lang="en-US" sz="4800" dirty="0" smtClean="0"/>
              <a:t>between Germany and Soviet Union.</a:t>
            </a:r>
            <a:endParaRPr lang="en-US" sz="4800" dirty="0" smtClean="0"/>
          </a:p>
          <a:p>
            <a:r>
              <a:rPr lang="en-US" sz="4800" b="1" dirty="0" smtClean="0"/>
              <a:t>Liberation </a:t>
            </a:r>
            <a:r>
              <a:rPr lang="en-US" sz="4800" b="1" dirty="0"/>
              <a:t>of France (D-Day</a:t>
            </a:r>
            <a:r>
              <a:rPr lang="en-US" sz="4800" b="1" dirty="0" smtClean="0"/>
              <a:t>); </a:t>
            </a:r>
            <a:r>
              <a:rPr lang="en-US" sz="4800" dirty="0" smtClean="0"/>
              <a:t>Liberation </a:t>
            </a:r>
            <a:r>
              <a:rPr lang="en-US" sz="4800" dirty="0"/>
              <a:t>of Western Europe by the U.S., French, and British after </a:t>
            </a:r>
            <a:r>
              <a:rPr lang="en-US" sz="4800" dirty="0" smtClean="0"/>
              <a:t>D-Day; </a:t>
            </a:r>
            <a:r>
              <a:rPr lang="en-US" sz="4800" b="1" dirty="0" smtClean="0"/>
              <a:t>Liberation </a:t>
            </a:r>
            <a:r>
              <a:rPr lang="en-US" sz="4800" b="1" dirty="0"/>
              <a:t>of Eastern Europe by the </a:t>
            </a:r>
            <a:r>
              <a:rPr lang="en-US" sz="4800" b="1" dirty="0" smtClean="0"/>
              <a:t>Soviets</a:t>
            </a:r>
            <a:r>
              <a:rPr lang="en-US" sz="4800" dirty="0" smtClean="0"/>
              <a:t>; Suicide </a:t>
            </a:r>
            <a:r>
              <a:rPr lang="en-US" sz="4800" dirty="0"/>
              <a:t>of Adolph Hitler, April 30, </a:t>
            </a:r>
            <a:r>
              <a:rPr lang="en-US" sz="4800" dirty="0" smtClean="0"/>
              <a:t>1945.</a:t>
            </a:r>
          </a:p>
          <a:p>
            <a:r>
              <a:rPr lang="en-US" sz="4800" b="1" dirty="0"/>
              <a:t>Truman takes over </a:t>
            </a:r>
            <a:r>
              <a:rPr lang="en-US" sz="4800" b="1" dirty="0" smtClean="0"/>
              <a:t>as US </a:t>
            </a:r>
            <a:r>
              <a:rPr lang="en-US" sz="4800" b="1" dirty="0" smtClean="0"/>
              <a:t>president. He decides </a:t>
            </a:r>
            <a:r>
              <a:rPr lang="en-US" sz="4800" b="1" dirty="0"/>
              <a:t>to drop the Atomic bomb on </a:t>
            </a:r>
            <a:r>
              <a:rPr lang="en-US" sz="4800" b="1" dirty="0" smtClean="0"/>
              <a:t>Japan</a:t>
            </a:r>
            <a:r>
              <a:rPr lang="en-US" sz="4800" dirty="0" smtClean="0"/>
              <a:t>. Atomic </a:t>
            </a:r>
            <a:r>
              <a:rPr lang="en-US" sz="4800" dirty="0"/>
              <a:t>Bomb will save American soldiers lives, but will cost many innocent women and children </a:t>
            </a:r>
            <a:r>
              <a:rPr lang="en-US" sz="4800" dirty="0" smtClean="0"/>
              <a:t>theirs.</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805461"/>
      </p:ext>
    </p:extLst>
  </p:cSld>
  <p:clrMapOvr>
    <a:masterClrMapping/>
  </p:clrMapOvr>
  <mc:AlternateContent xmlns:mc="http://schemas.openxmlformats.org/markup-compatibility/2006">
    <mc:Choice xmlns:p14="http://schemas.microsoft.com/office/powerpoint/2010/main" Requires="p14">
      <p:transition spd="slow" p14:dur="2000" advTm="55901"/>
    </mc:Choice>
    <mc:Fallback>
      <p:transition spd="slow" advTm="55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solidFill>
                  <a:schemeClr val="accent1">
                    <a:lumMod val="75000"/>
                  </a:schemeClr>
                </a:solidFill>
              </a:rPr>
              <a:t>Allies Become Enemies</a:t>
            </a:r>
            <a:endParaRPr lang="en-US" dirty="0"/>
          </a:p>
        </p:txBody>
      </p:sp>
      <p:sp>
        <p:nvSpPr>
          <p:cNvPr id="3" name="Content Placeholder 2"/>
          <p:cNvSpPr>
            <a:spLocks noGrp="1"/>
          </p:cNvSpPr>
          <p:nvPr>
            <p:ph idx="1"/>
          </p:nvPr>
        </p:nvSpPr>
        <p:spPr>
          <a:xfrm>
            <a:off x="457200" y="1268730"/>
            <a:ext cx="8229600" cy="4857433"/>
          </a:xfrm>
        </p:spPr>
        <p:txBody>
          <a:bodyPr>
            <a:normAutofit fontScale="70000" lnSpcReduction="20000"/>
          </a:bodyPr>
          <a:lstStyle/>
          <a:p>
            <a:r>
              <a:rPr lang="en-US" b="1" dirty="0"/>
              <a:t>Yalta Conference: A Postwar Plan</a:t>
            </a:r>
          </a:p>
          <a:p>
            <a:pPr lvl="1"/>
            <a:r>
              <a:rPr lang="en-US" dirty="0"/>
              <a:t>In February 1945, British, American, and Soviet leaders meet at Yalta</a:t>
            </a:r>
          </a:p>
          <a:p>
            <a:pPr lvl="1"/>
            <a:r>
              <a:rPr lang="en-US" dirty="0"/>
              <a:t>They agree to divide Germany into zones of occupation when </a:t>
            </a:r>
            <a:r>
              <a:rPr lang="en-US" dirty="0" smtClean="0"/>
              <a:t>WWII ends</a:t>
            </a:r>
            <a:endParaRPr lang="en-US" dirty="0"/>
          </a:p>
          <a:p>
            <a:pPr lvl="1"/>
            <a:r>
              <a:rPr lang="en-US" dirty="0"/>
              <a:t>Soviet leader Stalin agrees to allow free elections in Eastern </a:t>
            </a:r>
            <a:r>
              <a:rPr lang="en-US" dirty="0" smtClean="0"/>
              <a:t>Europe</a:t>
            </a:r>
          </a:p>
          <a:p>
            <a:r>
              <a:rPr lang="en-US" b="1" dirty="0"/>
              <a:t>Creation of the United Nations</a:t>
            </a:r>
          </a:p>
          <a:p>
            <a:pPr lvl="1"/>
            <a:r>
              <a:rPr lang="en-US" dirty="0"/>
              <a:t>June 1945, 50 nations form the </a:t>
            </a:r>
            <a:r>
              <a:rPr lang="en-US" b="1" u="sng" dirty="0"/>
              <a:t>United Nations</a:t>
            </a:r>
            <a:r>
              <a:rPr lang="en-US" dirty="0"/>
              <a:t>—an international organization</a:t>
            </a:r>
          </a:p>
          <a:p>
            <a:pPr lvl="1"/>
            <a:r>
              <a:rPr lang="en-US" dirty="0"/>
              <a:t>All members are represented in the General Assembly; 11 nations are on the Security Council</a:t>
            </a:r>
          </a:p>
          <a:p>
            <a:pPr lvl="1"/>
            <a:r>
              <a:rPr lang="en-US" dirty="0"/>
              <a:t>Five permanent members have Security Council veto </a:t>
            </a:r>
            <a:r>
              <a:rPr lang="en-US" dirty="0" smtClean="0"/>
              <a:t>power</a:t>
            </a:r>
          </a:p>
          <a:p>
            <a:r>
              <a:rPr lang="en-US" b="1" dirty="0"/>
              <a:t>Differing U.S. and Soviet Goals</a:t>
            </a:r>
          </a:p>
          <a:p>
            <a:pPr lvl="1"/>
            <a:r>
              <a:rPr lang="en-US" b="1" dirty="0"/>
              <a:t>U.S. and Soviets split sharply after WWII ends</a:t>
            </a:r>
          </a:p>
          <a:p>
            <a:pPr lvl="1"/>
            <a:r>
              <a:rPr lang="en-US" b="1" dirty="0"/>
              <a:t>U.S. is world’s richest and most powerful country after WWII</a:t>
            </a:r>
          </a:p>
          <a:p>
            <a:pPr lvl="1"/>
            <a:r>
              <a:rPr lang="en-US" b="1" dirty="0"/>
              <a:t>Soviets recovering from high war casualties and had many destroyed cities</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9997108"/>
      </p:ext>
    </p:extLst>
  </p:cSld>
  <p:clrMapOvr>
    <a:masterClrMapping/>
  </p:clrMapOvr>
  <mc:AlternateContent xmlns:mc="http://schemas.openxmlformats.org/markup-compatibility/2006">
    <mc:Choice xmlns:p14="http://schemas.microsoft.com/office/powerpoint/2010/main" Requires="p14">
      <p:transition spd="slow" p14:dur="2000" advTm="68315"/>
    </mc:Choice>
    <mc:Fallback>
      <p:transition spd="slow" advTm="6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868362"/>
          </a:xfrm>
        </p:spPr>
        <p:txBody>
          <a:bodyPr/>
          <a:lstStyle/>
          <a:p>
            <a:pPr eaLnBrk="1" fontAlgn="auto" hangingPunct="1">
              <a:spcAft>
                <a:spcPts val="0"/>
              </a:spcAft>
              <a:defRPr/>
            </a:pPr>
            <a:r>
              <a:rPr lang="en-US" b="1" dirty="0" smtClean="0">
                <a:solidFill>
                  <a:schemeClr val="accent1">
                    <a:lumMod val="75000"/>
                  </a:schemeClr>
                </a:solidFill>
              </a:rPr>
              <a:t>Soviet Rise in Power</a:t>
            </a:r>
          </a:p>
        </p:txBody>
      </p:sp>
      <p:sp>
        <p:nvSpPr>
          <p:cNvPr id="15363" name="Rectangle 3"/>
          <p:cNvSpPr>
            <a:spLocks noGrp="1" noChangeArrowheads="1"/>
          </p:cNvSpPr>
          <p:nvPr>
            <p:ph idx="1"/>
          </p:nvPr>
        </p:nvSpPr>
        <p:spPr>
          <a:xfrm>
            <a:off x="457200" y="1143000"/>
            <a:ext cx="8229600" cy="4983163"/>
          </a:xfrm>
        </p:spPr>
        <p:txBody>
          <a:bodyPr>
            <a:normAutofit fontScale="85000" lnSpcReduction="10000"/>
          </a:bodyPr>
          <a:lstStyle/>
          <a:p>
            <a:r>
              <a:rPr lang="en-US" b="1" dirty="0"/>
              <a:t>Soviets Build a Buffer</a:t>
            </a:r>
          </a:p>
          <a:p>
            <a:pPr lvl="1"/>
            <a:r>
              <a:rPr lang="en-US" dirty="0"/>
              <a:t>Soviets control Eastern European countries after World War II</a:t>
            </a:r>
          </a:p>
          <a:p>
            <a:pPr lvl="1"/>
            <a:r>
              <a:rPr lang="en-US" dirty="0"/>
              <a:t>Stalin installs Communist governments in several countries</a:t>
            </a:r>
          </a:p>
          <a:p>
            <a:pPr lvl="1"/>
            <a:r>
              <a:rPr lang="en-US" dirty="0"/>
              <a:t>Truman urges free elections; Stalin refuses to allow free elections</a:t>
            </a:r>
          </a:p>
          <a:p>
            <a:pPr lvl="1"/>
            <a:r>
              <a:rPr lang="en-US" dirty="0"/>
              <a:t>In 1946, Stalin says capitalism and communism cannot </a:t>
            </a:r>
            <a:r>
              <a:rPr lang="en-US" dirty="0" smtClean="0"/>
              <a:t>co-exist</a:t>
            </a:r>
          </a:p>
          <a:p>
            <a:r>
              <a:rPr lang="en-US" b="1" dirty="0"/>
              <a:t>An Iron Curtain Divides East and West</a:t>
            </a:r>
          </a:p>
          <a:p>
            <a:pPr lvl="1"/>
            <a:r>
              <a:rPr lang="en-US" dirty="0"/>
              <a:t>Germany is divided; East Germany is Communist, West Germany democratic</a:t>
            </a:r>
          </a:p>
          <a:p>
            <a:pPr lvl="1"/>
            <a:r>
              <a:rPr lang="en-US" b="1" u="sng" dirty="0"/>
              <a:t>Iron Curtain</a:t>
            </a:r>
            <a:r>
              <a:rPr lang="en-US" dirty="0"/>
              <a:t>—Winston Churchill’s name for the division of Europe</a:t>
            </a:r>
          </a:p>
          <a:p>
            <a:pPr eaLnBrk="1" hangingPunct="1"/>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2388392"/>
      </p:ext>
    </p:extLst>
  </p:cSld>
  <p:clrMapOvr>
    <a:masterClrMapping/>
  </p:clrMapOvr>
  <mc:AlternateContent xmlns:mc="http://schemas.openxmlformats.org/markup-compatibility/2006">
    <mc:Choice xmlns:p14="http://schemas.microsoft.com/office/powerpoint/2010/main" Requires="p14">
      <p:transition spd="slow" p14:dur="2000" advTm="30118"/>
    </mc:Choice>
    <mc:Fallback>
      <p:transition spd="slow" advTm="3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lumMod val="75000"/>
                  </a:schemeClr>
                </a:solidFill>
              </a:rPr>
              <a:t>United States Tries to Contain Soviets</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Containment</a:t>
            </a:r>
            <a:r>
              <a:rPr lang="en-US" dirty="0" smtClean="0"/>
              <a:t>: U.S</a:t>
            </a:r>
            <a:r>
              <a:rPr lang="en-US" dirty="0"/>
              <a:t>. plan to stop the spread of communism</a:t>
            </a:r>
          </a:p>
          <a:p>
            <a:r>
              <a:rPr lang="en-US" dirty="0"/>
              <a:t>The </a:t>
            </a:r>
            <a:r>
              <a:rPr lang="en-US" b="1" dirty="0"/>
              <a:t>Truman </a:t>
            </a:r>
            <a:r>
              <a:rPr lang="en-US" b="1" dirty="0" smtClean="0"/>
              <a:t>Doctrine: </a:t>
            </a:r>
            <a:r>
              <a:rPr lang="en-US" dirty="0" smtClean="0"/>
              <a:t>U.S</a:t>
            </a:r>
            <a:r>
              <a:rPr lang="en-US" dirty="0"/>
              <a:t>. supports countries that reject communism</a:t>
            </a:r>
          </a:p>
          <a:p>
            <a:pPr lvl="1"/>
            <a:r>
              <a:rPr lang="en-US" dirty="0"/>
              <a:t>Congress approves Truman’s request for aid to Greece and </a:t>
            </a:r>
            <a:r>
              <a:rPr lang="en-US" dirty="0" smtClean="0"/>
              <a:t>Turkey</a:t>
            </a:r>
          </a:p>
          <a:p>
            <a:r>
              <a:rPr lang="en-US" b="1" dirty="0" smtClean="0"/>
              <a:t>Marshall </a:t>
            </a:r>
            <a:r>
              <a:rPr lang="en-US" b="1" dirty="0"/>
              <a:t>Plan</a:t>
            </a:r>
            <a:r>
              <a:rPr lang="en-US" dirty="0"/>
              <a:t> was an American initiative passed in 1948 for foreign aid to Western Europe</a:t>
            </a:r>
            <a:r>
              <a:rPr lang="en-US" dirty="0" smtClean="0"/>
              <a:t>. </a:t>
            </a:r>
            <a:r>
              <a:rPr lang="en-US" dirty="0" smtClean="0"/>
              <a:t>Congress </a:t>
            </a:r>
            <a:r>
              <a:rPr lang="en-US" dirty="0"/>
              <a:t>approves plan after Communist takeover of Czechoslovakia</a:t>
            </a:r>
          </a:p>
          <a:p>
            <a:r>
              <a:rPr lang="en-US" sz="2800" b="1" dirty="0"/>
              <a:t>The Berlin Airlift</a:t>
            </a:r>
          </a:p>
          <a:p>
            <a:pPr lvl="1"/>
            <a:r>
              <a:rPr lang="en-US" sz="2400" dirty="0"/>
              <a:t>In 1948, U.S., Britain, and France withdraw forces from West Germany</a:t>
            </a:r>
          </a:p>
          <a:p>
            <a:pPr lvl="1"/>
            <a:r>
              <a:rPr lang="en-US" sz="2400" dirty="0" smtClean="0"/>
              <a:t>Soviets </a:t>
            </a:r>
            <a:r>
              <a:rPr lang="en-US" sz="2400" dirty="0"/>
              <a:t>oppose this, stop land and water traffic into West Berlin</a:t>
            </a:r>
          </a:p>
          <a:p>
            <a:pPr lvl="1"/>
            <a:r>
              <a:rPr lang="en-US" sz="2400" dirty="0"/>
              <a:t>West Berlin, located in Soviet occupation zone, faces starvation</a:t>
            </a:r>
          </a:p>
          <a:p>
            <a:pPr lvl="1"/>
            <a:r>
              <a:rPr lang="en-US" sz="2400" dirty="0"/>
              <a:t>U.S. and Britain fly in supplies for 11 months until the blockade ends</a:t>
            </a:r>
          </a:p>
          <a:p>
            <a:pPr lvl="1"/>
            <a:endParaRPr lang="en-US" dirty="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049800"/>
      </p:ext>
    </p:extLst>
  </p:cSld>
  <p:clrMapOvr>
    <a:masterClrMapping/>
  </p:clrMapOvr>
  <mc:AlternateContent xmlns:mc="http://schemas.openxmlformats.org/markup-compatibility/2006">
    <mc:Choice xmlns:p14="http://schemas.microsoft.com/office/powerpoint/2010/main" Requires="p14">
      <p:transition spd="slow" p14:dur="2000" advTm="61093"/>
    </mc:Choice>
    <mc:Fallback>
      <p:transition spd="slow" advTm="6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92162"/>
          </a:xfrm>
        </p:spPr>
        <p:txBody>
          <a:bodyPr>
            <a:noAutofit/>
          </a:bodyPr>
          <a:lstStyle/>
          <a:p>
            <a:r>
              <a:rPr lang="en-US" sz="3600" dirty="0" smtClean="0"/>
              <a:t>Ideology of Superpowers USA and USSR: Cold War</a:t>
            </a:r>
            <a:endParaRPr lang="en-US" sz="3600" dirty="0"/>
          </a:p>
        </p:txBody>
      </p:sp>
      <p:pic>
        <p:nvPicPr>
          <p:cNvPr id="4"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 y="1371600"/>
            <a:ext cx="8458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8660416"/>
      </p:ext>
    </p:extLst>
  </p:cSld>
  <p:clrMapOvr>
    <a:masterClrMapping/>
  </p:clrMapOvr>
  <mc:AlternateContent xmlns:mc="http://schemas.openxmlformats.org/markup-compatibility/2006">
    <mc:Choice xmlns:p14="http://schemas.microsoft.com/office/powerpoint/2010/main" Requires="p14">
      <p:transition spd="slow" p14:dur="2000" advTm="61158"/>
    </mc:Choice>
    <mc:Fallback>
      <p:transition spd="slow" advTm="6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fontAlgn="auto" hangingPunct="1">
              <a:spcAft>
                <a:spcPts val="0"/>
              </a:spcAft>
              <a:defRPr/>
            </a:pPr>
            <a:r>
              <a:rPr lang="en-US" dirty="0" smtClean="0">
                <a:solidFill>
                  <a:schemeClr val="accent1">
                    <a:lumMod val="75000"/>
                  </a:schemeClr>
                </a:solidFill>
              </a:rPr>
              <a:t>The Cold War Divides the World</a:t>
            </a:r>
          </a:p>
        </p:txBody>
      </p:sp>
      <p:sp>
        <p:nvSpPr>
          <p:cNvPr id="27651" name="Rectangle 3"/>
          <p:cNvSpPr>
            <a:spLocks noGrp="1" noChangeArrowheads="1"/>
          </p:cNvSpPr>
          <p:nvPr>
            <p:ph idx="1"/>
          </p:nvPr>
        </p:nvSpPr>
        <p:spPr/>
        <p:txBody>
          <a:bodyPr>
            <a:normAutofit fontScale="85000" lnSpcReduction="20000"/>
          </a:bodyPr>
          <a:lstStyle/>
          <a:p>
            <a:pPr eaLnBrk="1" hangingPunct="1"/>
            <a:r>
              <a:rPr lang="en-US" dirty="0" smtClean="0"/>
              <a:t>The Threat of Nuclear War</a:t>
            </a:r>
          </a:p>
          <a:p>
            <a:pPr lvl="1" eaLnBrk="1" hangingPunct="1"/>
            <a:r>
              <a:rPr lang="en-US" dirty="0" smtClean="0"/>
              <a:t>Soviet Union explodes its first atomic bomb in 1949</a:t>
            </a:r>
          </a:p>
          <a:p>
            <a:pPr lvl="1" eaLnBrk="1" hangingPunct="1"/>
            <a:r>
              <a:rPr lang="en-US" b="1" dirty="0" smtClean="0"/>
              <a:t>U.S. and Soviet Union both develop the more powerful hydrogen bomb</a:t>
            </a:r>
          </a:p>
          <a:p>
            <a:pPr lvl="1" eaLnBrk="1" hangingPunct="1"/>
            <a:r>
              <a:rPr lang="en-US" b="1" u="sng" dirty="0" smtClean="0"/>
              <a:t>Brinkmanship</a:t>
            </a:r>
            <a:r>
              <a:rPr lang="en-US" dirty="0" smtClean="0"/>
              <a:t>—policy of willingness to go to the edge of war</a:t>
            </a:r>
          </a:p>
          <a:p>
            <a:pPr lvl="1" eaLnBrk="1" hangingPunct="1"/>
            <a:r>
              <a:rPr lang="en-US" dirty="0" smtClean="0"/>
              <a:t>Increasing tensions lead to military buildup by U.S. and the Soviets</a:t>
            </a:r>
          </a:p>
          <a:p>
            <a:r>
              <a:rPr lang="en-US" b="1" dirty="0"/>
              <a:t>The Cold War in the Skies</a:t>
            </a:r>
          </a:p>
          <a:p>
            <a:pPr lvl="1"/>
            <a:r>
              <a:rPr lang="en-US" dirty="0"/>
              <a:t>In 1957, Soviets launch Sputnik, first unmanned satellite. THE SPACE RACE BEGINS!</a:t>
            </a:r>
          </a:p>
          <a:p>
            <a:pPr lvl="1"/>
            <a:r>
              <a:rPr lang="en-US" dirty="0"/>
              <a:t>In 1960, Soviets shoot down American spy plane (a U-2), increasing tensions</a:t>
            </a:r>
          </a:p>
          <a:p>
            <a:pPr lvl="1" eaLnBrk="1" hangingPunct="1"/>
            <a:endParaRPr 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9412019"/>
      </p:ext>
    </p:extLst>
  </p:cSld>
  <p:clrMapOvr>
    <a:masterClrMapping/>
  </p:clrMapOvr>
  <mc:AlternateContent xmlns:mc="http://schemas.openxmlformats.org/markup-compatibility/2006">
    <mc:Choice xmlns:p14="http://schemas.microsoft.com/office/powerpoint/2010/main" Requires="p14">
      <p:transition spd="slow" p14:dur="2000" advTm="48611"/>
    </mc:Choice>
    <mc:Fallback>
      <p:transition spd="slow" advTm="4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79613" y="274638"/>
            <a:ext cx="6048375" cy="993775"/>
          </a:xfrm>
        </p:spPr>
        <p:txBody>
          <a:bodyPr/>
          <a:lstStyle/>
          <a:p>
            <a:r>
              <a:rPr lang="en-US" smtClean="0"/>
              <a:t>WHAT IS COLD WAR? </a:t>
            </a:r>
          </a:p>
        </p:txBody>
      </p:sp>
      <p:sp>
        <p:nvSpPr>
          <p:cNvPr id="3075" name="Content Placeholder 2"/>
          <p:cNvSpPr>
            <a:spLocks noGrp="1"/>
          </p:cNvSpPr>
          <p:nvPr>
            <p:ph idx="1"/>
          </p:nvPr>
        </p:nvSpPr>
        <p:spPr>
          <a:xfrm>
            <a:off x="457200" y="1196975"/>
            <a:ext cx="8229600" cy="5184775"/>
          </a:xfrm>
        </p:spPr>
        <p:txBody>
          <a:bodyPr/>
          <a:lstStyle/>
          <a:p>
            <a:pPr algn="just"/>
            <a:r>
              <a:rPr lang="en-US" sz="2800" dirty="0" smtClean="0"/>
              <a:t>“Cold War” was referred to the period of </a:t>
            </a:r>
            <a:r>
              <a:rPr lang="en-US" sz="2800" b="1" dirty="0" smtClean="0"/>
              <a:t>ideological confrontation, conflict, tension, hostility, rivalry, competition between the Communist nations led by the Soviet Union and the democratic nations led by the United States</a:t>
            </a:r>
            <a:r>
              <a:rPr lang="en-US" sz="2800" dirty="0" smtClean="0"/>
              <a:t>.</a:t>
            </a:r>
          </a:p>
          <a:p>
            <a:pPr algn="just"/>
            <a:r>
              <a:rPr lang="en-US" sz="2800" dirty="0" smtClean="0"/>
              <a:t>The </a:t>
            </a:r>
            <a:r>
              <a:rPr lang="en-US" sz="2800" b="1" dirty="0" smtClean="0"/>
              <a:t>period of Cold War </a:t>
            </a:r>
            <a:r>
              <a:rPr lang="en-US" sz="2800" dirty="0" smtClean="0"/>
              <a:t>begins immediately after the World War II and end up after the collapse of Soviet Union in the early 1990s.</a:t>
            </a:r>
          </a:p>
          <a:p>
            <a:pPr algn="just"/>
            <a:r>
              <a:rPr lang="en-US" sz="2800" dirty="0" smtClean="0"/>
              <a:t>The meaning of Cold in Cold War is simply because </a:t>
            </a:r>
            <a:r>
              <a:rPr lang="en-US" sz="2800" b="1" dirty="0" smtClean="0"/>
              <a:t>there was no actual war between the U.S's military and the Soviet military.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9737021"/>
      </p:ext>
    </p:extLst>
  </p:cSld>
  <p:clrMapOvr>
    <a:masterClrMapping/>
  </p:clrMapOvr>
  <mc:AlternateContent xmlns:mc="http://schemas.openxmlformats.org/markup-compatibility/2006">
    <mc:Choice xmlns:p14="http://schemas.microsoft.com/office/powerpoint/2010/main" Requires="p14">
      <p:transition spd="slow" p14:dur="2000" advTm="38678"/>
    </mc:Choice>
    <mc:Fallback>
      <p:transition spd="slow" advTm="38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57200" y="404813"/>
            <a:ext cx="8229600" cy="6119812"/>
          </a:xfrm>
        </p:spPr>
        <p:txBody>
          <a:bodyPr>
            <a:normAutofit fontScale="85000" lnSpcReduction="20000"/>
          </a:bodyPr>
          <a:lstStyle/>
          <a:p>
            <a:pPr algn="just"/>
            <a:r>
              <a:rPr lang="en-US" sz="2800" dirty="0" smtClean="0"/>
              <a:t>Nevertheless, the </a:t>
            </a:r>
            <a:r>
              <a:rPr lang="en-US" sz="2800" u="sng" dirty="0" smtClean="0"/>
              <a:t>Cold War was fought by all means by the two superpowers such as ideology, propaganda, boycott, espionage, economic war, diplomatic haggling, technological advances, armaments, military alliances, occasional military clashes and proxy wars</a:t>
            </a:r>
            <a:r>
              <a:rPr lang="en-US" sz="2800" dirty="0" smtClean="0"/>
              <a:t>. It is fought in all places - in neutral states, in newly independent nations in Africa, Asia and even in outer space. </a:t>
            </a:r>
          </a:p>
          <a:p>
            <a:pPr algn="just"/>
            <a:r>
              <a:rPr lang="en-US" sz="2800" dirty="0" smtClean="0"/>
              <a:t>It was </a:t>
            </a:r>
            <a:r>
              <a:rPr lang="en-US" sz="2800" b="1" dirty="0" smtClean="0"/>
              <a:t>George Orwell who first used the term Cold War</a:t>
            </a:r>
            <a:r>
              <a:rPr lang="en-US" sz="2800" dirty="0" smtClean="0"/>
              <a:t> in the essay “You and the Atomic Bomb” published October 19, 1945, in the British newspaper Tribune. </a:t>
            </a:r>
            <a:r>
              <a:rPr lang="en-US" sz="2800" b="1" dirty="0"/>
              <a:t>Orwell directly referred to that war as the ideological confrontation between the Soviet Union and the Western powers. </a:t>
            </a:r>
            <a:endParaRPr lang="en-US" sz="2800" b="1" dirty="0" smtClean="0"/>
          </a:p>
          <a:p>
            <a:pPr algn="just"/>
            <a:r>
              <a:rPr lang="en-US" sz="2800" dirty="0"/>
              <a:t>However, the first use of the term to describe the post–World War II geopolitical tensions between the USSR and its satellites and the United States and its western European allies is attributed to </a:t>
            </a:r>
            <a:r>
              <a:rPr lang="en-US" sz="2800" b="1" dirty="0"/>
              <a:t>Bernard Baruch, an American financier and presidential advisor. Baruch said “Let us not be deceived: we are today in the midst of a cold war.” </a:t>
            </a:r>
          </a:p>
          <a:p>
            <a:pPr algn="just"/>
            <a:endParaRPr lang="en-US" sz="28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2691741"/>
      </p:ext>
    </p:extLst>
  </p:cSld>
  <p:clrMapOvr>
    <a:masterClrMapping/>
  </p:clrMapOvr>
  <mc:AlternateContent xmlns:mc="http://schemas.openxmlformats.org/markup-compatibility/2006">
    <mc:Choice xmlns:p14="http://schemas.microsoft.com/office/powerpoint/2010/main" Requires="p14">
      <p:transition spd="slow" p14:dur="2000" advTm="40891"/>
    </mc:Choice>
    <mc:Fallback>
      <p:transition spd="slow" advTm="4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3|0.5|0.8|3.1|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TotalTime>
  <Words>1796</Words>
  <Application>Microsoft Office PowerPoint</Application>
  <PresentationFormat>On-screen Show (4:3)</PresentationFormat>
  <Paragraphs>82</Paragraphs>
  <Slides>19</Slides>
  <Notes>0</Notes>
  <HiddenSlides>0</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Week 9: Post-War reconstruction and the emergence of the US as a dominant power The Allies</vt:lpstr>
      <vt:lpstr>End of Second World War</vt:lpstr>
      <vt:lpstr>Allies Become Enemies</vt:lpstr>
      <vt:lpstr>Soviet Rise in Power</vt:lpstr>
      <vt:lpstr>United States Tries to Contain Soviets</vt:lpstr>
      <vt:lpstr>Ideology of Superpowers USA and USSR: Cold War</vt:lpstr>
      <vt:lpstr>The Cold War Divides the World</vt:lpstr>
      <vt:lpstr>WHAT IS COLD WAR? </vt:lpstr>
      <vt:lpstr>PowerPoint Presentation</vt:lpstr>
      <vt:lpstr>UNDERLYING CAUSES OF THE COLD WAR</vt:lpstr>
      <vt:lpstr>PowerPoint Presentation</vt:lpstr>
      <vt:lpstr>IMMEDIATE CAUSES LEADING TO THE COLD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Allies Become Enemies</dc:title>
  <dc:creator>Sakul Kundra</dc:creator>
  <cp:lastModifiedBy>Sakul Kundra</cp:lastModifiedBy>
  <cp:revision>32</cp:revision>
  <dcterms:created xsi:type="dcterms:W3CDTF">2006-08-16T00:00:00Z</dcterms:created>
  <dcterms:modified xsi:type="dcterms:W3CDTF">2020-04-20T11:11:15Z</dcterms:modified>
</cp:coreProperties>
</file>