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80" r:id="rId4"/>
    <p:sldId id="257" r:id="rId5"/>
    <p:sldId id="277" r:id="rId6"/>
    <p:sldId id="258" r:id="rId7"/>
    <p:sldId id="279" r:id="rId8"/>
    <p:sldId id="259" r:id="rId9"/>
    <p:sldId id="260" r:id="rId10"/>
    <p:sldId id="261" r:id="rId11"/>
    <p:sldId id="262" r:id="rId12"/>
    <p:sldId id="263" r:id="rId13"/>
    <p:sldId id="278" r:id="rId14"/>
    <p:sldId id="281" r:id="rId15"/>
    <p:sldId id="282" r:id="rId16"/>
    <p:sldId id="264" r:id="rId17"/>
    <p:sldId id="265"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100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4603E-0C57-493F-A9C2-1CBFAA5DF6B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164661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4603E-0C57-493F-A9C2-1CBFAA5DF6B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39527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4603E-0C57-493F-A9C2-1CBFAA5DF6B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27424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4603E-0C57-493F-A9C2-1CBFAA5DF6B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335162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4603E-0C57-493F-A9C2-1CBFAA5DF6B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244333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4603E-0C57-493F-A9C2-1CBFAA5DF6B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47345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4603E-0C57-493F-A9C2-1CBFAA5DF6B4}"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212514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4603E-0C57-493F-A9C2-1CBFAA5DF6B4}"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152878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4603E-0C57-493F-A9C2-1CBFAA5DF6B4}"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318910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4603E-0C57-493F-A9C2-1CBFAA5DF6B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400835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4603E-0C57-493F-A9C2-1CBFAA5DF6B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4A499-E755-4652-B2E4-A80E00EA9B50}" type="slidenum">
              <a:rPr lang="en-US" smtClean="0"/>
              <a:t>‹#›</a:t>
            </a:fld>
            <a:endParaRPr lang="en-US"/>
          </a:p>
        </p:txBody>
      </p:sp>
    </p:spTree>
    <p:extLst>
      <p:ext uri="{BB962C8B-B14F-4D97-AF65-F5344CB8AC3E}">
        <p14:creationId xmlns:p14="http://schemas.microsoft.com/office/powerpoint/2010/main" val="29815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4603E-0C57-493F-A9C2-1CBFAA5DF6B4}" type="datetimeFigureOut">
              <a:rPr lang="en-US" smtClean="0"/>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4A499-E755-4652-B2E4-A80E00EA9B50}" type="slidenum">
              <a:rPr lang="en-US" smtClean="0"/>
              <a:t>‹#›</a:t>
            </a:fld>
            <a:endParaRPr lang="en-US"/>
          </a:p>
        </p:txBody>
      </p:sp>
    </p:spTree>
    <p:extLst>
      <p:ext uri="{BB962C8B-B14F-4D97-AF65-F5344CB8AC3E}">
        <p14:creationId xmlns:p14="http://schemas.microsoft.com/office/powerpoint/2010/main" val="156570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86800" cy="3352800"/>
          </a:xfrm>
        </p:spPr>
        <p:txBody>
          <a:bodyPr>
            <a:normAutofit/>
          </a:bodyPr>
          <a:lstStyle/>
          <a:p>
            <a:r>
              <a:rPr lang="en-US" b="1" dirty="0" smtClean="0"/>
              <a:t>ENS803</a:t>
            </a:r>
            <a:br>
              <a:rPr lang="en-US" b="1" dirty="0" smtClean="0"/>
            </a:br>
            <a:r>
              <a:rPr lang="en-US" b="1" dirty="0" smtClean="0"/>
              <a:t>Climate Change Impact and Adaptation  in the South Pacific </a:t>
            </a:r>
            <a:r>
              <a:rPr lang="en-US" dirty="0" smtClean="0"/>
              <a:t/>
            </a:r>
            <a:br>
              <a:rPr lang="en-US" dirty="0" smtClean="0"/>
            </a:br>
            <a:endParaRPr lang="en-US" dirty="0"/>
          </a:p>
        </p:txBody>
      </p:sp>
      <p:sp>
        <p:nvSpPr>
          <p:cNvPr id="3" name="Subtitle 2"/>
          <p:cNvSpPr>
            <a:spLocks noGrp="1"/>
          </p:cNvSpPr>
          <p:nvPr>
            <p:ph type="subTitle" idx="1"/>
          </p:nvPr>
        </p:nvSpPr>
        <p:spPr>
          <a:xfrm>
            <a:off x="685800" y="4648200"/>
            <a:ext cx="8077200" cy="381000"/>
          </a:xfrm>
        </p:spPr>
        <p:txBody>
          <a:bodyPr>
            <a:noAutofit/>
          </a:bodyPr>
          <a:lstStyle/>
          <a:p>
            <a:r>
              <a:rPr lang="en-US" sz="2400" b="1" dirty="0" smtClean="0">
                <a:solidFill>
                  <a:schemeClr val="tx1"/>
                </a:solidFill>
                <a:latin typeface="Times New Roman" panose="02020603050405020304" pitchFamily="18" charset="0"/>
                <a:cs typeface="Times New Roman" panose="02020603050405020304" pitchFamily="18" charset="0"/>
              </a:rPr>
              <a:t>Climate Science and Climate Change </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33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p:spPr>
        <p:txBody>
          <a:bodyPr>
            <a:normAutofit fontScale="90000"/>
          </a:bodyPr>
          <a:lstStyle/>
          <a:p>
            <a:r>
              <a:rPr lang="en-US" dirty="0" smtClean="0"/>
              <a:t>What Is Abrupt Climate Change?</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The United States Climate Change Science Program defines abrupt climate change as “a change in the climate (for example, in temperature or precipitation) that takes place over a few decades or less, persists for at least a few decades, and causes substantial disruptions in human and natural systems.” Abrupt climate change may affect the entire globe or just a region.</a:t>
            </a:r>
          </a:p>
          <a:p>
            <a:endParaRPr lang="en-US" dirty="0"/>
          </a:p>
        </p:txBody>
      </p:sp>
    </p:spTree>
    <p:extLst>
      <p:ext uri="{BB962C8B-B14F-4D97-AF65-F5344CB8AC3E}">
        <p14:creationId xmlns:p14="http://schemas.microsoft.com/office/powerpoint/2010/main" val="322128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381001"/>
            <a:ext cx="83772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2588" y="3614678"/>
            <a:ext cx="8151812" cy="3046988"/>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The planet’s climate has changed many times over Earth’s long geologic history. Over the past million years, Earth has experienced several glacial periods interspersed with interglacial (warmer) periods.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relatively constant and favorable interglacial period of climate experienced over the past 8,000 years has made human civilization’s advancement possible.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73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53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5553670"/>
            <a:ext cx="8382000" cy="1015663"/>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Key impacts as a function of increasing global average temperature change(Impacts will vary by extent of adaptation, rate of temperature change, and socio-economic pathway). Ref. IPCC Report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77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Projected impacts of climate change on various sectors (Source: Stern, 2006) Funafuti Atoll, Tuvalu (Source: Karen McNamara)</a:t>
            </a:r>
            <a:endParaRPr lang="en-US" sz="240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12005"/>
            <a:ext cx="8610600" cy="481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9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Mean Sea Level</a:t>
            </a:r>
            <a:endParaRPr lang="en-US" dirty="0"/>
          </a:p>
        </p:txBody>
      </p:sp>
      <p:pic>
        <p:nvPicPr>
          <p:cNvPr id="4" name="Content Placeholder 3"/>
          <p:cNvPicPr>
            <a:picLocks noGrp="1" noChangeAspect="1"/>
          </p:cNvPicPr>
          <p:nvPr>
            <p:ph idx="1"/>
          </p:nvPr>
        </p:nvPicPr>
        <p:blipFill>
          <a:blip r:embed="rId2"/>
          <a:stretch>
            <a:fillRect/>
          </a:stretch>
        </p:blipFill>
        <p:spPr>
          <a:xfrm>
            <a:off x="2014275" y="2089981"/>
            <a:ext cx="5115450" cy="3546400"/>
          </a:xfrm>
          <a:prstGeom prst="rect">
            <a:avLst/>
          </a:prstGeom>
        </p:spPr>
      </p:pic>
    </p:spTree>
    <p:extLst>
      <p:ext uri="{BB962C8B-B14F-4D97-AF65-F5344CB8AC3E}">
        <p14:creationId xmlns:p14="http://schemas.microsoft.com/office/powerpoint/2010/main" val="223753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8827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2800" b="1" dirty="0" smtClean="0">
                <a:latin typeface="Times New Roman" panose="02020603050405020304" pitchFamily="18" charset="0"/>
                <a:cs typeface="Times New Roman" panose="02020603050405020304" pitchFamily="18" charset="0"/>
              </a:rPr>
              <a:t>Questions in Debate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90600"/>
            <a:ext cx="8305800" cy="5638800"/>
          </a:xfrm>
        </p:spPr>
        <p:txBody>
          <a:bodyPr/>
          <a:lstStyle/>
          <a:p>
            <a:r>
              <a:rPr lang="en-US" sz="2400" b="1" dirty="0" smtClean="0">
                <a:latin typeface="Times New Roman" panose="02020603050405020304" pitchFamily="18" charset="0"/>
                <a:cs typeface="Times New Roman" panose="02020603050405020304" pitchFamily="18" charset="0"/>
              </a:rPr>
              <a:t>What  factors  determine global climate? </a:t>
            </a:r>
          </a:p>
          <a:p>
            <a:r>
              <a:rPr lang="en-US" sz="2400" b="1" dirty="0" smtClean="0">
                <a:latin typeface="Times New Roman" panose="02020603050405020304" pitchFamily="18" charset="0"/>
                <a:cs typeface="Times New Roman" panose="02020603050405020304" pitchFamily="18" charset="0"/>
              </a:rPr>
              <a:t>What  are the greenhouse gases and  why are  they increasing? </a:t>
            </a:r>
          </a:p>
          <a:p>
            <a:r>
              <a:rPr lang="en-US" sz="2400" b="1" dirty="0" smtClean="0">
                <a:latin typeface="Times New Roman" panose="02020603050405020304" pitchFamily="18" charset="0"/>
                <a:cs typeface="Times New Roman" panose="02020603050405020304" pitchFamily="18" charset="0"/>
              </a:rPr>
              <a:t>Which gases are  the most  important? </a:t>
            </a:r>
          </a:p>
          <a:p>
            <a:r>
              <a:rPr lang="en-US" sz="2400" b="1" dirty="0" smtClean="0">
                <a:latin typeface="Times New Roman" panose="02020603050405020304" pitchFamily="18" charset="0"/>
                <a:cs typeface="Times New Roman" panose="02020603050405020304" pitchFamily="18" charset="0"/>
              </a:rPr>
              <a:t>How much do we expect climate to change? </a:t>
            </a:r>
          </a:p>
          <a:p>
            <a:r>
              <a:rPr lang="en-US" sz="2400" b="1" dirty="0" smtClean="0">
                <a:latin typeface="Times New Roman" panose="02020603050405020304" pitchFamily="18" charset="0"/>
                <a:cs typeface="Times New Roman" panose="02020603050405020304" pitchFamily="18" charset="0"/>
              </a:rPr>
              <a:t>How much  confidence  do we have in our  predictions?</a:t>
            </a:r>
          </a:p>
          <a:p>
            <a:r>
              <a:rPr lang="en-US" sz="2400" b="1" dirty="0" smtClean="0">
                <a:latin typeface="Times New Roman" panose="02020603050405020304" pitchFamily="18" charset="0"/>
                <a:cs typeface="Times New Roman" panose="02020603050405020304" pitchFamily="18" charset="0"/>
              </a:rPr>
              <a:t>Will the climate of the future  be very different? </a:t>
            </a:r>
          </a:p>
          <a:p>
            <a:r>
              <a:rPr lang="en-US" sz="2400" b="1" dirty="0" smtClean="0">
                <a:latin typeface="Times New Roman" panose="02020603050405020304" pitchFamily="18" charset="0"/>
                <a:cs typeface="Times New Roman" panose="02020603050405020304" pitchFamily="18" charset="0"/>
              </a:rPr>
              <a:t>Has man  already  begun  to change the global  climate?</a:t>
            </a:r>
          </a:p>
          <a:p>
            <a:r>
              <a:rPr lang="en-US" sz="2400" b="1" dirty="0" smtClean="0">
                <a:latin typeface="Times New Roman" panose="02020603050405020304" pitchFamily="18" charset="0"/>
                <a:cs typeface="Times New Roman" panose="02020603050405020304" pitchFamily="18" charset="0"/>
              </a:rPr>
              <a:t>What  will be the effect  of climate change on ecosystems?</a:t>
            </a:r>
          </a:p>
          <a:p>
            <a:endParaRPr lang="en-US" sz="2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079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686800" cy="559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39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Why is the present rapid warming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happening?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Scientists  believe  the  rapid  warming  in  the  last several decades is due mostly to human-induced changes to the atmosphere, on top of some natural variations.</a:t>
            </a:r>
          </a:p>
          <a:p>
            <a:pPr marL="0" indent="0" algn="ctr">
              <a:buNone/>
            </a:pPr>
            <a:r>
              <a:rPr lang="en-US" sz="2800" dirty="0" smtClean="0">
                <a:latin typeface="Times New Roman" panose="02020603050405020304" pitchFamily="18" charset="0"/>
                <a:cs typeface="Times New Roman" panose="02020603050405020304" pitchFamily="18" charset="0"/>
              </a:rPr>
              <a:t>Causes of the climate Change  </a:t>
            </a:r>
            <a:endParaRPr lang="en-US" sz="28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1676400" y="38862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4419600"/>
            <a:ext cx="147187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Natural </a:t>
            </a:r>
            <a:endParaRPr lang="en-US" sz="2800" b="1"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572000" y="38862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4495800"/>
            <a:ext cx="247369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Anthropogenic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45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Natural Causes of Climate Change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US" sz="3300" dirty="0" smtClean="0">
                <a:latin typeface="Times New Roman" panose="02020603050405020304" pitchFamily="18" charset="0"/>
                <a:cs typeface="Times New Roman" panose="02020603050405020304" pitchFamily="18" charset="0"/>
              </a:rPr>
              <a:t>Plate tectonics (rearranging Earth’s continents, moving them closer or farther from the equator and the poles)</a:t>
            </a:r>
          </a:p>
          <a:p>
            <a:r>
              <a:rPr lang="en-US" sz="3300" dirty="0" smtClean="0">
                <a:latin typeface="Times New Roman" panose="02020603050405020304" pitchFamily="18" charset="0"/>
                <a:cs typeface="Times New Roman" panose="02020603050405020304" pitchFamily="18" charset="0"/>
              </a:rPr>
              <a:t>Volcanic activity (changing the reflectivity and composition of the atmosphere)</a:t>
            </a:r>
          </a:p>
          <a:p>
            <a:r>
              <a:rPr lang="en-US" sz="3300" dirty="0" smtClean="0">
                <a:latin typeface="Times New Roman" panose="02020603050405020304" pitchFamily="18" charset="0"/>
                <a:cs typeface="Times New Roman" panose="02020603050405020304" pitchFamily="18" charset="0"/>
              </a:rPr>
              <a:t>Variations in Earth’s orbit (the natural, cyclic change in our planet’s orbit, axial tilt, and wobble)</a:t>
            </a:r>
          </a:p>
          <a:p>
            <a:r>
              <a:rPr lang="en-US" sz="3300" dirty="0" smtClean="0">
                <a:latin typeface="Times New Roman" panose="02020603050405020304" pitchFamily="18" charset="0"/>
                <a:cs typeface="Times New Roman" panose="02020603050405020304" pitchFamily="18" charset="0"/>
              </a:rPr>
              <a:t>Solar variability (whether the Sun varies in its radiation output and whether sunspots affect the output).</a:t>
            </a:r>
          </a:p>
          <a:p>
            <a:endParaRPr lang="en-US" dirty="0"/>
          </a:p>
        </p:txBody>
      </p:sp>
    </p:spTree>
    <p:extLst>
      <p:ext uri="{BB962C8B-B14F-4D97-AF65-F5344CB8AC3E}">
        <p14:creationId xmlns:p14="http://schemas.microsoft.com/office/powerpoint/2010/main" val="27774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CLIMATE SYSTEM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100" dirty="0" smtClean="0">
                <a:latin typeface="Times New Roman" panose="02020603050405020304" pitchFamily="18" charset="0"/>
                <a:cs typeface="Times New Roman" panose="02020603050405020304" pitchFamily="18" charset="0"/>
              </a:rPr>
              <a:t>“The atmosphere is the central component of the complex, connected, and interactive global environmental system upon which all life depends. Climate may be broadly defined as the long-term behavior of this environmental system. To understand fully and to predict changes in the atmospheric component of the climate system, one must understand the sun, oceans, ice sheets, solid earth, and all forms of life”</a:t>
            </a:r>
          </a:p>
          <a:p>
            <a:pPr marL="0" indent="0">
              <a:buNone/>
            </a:pPr>
            <a:endParaRPr lang="en-US" dirty="0" smtClean="0"/>
          </a:p>
          <a:p>
            <a:pPr marL="0" indent="0">
              <a:buNone/>
            </a:pPr>
            <a:r>
              <a:rPr lang="en-US" sz="3100" dirty="0" smtClean="0">
                <a:latin typeface="Times New Roman" panose="02020603050405020304" pitchFamily="18" charset="0"/>
                <a:cs typeface="Times New Roman" panose="02020603050405020304" pitchFamily="18" charset="0"/>
              </a:rPr>
              <a:t>The American Meteorological Society and the University Corporation for Atmospheric Research, “Weather and the Nation’s Well-Being,” Bulletin of the American Meteorological Society, 73, no. 12 (December 1991), 2038.</a:t>
            </a:r>
          </a:p>
          <a:p>
            <a:pPr marL="0" indent="0">
              <a:buNone/>
            </a:pPr>
            <a:endParaRPr lang="en-US" dirty="0"/>
          </a:p>
        </p:txBody>
      </p:sp>
    </p:spTree>
    <p:extLst>
      <p:ext uri="{BB962C8B-B14F-4D97-AF65-F5344CB8AC3E}">
        <p14:creationId xmlns:p14="http://schemas.microsoft.com/office/powerpoint/2010/main" val="225440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txBody>
          <a:bodyPr>
            <a:normAutofit/>
          </a:bodyPr>
          <a:lstStyle/>
          <a:p>
            <a:r>
              <a:rPr lang="en-US" sz="2800" b="1" dirty="0" smtClean="0">
                <a:latin typeface="Times New Roman" panose="02020603050405020304" pitchFamily="18" charset="0"/>
                <a:cs typeface="Times New Roman" panose="02020603050405020304" pitchFamily="18" charset="0"/>
              </a:rPr>
              <a:t>Anthropogenic Addition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257800"/>
          </a:xfrm>
        </p:spPr>
        <p:txBody>
          <a:bodyPr>
            <a:noAutofit/>
          </a:bodyPr>
          <a:lstStyle/>
          <a:p>
            <a:r>
              <a:rPr lang="en-US" sz="2400" dirty="0" smtClean="0">
                <a:latin typeface="Times New Roman" panose="02020603050405020304" pitchFamily="18" charset="0"/>
                <a:cs typeface="Times New Roman" panose="02020603050405020304" pitchFamily="18" charset="0"/>
              </a:rPr>
              <a:t>Nitrogen</a:t>
            </a:r>
          </a:p>
          <a:p>
            <a:r>
              <a:rPr lang="en-US" sz="2400" dirty="0" smtClean="0">
                <a:latin typeface="Times New Roman" panose="02020603050405020304" pitchFamily="18" charset="0"/>
                <a:cs typeface="Times New Roman" panose="02020603050405020304" pitchFamily="18" charset="0"/>
              </a:rPr>
              <a:t>Oxygen</a:t>
            </a:r>
          </a:p>
          <a:p>
            <a:r>
              <a:rPr lang="en-US" sz="2400" dirty="0" smtClean="0">
                <a:latin typeface="Times New Roman" panose="02020603050405020304" pitchFamily="18" charset="0"/>
                <a:cs typeface="Times New Roman" panose="02020603050405020304" pitchFamily="18" charset="0"/>
              </a:rPr>
              <a:t>Carbon Dioxide</a:t>
            </a:r>
          </a:p>
          <a:p>
            <a:r>
              <a:rPr lang="en-US" sz="2400" dirty="0" smtClean="0">
                <a:latin typeface="Times New Roman" panose="02020603050405020304" pitchFamily="18" charset="0"/>
                <a:cs typeface="Times New Roman" panose="02020603050405020304" pitchFamily="18" charset="0"/>
              </a:rPr>
              <a:t>Why potential Green House gas is only CO2?</a:t>
            </a:r>
          </a:p>
          <a:p>
            <a:r>
              <a:rPr lang="en-US" sz="2400" dirty="0" smtClean="0">
                <a:latin typeface="Times New Roman" panose="02020603050405020304" pitchFamily="18" charset="0"/>
                <a:cs typeface="Times New Roman" panose="02020603050405020304" pitchFamily="18" charset="0"/>
              </a:rPr>
              <a:t>Climate  change  induced  by  human activity   may   occur   due   to   changes   in   the composition of the Earth’s atmosphere from waste gases  due  to  industry,  farm  animals  and  land clearing, or changes in the land surface reflectivity caused by land clearing, cropping and irrigation. These  gases  include  several,  such  as  carbon dioxide, methane and oxides of nitrogen, that can  absorb  heat  radiation  (long-wave  or  infra-red radiation)  from  the  Sun  or  the  Earth.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18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004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632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983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climate the same as weather?</a:t>
            </a:r>
            <a:endParaRPr lang="en-US" dirty="0"/>
          </a:p>
        </p:txBody>
      </p:sp>
      <p:sp>
        <p:nvSpPr>
          <p:cNvPr id="3" name="Content Placeholder 2"/>
          <p:cNvSpPr>
            <a:spLocks noGrp="1"/>
          </p:cNvSpPr>
          <p:nvPr>
            <p:ph idx="1"/>
          </p:nvPr>
        </p:nvSpPr>
        <p:spPr/>
        <p:txBody>
          <a:bodyPr/>
          <a:lstStyle/>
          <a:p>
            <a:r>
              <a:rPr lang="en-US" dirty="0"/>
              <a:t>Climate vs. Weather</a:t>
            </a:r>
          </a:p>
          <a:p>
            <a:r>
              <a:rPr lang="en-US" dirty="0"/>
              <a:t>Weather: Atmospheric state at a</a:t>
            </a:r>
          </a:p>
          <a:p>
            <a:r>
              <a:rPr lang="en-US" dirty="0"/>
              <a:t>particular time</a:t>
            </a:r>
          </a:p>
          <a:p>
            <a:r>
              <a:rPr lang="en-US" dirty="0"/>
              <a:t>Climate: Weather averaged over</a:t>
            </a:r>
          </a:p>
          <a:p>
            <a:r>
              <a:rPr lang="en-US" dirty="0"/>
              <a:t>many times (30 or more)</a:t>
            </a:r>
          </a:p>
        </p:txBody>
      </p:sp>
    </p:spTree>
    <p:extLst>
      <p:ext uri="{BB962C8B-B14F-4D97-AF65-F5344CB8AC3E}">
        <p14:creationId xmlns:p14="http://schemas.microsoft.com/office/powerpoint/2010/main" val="257038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Climate System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The climate system consists of the five  components </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tmosphere </a:t>
            </a:r>
          </a:p>
          <a:p>
            <a:r>
              <a:rPr lang="en-US" sz="2800" b="1" dirty="0">
                <a:latin typeface="Times New Roman" panose="02020603050405020304" pitchFamily="18" charset="0"/>
                <a:cs typeface="Times New Roman" panose="02020603050405020304" pitchFamily="18" charset="0"/>
              </a:rPr>
              <a:t>O</a:t>
            </a:r>
            <a:r>
              <a:rPr lang="en-US" sz="2800" b="1" dirty="0" smtClean="0">
                <a:latin typeface="Times New Roman" panose="02020603050405020304" pitchFamily="18" charset="0"/>
                <a:cs typeface="Times New Roman" panose="02020603050405020304" pitchFamily="18" charset="0"/>
              </a:rPr>
              <a:t>cean </a:t>
            </a:r>
          </a:p>
          <a:p>
            <a:r>
              <a:rPr lang="en-US" sz="2800" b="1" dirty="0">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ryosphere  (ice) </a:t>
            </a:r>
          </a:p>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iosphere </a:t>
            </a:r>
          </a:p>
          <a:p>
            <a:r>
              <a:rPr lang="en-US" sz="2800" b="1" dirty="0">
                <a:latin typeface="Times New Roman" panose="02020603050405020304" pitchFamily="18" charset="0"/>
                <a:cs typeface="Times New Roman" panose="02020603050405020304" pitchFamily="18" charset="0"/>
              </a:rPr>
              <a:t>G</a:t>
            </a:r>
            <a:r>
              <a:rPr lang="en-US" sz="2800" b="1" dirty="0" smtClean="0">
                <a:latin typeface="Times New Roman" panose="02020603050405020304" pitchFamily="18" charset="0"/>
                <a:cs typeface="Times New Roman" panose="02020603050405020304" pitchFamily="18" charset="0"/>
              </a:rPr>
              <a:t>eosphere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90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1"/>
            <a:ext cx="8382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5075872"/>
            <a:ext cx="8763000" cy="156966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Schematic view showing several components of Earth’s climate system. Many interactions occur among the various components on a wide range of space and time scales, making the system extremely complex.</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93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1"/>
            <a:ext cx="8229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5048071"/>
            <a:ext cx="7848600" cy="1200329"/>
          </a:xfrm>
          <a:prstGeom prst="rect">
            <a:avLst/>
          </a:prstGeom>
        </p:spPr>
        <p:txBody>
          <a:bodyPr wrap="square">
            <a:spAutoFit/>
          </a:bodyPr>
          <a:lstStyle/>
          <a:p>
            <a:r>
              <a:rPr lang="en-US" dirty="0" smtClean="0"/>
              <a:t> Schematic illustration of the components of the coupled atmosphere-ocean  ice-land climatic system  The full arrows are examples of external processes, and the open arrows are examples internal processes in climatic change (from Houghton, 1984).</a:t>
            </a:r>
            <a:endParaRPr lang="en-US" dirty="0"/>
          </a:p>
        </p:txBody>
      </p:sp>
    </p:spTree>
    <p:extLst>
      <p:ext uri="{BB962C8B-B14F-4D97-AF65-F5344CB8AC3E}">
        <p14:creationId xmlns:p14="http://schemas.microsoft.com/office/powerpoint/2010/main" val="371348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latin typeface="Arial-BoldMT"/>
              </a:rPr>
              <a:t>Climate Change</a:t>
            </a:r>
            <a:br>
              <a:rPr lang="en-US" b="1" dirty="0">
                <a:solidFill>
                  <a:srgbClr val="0000FF"/>
                </a:solidFill>
                <a:latin typeface="Arial-BoldMT"/>
              </a:rPr>
            </a:b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latin typeface="ArialMT"/>
              </a:rPr>
              <a:t>• </a:t>
            </a:r>
            <a:r>
              <a:rPr lang="en-US" dirty="0">
                <a:solidFill>
                  <a:srgbClr val="000000"/>
                </a:solidFill>
                <a:latin typeface="ArialMT"/>
              </a:rPr>
              <a:t>Climate has always been changing</a:t>
            </a:r>
          </a:p>
          <a:p>
            <a:r>
              <a:rPr lang="en-US" dirty="0">
                <a:solidFill>
                  <a:srgbClr val="000000"/>
                </a:solidFill>
                <a:latin typeface="ArialMT"/>
              </a:rPr>
              <a:t>during Earth</a:t>
            </a:r>
            <a:r>
              <a:rPr lang="en-US" dirty="0">
                <a:solidFill>
                  <a:srgbClr val="000000"/>
                </a:solidFill>
                <a:latin typeface="MS-PGothic"/>
              </a:rPr>
              <a:t>’</a:t>
            </a:r>
            <a:r>
              <a:rPr lang="en-US" dirty="0">
                <a:solidFill>
                  <a:srgbClr val="000000"/>
                </a:solidFill>
                <a:latin typeface="ArialMT"/>
              </a:rPr>
              <a:t>s history</a:t>
            </a:r>
          </a:p>
          <a:p>
            <a:r>
              <a:rPr lang="en-US" dirty="0">
                <a:solidFill>
                  <a:srgbClr val="000000"/>
                </a:solidFill>
                <a:latin typeface="ArialMT"/>
              </a:rPr>
              <a:t>• In past, change was usually slow</a:t>
            </a:r>
          </a:p>
          <a:p>
            <a:r>
              <a:rPr lang="en-US" dirty="0">
                <a:solidFill>
                  <a:srgbClr val="000000"/>
                </a:solidFill>
                <a:latin typeface="ArialMT"/>
              </a:rPr>
              <a:t>==&gt; 10,000 years or more to see change</a:t>
            </a:r>
          </a:p>
          <a:p>
            <a:r>
              <a:rPr lang="en-US" dirty="0">
                <a:solidFill>
                  <a:srgbClr val="000000"/>
                </a:solidFill>
                <a:latin typeface="ArialMT"/>
              </a:rPr>
              <a:t>• Now, might be in period where climate</a:t>
            </a:r>
          </a:p>
          <a:p>
            <a:r>
              <a:rPr lang="en-US" dirty="0">
                <a:solidFill>
                  <a:srgbClr val="000000"/>
                </a:solidFill>
                <a:latin typeface="ArialMT"/>
              </a:rPr>
              <a:t>is changing much faster</a:t>
            </a:r>
          </a:p>
          <a:p>
            <a:r>
              <a:rPr lang="en-US" dirty="0">
                <a:solidFill>
                  <a:srgbClr val="000000"/>
                </a:solidFill>
                <a:latin typeface="ArialMT"/>
              </a:rPr>
              <a:t>==&gt; 50-100 years</a:t>
            </a:r>
          </a:p>
          <a:p>
            <a:r>
              <a:rPr lang="en-US" dirty="0">
                <a:solidFill>
                  <a:srgbClr val="000000"/>
                </a:solidFill>
                <a:latin typeface="ArialMT"/>
              </a:rPr>
              <a:t>==&gt; probably due to human activities</a:t>
            </a:r>
            <a:endParaRPr lang="en-US" dirty="0"/>
          </a:p>
        </p:txBody>
      </p:sp>
    </p:spTree>
    <p:extLst>
      <p:ext uri="{BB962C8B-B14F-4D97-AF65-F5344CB8AC3E}">
        <p14:creationId xmlns:p14="http://schemas.microsoft.com/office/powerpoint/2010/main" val="139384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077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42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172200"/>
          </a:xfrm>
        </p:spPr>
        <p:txBody>
          <a:bodyPr>
            <a:normAutofit/>
          </a:bodyPr>
          <a:lstStyle/>
          <a:p>
            <a:r>
              <a:rPr lang="en-US" sz="2800" dirty="0" smtClean="0">
                <a:latin typeface="Times New Roman" panose="02020603050405020304" pitchFamily="18" charset="0"/>
                <a:cs typeface="Times New Roman" panose="02020603050405020304" pitchFamily="18" charset="0"/>
              </a:rPr>
              <a:t>Climate change refers to a significant and sustained (over decades or longer) change from one climatic condition to another.</a:t>
            </a:r>
          </a:p>
          <a:p>
            <a:r>
              <a:rPr lang="en-US" sz="2800" dirty="0" smtClean="0">
                <a:latin typeface="Times New Roman" panose="02020603050405020304" pitchFamily="18" charset="0"/>
                <a:cs typeface="Times New Roman" panose="02020603050405020304" pitchFamily="18" charset="0"/>
              </a:rPr>
              <a:t>The term “global warming” refers to a specific kind of climate change in which Earth’s average temperature is increasing.</a:t>
            </a:r>
          </a:p>
          <a:p>
            <a:r>
              <a:rPr lang="en-US" sz="2800" dirty="0" smtClean="0">
                <a:latin typeface="Times New Roman" panose="02020603050405020304" pitchFamily="18" charset="0"/>
                <a:cs typeface="Times New Roman" panose="02020603050405020304" pitchFamily="18" charset="0"/>
              </a:rPr>
              <a:t>Abrupt climate change refers to a sudden, rapid change from one climate state to another (over a period of years rather than centuries or millennia).</a:t>
            </a: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8582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835</Words>
  <Application>Microsoft Office PowerPoint</Application>
  <PresentationFormat>On-screen Show (4:3)</PresentationFormat>
  <Paragraphs>67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Arial-BoldMT</vt:lpstr>
      <vt:lpstr>ArialMT</vt:lpstr>
      <vt:lpstr>Calibri</vt:lpstr>
      <vt:lpstr>MS-PGothic</vt:lpstr>
      <vt:lpstr>Times New Roman</vt:lpstr>
      <vt:lpstr>Office Theme</vt:lpstr>
      <vt:lpstr>ENS803 Climate Change Impact and Adaptation  in the South Pacific  </vt:lpstr>
      <vt:lpstr>THE CLIMATE SYSTEM</vt:lpstr>
      <vt:lpstr>Is climate the same as weather?</vt:lpstr>
      <vt:lpstr>Climate System </vt:lpstr>
      <vt:lpstr>PowerPoint Presentation</vt:lpstr>
      <vt:lpstr>PowerPoint Presentation</vt:lpstr>
      <vt:lpstr>Climate Change </vt:lpstr>
      <vt:lpstr>PowerPoint Presentation</vt:lpstr>
      <vt:lpstr>PowerPoint Presentation</vt:lpstr>
      <vt:lpstr>What Is Abrupt Climate Change? </vt:lpstr>
      <vt:lpstr>PowerPoint Presentation</vt:lpstr>
      <vt:lpstr>PowerPoint Presentation</vt:lpstr>
      <vt:lpstr>Projected impacts of climate change on various sectors (Source: Stern, 2006) Funafuti Atoll, Tuvalu (Source: Karen McNamara)</vt:lpstr>
      <vt:lpstr>Global Mean Sea Level</vt:lpstr>
      <vt:lpstr>PowerPoint Presentation</vt:lpstr>
      <vt:lpstr>Questions in Debate </vt:lpstr>
      <vt:lpstr>PowerPoint Presentation</vt:lpstr>
      <vt:lpstr>Why is the present rapid warming  happening?</vt:lpstr>
      <vt:lpstr>Natural Causes of Climate Change</vt:lpstr>
      <vt:lpstr>Anthropogenic Addition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ENS803 Climate Change Impact and Adaptation  in the South Pacific  </dc:title>
  <dc:creator>Satyanarayan Shashtri</dc:creator>
  <cp:lastModifiedBy>Ulukalesi Tamata</cp:lastModifiedBy>
  <cp:revision>17</cp:revision>
  <dcterms:created xsi:type="dcterms:W3CDTF">2018-07-17T23:35:26Z</dcterms:created>
  <dcterms:modified xsi:type="dcterms:W3CDTF">2020-07-21T05:14:56Z</dcterms:modified>
</cp:coreProperties>
</file>