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81" r:id="rId3"/>
    <p:sldId id="379" r:id="rId4"/>
    <p:sldId id="375" r:id="rId5"/>
    <p:sldId id="378" r:id="rId6"/>
    <p:sldId id="377" r:id="rId7"/>
    <p:sldId id="376" r:id="rId8"/>
    <p:sldId id="369" r:id="rId9"/>
    <p:sldId id="365" r:id="rId10"/>
    <p:sldId id="373" r:id="rId11"/>
    <p:sldId id="265" r:id="rId12"/>
    <p:sldId id="257" r:id="rId13"/>
    <p:sldId id="258" r:id="rId14"/>
    <p:sldId id="347" r:id="rId15"/>
    <p:sldId id="348" r:id="rId16"/>
    <p:sldId id="259" r:id="rId17"/>
    <p:sldId id="363" r:id="rId18"/>
    <p:sldId id="364" r:id="rId19"/>
    <p:sldId id="331" r:id="rId20"/>
    <p:sldId id="332" r:id="rId21"/>
    <p:sldId id="333" r:id="rId22"/>
    <p:sldId id="266" r:id="rId23"/>
    <p:sldId id="355" r:id="rId24"/>
    <p:sldId id="356" r:id="rId25"/>
    <p:sldId id="357" r:id="rId26"/>
    <p:sldId id="358" r:id="rId27"/>
    <p:sldId id="359" r:id="rId28"/>
    <p:sldId id="360" r:id="rId29"/>
    <p:sldId id="361" r:id="rId30"/>
    <p:sldId id="362" r:id="rId31"/>
    <p:sldId id="338" r:id="rId32"/>
    <p:sldId id="339" r:id="rId33"/>
    <p:sldId id="260" r:id="rId34"/>
    <p:sldId id="340" r:id="rId35"/>
    <p:sldId id="341" r:id="rId36"/>
    <p:sldId id="261" r:id="rId37"/>
    <p:sldId id="354" r:id="rId38"/>
    <p:sldId id="382" r:id="rId39"/>
    <p:sldId id="383" r:id="rId40"/>
    <p:sldId id="267" r:id="rId41"/>
    <p:sldId id="268" r:id="rId42"/>
    <p:sldId id="272" r:id="rId43"/>
    <p:sldId id="273" r:id="rId44"/>
    <p:sldId id="274" r:id="rId45"/>
    <p:sldId id="286" r:id="rId46"/>
    <p:sldId id="297" r:id="rId47"/>
    <p:sldId id="304" r:id="rId48"/>
    <p:sldId id="327" r:id="rId49"/>
    <p:sldId id="325" r:id="rId50"/>
    <p:sldId id="322" r:id="rId51"/>
    <p:sldId id="350" r:id="rId52"/>
    <p:sldId id="351" r:id="rId53"/>
    <p:sldId id="352" r:id="rId54"/>
    <p:sldId id="353"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1BDD43-676E-4E94-BE4E-19B7D0AFA07D}" type="datetimeFigureOut">
              <a:rPr lang="en-US" smtClean="0"/>
              <a:pPr/>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94526-89ED-473F-8563-C7F5D09A6CF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1BDD43-676E-4E94-BE4E-19B7D0AFA07D}" type="datetimeFigureOut">
              <a:rPr lang="en-US" smtClean="0"/>
              <a:pPr/>
              <a:t>10/3/2022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94526-89ED-473F-8563-C7F5D09A6CF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unfccc.int/cooperation_and_support/financial_mechanism/adaptation_fund/items/3659.php" TargetMode="External"/><Relationship Id="rId2" Type="http://schemas.openxmlformats.org/officeDocument/2006/relationships/hyperlink" Target="http://unfccc.int/adaptation/items/4159.php"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a:latin typeface="Times New Roman" pitchFamily="18" charset="0"/>
                <a:cs typeface="Times New Roman" pitchFamily="18" charset="0"/>
              </a:rPr>
              <a:t>This page is intentionally left blank.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B332-AE85-4DF3-844F-04DD6294CCEB}"/>
              </a:ext>
            </a:extLst>
          </p:cNvPr>
          <p:cNvSpPr>
            <a:spLocks noGrp="1"/>
          </p:cNvSpPr>
          <p:nvPr>
            <p:ph type="title"/>
          </p:nvPr>
        </p:nvSpPr>
        <p:spPr/>
        <p:txBody>
          <a:bodyPr/>
          <a:lstStyle/>
          <a:p>
            <a:endParaRPr lang="en-FJ"/>
          </a:p>
        </p:txBody>
      </p:sp>
      <p:pic>
        <p:nvPicPr>
          <p:cNvPr id="5" name="Content Placeholder 4">
            <a:extLst>
              <a:ext uri="{FF2B5EF4-FFF2-40B4-BE49-F238E27FC236}">
                <a16:creationId xmlns:a16="http://schemas.microsoft.com/office/drawing/2014/main" id="{8872B9DD-4B3F-4AF8-A95F-411860AE71E9}"/>
              </a:ext>
            </a:extLst>
          </p:cNvPr>
          <p:cNvPicPr>
            <a:picLocks noGrp="1" noChangeAspect="1"/>
          </p:cNvPicPr>
          <p:nvPr>
            <p:ph idx="1"/>
          </p:nvPr>
        </p:nvPicPr>
        <p:blipFill>
          <a:blip r:embed="rId2"/>
          <a:stretch>
            <a:fillRect/>
          </a:stretch>
        </p:blipFill>
        <p:spPr>
          <a:xfrm>
            <a:off x="548922" y="1600200"/>
            <a:ext cx="8046156" cy="4525963"/>
          </a:xfrm>
        </p:spPr>
      </p:pic>
    </p:spTree>
    <p:extLst>
      <p:ext uri="{BB962C8B-B14F-4D97-AF65-F5344CB8AC3E}">
        <p14:creationId xmlns:p14="http://schemas.microsoft.com/office/powerpoint/2010/main" val="213031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B050"/>
                </a:solidFill>
                <a:latin typeface="Times New Roman" pitchFamily="18" charset="0"/>
                <a:cs typeface="Times New Roman" pitchFamily="18" charset="0"/>
              </a:rPr>
              <a:t>Pathway from Rio(1992) to Kyoto(1997)to Bonn(2017)</a:t>
            </a:r>
          </a:p>
        </p:txBody>
      </p:sp>
      <p:sp>
        <p:nvSpPr>
          <p:cNvPr id="3" name="Content Placeholder 2"/>
          <p:cNvSpPr>
            <a:spLocks noGrp="1"/>
          </p:cNvSpPr>
          <p:nvPr>
            <p:ph idx="1"/>
          </p:nvPr>
        </p:nvSpPr>
        <p:spPr/>
        <p:txBody>
          <a:bodyPr>
            <a:normAutofit/>
          </a:bodyPr>
          <a:lstStyle/>
          <a:p>
            <a:r>
              <a:rPr lang="en-US" sz="2800" dirty="0">
                <a:latin typeface="Times New Roman" pitchFamily="18" charset="0"/>
                <a:cs typeface="Times New Roman" pitchFamily="18" charset="0"/>
              </a:rPr>
              <a:t>What is Rio Summit/ Earth Summit ?</a:t>
            </a:r>
          </a:p>
          <a:p>
            <a:r>
              <a:rPr lang="en-US" sz="2800" dirty="0">
                <a:latin typeface="Times New Roman" pitchFamily="18" charset="0"/>
                <a:cs typeface="Times New Roman" pitchFamily="18" charset="0"/>
              </a:rPr>
              <a:t>Seed of Rio Summit- Rome Club Report </a:t>
            </a:r>
          </a:p>
          <a:p>
            <a:r>
              <a:rPr lang="en-US" sz="2800" dirty="0">
                <a:latin typeface="Times New Roman" pitchFamily="18" charset="0"/>
                <a:cs typeface="Times New Roman" pitchFamily="18" charset="0"/>
              </a:rPr>
              <a:t>Rome Club Report- Strategic Mineral Resources –Led to the concept  of Sustainable Development-Subjected to- Exploration of Subterranean Minerals </a:t>
            </a:r>
          </a:p>
          <a:p>
            <a:r>
              <a:rPr lang="en-US" sz="2800" dirty="0"/>
              <a:t>It was a United nations summit, held in Rio de Janeiro (Brazil) in 1992.</a:t>
            </a:r>
          </a:p>
          <a:p>
            <a:r>
              <a:rPr lang="en-US" sz="2800" dirty="0"/>
              <a:t>It led to creation of United Nations Framework Convention on Climate Change (UNFCCC).</a:t>
            </a:r>
          </a:p>
          <a:p>
            <a:endParaRPr lang="en-US" sz="2800" dirty="0"/>
          </a:p>
          <a:p>
            <a:endParaRPr lang="en-US" sz="28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52400"/>
            <a:ext cx="8915400" cy="57912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5897563"/>
          </a:xfrm>
        </p:spPr>
        <p:txBody>
          <a:bodyPr>
            <a:normAutofit/>
          </a:bodyPr>
          <a:lstStyle/>
          <a:p>
            <a:r>
              <a:rPr lang="en-US" sz="2400" b="1" dirty="0">
                <a:latin typeface="Times New Roman" pitchFamily="18" charset="0"/>
                <a:cs typeface="Times New Roman" pitchFamily="18" charset="0"/>
              </a:rPr>
              <a:t>1995 Parties to the UNFCCC meet in Berlin (the 1st Conference of Parties (COP) to the UNFCCC) to outline specific targets on emissions</a:t>
            </a:r>
          </a:p>
          <a:p>
            <a:r>
              <a:rPr lang="en-US" sz="2400" b="1" dirty="0">
                <a:solidFill>
                  <a:srgbClr val="FF0000"/>
                </a:solidFill>
                <a:latin typeface="Times New Roman" pitchFamily="18" charset="0"/>
                <a:cs typeface="Times New Roman" pitchFamily="18" charset="0"/>
              </a:rPr>
              <a:t>What is UNFCCC???????????</a:t>
            </a:r>
          </a:p>
          <a:p>
            <a:r>
              <a:rPr lang="en-US" sz="2400" b="1" dirty="0">
                <a:latin typeface="Times New Roman" pitchFamily="18" charset="0"/>
                <a:cs typeface="Times New Roman" pitchFamily="18" charset="0"/>
              </a:rPr>
              <a:t>United Nations Framework Convention on Climate Change (UNFCCC)</a:t>
            </a:r>
          </a:p>
          <a:p>
            <a:r>
              <a:rPr lang="en-US" sz="2400" b="1" dirty="0">
                <a:latin typeface="Times New Roman" pitchFamily="18" charset="0"/>
                <a:cs typeface="Times New Roman" pitchFamily="18" charset="0"/>
              </a:rPr>
              <a:t>Major outcome  of Rio Summit / Earth Summit of 1992.</a:t>
            </a:r>
          </a:p>
          <a:p>
            <a:r>
              <a:rPr lang="en-US" sz="2400" b="1" dirty="0">
                <a:latin typeface="Times New Roman" pitchFamily="18" charset="0"/>
                <a:cs typeface="Times New Roman" pitchFamily="18" charset="0"/>
              </a:rPr>
              <a:t>It is an international treaty for reducing greenhouse gas emissions. GHGs</a:t>
            </a:r>
          </a:p>
          <a:p>
            <a:r>
              <a:rPr lang="en-US" sz="2400" b="1" dirty="0">
                <a:latin typeface="Times New Roman" pitchFamily="18" charset="0"/>
                <a:cs typeface="Times New Roman" pitchFamily="18" charset="0"/>
              </a:rPr>
              <a:t>Almost every country on Earth is a party to the UNFCCC.</a:t>
            </a:r>
          </a:p>
          <a:p>
            <a:endParaRPr lang="en-US" sz="2400"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3581400" cy="792162"/>
          </a:xfrm>
        </p:spPr>
        <p:txBody>
          <a:bodyPr>
            <a:normAutofit/>
          </a:bodyPr>
          <a:lstStyle/>
          <a:p>
            <a:r>
              <a:rPr lang="en-US" sz="2800" b="1" dirty="0">
                <a:latin typeface="Times New Roman" pitchFamily="18" charset="0"/>
                <a:cs typeface="Times New Roman" pitchFamily="18" charset="0"/>
              </a:rPr>
              <a:t>Difference</a:t>
            </a:r>
            <a:r>
              <a:rPr lang="en-US" sz="2800" dirty="0">
                <a:latin typeface="Times New Roman" pitchFamily="18" charset="0"/>
                <a:cs typeface="Times New Roman" pitchFamily="18" charset="0"/>
              </a:rPr>
              <a:t> </a:t>
            </a:r>
          </a:p>
        </p:txBody>
      </p:sp>
      <p:pic>
        <p:nvPicPr>
          <p:cNvPr id="12290" name="Picture 2"/>
          <p:cNvPicPr>
            <a:picLocks noGrp="1" noChangeAspect="1" noChangeArrowheads="1"/>
          </p:cNvPicPr>
          <p:nvPr>
            <p:ph idx="1"/>
          </p:nvPr>
        </p:nvPicPr>
        <p:blipFill>
          <a:blip r:embed="rId2"/>
          <a:srcRect/>
          <a:stretch>
            <a:fillRect/>
          </a:stretch>
        </p:blipFill>
        <p:spPr bwMode="auto">
          <a:xfrm>
            <a:off x="1066800" y="1219200"/>
            <a:ext cx="6858000" cy="2590800"/>
          </a:xfrm>
          <a:prstGeom prst="rect">
            <a:avLst/>
          </a:prstGeom>
          <a:solidFill>
            <a:srgbClr val="7030A0"/>
          </a:solidFill>
          <a:ln>
            <a:headEnd/>
            <a:tailEnd/>
          </a:ln>
        </p:spPr>
        <p:style>
          <a:lnRef idx="2">
            <a:schemeClr val="accent4">
              <a:shade val="50000"/>
            </a:schemeClr>
          </a:lnRef>
          <a:fillRef idx="1">
            <a:schemeClr val="accent4"/>
          </a:fillRef>
          <a:effectRef idx="0">
            <a:schemeClr val="accent4"/>
          </a:effectRef>
          <a:fontRef idx="minor">
            <a:schemeClr val="lt1"/>
          </a:fontRef>
        </p:style>
      </p:pic>
      <p:pic>
        <p:nvPicPr>
          <p:cNvPr id="12291" name="Picture 3"/>
          <p:cNvPicPr>
            <a:picLocks noChangeAspect="1" noChangeArrowheads="1"/>
          </p:cNvPicPr>
          <p:nvPr/>
        </p:nvPicPr>
        <p:blipFill>
          <a:blip r:embed="rId3"/>
          <a:srcRect/>
          <a:stretch>
            <a:fillRect/>
          </a:stretch>
        </p:blipFill>
        <p:spPr bwMode="auto">
          <a:xfrm>
            <a:off x="1066800" y="3810000"/>
            <a:ext cx="6896100" cy="27432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Ecological Footprint </a:t>
            </a:r>
          </a:p>
        </p:txBody>
      </p:sp>
      <p:pic>
        <p:nvPicPr>
          <p:cNvPr id="13314" name="Picture 2"/>
          <p:cNvPicPr>
            <a:picLocks noGrp="1" noChangeAspect="1" noChangeArrowheads="1"/>
          </p:cNvPicPr>
          <p:nvPr>
            <p:ph idx="1"/>
          </p:nvPr>
        </p:nvPicPr>
        <p:blipFill>
          <a:blip r:embed="rId2"/>
          <a:srcRect/>
          <a:stretch>
            <a:fillRect/>
          </a:stretch>
        </p:blipFill>
        <p:spPr bwMode="auto">
          <a:xfrm>
            <a:off x="1371600" y="1676400"/>
            <a:ext cx="6324600" cy="43434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a:solidFill>
                  <a:srgbClr val="FF0000"/>
                </a:solidFill>
                <a:latin typeface="Times New Roman" pitchFamily="18" charset="0"/>
                <a:cs typeface="Times New Roman" pitchFamily="18" charset="0"/>
              </a:rPr>
              <a:t>What is Conference of the Parties (COP)????</a:t>
            </a:r>
            <a:br>
              <a:rPr lang="en-US" dirty="0"/>
            </a:br>
            <a:endParaRPr lang="en-US" dirty="0"/>
          </a:p>
        </p:txBody>
      </p:sp>
      <p:sp>
        <p:nvSpPr>
          <p:cNvPr id="3" name="Content Placeholder 2"/>
          <p:cNvSpPr>
            <a:spLocks noGrp="1"/>
          </p:cNvSpPr>
          <p:nvPr>
            <p:ph idx="1"/>
          </p:nvPr>
        </p:nvSpPr>
        <p:spPr>
          <a:xfrm>
            <a:off x="457200" y="990600"/>
            <a:ext cx="8229600" cy="5135563"/>
          </a:xfrm>
        </p:spPr>
        <p:txBody>
          <a:bodyPr>
            <a:normAutofit/>
          </a:bodyPr>
          <a:lstStyle/>
          <a:p>
            <a:r>
              <a:rPr lang="en-US" sz="2800" dirty="0">
                <a:latin typeface="Times New Roman" pitchFamily="18" charset="0"/>
                <a:cs typeface="Times New Roman" pitchFamily="18" charset="0"/>
              </a:rPr>
              <a:t>The nations, who’ve signed UNFCCC convention, meet every year to discuss climate change strategy.</a:t>
            </a:r>
          </a:p>
          <a:p>
            <a:r>
              <a:rPr lang="en-US" sz="2800" dirty="0">
                <a:latin typeface="Times New Roman" pitchFamily="18" charset="0"/>
                <a:cs typeface="Times New Roman" pitchFamily="18" charset="0"/>
              </a:rPr>
              <a:t>These meetings are called Conference of the Parties (COP)</a:t>
            </a:r>
          </a:p>
          <a:p>
            <a:r>
              <a:rPr lang="en-US" sz="2800" dirty="0">
                <a:latin typeface="Times New Roman" pitchFamily="18" charset="0"/>
                <a:cs typeface="Times New Roman" pitchFamily="18" charset="0"/>
              </a:rPr>
              <a:t>The first COP (COP 1) was held in Berlin.</a:t>
            </a:r>
          </a:p>
          <a:p>
            <a:r>
              <a:rPr lang="en-US" sz="2800" dirty="0">
                <a:latin typeface="Times New Roman" pitchFamily="18" charset="0"/>
                <a:cs typeface="Times New Roman" pitchFamily="18" charset="0"/>
              </a:rPr>
              <a:t>Third COP (COP 3) held in Kyoto, Japan. It was here the famous Kyoto Protocol came in to existence.</a:t>
            </a:r>
          </a:p>
          <a:p>
            <a:r>
              <a:rPr lang="en-US" sz="2800" dirty="0">
                <a:latin typeface="Times New Roman" pitchFamily="18" charset="0"/>
                <a:cs typeface="Times New Roman" pitchFamily="18" charset="0"/>
              </a:rPr>
              <a:t>2011: COP held in Durban, </a:t>
            </a:r>
            <a:r>
              <a:rPr lang="en-US" sz="2800" dirty="0" err="1">
                <a:latin typeface="Times New Roman" pitchFamily="18" charset="0"/>
                <a:cs typeface="Times New Roman" pitchFamily="18" charset="0"/>
              </a:rPr>
              <a:t>S.Africa</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2012: COP held in Doha, Qatar in November 2012 </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685800"/>
            <a:ext cx="64008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443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60960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069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371600" y="914400"/>
            <a:ext cx="6477000" cy="4777581"/>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21E2-409A-4417-9015-1B993B01476C}"/>
              </a:ext>
            </a:extLst>
          </p:cNvPr>
          <p:cNvSpPr>
            <a:spLocks noGrp="1"/>
          </p:cNvSpPr>
          <p:nvPr>
            <p:ph type="title"/>
          </p:nvPr>
        </p:nvSpPr>
        <p:spPr/>
        <p:txBody>
          <a:bodyPr/>
          <a:lstStyle/>
          <a:p>
            <a:endParaRPr lang="en-FJ"/>
          </a:p>
        </p:txBody>
      </p:sp>
      <p:pic>
        <p:nvPicPr>
          <p:cNvPr id="5" name="Content Placeholder 4" descr="A picture containing child, young, person, little&#10;&#10;Description automatically generated">
            <a:extLst>
              <a:ext uri="{FF2B5EF4-FFF2-40B4-BE49-F238E27FC236}">
                <a16:creationId xmlns:a16="http://schemas.microsoft.com/office/drawing/2014/main" id="{18B1AFCC-3690-4F40-94F4-9DBE035A74D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06964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990600" y="1219200"/>
            <a:ext cx="7315200" cy="4236561"/>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1143000" y="1066800"/>
            <a:ext cx="6934200" cy="42672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4364781"/>
              </p:ext>
            </p:extLst>
          </p:nvPr>
        </p:nvGraphicFramePr>
        <p:xfrm>
          <a:off x="381000" y="304800"/>
          <a:ext cx="8458200" cy="6339840"/>
        </p:xfrm>
        <a:graphic>
          <a:graphicData uri="http://schemas.openxmlformats.org/drawingml/2006/table">
            <a:tbl>
              <a:tblPr firstRow="1" bandRow="1">
                <a:tableStyleId>{EB9631B5-78F2-41C9-869B-9F39066F8104}</a:tableStyleId>
              </a:tblPr>
              <a:tblGrid>
                <a:gridCol w="1487156">
                  <a:extLst>
                    <a:ext uri="{9D8B030D-6E8A-4147-A177-3AD203B41FA5}">
                      <a16:colId xmlns:a16="http://schemas.microsoft.com/office/drawing/2014/main" val="20000"/>
                    </a:ext>
                  </a:extLst>
                </a:gridCol>
                <a:gridCol w="6971044">
                  <a:extLst>
                    <a:ext uri="{9D8B030D-6E8A-4147-A177-3AD203B41FA5}">
                      <a16:colId xmlns:a16="http://schemas.microsoft.com/office/drawing/2014/main" val="20001"/>
                    </a:ext>
                  </a:extLst>
                </a:gridCol>
              </a:tblGrid>
              <a:tr h="304800">
                <a:tc>
                  <a:txBody>
                    <a:bodyPr/>
                    <a:lstStyle/>
                    <a:p>
                      <a:pPr algn="l" fontAlgn="ctr"/>
                      <a:r>
                        <a:rPr lang="en-US" b="1" dirty="0"/>
                        <a:t>Annex</a:t>
                      </a:r>
                    </a:p>
                  </a:txBody>
                  <a:tcPr marL="0" marR="0" marT="0" marB="0" anchor="ctr"/>
                </a:tc>
                <a:tc>
                  <a:txBody>
                    <a:bodyPr/>
                    <a:lstStyle/>
                    <a:p>
                      <a:pPr algn="l" fontAlgn="ctr"/>
                      <a:r>
                        <a:rPr lang="en-US" b="1"/>
                        <a:t>What?</a:t>
                      </a:r>
                    </a:p>
                  </a:txBody>
                  <a:tcPr marL="0" marR="0" marT="0" marB="0" anchor="ctr"/>
                </a:tc>
                <a:extLst>
                  <a:ext uri="{0D108BD9-81ED-4DB2-BD59-A6C34878D82A}">
                    <a16:rowId xmlns:a16="http://schemas.microsoft.com/office/drawing/2014/main" val="10000"/>
                  </a:ext>
                </a:extLst>
              </a:tr>
              <a:tr h="520700">
                <a:tc>
                  <a:txBody>
                    <a:bodyPr/>
                    <a:lstStyle/>
                    <a:p>
                      <a:pPr algn="l" fontAlgn="ctr"/>
                      <a:r>
                        <a:rPr lang="en-US">
                          <a:solidFill>
                            <a:srgbClr val="FF0000"/>
                          </a:solidFill>
                        </a:rPr>
                        <a:t>Annex I</a:t>
                      </a:r>
                    </a:p>
                  </a:txBody>
                  <a:tcPr marL="45720" marR="0" marT="0" marB="0" anchor="ctr"/>
                </a:tc>
                <a:tc>
                  <a:txBody>
                    <a:bodyPr/>
                    <a:lstStyle/>
                    <a:p>
                      <a:pPr algn="l" fontAlgn="ctr">
                        <a:buFont typeface="Arial"/>
                        <a:buChar char="•"/>
                      </a:pPr>
                      <a:r>
                        <a:rPr lang="en-US" dirty="0">
                          <a:solidFill>
                            <a:srgbClr val="FF0000"/>
                          </a:solidFill>
                        </a:rPr>
                        <a:t>List of industrialized countries and economies in transition: US, France, Japan etc.</a:t>
                      </a:r>
                    </a:p>
                    <a:p>
                      <a:pPr algn="l" fontAlgn="ctr">
                        <a:buFont typeface="Arial"/>
                        <a:buChar char="•"/>
                      </a:pPr>
                      <a:r>
                        <a:rPr lang="en-US" dirty="0">
                          <a:solidFill>
                            <a:srgbClr val="FF0000"/>
                          </a:solidFill>
                        </a:rPr>
                        <a:t>These countries had pledged to reduce their greenhouse gas emissions to 1990 levels by the year 2000.(RED IN </a:t>
                      </a:r>
                      <a:r>
                        <a:rPr lang="en-US" dirty="0" err="1">
                          <a:solidFill>
                            <a:srgbClr val="FF0000"/>
                          </a:solidFill>
                        </a:rPr>
                        <a:t>Colour</a:t>
                      </a:r>
                      <a:r>
                        <a:rPr lang="en-US" baseline="0" dirty="0">
                          <a:solidFill>
                            <a:srgbClr val="FF0000"/>
                          </a:solidFill>
                        </a:rPr>
                        <a:t> </a:t>
                      </a:r>
                      <a:r>
                        <a:rPr lang="en-US" dirty="0">
                          <a:solidFill>
                            <a:srgbClr val="FF0000"/>
                          </a:solidFill>
                        </a:rPr>
                        <a:t>AS THEY HAVE ALREADY EMITTED)</a:t>
                      </a:r>
                    </a:p>
                  </a:txBody>
                  <a:tcPr marL="45720" marR="0" marT="0" marB="0" anchor="ctr"/>
                </a:tc>
                <a:extLst>
                  <a:ext uri="{0D108BD9-81ED-4DB2-BD59-A6C34878D82A}">
                    <a16:rowId xmlns:a16="http://schemas.microsoft.com/office/drawing/2014/main" val="10001"/>
                  </a:ext>
                </a:extLst>
              </a:tr>
              <a:tr h="520700">
                <a:tc>
                  <a:txBody>
                    <a:bodyPr/>
                    <a:lstStyle/>
                    <a:p>
                      <a:pPr algn="l" fontAlgn="ctr"/>
                      <a:r>
                        <a:rPr lang="en-US">
                          <a:solidFill>
                            <a:srgbClr val="7030A0"/>
                          </a:solidFill>
                        </a:rPr>
                        <a:t>Annex II</a:t>
                      </a:r>
                    </a:p>
                  </a:txBody>
                  <a:tcPr marL="45720" marR="0" marT="0" marB="0" anchor="ctr"/>
                </a:tc>
                <a:tc>
                  <a:txBody>
                    <a:bodyPr/>
                    <a:lstStyle/>
                    <a:p>
                      <a:pPr algn="l" fontAlgn="ctr">
                        <a:buFont typeface="Arial"/>
                        <a:buChar char="•"/>
                      </a:pPr>
                      <a:r>
                        <a:rPr lang="en-US" dirty="0">
                          <a:solidFill>
                            <a:srgbClr val="7030A0"/>
                          </a:solidFill>
                        </a:rPr>
                        <a:t>A sub-group of Annex 1 Countries, these Annex II countries are required to give financial assistance and technology to the developing countries (non-Annex countries).</a:t>
                      </a:r>
                    </a:p>
                  </a:txBody>
                  <a:tcPr marL="45720" marR="0" marT="0" marB="0" anchor="ctr"/>
                </a:tc>
                <a:extLst>
                  <a:ext uri="{0D108BD9-81ED-4DB2-BD59-A6C34878D82A}">
                    <a16:rowId xmlns:a16="http://schemas.microsoft.com/office/drawing/2014/main" val="10002"/>
                  </a:ext>
                </a:extLst>
              </a:tr>
              <a:tr h="520700">
                <a:tc>
                  <a:txBody>
                    <a:bodyPr/>
                    <a:lstStyle/>
                    <a:p>
                      <a:pPr algn="l" fontAlgn="ctr"/>
                      <a:r>
                        <a:rPr lang="en-US">
                          <a:solidFill>
                            <a:srgbClr val="00B050"/>
                          </a:solidFill>
                        </a:rPr>
                        <a:t>Non Annex</a:t>
                      </a:r>
                    </a:p>
                  </a:txBody>
                  <a:tcPr marL="45720" marR="0" marT="0" marB="0" anchor="ctr"/>
                </a:tc>
                <a:tc>
                  <a:txBody>
                    <a:bodyPr/>
                    <a:lstStyle/>
                    <a:p>
                      <a:pPr algn="l" fontAlgn="ctr">
                        <a:buFont typeface="Arial"/>
                        <a:buChar char="•"/>
                      </a:pPr>
                      <a:r>
                        <a:rPr lang="en-US" dirty="0">
                          <a:solidFill>
                            <a:srgbClr val="00B050"/>
                          </a:solidFill>
                        </a:rPr>
                        <a:t>Developing countries like India, Brazil, China.</a:t>
                      </a:r>
                    </a:p>
                    <a:p>
                      <a:pPr algn="l" fontAlgn="ctr">
                        <a:buFont typeface="Arial"/>
                        <a:buChar char="•"/>
                      </a:pPr>
                      <a:r>
                        <a:rPr lang="en-US" dirty="0">
                          <a:solidFill>
                            <a:srgbClr val="00B050"/>
                          </a:solidFill>
                        </a:rPr>
                        <a:t>They do not have compulsory binding targets to reduce green house gas emission, although they are encouraged to do it.</a:t>
                      </a:r>
                    </a:p>
                  </a:txBody>
                  <a:tcPr marL="45720" marR="0" marT="0" marB="0" anchor="ctr"/>
                </a:tc>
                <a:extLst>
                  <a:ext uri="{0D108BD9-81ED-4DB2-BD59-A6C34878D82A}">
                    <a16:rowId xmlns:a16="http://schemas.microsoft.com/office/drawing/2014/main" val="10003"/>
                  </a:ext>
                </a:extLst>
              </a:tr>
              <a:tr h="520700">
                <a:tc>
                  <a:txBody>
                    <a:bodyPr/>
                    <a:lstStyle/>
                    <a:p>
                      <a:pPr algn="l" fontAlgn="ctr"/>
                      <a:r>
                        <a:rPr lang="en-US">
                          <a:solidFill>
                            <a:srgbClr val="FF0000"/>
                          </a:solidFill>
                        </a:rPr>
                        <a:t>Annex A</a:t>
                      </a:r>
                    </a:p>
                  </a:txBody>
                  <a:tcPr marL="45720" marR="0" marT="0" marB="0" anchor="ctr"/>
                </a:tc>
                <a:tc>
                  <a:txBody>
                    <a:bodyPr/>
                    <a:lstStyle/>
                    <a:p>
                      <a:pPr algn="l" fontAlgn="ctr"/>
                      <a:r>
                        <a:rPr lang="en-US" dirty="0">
                          <a:solidFill>
                            <a:srgbClr val="FF0000"/>
                          </a:solidFill>
                        </a:rPr>
                        <a:t>It gives the list of 6 Green House gases that are responsible for the whole problem. </a:t>
                      </a:r>
                      <a:r>
                        <a:rPr lang="en-US" b="1" dirty="0">
                          <a:solidFill>
                            <a:srgbClr val="FF0000"/>
                          </a:solidFill>
                        </a:rPr>
                        <a:t>(RED IN COLOR BECAUSE THEY TRAP Infra Red  RADIATION )</a:t>
                      </a:r>
                    </a:p>
                    <a:p>
                      <a:pPr algn="l" fontAlgn="ctr">
                        <a:buFont typeface="+mj-lt"/>
                        <a:buAutoNum type="arabicPeriod"/>
                      </a:pPr>
                      <a:r>
                        <a:rPr lang="en-US" dirty="0">
                          <a:solidFill>
                            <a:srgbClr val="FF0000"/>
                          </a:solidFill>
                        </a:rPr>
                        <a:t>Carbon dioxide (CO2);</a:t>
                      </a:r>
                    </a:p>
                    <a:p>
                      <a:pPr algn="l" fontAlgn="ctr">
                        <a:buFont typeface="+mj-lt"/>
                        <a:buAutoNum type="arabicPeriod"/>
                      </a:pPr>
                      <a:r>
                        <a:rPr lang="en-US" dirty="0">
                          <a:solidFill>
                            <a:srgbClr val="FF0000"/>
                          </a:solidFill>
                        </a:rPr>
                        <a:t>Methane (CH4);</a:t>
                      </a:r>
                    </a:p>
                    <a:p>
                      <a:pPr algn="l" fontAlgn="ctr">
                        <a:buFont typeface="+mj-lt"/>
                        <a:buAutoNum type="arabicPeriod"/>
                      </a:pPr>
                      <a:r>
                        <a:rPr lang="en-US" dirty="0">
                          <a:solidFill>
                            <a:srgbClr val="FF0000"/>
                          </a:solidFill>
                        </a:rPr>
                        <a:t>Nitrous oxide (N2O);</a:t>
                      </a:r>
                    </a:p>
                    <a:p>
                      <a:pPr algn="l" fontAlgn="ctr">
                        <a:buFont typeface="+mj-lt"/>
                        <a:buAutoNum type="arabicPeriod"/>
                      </a:pPr>
                      <a:r>
                        <a:rPr lang="en-US" dirty="0" err="1">
                          <a:solidFill>
                            <a:srgbClr val="FF0000"/>
                          </a:solidFill>
                        </a:rPr>
                        <a:t>Hydrofluorocarbons</a:t>
                      </a:r>
                      <a:r>
                        <a:rPr lang="en-US" dirty="0">
                          <a:solidFill>
                            <a:srgbClr val="FF0000"/>
                          </a:solidFill>
                        </a:rPr>
                        <a:t> (HFCs);</a:t>
                      </a:r>
                    </a:p>
                    <a:p>
                      <a:pPr algn="l" fontAlgn="ctr">
                        <a:buFont typeface="+mj-lt"/>
                        <a:buAutoNum type="arabicPeriod"/>
                      </a:pPr>
                      <a:r>
                        <a:rPr lang="en-US" dirty="0" err="1">
                          <a:solidFill>
                            <a:srgbClr val="FF0000"/>
                          </a:solidFill>
                        </a:rPr>
                        <a:t>Perfluorocarbons</a:t>
                      </a:r>
                      <a:r>
                        <a:rPr lang="en-US" dirty="0">
                          <a:solidFill>
                            <a:srgbClr val="FF0000"/>
                          </a:solidFill>
                        </a:rPr>
                        <a:t> (PFCs); and</a:t>
                      </a:r>
                    </a:p>
                    <a:p>
                      <a:pPr algn="l" fontAlgn="ctr">
                        <a:buFont typeface="+mj-lt"/>
                        <a:buAutoNum type="arabicPeriod"/>
                      </a:pPr>
                      <a:r>
                        <a:rPr lang="en-US" dirty="0" err="1">
                          <a:solidFill>
                            <a:srgbClr val="FF0000"/>
                          </a:solidFill>
                        </a:rPr>
                        <a:t>Sulphur</a:t>
                      </a:r>
                      <a:r>
                        <a:rPr lang="en-US" dirty="0">
                          <a:solidFill>
                            <a:srgbClr val="FF0000"/>
                          </a:solidFill>
                        </a:rPr>
                        <a:t> hexafluoride (SF6)</a:t>
                      </a:r>
                    </a:p>
                  </a:txBody>
                  <a:tcPr marL="45720" marR="0" marT="0" marB="0" anchor="ctr"/>
                </a:tc>
                <a:extLst>
                  <a:ext uri="{0D108BD9-81ED-4DB2-BD59-A6C34878D82A}">
                    <a16:rowId xmlns:a16="http://schemas.microsoft.com/office/drawing/2014/main" val="10004"/>
                  </a:ext>
                </a:extLst>
              </a:tr>
              <a:tr h="520700">
                <a:tc>
                  <a:txBody>
                    <a:bodyPr/>
                    <a:lstStyle/>
                    <a:p>
                      <a:pPr algn="l" fontAlgn="ctr"/>
                      <a:r>
                        <a:rPr lang="en-US"/>
                        <a:t>Annex B</a:t>
                      </a:r>
                    </a:p>
                  </a:txBody>
                  <a:tcPr marL="45720" marR="0" marT="0" marB="0" anchor="ctr"/>
                </a:tc>
                <a:tc>
                  <a:txBody>
                    <a:bodyPr/>
                    <a:lstStyle/>
                    <a:p>
                      <a:pPr algn="l" fontAlgn="ctr">
                        <a:buFont typeface="Arial"/>
                        <a:buChar char="•"/>
                      </a:pPr>
                      <a:r>
                        <a:rPr lang="en-US" dirty="0"/>
                        <a:t>This gives the Annex I countries (Developed countries) – compulsory binding targets to reduce green house gas emission.</a:t>
                      </a:r>
                    </a:p>
                    <a:p>
                      <a:pPr algn="l" fontAlgn="ctr">
                        <a:buFont typeface="Arial"/>
                        <a:buChar char="•"/>
                      </a:pPr>
                      <a:r>
                        <a:rPr lang="en-US" dirty="0"/>
                        <a:t>For example USA is required to cut down its emission by 7%</a:t>
                      </a:r>
                    </a:p>
                  </a:txBody>
                  <a:tcPr marL="45720" marR="0" marT="0"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DIOXIDE CO</a:t>
            </a:r>
            <a:r>
              <a:rPr lang="en-US" sz="4000" dirty="0"/>
              <a:t>2</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752600"/>
            <a:ext cx="8001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503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153400" cy="586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791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1"/>
            <a:ext cx="67056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2490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5715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406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85800"/>
            <a:ext cx="5562601" cy="548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034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838200"/>
            <a:ext cx="5943601"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477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51816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7035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FC46-72BE-4D7A-AC6E-14BF2D192B56}"/>
              </a:ext>
            </a:extLst>
          </p:cNvPr>
          <p:cNvSpPr>
            <a:spLocks noGrp="1"/>
          </p:cNvSpPr>
          <p:nvPr>
            <p:ph type="title"/>
          </p:nvPr>
        </p:nvSpPr>
        <p:spPr/>
        <p:txBody>
          <a:bodyPr/>
          <a:lstStyle/>
          <a:p>
            <a:endParaRPr lang="en-FJ"/>
          </a:p>
        </p:txBody>
      </p:sp>
      <p:pic>
        <p:nvPicPr>
          <p:cNvPr id="5" name="Content Placeholder 4" descr="A person and a baby&#10;&#10;Description automatically generated with low confidence">
            <a:extLst>
              <a:ext uri="{FF2B5EF4-FFF2-40B4-BE49-F238E27FC236}">
                <a16:creationId xmlns:a16="http://schemas.microsoft.com/office/drawing/2014/main" id="{67D839A2-64CC-43FA-86E1-C4564E0F84F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026160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85800"/>
            <a:ext cx="53340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554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Times New Roman" pitchFamily="18" charset="0"/>
                <a:cs typeface="Times New Roman" pitchFamily="18" charset="0"/>
              </a:rPr>
              <a:t>Comparison of strength of GHGs</a:t>
            </a:r>
          </a:p>
        </p:txBody>
      </p:sp>
      <p:pic>
        <p:nvPicPr>
          <p:cNvPr id="4098" name="Picture 2"/>
          <p:cNvPicPr>
            <a:picLocks noGrp="1" noChangeAspect="1" noChangeArrowheads="1"/>
          </p:cNvPicPr>
          <p:nvPr>
            <p:ph idx="1"/>
          </p:nvPr>
        </p:nvPicPr>
        <p:blipFill>
          <a:blip r:embed="rId2"/>
          <a:srcRect/>
          <a:stretch>
            <a:fillRect/>
          </a:stretch>
        </p:blipFill>
        <p:spPr bwMode="auto">
          <a:xfrm>
            <a:off x="1219200" y="1752600"/>
            <a:ext cx="7308840" cy="41148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Times New Roman" pitchFamily="18" charset="0"/>
                <a:cs typeface="Times New Roman" pitchFamily="18" charset="0"/>
              </a:rPr>
              <a:t>Distinguish </a:t>
            </a:r>
            <a:r>
              <a:rPr lang="en-US" sz="2800" b="1" dirty="0" err="1">
                <a:latin typeface="Times New Roman" pitchFamily="18" charset="0"/>
                <a:cs typeface="Times New Roman" pitchFamily="18" charset="0"/>
              </a:rPr>
              <a:t>CFCs,HCFCs</a:t>
            </a:r>
            <a:r>
              <a:rPr lang="en-US" sz="2800" b="1" dirty="0">
                <a:latin typeface="Times New Roman" pitchFamily="18" charset="0"/>
                <a:cs typeface="Times New Roman" pitchFamily="18" charset="0"/>
              </a:rPr>
              <a:t> and HFCs</a:t>
            </a:r>
          </a:p>
        </p:txBody>
      </p:sp>
      <p:pic>
        <p:nvPicPr>
          <p:cNvPr id="5123" name="Picture 3"/>
          <p:cNvPicPr>
            <a:picLocks noGrp="1" noChangeAspect="1" noChangeArrowheads="1"/>
          </p:cNvPicPr>
          <p:nvPr>
            <p:ph idx="1"/>
          </p:nvPr>
        </p:nvPicPr>
        <p:blipFill>
          <a:blip r:embed="rId2"/>
          <a:srcRect/>
          <a:stretch>
            <a:fillRect/>
          </a:stretch>
        </p:blipFill>
        <p:spPr bwMode="auto">
          <a:xfrm>
            <a:off x="381000" y="1676400"/>
            <a:ext cx="4267200" cy="3472215"/>
          </a:xfrm>
          <a:prstGeom prst="rect">
            <a:avLst/>
          </a:prstGeom>
          <a:noFill/>
          <a:ln w="9525">
            <a:noFill/>
            <a:miter lim="800000"/>
            <a:headEnd/>
            <a:tailEnd/>
          </a:ln>
          <a:effectLst/>
        </p:spPr>
      </p:pic>
      <p:sp>
        <p:nvSpPr>
          <p:cNvPr id="7" name="TextBox 6"/>
          <p:cNvSpPr txBox="1"/>
          <p:nvPr/>
        </p:nvSpPr>
        <p:spPr>
          <a:xfrm>
            <a:off x="381000" y="5269468"/>
            <a:ext cx="4141327" cy="369332"/>
          </a:xfrm>
          <a:prstGeom prst="rect">
            <a:avLst/>
          </a:prstGeom>
          <a:noFill/>
        </p:spPr>
        <p:txBody>
          <a:bodyPr wrap="square" rtlCol="0">
            <a:spAutoFit/>
          </a:bodyPr>
          <a:lstStyle/>
          <a:p>
            <a:r>
              <a:rPr lang="en-US" dirty="0" err="1">
                <a:solidFill>
                  <a:srgbClr val="FF0000"/>
                </a:solidFill>
              </a:rPr>
              <a:t>Chloro</a:t>
            </a:r>
            <a:r>
              <a:rPr lang="en-US" dirty="0">
                <a:solidFill>
                  <a:srgbClr val="FF0000"/>
                </a:solidFill>
              </a:rPr>
              <a:t> word banned in Montreal Protocol</a:t>
            </a:r>
            <a:r>
              <a:rPr lang="en-US" dirty="0"/>
              <a:t> </a:t>
            </a:r>
          </a:p>
        </p:txBody>
      </p:sp>
      <p:pic>
        <p:nvPicPr>
          <p:cNvPr id="5124" name="Picture 4"/>
          <p:cNvPicPr>
            <a:picLocks noChangeAspect="1" noChangeArrowheads="1"/>
          </p:cNvPicPr>
          <p:nvPr/>
        </p:nvPicPr>
        <p:blipFill>
          <a:blip r:embed="rId3"/>
          <a:srcRect/>
          <a:stretch>
            <a:fillRect/>
          </a:stretch>
        </p:blipFill>
        <p:spPr bwMode="auto">
          <a:xfrm>
            <a:off x="5334000" y="1743075"/>
            <a:ext cx="3581400" cy="337185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Times New Roman" pitchFamily="18" charset="0"/>
                <a:cs typeface="Times New Roman" pitchFamily="18" charset="0"/>
              </a:rPr>
              <a:t>Milestone Achievement </a:t>
            </a:r>
          </a:p>
        </p:txBody>
      </p:sp>
      <p:sp>
        <p:nvSpPr>
          <p:cNvPr id="3" name="Content Placeholder 2"/>
          <p:cNvSpPr>
            <a:spLocks noGrp="1"/>
          </p:cNvSpPr>
          <p:nvPr>
            <p:ph idx="1"/>
          </p:nvPr>
        </p:nvSpPr>
        <p:spPr/>
        <p:txBody>
          <a:bodyPr/>
          <a:lstStyle/>
          <a:p>
            <a:r>
              <a:rPr lang="en-US" sz="2800" dirty="0">
                <a:latin typeface="Times New Roman" pitchFamily="18" charset="0"/>
                <a:cs typeface="Times New Roman" pitchFamily="18" charset="0"/>
              </a:rPr>
              <a:t>Kyoto protocol came into force only after required number of Annex 1 Countries ratified it.</a:t>
            </a:r>
          </a:p>
          <a:p>
            <a:r>
              <a:rPr lang="en-US" sz="2800" dirty="0">
                <a:latin typeface="Times New Roman" pitchFamily="18" charset="0"/>
                <a:cs typeface="Times New Roman" pitchFamily="18" charset="0"/>
              </a:rPr>
              <a:t>So this was achieved only in 2005.</a:t>
            </a:r>
          </a:p>
          <a:p>
            <a:r>
              <a:rPr lang="en-US" sz="2800" dirty="0">
                <a:latin typeface="Times New Roman" pitchFamily="18" charset="0"/>
                <a:cs typeface="Times New Roman" pitchFamily="18" charset="0"/>
              </a:rPr>
              <a:t>Thus, Kyoto although signed in 1997, came into force in 2005.</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Turning Point  </a:t>
            </a:r>
          </a:p>
        </p:txBody>
      </p:sp>
      <p:pic>
        <p:nvPicPr>
          <p:cNvPr id="6146" name="Picture 2"/>
          <p:cNvPicPr>
            <a:picLocks noGrp="1" noChangeAspect="1" noChangeArrowheads="1"/>
          </p:cNvPicPr>
          <p:nvPr>
            <p:ph idx="1"/>
          </p:nvPr>
        </p:nvPicPr>
        <p:blipFill>
          <a:blip r:embed="rId2"/>
          <a:srcRect/>
          <a:stretch>
            <a:fillRect/>
          </a:stretch>
        </p:blipFill>
        <p:spPr bwMode="auto">
          <a:xfrm>
            <a:off x="1767840" y="2007711"/>
            <a:ext cx="5608320" cy="371094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itchFamily="18" charset="0"/>
                <a:cs typeface="Times New Roman" pitchFamily="18" charset="0"/>
              </a:rPr>
              <a:t>Agenda COP21, Paris Plan </a:t>
            </a:r>
          </a:p>
        </p:txBody>
      </p:sp>
      <p:pic>
        <p:nvPicPr>
          <p:cNvPr id="7170" name="Picture 2"/>
          <p:cNvPicPr>
            <a:picLocks noGrp="1" noChangeAspect="1" noChangeArrowheads="1"/>
          </p:cNvPicPr>
          <p:nvPr>
            <p:ph idx="1"/>
          </p:nvPr>
        </p:nvPicPr>
        <p:blipFill>
          <a:blip r:embed="rId2"/>
          <a:srcRect/>
          <a:stretch>
            <a:fillRect/>
          </a:stretch>
        </p:blipFill>
        <p:spPr bwMode="auto">
          <a:xfrm>
            <a:off x="1371600" y="1600200"/>
            <a:ext cx="6629400" cy="4038441"/>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a:latin typeface="Times New Roman" pitchFamily="18" charset="0"/>
                <a:cs typeface="Times New Roman" pitchFamily="18" charset="0"/>
              </a:rPr>
              <a:t>Kyoto protocol: Explanation with Example </a:t>
            </a:r>
            <a:br>
              <a:rPr lang="en-US" b="1" dirty="0"/>
            </a:br>
            <a:endParaRPr lang="en-US" dirty="0"/>
          </a:p>
        </p:txBody>
      </p:sp>
      <p:sp>
        <p:nvSpPr>
          <p:cNvPr id="3" name="Content Placeholder 2"/>
          <p:cNvSpPr>
            <a:spLocks noGrp="1"/>
          </p:cNvSpPr>
          <p:nvPr>
            <p:ph idx="1"/>
          </p:nvPr>
        </p:nvSpPr>
        <p:spPr>
          <a:xfrm>
            <a:off x="457200" y="914400"/>
            <a:ext cx="8229600" cy="5211763"/>
          </a:xfrm>
        </p:spPr>
        <p:txBody>
          <a:bodyPr>
            <a:normAutofit/>
          </a:bodyPr>
          <a:lstStyle/>
          <a:p>
            <a:r>
              <a:rPr lang="en-US" sz="2400" dirty="0">
                <a:latin typeface="Times New Roman" pitchFamily="18" charset="0"/>
                <a:cs typeface="Times New Roman" pitchFamily="18" charset="0"/>
              </a:rPr>
              <a:t>You know how broadband internet billing works= there are plans for example 50GB plan for 50$ That means as long as you download music, movies etc. worth less than or equal to 50GB then you’ll get bill of $50 but if you download more files above 2GB quota, then company will charge you $1 per MB of extra download.</a:t>
            </a:r>
          </a:p>
          <a:p>
            <a:r>
              <a:rPr lang="en-US" sz="2400" dirty="0">
                <a:latin typeface="Times New Roman" pitchFamily="18" charset="0"/>
                <a:cs typeface="Times New Roman" pitchFamily="18" charset="0"/>
              </a:rPr>
              <a:t>Under Kyoto Protocol, each Annex-B country is given emission target “quota” (Kyoto Units).</a:t>
            </a:r>
          </a:p>
          <a:p>
            <a:r>
              <a:rPr lang="en-US" sz="2400" dirty="0"/>
              <a:t>For example, for the year 2009, Australia’s allowed quota was 2,957,579,143 Kyoto units. (each unit is equivalent to 1 ton of carbon dioxide).</a:t>
            </a:r>
          </a:p>
          <a:p>
            <a:endParaRPr lang="en-US" sz="2400" dirty="0"/>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666666"/>
                </a:solidFill>
                <a:effectLst/>
              </a:rPr>
              <a:t>The Kyoto mechanisms</a:t>
            </a:r>
            <a:br>
              <a:rPr lang="en-US" dirty="0">
                <a:solidFill>
                  <a:srgbClr val="666666"/>
                </a:solidFill>
                <a:effectLst/>
              </a:rPr>
            </a:br>
            <a:endParaRPr lang="en-US" dirty="0"/>
          </a:p>
        </p:txBody>
      </p:sp>
      <p:sp>
        <p:nvSpPr>
          <p:cNvPr id="3" name="Content Placeholder 2"/>
          <p:cNvSpPr>
            <a:spLocks noGrp="1"/>
          </p:cNvSpPr>
          <p:nvPr>
            <p:ph idx="1"/>
          </p:nvPr>
        </p:nvSpPr>
        <p:spPr>
          <a:xfrm>
            <a:off x="304800" y="990600"/>
            <a:ext cx="8382000" cy="5135563"/>
          </a:xfrm>
        </p:spPr>
        <p:txBody>
          <a:bodyPr>
            <a:normAutofit fontScale="25000" lnSpcReduction="20000"/>
          </a:bodyPr>
          <a:lstStyle/>
          <a:p>
            <a:pPr marL="0" indent="0">
              <a:buNone/>
            </a:pPr>
            <a:r>
              <a:rPr lang="en-US" sz="5000" b="1" dirty="0"/>
              <a:t>Under the Protocol, countries must meet their targets primarily through national measures. </a:t>
            </a:r>
          </a:p>
          <a:p>
            <a:pPr marL="0" indent="0">
              <a:buNone/>
            </a:pPr>
            <a:endParaRPr lang="en-US" sz="5000" b="1" dirty="0"/>
          </a:p>
          <a:p>
            <a:endParaRPr lang="en-US" sz="5000" b="1" dirty="0"/>
          </a:p>
          <a:p>
            <a:pPr marL="0" indent="0">
              <a:buNone/>
            </a:pPr>
            <a:r>
              <a:rPr lang="en-US" sz="9600" b="1" dirty="0"/>
              <a:t>The Kyoto mechanisms are: </a:t>
            </a:r>
          </a:p>
          <a:p>
            <a:endParaRPr lang="en-US" sz="9600" b="1" dirty="0"/>
          </a:p>
          <a:p>
            <a:endParaRPr lang="en-US" sz="9600" b="1" dirty="0"/>
          </a:p>
          <a:p>
            <a:pPr marL="0" indent="0">
              <a:buNone/>
            </a:pPr>
            <a:r>
              <a:rPr lang="en-US" sz="9600" b="1" dirty="0"/>
              <a:t>•International Emissions Trading</a:t>
            </a:r>
          </a:p>
          <a:p>
            <a:endParaRPr lang="en-US" sz="9600" b="1" dirty="0"/>
          </a:p>
          <a:p>
            <a:endParaRPr lang="en-US" sz="9600" b="1" dirty="0"/>
          </a:p>
          <a:p>
            <a:pPr marL="0" indent="0">
              <a:buNone/>
            </a:pPr>
            <a:r>
              <a:rPr lang="en-US" sz="9600" b="1" dirty="0"/>
              <a:t>•Clean Development Mechanism (CDM)</a:t>
            </a:r>
          </a:p>
          <a:p>
            <a:endParaRPr lang="en-US" sz="9600" b="1" dirty="0"/>
          </a:p>
          <a:p>
            <a:endParaRPr lang="en-US" sz="9600" b="1" dirty="0"/>
          </a:p>
          <a:p>
            <a:pPr marL="0" indent="0">
              <a:buNone/>
            </a:pPr>
            <a:r>
              <a:rPr lang="en-US" sz="9600" b="1" dirty="0"/>
              <a:t>•Joint implementation (JI)</a:t>
            </a:r>
          </a:p>
          <a:p>
            <a:pPr marL="0" indent="0">
              <a:buNone/>
            </a:pPr>
            <a:r>
              <a:rPr lang="en-US" sz="9600" b="1" dirty="0"/>
              <a:t> </a:t>
            </a:r>
          </a:p>
          <a:p>
            <a:endParaRPr lang="en-US" dirty="0"/>
          </a:p>
        </p:txBody>
      </p:sp>
    </p:spTree>
    <p:extLst>
      <p:ext uri="{BB962C8B-B14F-4D97-AF65-F5344CB8AC3E}">
        <p14:creationId xmlns:p14="http://schemas.microsoft.com/office/powerpoint/2010/main" val="3727293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imeline&#10;&#10;Description automatically generated">
            <a:extLst>
              <a:ext uri="{FF2B5EF4-FFF2-40B4-BE49-F238E27FC236}">
                <a16:creationId xmlns:a16="http://schemas.microsoft.com/office/drawing/2014/main" id="{C98FB446-6B62-429F-90C1-E9800A205EFE}"/>
              </a:ext>
            </a:extLst>
          </p:cNvPr>
          <p:cNvPicPr>
            <a:picLocks noChangeAspect="1"/>
          </p:cNvPicPr>
          <p:nvPr/>
        </p:nvPicPr>
        <p:blipFill rotWithShape="1">
          <a:blip r:embed="rId2"/>
          <a:srcRect l="7424" r="17561" b="-1"/>
          <a:stretch/>
        </p:blipFill>
        <p:spPr>
          <a:xfrm>
            <a:off x="20" y="1282"/>
            <a:ext cx="9143980" cy="6856718"/>
          </a:xfrm>
          <a:prstGeom prst="rect">
            <a:avLst/>
          </a:prstGeom>
        </p:spPr>
      </p:pic>
    </p:spTree>
    <p:extLst>
      <p:ext uri="{BB962C8B-B14F-4D97-AF65-F5344CB8AC3E}">
        <p14:creationId xmlns:p14="http://schemas.microsoft.com/office/powerpoint/2010/main" val="822508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 whiteboard&#10;&#10;Description automatically generated">
            <a:extLst>
              <a:ext uri="{FF2B5EF4-FFF2-40B4-BE49-F238E27FC236}">
                <a16:creationId xmlns:a16="http://schemas.microsoft.com/office/drawing/2014/main" id="{BF39A5DA-46BD-4C1F-A7A2-769D308AF771}"/>
              </a:ext>
            </a:extLst>
          </p:cNvPr>
          <p:cNvPicPr>
            <a:picLocks noChangeAspect="1"/>
          </p:cNvPicPr>
          <p:nvPr/>
        </p:nvPicPr>
        <p:blipFill rotWithShape="1">
          <a:blip r:embed="rId2"/>
          <a:srcRect l="21246" r="3739" b="-1"/>
          <a:stretch/>
        </p:blipFill>
        <p:spPr>
          <a:xfrm>
            <a:off x="20" y="1282"/>
            <a:ext cx="9143980" cy="6856718"/>
          </a:xfrm>
          <a:prstGeom prst="rect">
            <a:avLst/>
          </a:prstGeom>
        </p:spPr>
      </p:pic>
    </p:spTree>
    <p:extLst>
      <p:ext uri="{BB962C8B-B14F-4D97-AF65-F5344CB8AC3E}">
        <p14:creationId xmlns:p14="http://schemas.microsoft.com/office/powerpoint/2010/main" val="226466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3B95-B8F5-4AC5-8C02-E199A3C31C34}"/>
              </a:ext>
            </a:extLst>
          </p:cNvPr>
          <p:cNvSpPr>
            <a:spLocks noGrp="1"/>
          </p:cNvSpPr>
          <p:nvPr>
            <p:ph type="title"/>
          </p:nvPr>
        </p:nvSpPr>
        <p:spPr/>
        <p:txBody>
          <a:bodyPr/>
          <a:lstStyle/>
          <a:p>
            <a:endParaRPr lang="en-FJ"/>
          </a:p>
        </p:txBody>
      </p:sp>
      <p:pic>
        <p:nvPicPr>
          <p:cNvPr id="5" name="Content Placeholder 4" descr="A child sitting on a couch with a stuffed animal&#10;&#10;Description automatically generated with medium confidence">
            <a:extLst>
              <a:ext uri="{FF2B5EF4-FFF2-40B4-BE49-F238E27FC236}">
                <a16:creationId xmlns:a16="http://schemas.microsoft.com/office/drawing/2014/main" id="{40E898AC-3FF5-4F20-8BE3-0FDB03C4F68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765088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839200" cy="792162"/>
          </a:xfrm>
          <a:solidFill>
            <a:schemeClr val="accent6">
              <a:lumMod val="20000"/>
              <a:lumOff val="80000"/>
            </a:schemeClr>
          </a:solidFill>
        </p:spPr>
        <p:txBody>
          <a:bodyPr>
            <a:noAutofit/>
          </a:bodyPr>
          <a:lstStyle/>
          <a:p>
            <a:r>
              <a:rPr lang="en-US" sz="3200" b="1" dirty="0"/>
              <a:t>What is “common but differentiated responsibilities”?</a:t>
            </a:r>
            <a:endParaRPr lang="en-US" sz="3200" dirty="0"/>
          </a:p>
        </p:txBody>
      </p:sp>
      <p:sp>
        <p:nvSpPr>
          <p:cNvPr id="3" name="Content Placeholder 2"/>
          <p:cNvSpPr>
            <a:spLocks noGrp="1"/>
          </p:cNvSpPr>
          <p:nvPr>
            <p:ph idx="1"/>
          </p:nvPr>
        </p:nvSpPr>
        <p:spPr>
          <a:xfrm>
            <a:off x="228600" y="1143000"/>
            <a:ext cx="8915400" cy="4953000"/>
          </a:xfrm>
          <a:solidFill>
            <a:schemeClr val="accent5">
              <a:lumMod val="20000"/>
              <a:lumOff val="80000"/>
            </a:schemeClr>
          </a:solidFill>
        </p:spPr>
        <p:txBody>
          <a:bodyPr>
            <a:normAutofit fontScale="40000" lnSpcReduction="20000"/>
          </a:bodyPr>
          <a:lstStyle/>
          <a:p>
            <a:r>
              <a:rPr lang="en-US" sz="4500" b="1" dirty="0">
                <a:solidFill>
                  <a:schemeClr val="accent2"/>
                </a:solidFill>
              </a:rPr>
              <a:t>The developed countries such as US,UK have already polluted the atmosphere with greenhouse gases (GHGs) through industrialization. So they’re the one who created/started global warming and all the mess.</a:t>
            </a:r>
          </a:p>
          <a:p>
            <a:endParaRPr lang="en-US" sz="4500" b="1" dirty="0">
              <a:solidFill>
                <a:schemeClr val="accent2"/>
              </a:solidFill>
            </a:endParaRPr>
          </a:p>
          <a:p>
            <a:r>
              <a:rPr lang="en-US" sz="4500" b="1" dirty="0">
                <a:solidFill>
                  <a:schemeClr val="accent2"/>
                </a:solidFill>
              </a:rPr>
              <a:t>While Developing countries (India and Brazil) have started polluting the world only recently.</a:t>
            </a:r>
          </a:p>
          <a:p>
            <a:endParaRPr lang="en-US" sz="4500" b="1" dirty="0">
              <a:solidFill>
                <a:schemeClr val="accent2"/>
              </a:solidFill>
            </a:endParaRPr>
          </a:p>
          <a:p>
            <a:r>
              <a:rPr lang="en-US" sz="4500" b="1" dirty="0">
                <a:solidFill>
                  <a:schemeClr val="accent2"/>
                </a:solidFill>
              </a:rPr>
              <a:t>Therefore, the developing countries such as India, Brazil should share less of the burden of lowering overall emissions.</a:t>
            </a:r>
          </a:p>
          <a:p>
            <a:endParaRPr lang="en-US" sz="4500" b="1" dirty="0">
              <a:solidFill>
                <a:schemeClr val="accent2"/>
              </a:solidFill>
            </a:endParaRPr>
          </a:p>
          <a:p>
            <a:r>
              <a:rPr lang="en-US" sz="4500" b="1" dirty="0">
                <a:solidFill>
                  <a:schemeClr val="accent2"/>
                </a:solidFill>
              </a:rPr>
              <a:t>And Developed countries (US,UK) should bear more responsibility in fixing this global warming mess etc. because they’re the one more responsible for it.</a:t>
            </a:r>
          </a:p>
          <a:p>
            <a:endParaRPr lang="en-US" sz="4500" b="1" dirty="0">
              <a:solidFill>
                <a:schemeClr val="accent2"/>
              </a:solidFill>
            </a:endParaRPr>
          </a:p>
          <a:p>
            <a:r>
              <a:rPr lang="en-US" sz="4500" b="1" dirty="0">
                <a:solidFill>
                  <a:schemeClr val="accent2"/>
                </a:solidFill>
              </a:rPr>
              <a:t>So, while it is the “Common” responsibility of every nation of this world, to reduce Green house gas emission, but there should be some difference between the responsibility given to developed countries and developing countries.</a:t>
            </a:r>
          </a:p>
          <a:p>
            <a:endParaRPr lang="en-US" sz="4500" b="1" dirty="0">
              <a:solidFill>
                <a:schemeClr val="accent2"/>
              </a:solidFill>
            </a:endParaRPr>
          </a:p>
          <a:p>
            <a:r>
              <a:rPr lang="en-US" sz="4500" b="1" dirty="0">
                <a:solidFill>
                  <a:schemeClr val="accent2"/>
                </a:solidFill>
              </a:rPr>
              <a:t>Kyoto Protocol follows that principle and assigns separate responsibilities to the countries.</a:t>
            </a:r>
          </a:p>
          <a:p>
            <a:endParaRPr lang="en-US" dirty="0">
              <a:solidFill>
                <a:schemeClr val="accent2"/>
              </a:solidFill>
            </a:endParaRPr>
          </a:p>
        </p:txBody>
      </p:sp>
    </p:spTree>
    <p:extLst>
      <p:ext uri="{BB962C8B-B14F-4D97-AF65-F5344CB8AC3E}">
        <p14:creationId xmlns:p14="http://schemas.microsoft.com/office/powerpoint/2010/main" val="641401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865"/>
            <a:ext cx="7086600" cy="670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729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b="1" dirty="0"/>
              <a:t>Emissions Trading / Carbon Trading</a:t>
            </a:r>
            <a:endParaRPr lang="en-US" sz="2800" dirty="0"/>
          </a:p>
        </p:txBody>
      </p:sp>
      <p:sp>
        <p:nvSpPr>
          <p:cNvPr id="3" name="Content Placeholder 2"/>
          <p:cNvSpPr>
            <a:spLocks noGrp="1"/>
          </p:cNvSpPr>
          <p:nvPr>
            <p:ph idx="1"/>
          </p:nvPr>
        </p:nvSpPr>
        <p:spPr>
          <a:xfrm>
            <a:off x="457200" y="1143000"/>
            <a:ext cx="8229600" cy="5486400"/>
          </a:xfrm>
        </p:spPr>
        <p:txBody>
          <a:bodyPr>
            <a:normAutofit fontScale="55000" lnSpcReduction="20000"/>
          </a:bodyPr>
          <a:lstStyle/>
          <a:p>
            <a:r>
              <a:rPr lang="en-US" dirty="0"/>
              <a:t>Suppose two Annex B parties are Japan and Australia.</a:t>
            </a:r>
          </a:p>
          <a:p>
            <a:r>
              <a:rPr lang="en-US" dirty="0"/>
              <a:t>Japan was given quota of 100 units</a:t>
            </a:r>
          </a:p>
          <a:p>
            <a:r>
              <a:rPr lang="en-US" dirty="0"/>
              <a:t>And Australia was given quota of 200 units.</a:t>
            </a:r>
          </a:p>
          <a:p>
            <a:r>
              <a:rPr lang="en-US" dirty="0"/>
              <a:t>But Australian Government is unable to maintain this limit and Australia emits 210 units of green house gas, in given year.</a:t>
            </a:r>
          </a:p>
          <a:p>
            <a:r>
              <a:rPr lang="en-US" dirty="0"/>
              <a:t>On the other side, Japanese Government takes very strong steps to control emission and hence they only emit 90 units of Green House gas. So it has spare 10 Kyoto Units.</a:t>
            </a:r>
          </a:p>
          <a:p>
            <a:r>
              <a:rPr lang="en-US" dirty="0"/>
              <a:t>Now, under Emission trading system, Australia can buy this 10 spare </a:t>
            </a:r>
            <a:r>
              <a:rPr lang="en-US" dirty="0" err="1"/>
              <a:t>kyoto</a:t>
            </a:r>
            <a:r>
              <a:rPr lang="en-US" dirty="0"/>
              <a:t> units from Japan and thus remain within its limit.</a:t>
            </a:r>
          </a:p>
          <a:p>
            <a:r>
              <a:rPr lang="en-US" dirty="0"/>
              <a:t>In real life scenario, each annex B country makes law giving fixed quota to the companies.</a:t>
            </a:r>
          </a:p>
          <a:p>
            <a:pPr lvl="1"/>
            <a:r>
              <a:rPr lang="en-US" sz="3300" dirty="0">
                <a:effectLst/>
              </a:rPr>
              <a:t>Suppose steel factory cannot emit more than 1 ton of Green house gas</a:t>
            </a:r>
          </a:p>
          <a:p>
            <a:pPr lvl="1"/>
            <a:r>
              <a:rPr lang="en-US" sz="3300" dirty="0">
                <a:effectLst/>
              </a:rPr>
              <a:t>Tire company cannot emit more than 2 </a:t>
            </a:r>
            <a:r>
              <a:rPr lang="en-US" sz="3300" dirty="0" err="1">
                <a:effectLst/>
              </a:rPr>
              <a:t>tonnes</a:t>
            </a:r>
            <a:r>
              <a:rPr lang="en-US" sz="3300" dirty="0">
                <a:effectLst/>
              </a:rPr>
              <a:t> of green house gas.</a:t>
            </a:r>
          </a:p>
          <a:p>
            <a:pPr lvl="1"/>
            <a:r>
              <a:rPr lang="en-US" sz="3300" dirty="0">
                <a:effectLst/>
              </a:rPr>
              <a:t>So if tire company owner buys superfine </a:t>
            </a:r>
            <a:r>
              <a:rPr lang="en-US" sz="3300" dirty="0" err="1">
                <a:effectLst/>
              </a:rPr>
              <a:t>machinaries</a:t>
            </a:r>
            <a:r>
              <a:rPr lang="en-US" sz="3300" dirty="0">
                <a:effectLst/>
              </a:rPr>
              <a:t> that produce less gas so he has some spare credit/quota (say 1 ton)</a:t>
            </a:r>
          </a:p>
          <a:p>
            <a:pPr lvl="1"/>
            <a:r>
              <a:rPr lang="en-US" sz="3300" dirty="0">
                <a:effectLst/>
              </a:rPr>
              <a:t>While Steel factory emits more than its allowed quota (suppose it was allowed 2 </a:t>
            </a:r>
            <a:r>
              <a:rPr lang="en-US" sz="3300" dirty="0" err="1">
                <a:effectLst/>
              </a:rPr>
              <a:t>tonnes</a:t>
            </a:r>
            <a:r>
              <a:rPr lang="en-US" sz="3300" dirty="0">
                <a:effectLst/>
              </a:rPr>
              <a:t> but emitted 3 </a:t>
            </a:r>
            <a:r>
              <a:rPr lang="en-US" sz="3300" dirty="0" err="1">
                <a:effectLst/>
              </a:rPr>
              <a:t>tonnes</a:t>
            </a:r>
            <a:r>
              <a:rPr lang="en-US" sz="3300" dirty="0">
                <a:effectLst/>
              </a:rPr>
              <a:t>)</a:t>
            </a:r>
          </a:p>
          <a:p>
            <a:pPr lvl="1"/>
            <a:r>
              <a:rPr lang="en-US" sz="3300" dirty="0">
                <a:effectLst/>
              </a:rPr>
              <a:t>Then the steel company can pay the tire company and get a certificate that we’ve purchase 1 ton quota from this xyz tire company. This Is the essence of “</a:t>
            </a:r>
            <a:r>
              <a:rPr lang="en-US" sz="3300" i="1" dirty="0">
                <a:effectLst/>
              </a:rPr>
              <a:t>Carbon Trading</a:t>
            </a:r>
            <a:r>
              <a:rPr lang="en-US" sz="3300" dirty="0">
                <a:effectLst/>
              </a:rPr>
              <a:t>.”</a:t>
            </a:r>
          </a:p>
        </p:txBody>
      </p:sp>
    </p:spTree>
    <p:extLst>
      <p:ext uri="{BB962C8B-B14F-4D97-AF65-F5344CB8AC3E}">
        <p14:creationId xmlns:p14="http://schemas.microsoft.com/office/powerpoint/2010/main" val="1161632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t>2 Clean Development Mechanism (CDM</a:t>
            </a:r>
            <a:endParaRPr lang="en-US" sz="3600" dirty="0"/>
          </a:p>
        </p:txBody>
      </p:sp>
      <p:sp>
        <p:nvSpPr>
          <p:cNvPr id="3" name="Content Placeholder 2"/>
          <p:cNvSpPr>
            <a:spLocks noGrp="1"/>
          </p:cNvSpPr>
          <p:nvPr>
            <p:ph idx="1"/>
          </p:nvPr>
        </p:nvSpPr>
        <p:spPr>
          <a:xfrm>
            <a:off x="457200" y="1219200"/>
            <a:ext cx="8229600" cy="5410200"/>
          </a:xfrm>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r>
              <a:rPr lang="en-US" dirty="0"/>
              <a:t>Suppose Annex B country Australia is given emission quota of 200 units, but it emits 210 units of green house gas.</a:t>
            </a:r>
          </a:p>
          <a:p>
            <a:r>
              <a:rPr lang="en-US" dirty="0"/>
              <a:t>But Australia can finance a solar power project in some village of India (Non-Annex or developing Country) and get certificate that the solar plant led to reduction of 10 units of green house gas. In this way, Australia will remain in its quota/limit.</a:t>
            </a:r>
          </a:p>
          <a:p>
            <a:r>
              <a:rPr lang="en-US" dirty="0"/>
              <a:t>Similarly, suppose Australian Government has passed a law that a steel production company with output of 200 tons of steel per a day, must not emit more than 10 units of green house gas in a year.</a:t>
            </a:r>
          </a:p>
          <a:p>
            <a:pPr lvl="1"/>
            <a:r>
              <a:rPr lang="en-US" sz="4000" dirty="0">
                <a:effectLst/>
              </a:rPr>
              <a:t>But this company wants to produce more steel, then its green house gas emission has increased to 11 units. (1 more unit above the quota)</a:t>
            </a:r>
          </a:p>
          <a:p>
            <a:pPr lvl="1"/>
            <a:r>
              <a:rPr lang="en-US" sz="4000" dirty="0">
                <a:effectLst/>
              </a:rPr>
              <a:t>So this company can also do some solar-projects in India, Brazil etc. and get a certificate that it has led to reduction of 1 unit of GHG emission. = problem solved.</a:t>
            </a:r>
          </a:p>
          <a:p>
            <a:endParaRPr lang="en-US" sz="4000" dirty="0"/>
          </a:p>
        </p:txBody>
      </p:sp>
    </p:spTree>
    <p:extLst>
      <p:ext uri="{BB962C8B-B14F-4D97-AF65-F5344CB8AC3E}">
        <p14:creationId xmlns:p14="http://schemas.microsoft.com/office/powerpoint/2010/main" val="3538463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Joint Implementation (JI)</a:t>
            </a:r>
            <a:endParaRPr lang="en-US" dirty="0"/>
          </a:p>
        </p:txBody>
      </p:sp>
      <p:sp>
        <p:nvSpPr>
          <p:cNvPr id="3" name="Content Placeholder 2"/>
          <p:cNvSpPr>
            <a:spLocks noGrp="1"/>
          </p:cNvSpPr>
          <p:nvPr>
            <p:ph idx="1"/>
          </p:nvPr>
        </p:nvSpPr>
        <p:spPr/>
        <p:txBody>
          <a:bodyPr/>
          <a:lstStyle/>
          <a:p>
            <a:pPr>
              <a:buFont typeface="Arial"/>
              <a:buChar char="•"/>
            </a:pPr>
            <a:r>
              <a:rPr lang="en-US" dirty="0"/>
              <a:t>This is identical to CDM.</a:t>
            </a:r>
          </a:p>
          <a:p>
            <a:pPr>
              <a:buFont typeface="Arial"/>
              <a:buChar char="•"/>
            </a:pPr>
            <a:r>
              <a:rPr lang="en-US" dirty="0"/>
              <a:t>In CDM, Australia can do good project in a non-Annex country (developing country) e.g. India.</a:t>
            </a:r>
          </a:p>
          <a:p>
            <a:pPr>
              <a:buFont typeface="Arial"/>
              <a:buChar char="•"/>
            </a:pPr>
            <a:r>
              <a:rPr lang="en-US" dirty="0"/>
              <a:t>In Joint Implementation, Australia can do the good project in another Annex B country e.g. Japan to meet the quota.</a:t>
            </a:r>
          </a:p>
        </p:txBody>
      </p:sp>
    </p:spTree>
    <p:extLst>
      <p:ext uri="{BB962C8B-B14F-4D97-AF65-F5344CB8AC3E}">
        <p14:creationId xmlns:p14="http://schemas.microsoft.com/office/powerpoint/2010/main" val="2231220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Alliance of Small Island State (AOSIS)</a:t>
            </a:r>
            <a:endParaRPr lang="en-US" dirty="0"/>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dirty="0"/>
              <a:t>Not really a ‘player’, these are the future </a:t>
            </a:r>
            <a:r>
              <a:rPr lang="en-US" b="1" dirty="0"/>
              <a:t>victims</a:t>
            </a:r>
            <a:r>
              <a:rPr lang="en-US" dirty="0"/>
              <a:t> if green house gas emission is not reduced.</a:t>
            </a:r>
          </a:p>
          <a:p>
            <a:r>
              <a:rPr lang="en-US" dirty="0"/>
              <a:t>AOSIS is an team of 43 small island and low-lying coastal countries (Barbuda, Bahamas, Barbados, Cuba etc.)</a:t>
            </a:r>
          </a:p>
          <a:p>
            <a:r>
              <a:rPr lang="en-US" dirty="0"/>
              <a:t>More green house gas = rise in global temperature = ice melts= sea level rise =many of these areas to become uninhabitable.</a:t>
            </a:r>
          </a:p>
          <a:p>
            <a:endParaRPr lang="en-US" dirty="0"/>
          </a:p>
        </p:txBody>
      </p:sp>
    </p:spTree>
    <p:extLst>
      <p:ext uri="{BB962C8B-B14F-4D97-AF65-F5344CB8AC3E}">
        <p14:creationId xmlns:p14="http://schemas.microsoft.com/office/powerpoint/2010/main" val="1672221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75208114"/>
              </p:ext>
            </p:extLst>
          </p:nvPr>
        </p:nvGraphicFramePr>
        <p:xfrm>
          <a:off x="381000" y="609601"/>
          <a:ext cx="8229600" cy="5667533"/>
        </p:xfrm>
        <a:graphic>
          <a:graphicData uri="http://schemas.openxmlformats.org/drawingml/2006/table">
            <a:tbl>
              <a:tblPr/>
              <a:tblGrid>
                <a:gridCol w="8229600">
                  <a:extLst>
                    <a:ext uri="{9D8B030D-6E8A-4147-A177-3AD203B41FA5}">
                      <a16:colId xmlns:a16="http://schemas.microsoft.com/office/drawing/2014/main" val="20000"/>
                    </a:ext>
                  </a:extLst>
                </a:gridCol>
              </a:tblGrid>
              <a:tr h="397986">
                <a:tc>
                  <a:txBody>
                    <a:bodyPr/>
                    <a:lstStyle/>
                    <a:p>
                      <a:endParaRPr lang="en-US" dirty="0"/>
                    </a:p>
                  </a:txBody>
                  <a:tcPr marL="0" marR="0" marT="0" marB="0">
                    <a:lnL>
                      <a:noFill/>
                    </a:lnL>
                    <a:lnR>
                      <a:noFill/>
                    </a:lnR>
                    <a:lnT>
                      <a:noFill/>
                    </a:lnT>
                    <a:lnB>
                      <a:noFill/>
                    </a:lnB>
                  </a:tcPr>
                </a:tc>
                <a:extLst>
                  <a:ext uri="{0D108BD9-81ED-4DB2-BD59-A6C34878D82A}">
                    <a16:rowId xmlns:a16="http://schemas.microsoft.com/office/drawing/2014/main" val="10000"/>
                  </a:ext>
                </a:extLst>
              </a:tr>
              <a:tr h="397986">
                <a:tc>
                  <a:txBody>
                    <a:bodyPr/>
                    <a:lstStyle/>
                    <a:p>
                      <a:endParaRPr lang="en-US" dirty="0"/>
                    </a:p>
                  </a:txBody>
                  <a:tcPr marL="95250" marR="0" marT="0" marB="0">
                    <a:lnL>
                      <a:noFill/>
                    </a:lnL>
                    <a:lnR>
                      <a:noFill/>
                    </a:lnR>
                    <a:lnT>
                      <a:noFill/>
                    </a:lnT>
                    <a:lnB>
                      <a:noFill/>
                    </a:lnB>
                  </a:tcPr>
                </a:tc>
                <a:extLst>
                  <a:ext uri="{0D108BD9-81ED-4DB2-BD59-A6C34878D82A}">
                    <a16:rowId xmlns:a16="http://schemas.microsoft.com/office/drawing/2014/main" val="10001"/>
                  </a:ext>
                </a:extLst>
              </a:tr>
              <a:tr h="397986">
                <a:tc>
                  <a:txBody>
                    <a:bodyPr/>
                    <a:lstStyle/>
                    <a:p>
                      <a:r>
                        <a:rPr lang="en-US" sz="2800" b="1" dirty="0">
                          <a:latin typeface="Times New Roman" panose="02020603050405020304" pitchFamily="18" charset="0"/>
                          <a:cs typeface="Times New Roman" panose="02020603050405020304" pitchFamily="18" charset="0"/>
                        </a:rPr>
                        <a:t>Registry systems under the Kyoto Protocol</a:t>
                      </a:r>
                      <a:endParaRPr lang="en-US" sz="2800" dirty="0">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2"/>
                  </a:ext>
                </a:extLst>
              </a:tr>
              <a:tr h="397986">
                <a:tc>
                  <a:txBody>
                    <a:bodyPr/>
                    <a:lstStyle/>
                    <a:p>
                      <a:endParaRPr lang="en-US"/>
                    </a:p>
                  </a:txBody>
                  <a:tcPr marL="0" marR="0" marT="0" marB="0" anchor="ctr">
                    <a:lnL>
                      <a:noFill/>
                    </a:lnL>
                    <a:lnR>
                      <a:noFill/>
                    </a:lnR>
                    <a:lnT>
                      <a:noFill/>
                    </a:lnT>
                    <a:lnB>
                      <a:noFill/>
                    </a:lnB>
                  </a:tcPr>
                </a:tc>
                <a:extLst>
                  <a:ext uri="{0D108BD9-81ED-4DB2-BD59-A6C34878D82A}">
                    <a16:rowId xmlns:a16="http://schemas.microsoft.com/office/drawing/2014/main" val="10003"/>
                  </a:ext>
                </a:extLst>
              </a:tr>
              <a:tr h="4046855">
                <a:tc>
                  <a:txBody>
                    <a:bodyPr/>
                    <a:lstStyle/>
                    <a:p>
                      <a:r>
                        <a:rPr lang="en-US" sz="2400" dirty="0">
                          <a:latin typeface="Times New Roman" panose="02020603050405020304" pitchFamily="18" charset="0"/>
                          <a:cs typeface="Times New Roman" panose="02020603050405020304" pitchFamily="18" charset="0"/>
                        </a:rPr>
                        <a:t>Emission targets for industrialized country Parties to the Kyoto Protocol are expressed as levels of allowed emissions, or “assigned amounts”, over the 2008-2012 commitment period. Such assigned amounts are denominated in </a:t>
                      </a:r>
                      <a:r>
                        <a:rPr lang="en-US" sz="2400" dirty="0" err="1">
                          <a:latin typeface="Times New Roman" panose="02020603050405020304" pitchFamily="18" charset="0"/>
                          <a:cs typeface="Times New Roman" panose="02020603050405020304" pitchFamily="18" charset="0"/>
                        </a:rPr>
                        <a:t>tonnes</a:t>
                      </a:r>
                      <a:r>
                        <a:rPr lang="en-US" sz="2400" dirty="0">
                          <a:latin typeface="Times New Roman" panose="02020603050405020304" pitchFamily="18" charset="0"/>
                          <a:cs typeface="Times New Roman" panose="02020603050405020304" pitchFamily="18" charset="0"/>
                        </a:rPr>
                        <a:t> (of CO2 equivalent emissions) known informally as </a:t>
                      </a:r>
                      <a:r>
                        <a:rPr lang="en-US" sz="2400" b="1" dirty="0">
                          <a:latin typeface="Times New Roman" panose="02020603050405020304" pitchFamily="18" charset="0"/>
                          <a:cs typeface="Times New Roman" panose="02020603050405020304" pitchFamily="18" charset="0"/>
                        </a:rPr>
                        <a:t>“Kyoto units”.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ability of Parties to add to their holdings of Kyoto units (e.g. through credits for CDM or LULUCF activities) or move units from one country to another (e.g. through emissions trading or JI projects) requires registry systems that can track the location of Kyoto units at all times. </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60768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305800" cy="6096000"/>
          </a:xfrm>
        </p:spPr>
        <p:txBody>
          <a:bodyPr>
            <a:normAutofit fontScale="92500" lnSpcReduction="20000"/>
          </a:bodyPr>
          <a:lstStyle/>
          <a:p>
            <a:r>
              <a:rPr lang="en-US" sz="2800" b="1" dirty="0">
                <a:effectLst/>
                <a:latin typeface="Times New Roman" panose="02020603050405020304" pitchFamily="18" charset="0"/>
                <a:cs typeface="Times New Roman" panose="02020603050405020304" pitchFamily="18" charset="0"/>
                <a:hlinkClick r:id="rId2" action="ppaction://hlinkfile"/>
              </a:rPr>
              <a:t>Adaptation</a:t>
            </a:r>
            <a:br>
              <a:rPr lang="en-US" sz="2800" dirty="0">
                <a:solidFill>
                  <a:srgbClr val="666666"/>
                </a:solidFill>
                <a:effectLst/>
                <a:latin typeface="Times New Roman" panose="02020603050405020304" pitchFamily="18" charset="0"/>
                <a:cs typeface="Times New Roman" panose="02020603050405020304" pitchFamily="18" charset="0"/>
                <a:hlinkClick r:id="rId2" action="ppaction://hlinkfile"/>
              </a:rPr>
            </a:br>
            <a:r>
              <a:rPr lang="en-US" sz="2800" dirty="0">
                <a:effectLst/>
                <a:latin typeface="Times New Roman" panose="02020603050405020304" pitchFamily="18" charset="0"/>
                <a:cs typeface="Times New Roman" panose="02020603050405020304" pitchFamily="18" charset="0"/>
              </a:rPr>
              <a:t>The Kyoto Protocol, like the Convention, is also designed to assist countries in adapting to the adverse effects of climate change. It facilitates the development and deployment of technologies that can help increase resilience to the impacts of climate change</a:t>
            </a:r>
            <a:r>
              <a:rPr lang="en-US" sz="2800" dirty="0">
                <a:solidFill>
                  <a:srgbClr val="666666"/>
                </a:solidFill>
                <a:effectLst/>
                <a:latin typeface="Times New Roman" panose="02020603050405020304" pitchFamily="18" charset="0"/>
                <a:cs typeface="Times New Roman" panose="02020603050405020304" pitchFamily="18" charset="0"/>
              </a:rPr>
              <a:t>. </a:t>
            </a:r>
          </a:p>
          <a:p>
            <a:endParaRPr lang="en-US" sz="2800" dirty="0">
              <a:solidFill>
                <a:srgbClr val="666666"/>
              </a:solidFill>
              <a:effectLst/>
              <a:latin typeface="Times New Roman" panose="02020603050405020304" pitchFamily="18" charset="0"/>
              <a:cs typeface="Times New Roman" panose="02020603050405020304" pitchFamily="18" charset="0"/>
            </a:endParaRPr>
          </a:p>
          <a:p>
            <a:r>
              <a:rPr lang="en-US" sz="2800" dirty="0">
                <a:solidFill>
                  <a:srgbClr val="666666"/>
                </a:solidFill>
                <a:effectLst/>
                <a:latin typeface="Times New Roman" panose="02020603050405020304" pitchFamily="18" charset="0"/>
                <a:cs typeface="Times New Roman" panose="02020603050405020304" pitchFamily="18" charset="0"/>
              </a:rPr>
              <a:t>The </a:t>
            </a:r>
            <a:r>
              <a:rPr lang="en-US" sz="2800" b="1" dirty="0">
                <a:solidFill>
                  <a:srgbClr val="666666"/>
                </a:solidFill>
                <a:effectLst/>
                <a:latin typeface="Times New Roman" panose="02020603050405020304" pitchFamily="18" charset="0"/>
                <a:cs typeface="Times New Roman" panose="02020603050405020304" pitchFamily="18" charset="0"/>
                <a:hlinkClick r:id="rId3" action="ppaction://hlinkfile"/>
              </a:rPr>
              <a:t>Adaptation Fund</a:t>
            </a:r>
            <a:r>
              <a:rPr lang="en-US" sz="2800" b="1" dirty="0">
                <a:solidFill>
                  <a:srgbClr val="666666"/>
                </a:solidFill>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was established to finance adaptation projects and programs in developing countries that are Parties to the Kyoto Protocol. In the first commitment period, the Fund was financed mainly with a share of proceeds from CDM project activities. </a:t>
            </a:r>
          </a:p>
          <a:p>
            <a:endParaRPr lang="en-US" sz="2800" dirty="0">
              <a:solidFill>
                <a:srgbClr val="666666"/>
              </a:solidFill>
              <a:latin typeface="Times New Roman" panose="02020603050405020304" pitchFamily="18" charset="0"/>
              <a:cs typeface="Times New Roman" panose="02020603050405020304" pitchFamily="18" charset="0"/>
            </a:endParaRPr>
          </a:p>
          <a:p>
            <a:r>
              <a:rPr lang="en-US" sz="2800" dirty="0">
                <a:effectLst/>
                <a:latin typeface="Times New Roman" panose="02020603050405020304" pitchFamily="18" charset="0"/>
                <a:cs typeface="Times New Roman" panose="02020603050405020304" pitchFamily="18" charset="0"/>
              </a:rPr>
              <a:t>In Doha, in 2012, it was decided that for the second commitment period, international emissions trading and joint implementation would also provide the Adaptation Fund with a 2 percent share of proceeds. </a:t>
            </a:r>
          </a:p>
          <a:p>
            <a:endParaRPr lang="en-US" dirty="0"/>
          </a:p>
        </p:txBody>
      </p:sp>
    </p:spTree>
    <p:extLst>
      <p:ext uri="{BB962C8B-B14F-4D97-AF65-F5344CB8AC3E}">
        <p14:creationId xmlns:p14="http://schemas.microsoft.com/office/powerpoint/2010/main" val="904862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838200" y="533400"/>
            <a:ext cx="7772400" cy="55927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Times New Roman" pitchFamily="18" charset="0"/>
                <a:cs typeface="Times New Roman" pitchFamily="18" charset="0"/>
              </a:rPr>
              <a:t>Flashpoints IPCC 5</a:t>
            </a:r>
            <a:r>
              <a:rPr lang="en-US" sz="2800" b="1" baseline="30000" dirty="0">
                <a:latin typeface="Times New Roman" pitchFamily="18" charset="0"/>
                <a:cs typeface="Times New Roman" pitchFamily="18" charset="0"/>
              </a:rPr>
              <a:t>th</a:t>
            </a:r>
            <a:r>
              <a:rPr lang="en-US" sz="2800" b="1" dirty="0">
                <a:latin typeface="Times New Roman" pitchFamily="18" charset="0"/>
                <a:cs typeface="Times New Roman" pitchFamily="18" charset="0"/>
              </a:rPr>
              <a:t>_AR5</a:t>
            </a:r>
          </a:p>
        </p:txBody>
      </p:sp>
      <p:pic>
        <p:nvPicPr>
          <p:cNvPr id="15362" name="Picture 2"/>
          <p:cNvPicPr>
            <a:picLocks noChangeAspect="1" noChangeArrowheads="1"/>
          </p:cNvPicPr>
          <p:nvPr/>
        </p:nvPicPr>
        <p:blipFill>
          <a:blip r:embed="rId2"/>
          <a:srcRect/>
          <a:stretch>
            <a:fillRect/>
          </a:stretch>
        </p:blipFill>
        <p:spPr bwMode="auto">
          <a:xfrm>
            <a:off x="885825" y="1638300"/>
            <a:ext cx="7372350" cy="46101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BB25-EC56-47C9-A96D-B1691428C286}"/>
              </a:ext>
            </a:extLst>
          </p:cNvPr>
          <p:cNvSpPr>
            <a:spLocks noGrp="1"/>
          </p:cNvSpPr>
          <p:nvPr>
            <p:ph type="title"/>
          </p:nvPr>
        </p:nvSpPr>
        <p:spPr/>
        <p:txBody>
          <a:bodyPr/>
          <a:lstStyle/>
          <a:p>
            <a:endParaRPr lang="en-FJ"/>
          </a:p>
        </p:txBody>
      </p:sp>
      <p:pic>
        <p:nvPicPr>
          <p:cNvPr id="4" name="Content Placeholder 3">
            <a:extLst>
              <a:ext uri="{FF2B5EF4-FFF2-40B4-BE49-F238E27FC236}">
                <a16:creationId xmlns:a16="http://schemas.microsoft.com/office/drawing/2014/main" id="{E553E812-E2CA-4FAD-BAA9-4B14BB91EA52}"/>
              </a:ext>
            </a:extLst>
          </p:cNvPr>
          <p:cNvPicPr>
            <a:picLocks noGrp="1" noChangeAspect="1"/>
          </p:cNvPicPr>
          <p:nvPr>
            <p:ph idx="1"/>
          </p:nvPr>
        </p:nvPicPr>
        <p:blipFill>
          <a:blip r:embed="rId2"/>
          <a:stretch>
            <a:fillRect/>
          </a:stretch>
        </p:blipFill>
        <p:spPr>
          <a:xfrm>
            <a:off x="2874764" y="1600200"/>
            <a:ext cx="3394472" cy="4525963"/>
          </a:xfrm>
          <a:prstGeom prst="rect">
            <a:avLst/>
          </a:prstGeom>
        </p:spPr>
      </p:pic>
    </p:spTree>
    <p:extLst>
      <p:ext uri="{BB962C8B-B14F-4D97-AF65-F5344CB8AC3E}">
        <p14:creationId xmlns:p14="http://schemas.microsoft.com/office/powerpoint/2010/main" val="90612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Sources of GHGs</a:t>
            </a:r>
          </a:p>
        </p:txBody>
      </p:sp>
      <p:pic>
        <p:nvPicPr>
          <p:cNvPr id="16386" name="Picture 2"/>
          <p:cNvPicPr>
            <a:picLocks noChangeAspect="1" noChangeArrowheads="1"/>
          </p:cNvPicPr>
          <p:nvPr/>
        </p:nvPicPr>
        <p:blipFill>
          <a:blip r:embed="rId2"/>
          <a:srcRect/>
          <a:stretch>
            <a:fillRect/>
          </a:stretch>
        </p:blipFill>
        <p:spPr bwMode="auto">
          <a:xfrm>
            <a:off x="1143000" y="1400174"/>
            <a:ext cx="7391400" cy="4772026"/>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 in Emission </a:t>
            </a:r>
          </a:p>
        </p:txBody>
      </p:sp>
      <p:pic>
        <p:nvPicPr>
          <p:cNvPr id="17410" name="Picture 2"/>
          <p:cNvPicPr>
            <a:picLocks noChangeAspect="1" noChangeArrowheads="1"/>
          </p:cNvPicPr>
          <p:nvPr/>
        </p:nvPicPr>
        <p:blipFill>
          <a:blip r:embed="rId2"/>
          <a:srcRect/>
          <a:stretch>
            <a:fillRect/>
          </a:stretch>
        </p:blipFill>
        <p:spPr bwMode="auto">
          <a:xfrm>
            <a:off x="1109663" y="1828800"/>
            <a:ext cx="6924675" cy="3881438"/>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BRICS</a:t>
            </a:r>
          </a:p>
        </p:txBody>
      </p:sp>
      <p:pic>
        <p:nvPicPr>
          <p:cNvPr id="18434" name="Picture 2"/>
          <p:cNvPicPr>
            <a:picLocks noChangeAspect="1" noChangeArrowheads="1"/>
          </p:cNvPicPr>
          <p:nvPr/>
        </p:nvPicPr>
        <p:blipFill>
          <a:blip r:embed="rId2"/>
          <a:srcRect/>
          <a:stretch>
            <a:fillRect/>
          </a:stretch>
        </p:blipFill>
        <p:spPr bwMode="auto">
          <a:xfrm>
            <a:off x="885825" y="1547813"/>
            <a:ext cx="7372350" cy="3762375"/>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a:t>
            </a:r>
          </a:p>
        </p:txBody>
      </p:sp>
      <p:pic>
        <p:nvPicPr>
          <p:cNvPr id="19458" name="Picture 2"/>
          <p:cNvPicPr>
            <a:picLocks noChangeAspect="1" noChangeArrowheads="1"/>
          </p:cNvPicPr>
          <p:nvPr/>
        </p:nvPicPr>
        <p:blipFill>
          <a:blip r:embed="rId2"/>
          <a:srcRect/>
          <a:stretch>
            <a:fillRect/>
          </a:stretch>
        </p:blipFill>
        <p:spPr bwMode="auto">
          <a:xfrm>
            <a:off x="800100" y="1828799"/>
            <a:ext cx="7543800" cy="4048125"/>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References:</a:t>
            </a:r>
            <a:br>
              <a:rPr lang="en-US" dirty="0"/>
            </a:br>
            <a:endParaRPr lang="en-US" dirty="0"/>
          </a:p>
        </p:txBody>
      </p:sp>
      <p:sp>
        <p:nvSpPr>
          <p:cNvPr id="3" name="Content Placeholder 2"/>
          <p:cNvSpPr>
            <a:spLocks noGrp="1"/>
          </p:cNvSpPr>
          <p:nvPr>
            <p:ph idx="1"/>
          </p:nvPr>
        </p:nvSpPr>
        <p:spPr/>
        <p:txBody>
          <a:bodyPr/>
          <a:lstStyle/>
          <a:p>
            <a:r>
              <a:rPr lang="en-US" dirty="0"/>
              <a:t>Internet Resources.</a:t>
            </a:r>
          </a:p>
          <a:p>
            <a:r>
              <a:rPr lang="en-US" dirty="0" err="1"/>
              <a:t>Mrunal</a:t>
            </a:r>
            <a:r>
              <a:rPr lang="en-US" dirty="0"/>
              <a:t> discussion.</a:t>
            </a:r>
          </a:p>
          <a:p>
            <a:r>
              <a:rPr lang="en-US" dirty="0"/>
              <a:t>IPCC Reports </a:t>
            </a:r>
          </a:p>
          <a:p>
            <a:r>
              <a:rPr lang="en-US" dirty="0"/>
              <a:t>Convention and Assessment Reports.</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EDC9-9BA8-4582-AB1D-A9062C6BDE87}"/>
              </a:ext>
            </a:extLst>
          </p:cNvPr>
          <p:cNvSpPr>
            <a:spLocks noGrp="1"/>
          </p:cNvSpPr>
          <p:nvPr>
            <p:ph type="title"/>
          </p:nvPr>
        </p:nvSpPr>
        <p:spPr/>
        <p:txBody>
          <a:bodyPr/>
          <a:lstStyle/>
          <a:p>
            <a:endParaRPr lang="en-FJ"/>
          </a:p>
        </p:txBody>
      </p:sp>
      <p:pic>
        <p:nvPicPr>
          <p:cNvPr id="4" name="Content Placeholder 3">
            <a:extLst>
              <a:ext uri="{FF2B5EF4-FFF2-40B4-BE49-F238E27FC236}">
                <a16:creationId xmlns:a16="http://schemas.microsoft.com/office/drawing/2014/main" id="{9FB8E5CF-63BD-426A-9BFA-913842818473}"/>
              </a:ext>
            </a:extLst>
          </p:cNvPr>
          <p:cNvPicPr>
            <a:picLocks noGrp="1" noChangeAspect="1"/>
          </p:cNvPicPr>
          <p:nvPr>
            <p:ph idx="1"/>
          </p:nvPr>
        </p:nvPicPr>
        <p:blipFill>
          <a:blip r:embed="rId2"/>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67123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7098-93CC-4044-8F49-12CE8D351970}"/>
              </a:ext>
            </a:extLst>
          </p:cNvPr>
          <p:cNvSpPr>
            <a:spLocks noGrp="1"/>
          </p:cNvSpPr>
          <p:nvPr>
            <p:ph type="title"/>
          </p:nvPr>
        </p:nvSpPr>
        <p:spPr/>
        <p:txBody>
          <a:bodyPr/>
          <a:lstStyle/>
          <a:p>
            <a:endParaRPr lang="en-FJ"/>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8B34A4FA-83E9-4E3E-9768-44E671EE41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6099" y="1600200"/>
            <a:ext cx="6811802" cy="4525963"/>
          </a:xfrm>
        </p:spPr>
      </p:pic>
    </p:spTree>
    <p:extLst>
      <p:ext uri="{BB962C8B-B14F-4D97-AF65-F5344CB8AC3E}">
        <p14:creationId xmlns:p14="http://schemas.microsoft.com/office/powerpoint/2010/main" val="2052597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B1E77-E5E6-43FC-9EA5-276A6B7A0F3A}"/>
              </a:ext>
            </a:extLst>
          </p:cNvPr>
          <p:cNvPicPr>
            <a:picLocks noChangeAspect="1"/>
          </p:cNvPicPr>
          <p:nvPr/>
        </p:nvPicPr>
        <p:blipFill>
          <a:blip r:embed="rId2"/>
          <a:stretch>
            <a:fillRect/>
          </a:stretch>
        </p:blipFill>
        <p:spPr>
          <a:xfrm>
            <a:off x="914400" y="914400"/>
            <a:ext cx="7010400" cy="5257800"/>
          </a:xfrm>
          <a:prstGeom prst="rect">
            <a:avLst/>
          </a:prstGeom>
        </p:spPr>
      </p:pic>
    </p:spTree>
    <p:extLst>
      <p:ext uri="{BB962C8B-B14F-4D97-AF65-F5344CB8AC3E}">
        <p14:creationId xmlns:p14="http://schemas.microsoft.com/office/powerpoint/2010/main" val="3346032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D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18A5E3F-4C34-4AF6-9B96-ADC2FADD34D2}"/>
              </a:ext>
            </a:extLst>
          </p:cNvPr>
          <p:cNvPicPr>
            <a:picLocks noGrp="1" noChangeAspect="1"/>
          </p:cNvPicPr>
          <p:nvPr>
            <p:ph idx="1"/>
          </p:nvPr>
        </p:nvPicPr>
        <p:blipFill>
          <a:blip r:embed="rId2"/>
          <a:stretch>
            <a:fillRect/>
          </a:stretch>
        </p:blipFill>
        <p:spPr>
          <a:xfrm>
            <a:off x="482600" y="1128713"/>
            <a:ext cx="8178799" cy="4600574"/>
          </a:xfrm>
          <a:prstGeom prst="rect">
            <a:avLst/>
          </a:prstGeom>
        </p:spPr>
      </p:pic>
    </p:spTree>
    <p:extLst>
      <p:ext uri="{BB962C8B-B14F-4D97-AF65-F5344CB8AC3E}">
        <p14:creationId xmlns:p14="http://schemas.microsoft.com/office/powerpoint/2010/main" val="1532396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13223</TotalTime>
  <Words>1683</Words>
  <Application>Microsoft Office PowerPoint</Application>
  <PresentationFormat>On-screen Show (4:3)</PresentationFormat>
  <Paragraphs>131</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Times New Roman</vt:lpstr>
      <vt:lpstr>Office Theme</vt:lpstr>
      <vt:lpstr>This page is intentionally left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Pathway from Rio(1992) to Kyoto(1997)to Bonn(2017)</vt:lpstr>
      <vt:lpstr>PowerPoint Presentation</vt:lpstr>
      <vt:lpstr>PowerPoint Presentation</vt:lpstr>
      <vt:lpstr>Difference </vt:lpstr>
      <vt:lpstr>Ecological Footprint </vt:lpstr>
      <vt:lpstr>What is Conference of the Parties (COP)???? </vt:lpstr>
      <vt:lpstr>PowerPoint Presentation</vt:lpstr>
      <vt:lpstr>PowerPoint Presentation</vt:lpstr>
      <vt:lpstr>PowerPoint Presentation</vt:lpstr>
      <vt:lpstr>PowerPoint Presentation</vt:lpstr>
      <vt:lpstr>PowerPoint Presentation</vt:lpstr>
      <vt:lpstr>PowerPoint Presentation</vt:lpstr>
      <vt:lpstr>CARBON DIOXIDE CO2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strength of GHGs</vt:lpstr>
      <vt:lpstr>Distinguish CFCs,HCFCs and HFCs</vt:lpstr>
      <vt:lpstr>Milestone Achievement </vt:lpstr>
      <vt:lpstr>Turning Point  </vt:lpstr>
      <vt:lpstr>Agenda COP21, Paris Plan </vt:lpstr>
      <vt:lpstr>Kyoto protocol: Explanation with Example  </vt:lpstr>
      <vt:lpstr>The Kyoto mechanisms </vt:lpstr>
      <vt:lpstr>PowerPoint Presentation</vt:lpstr>
      <vt:lpstr>PowerPoint Presentation</vt:lpstr>
      <vt:lpstr>What is “common but differentiated responsibilities”?</vt:lpstr>
      <vt:lpstr>PowerPoint Presentation</vt:lpstr>
      <vt:lpstr>Emissions Trading / Carbon Trading</vt:lpstr>
      <vt:lpstr>2 Clean Development Mechanism (CDM</vt:lpstr>
      <vt:lpstr>Joint Implementation (JI)</vt:lpstr>
      <vt:lpstr>Alliance of Small Island State (AOSIS)</vt:lpstr>
      <vt:lpstr>PowerPoint Presentation</vt:lpstr>
      <vt:lpstr>PowerPoint Presentation</vt:lpstr>
      <vt:lpstr>PowerPoint Presentation</vt:lpstr>
      <vt:lpstr>Flashpoints IPCC 5th_AR5</vt:lpstr>
      <vt:lpstr>Sources of GHGs</vt:lpstr>
      <vt:lpstr>Share in Emission </vt:lpstr>
      <vt:lpstr>BRICS</vt:lpstr>
      <vt:lpstr>Projections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Satyanarayan Shashtri</dc:creator>
  <cp:lastModifiedBy>Ulukalesi Tamata</cp:lastModifiedBy>
  <cp:revision>50</cp:revision>
  <dcterms:created xsi:type="dcterms:W3CDTF">2018-09-07T03:14:28Z</dcterms:created>
  <dcterms:modified xsi:type="dcterms:W3CDTF">2022-10-03T05:54:51Z</dcterms:modified>
</cp:coreProperties>
</file>