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7" r:id="rId3"/>
    <p:sldId id="270" r:id="rId4"/>
    <p:sldId id="257" r:id="rId5"/>
    <p:sldId id="258" r:id="rId6"/>
    <p:sldId id="259" r:id="rId7"/>
    <p:sldId id="260" r:id="rId8"/>
    <p:sldId id="261" r:id="rId9"/>
    <p:sldId id="268" r:id="rId10"/>
    <p:sldId id="262" r:id="rId11"/>
    <p:sldId id="269" r:id="rId12"/>
    <p:sldId id="263" r:id="rId13"/>
    <p:sldId id="264" r:id="rId14"/>
    <p:sldId id="265" r:id="rId15"/>
    <p:sldId id="271" r:id="rId16"/>
    <p:sldId id="266"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23" autoAdjust="0"/>
  </p:normalViewPr>
  <p:slideViewPr>
    <p:cSldViewPr>
      <p:cViewPr varScale="1">
        <p:scale>
          <a:sx n="80" d="100"/>
          <a:sy n="80" d="100"/>
        </p:scale>
        <p:origin x="-159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D61ECC-6322-4C7D-B233-7DA8EF9F067D}" type="datetimeFigureOut">
              <a:rPr lang="en-US" smtClean="0"/>
              <a:t>2/28/2019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DDA689-2BAE-4C7C-8FA1-FABAA7FAA350}" type="slidenum">
              <a:rPr lang="en-US" smtClean="0"/>
              <a:t>‹#›</a:t>
            </a:fld>
            <a:endParaRPr lang="en-US"/>
          </a:p>
        </p:txBody>
      </p:sp>
    </p:spTree>
    <p:extLst>
      <p:ext uri="{BB962C8B-B14F-4D97-AF65-F5344CB8AC3E}">
        <p14:creationId xmlns:p14="http://schemas.microsoft.com/office/powerpoint/2010/main" val="652445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ln/>
        </p:spPr>
      </p:sp>
      <p:sp>
        <p:nvSpPr>
          <p:cNvPr id="1054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cs typeface="Arial" pitchFamily="34" charset="0"/>
            </a:endParaRPr>
          </a:p>
        </p:txBody>
      </p:sp>
      <p:sp>
        <p:nvSpPr>
          <p:cNvPr id="1054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0A3F4AC6-56F8-410D-BEF1-51238E70CE30}" type="slidenum">
              <a:rPr lang="en-US" smtClean="0"/>
              <a:pPr eaLnBrk="1" hangingPunct="1"/>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a:ln/>
        </p:spPr>
      </p:sp>
      <p:sp>
        <p:nvSpPr>
          <p:cNvPr id="1126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i="1" dirty="0" smtClean="0">
                <a:latin typeface="Arial" pitchFamily="34" charset="0"/>
                <a:cs typeface="Arial" pitchFamily="34" charset="0"/>
              </a:rPr>
              <a:t>Laissez-faire: </a:t>
            </a:r>
            <a:r>
              <a:rPr lang="en-US" dirty="0" smtClean="0">
                <a:latin typeface="Arial" pitchFamily="34" charset="0"/>
                <a:cs typeface="Arial" pitchFamily="34" charset="0"/>
              </a:rPr>
              <a:t>abstention by governments from interfering in the workings of the free market.</a:t>
            </a:r>
          </a:p>
          <a:p>
            <a:pPr eaLnBrk="1" hangingPunct="1"/>
            <a:r>
              <a:rPr lang="en-US" altLang="en-US" dirty="0" smtClean="0"/>
              <a:t>Hoover himself began to change his views…; Hoover started some huge projects (like the Hoover dam);Tariffs were raised, but this backfired; Hoover supported programs to help banks extend loans to struggling businesses</a:t>
            </a:r>
          </a:p>
          <a:p>
            <a:pPr eaLnBrk="1" hangingPunct="1">
              <a:lnSpc>
                <a:spcPct val="90000"/>
              </a:lnSpc>
            </a:pPr>
            <a:r>
              <a:rPr lang="en-US" altLang="en-US" sz="1200" dirty="0" smtClean="0"/>
              <a:t>By 1932, the American people wanted new leadership.</a:t>
            </a:r>
          </a:p>
          <a:p>
            <a:pPr eaLnBrk="1" hangingPunct="1">
              <a:lnSpc>
                <a:spcPct val="90000"/>
              </a:lnSpc>
            </a:pPr>
            <a:r>
              <a:rPr lang="en-US" altLang="en-US" sz="1200" dirty="0" smtClean="0"/>
              <a:t>Democrat Franklin Delano Roosevelt (FDR) easily defeated </a:t>
            </a:r>
            <a:r>
              <a:rPr lang="en-US" altLang="en-US" sz="1200" smtClean="0"/>
              <a:t>Hoover. Roosevelt </a:t>
            </a:r>
            <a:r>
              <a:rPr lang="en-US" altLang="en-US" sz="1200" dirty="0" smtClean="0"/>
              <a:t>promised the American people a </a:t>
            </a:r>
            <a:r>
              <a:rPr lang="en-US" altLang="en-US" sz="1200" dirty="0" smtClean="0">
                <a:solidFill>
                  <a:schemeClr val="folHlink"/>
                </a:solidFill>
              </a:rPr>
              <a:t>New Deal</a:t>
            </a:r>
            <a:r>
              <a:rPr lang="en-US" altLang="en-US" sz="1200" dirty="0" smtClean="0"/>
              <a:t>.</a:t>
            </a:r>
          </a:p>
          <a:p>
            <a:pPr eaLnBrk="1" hangingPunct="1"/>
            <a:endParaRPr lang="en-US" dirty="0" smtClean="0">
              <a:latin typeface="Arial" pitchFamily="34" charset="0"/>
              <a:cs typeface="Arial" pitchFamily="34" charset="0"/>
            </a:endParaRPr>
          </a:p>
        </p:txBody>
      </p:sp>
      <p:sp>
        <p:nvSpPr>
          <p:cNvPr id="1126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3A0D13F2-3C06-4289-A76B-68658EEE7505}" type="slidenum">
              <a:rPr lang="en-US" smtClean="0"/>
              <a:pPr eaLnBrk="1" hangingPunct="1"/>
              <a:t>12</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DDA689-2BAE-4C7C-8FA1-FABAA7FAA350}" type="slidenum">
              <a:rPr lang="en-US" smtClean="0"/>
              <a:t>14</a:t>
            </a:fld>
            <a:endParaRPr lang="en-US"/>
          </a:p>
        </p:txBody>
      </p:sp>
    </p:spTree>
    <p:extLst>
      <p:ext uri="{BB962C8B-B14F-4D97-AF65-F5344CB8AC3E}">
        <p14:creationId xmlns:p14="http://schemas.microsoft.com/office/powerpoint/2010/main" val="4291651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t>Problems with New Deal: </a:t>
            </a:r>
            <a:r>
              <a:rPr lang="en-US" b="1" dirty="0" smtClean="0"/>
              <a:t>Relief based on race: Tucson scaled payments based on race; Favored large industries and business; Hurt some small farmers; Local agencies administered relief and ran programs</a:t>
            </a:r>
          </a:p>
          <a:p>
            <a:endParaRPr lang="en-US" dirty="0"/>
          </a:p>
        </p:txBody>
      </p:sp>
      <p:sp>
        <p:nvSpPr>
          <p:cNvPr id="4" name="Slide Number Placeholder 3"/>
          <p:cNvSpPr>
            <a:spLocks noGrp="1"/>
          </p:cNvSpPr>
          <p:nvPr>
            <p:ph type="sldNum" sz="quarter" idx="10"/>
          </p:nvPr>
        </p:nvSpPr>
        <p:spPr/>
        <p:txBody>
          <a:bodyPr/>
          <a:lstStyle/>
          <a:p>
            <a:fld id="{C8DDA689-2BAE-4C7C-8FA1-FABAA7FAA350}" type="slidenum">
              <a:rPr lang="en-US" smtClean="0"/>
              <a:t>15</a:t>
            </a:fld>
            <a:endParaRPr lang="en-US"/>
          </a:p>
        </p:txBody>
      </p:sp>
    </p:spTree>
    <p:extLst>
      <p:ext uri="{BB962C8B-B14F-4D97-AF65-F5344CB8AC3E}">
        <p14:creationId xmlns:p14="http://schemas.microsoft.com/office/powerpoint/2010/main" val="4029429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10"/>
          </p:nvPr>
        </p:nvSpPr>
        <p:spPr/>
        <p:txBody>
          <a:bodyPr/>
          <a:lstStyle/>
          <a:p>
            <a:fld id="{C8DDA689-2BAE-4C7C-8FA1-FABAA7FAA350}" type="slidenum">
              <a:rPr lang="en-US" smtClean="0"/>
              <a:t>2</a:t>
            </a:fld>
            <a:endParaRPr lang="en-US"/>
          </a:p>
        </p:txBody>
      </p:sp>
    </p:spTree>
    <p:extLst>
      <p:ext uri="{BB962C8B-B14F-4D97-AF65-F5344CB8AC3E}">
        <p14:creationId xmlns:p14="http://schemas.microsoft.com/office/powerpoint/2010/main" val="3020434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ln/>
        </p:spPr>
      </p:sp>
      <p:sp>
        <p:nvSpPr>
          <p:cNvPr id="1064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cs typeface="Arial" pitchFamily="34" charset="0"/>
            </a:endParaRPr>
          </a:p>
        </p:txBody>
      </p:sp>
      <p:sp>
        <p:nvSpPr>
          <p:cNvPr id="1065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21356900-E670-4756-94F6-CCD607A4A5E6}" type="slidenum">
              <a:rPr lang="en-US" smtClean="0"/>
              <a:pPr eaLnBrk="1" hangingPunct="1"/>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a:ln/>
        </p:spPr>
      </p:sp>
      <p:sp>
        <p:nvSpPr>
          <p:cNvPr id="1075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Arial" pitchFamily="34" charset="0"/>
              <a:cs typeface="Arial" pitchFamily="34" charset="0"/>
            </a:endParaRPr>
          </a:p>
        </p:txBody>
      </p:sp>
      <p:sp>
        <p:nvSpPr>
          <p:cNvPr id="1075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5F7F04A2-87D5-4EB6-AD59-7573406F5951}" type="slidenum">
              <a:rPr lang="en-US" smtClean="0"/>
              <a:pPr eaLnBrk="1" hangingPunct="1"/>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cs typeface="Arial" pitchFamily="34" charset="0"/>
            </a:endParaRPr>
          </a:p>
        </p:txBody>
      </p:sp>
      <p:sp>
        <p:nvSpPr>
          <p:cNvPr id="1085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C6E9F33B-17F6-4514-9176-54B8FCB84E0C}" type="slidenum">
              <a:rPr lang="en-US" smtClean="0"/>
              <a:pPr eaLnBrk="1" hangingPunct="1"/>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cs typeface="Arial" pitchFamily="34" charset="0"/>
            </a:endParaRPr>
          </a:p>
        </p:txBody>
      </p:sp>
      <p:sp>
        <p:nvSpPr>
          <p:cNvPr id="1095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0040A01-461D-4F45-8B7F-D0404AABD0B7}" type="slidenum">
              <a:rPr lang="en-US" smtClean="0"/>
              <a:pPr eaLnBrk="1" hangingPunct="1"/>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a:ln/>
        </p:spPr>
      </p:sp>
      <p:sp>
        <p:nvSpPr>
          <p:cNvPr id="1105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cs typeface="Arial" pitchFamily="34" charset="0"/>
            </a:endParaRPr>
          </a:p>
        </p:txBody>
      </p:sp>
      <p:sp>
        <p:nvSpPr>
          <p:cNvPr id="1105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A8DFE70F-F53B-4786-B9EB-FB3B2F5AFE3E}" type="slidenum">
              <a:rPr lang="en-US" smtClean="0"/>
              <a:pPr eaLnBrk="1" hangingPunct="1"/>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a:ln/>
        </p:spPr>
      </p:sp>
      <p:sp>
        <p:nvSpPr>
          <p:cNvPr id="1116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cs typeface="Arial" pitchFamily="34" charset="0"/>
            </a:endParaRPr>
          </a:p>
        </p:txBody>
      </p:sp>
      <p:sp>
        <p:nvSpPr>
          <p:cNvPr id="1116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E85C9C70-FC35-49FE-A269-905F8AF6B090}" type="slidenum">
              <a:rPr lang="en-US" smtClean="0"/>
              <a:pPr eaLnBrk="1" hangingPunct="1"/>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Bonus Expeditionary Force, more commonly known as the Bonus Army, portrayed Hoover as Kaiser Wilhelm, the leader of Germany during WWI.</a:t>
            </a:r>
          </a:p>
          <a:p>
            <a:r>
              <a:rPr lang="en-US" sz="1200" b="1" dirty="0" smtClean="0"/>
              <a:t>World War One veterans; Gov’t denied their pensions; Marched on Washington, 1932; Congregated around White House; Gen. Douglas MacArthur; Military evicted them from D.C.; Deep anger at gov’t; Deep class divisions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C8DDA689-2BAE-4C7C-8FA1-FABAA7FAA350}" type="slidenum">
              <a:rPr lang="en-US" smtClean="0"/>
              <a:t>11</a:t>
            </a:fld>
            <a:endParaRPr lang="en-US"/>
          </a:p>
        </p:txBody>
      </p:sp>
    </p:spTree>
    <p:extLst>
      <p:ext uri="{BB962C8B-B14F-4D97-AF65-F5344CB8AC3E}">
        <p14:creationId xmlns:p14="http://schemas.microsoft.com/office/powerpoint/2010/main" val="1374163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fontScale="90000"/>
          </a:bodyPr>
          <a:lstStyle/>
          <a:p>
            <a:pPr eaLnBrk="1" hangingPunct="1"/>
            <a:r>
              <a:rPr lang="en-US" smtClean="0"/>
              <a:t>European Origins of the Great Depression</a:t>
            </a:r>
          </a:p>
        </p:txBody>
      </p:sp>
      <p:sp>
        <p:nvSpPr>
          <p:cNvPr id="18435" name="Rectangle 3"/>
          <p:cNvSpPr>
            <a:spLocks noGrp="1" noChangeArrowheads="1"/>
          </p:cNvSpPr>
          <p:nvPr>
            <p:ph idx="1"/>
          </p:nvPr>
        </p:nvSpPr>
        <p:spPr>
          <a:xfrm>
            <a:off x="457200" y="1946275"/>
            <a:ext cx="8229600" cy="4530725"/>
          </a:xfrm>
        </p:spPr>
        <p:txBody>
          <a:bodyPr/>
          <a:lstStyle/>
          <a:p>
            <a:pPr eaLnBrk="1" hangingPunct="1"/>
            <a:r>
              <a:rPr lang="en-US" sz="2000" dirty="0" smtClean="0"/>
              <a:t>There was a economic progress from 1918-1929 </a:t>
            </a:r>
            <a:r>
              <a:rPr lang="en-US" sz="2000" dirty="0" smtClean="0"/>
              <a:t>buy, </a:t>
            </a:r>
            <a:r>
              <a:rPr lang="en-US" sz="2000" dirty="0" smtClean="0"/>
              <a:t>a great slump came as the prices rose and life became miserable. People looked towards powerful individuals to take the power in their own lands and solve their economic problem. This slump also led to growth of dictatorship in some European Countries. </a:t>
            </a:r>
          </a:p>
          <a:p>
            <a:pPr eaLnBrk="1" hangingPunct="1"/>
            <a:r>
              <a:rPr lang="en-US" sz="2000" dirty="0" smtClean="0"/>
              <a:t>Austria and Germany borrow money from the U.S. for development and to pay war debts to France and England</a:t>
            </a:r>
          </a:p>
          <a:p>
            <a:pPr eaLnBrk="1" hangingPunct="1"/>
            <a:r>
              <a:rPr lang="en-US" sz="2000" dirty="0" smtClean="0"/>
              <a:t>France, England pay debts owed to U.S. for WWI</a:t>
            </a:r>
          </a:p>
          <a:p>
            <a:pPr eaLnBrk="1" hangingPunct="1"/>
            <a:r>
              <a:rPr lang="en-US" sz="2000" dirty="0" smtClean="0"/>
              <a:t>A new worldwide system dependent on flow of cash from the U.S.</a:t>
            </a:r>
          </a:p>
          <a:p>
            <a:pPr eaLnBrk="1" hangingPunct="1"/>
            <a:r>
              <a:rPr lang="en-US" sz="2000" dirty="0" smtClean="0"/>
              <a:t>Investors begin to pull out in 1928</a:t>
            </a:r>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1843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CBF9609F-07E6-49AC-927C-A8688C3991C9}" type="slidenum">
              <a:rPr lang="en-US" altLang="en-US" smtClean="0">
                <a:latin typeface="Times New Roman" pitchFamily="18" charset="0"/>
              </a:rPr>
              <a:pPr eaLnBrk="1" hangingPunct="1"/>
              <a:t>1</a:t>
            </a:fld>
            <a:endParaRPr lang="en-US" altLang="en-US" smtClean="0">
              <a:latin typeface="Times New Roman" pitchFamily="18" charset="0"/>
            </a:endParaRPr>
          </a:p>
        </p:txBody>
      </p:sp>
    </p:spTree>
    <p:extLst>
      <p:ext uri="{BB962C8B-B14F-4D97-AF65-F5344CB8AC3E}">
        <p14:creationId xmlns:p14="http://schemas.microsoft.com/office/powerpoint/2010/main" val="79019775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pPr eaLnBrk="1" hangingPunct="1"/>
            <a:r>
              <a:rPr lang="en-US" smtClean="0"/>
              <a:t>Initial Government Attempts to Increase Demand</a:t>
            </a:r>
          </a:p>
        </p:txBody>
      </p:sp>
      <p:sp>
        <p:nvSpPr>
          <p:cNvPr id="24579" name="Rectangle 3"/>
          <p:cNvSpPr>
            <a:spLocks noGrp="1" noChangeArrowheads="1"/>
          </p:cNvSpPr>
          <p:nvPr>
            <p:ph idx="1"/>
          </p:nvPr>
        </p:nvSpPr>
        <p:spPr>
          <a:xfrm>
            <a:off x="457200" y="1946275"/>
            <a:ext cx="8229600" cy="4530725"/>
          </a:xfrm>
        </p:spPr>
        <p:txBody>
          <a:bodyPr/>
          <a:lstStyle/>
          <a:p>
            <a:pPr eaLnBrk="1" hangingPunct="1"/>
            <a:r>
              <a:rPr lang="en-US" sz="6000" dirty="0" smtClean="0"/>
              <a:t>U.S.: “planned scarcity”</a:t>
            </a:r>
          </a:p>
          <a:p>
            <a:pPr lvl="1" eaLnBrk="1" hangingPunct="1"/>
            <a:r>
              <a:rPr lang="en-US" sz="6000" dirty="0" smtClean="0"/>
              <a:t>Vegetables, fruits, and animals destroyed</a:t>
            </a:r>
          </a:p>
          <a:p>
            <a:pPr eaLnBrk="1" hangingPunct="1"/>
            <a:endParaRPr lang="en-US" dirty="0" smtClean="0"/>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2458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0A6FD950-1AC5-4723-AF10-5723A7D5BCE4}" type="slidenum">
              <a:rPr lang="en-US" altLang="en-US" smtClean="0">
                <a:latin typeface="Times New Roman" pitchFamily="18" charset="0"/>
              </a:rPr>
              <a:pPr eaLnBrk="1" hangingPunct="1"/>
              <a:t>10</a:t>
            </a:fld>
            <a:endParaRPr lang="en-US" altLang="en-US" smtClean="0">
              <a:latin typeface="Times New Roman" pitchFamily="18" charset="0"/>
            </a:endParaRPr>
          </a:p>
        </p:txBody>
      </p:sp>
    </p:spTree>
    <p:extLst>
      <p:ext uri="{BB962C8B-B14F-4D97-AF65-F5344CB8AC3E}">
        <p14:creationId xmlns:p14="http://schemas.microsoft.com/office/powerpoint/2010/main" val="223801530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Herbert Hoover was president from 1929-1933</a:t>
            </a:r>
          </a:p>
        </p:txBody>
      </p:sp>
      <p:sp>
        <p:nvSpPr>
          <p:cNvPr id="3" name="Content Placeholder 2"/>
          <p:cNvSpPr>
            <a:spLocks noGrp="1"/>
          </p:cNvSpPr>
          <p:nvPr>
            <p:ph idx="1"/>
          </p:nvPr>
        </p:nvSpPr>
        <p:spPr/>
        <p:txBody>
          <a:bodyPr>
            <a:normAutofit fontScale="62500" lnSpcReduction="20000"/>
          </a:bodyPr>
          <a:lstStyle/>
          <a:p>
            <a:r>
              <a:rPr lang="en-US" dirty="0">
                <a:cs typeface="Times New Roman" pitchFamily="18" charset="0"/>
              </a:rPr>
              <a:t>encouraged volunteerism (i.e. asked companies to not lay off workers) because he said the business cycle would fix itself</a:t>
            </a:r>
            <a:r>
              <a:rPr lang="en-US" dirty="0"/>
              <a:t> </a:t>
            </a:r>
          </a:p>
          <a:p>
            <a:r>
              <a:rPr lang="en-US" dirty="0"/>
              <a:t>rejected idea of welfare when Americans were increasingly looking to federal government for direct relief</a:t>
            </a:r>
          </a:p>
          <a:p>
            <a:r>
              <a:rPr lang="en-US" dirty="0"/>
              <a:t>raised tariffs, causing higher prices due to retaliation from other countries</a:t>
            </a:r>
          </a:p>
          <a:p>
            <a:r>
              <a:rPr lang="en-US" dirty="0"/>
              <a:t>reaction to Hoover included naming signs of poverty after him (i.e. shantytowns = “</a:t>
            </a:r>
            <a:r>
              <a:rPr lang="en-US" dirty="0" err="1"/>
              <a:t>Hoovervilles</a:t>
            </a:r>
            <a:r>
              <a:rPr lang="en-US" dirty="0"/>
              <a:t>”)</a:t>
            </a:r>
          </a:p>
          <a:p>
            <a:r>
              <a:rPr lang="en-US" dirty="0"/>
              <a:t>when Hoover did take action, it was </a:t>
            </a:r>
            <a:r>
              <a:rPr lang="en-US" b="1" dirty="0"/>
              <a:t>too little</a:t>
            </a:r>
            <a:r>
              <a:rPr lang="en-US" dirty="0"/>
              <a:t> (Boulder Dam, later named Hoover Dam), </a:t>
            </a:r>
            <a:r>
              <a:rPr lang="en-US" b="1" dirty="0"/>
              <a:t>too late</a:t>
            </a:r>
            <a:r>
              <a:rPr lang="en-US" dirty="0"/>
              <a:t> (Reconstruction Finance Corporation)</a:t>
            </a:r>
          </a:p>
          <a:p>
            <a:r>
              <a:rPr lang="en-US" dirty="0">
                <a:cs typeface="Arial" charset="0"/>
              </a:rPr>
              <a:t>the final thing to ensure he would not be reelected was his reaction to the Bonus </a:t>
            </a:r>
            <a:r>
              <a:rPr lang="en-US" dirty="0" smtClean="0">
                <a:cs typeface="Arial" charset="0"/>
              </a:rPr>
              <a:t>Army. </a:t>
            </a:r>
            <a:r>
              <a:rPr lang="en-US" b="1" dirty="0" smtClean="0">
                <a:cs typeface="Arial" charset="0"/>
              </a:rPr>
              <a:t>Many </a:t>
            </a:r>
            <a:r>
              <a:rPr lang="en-US" b="1" dirty="0">
                <a:cs typeface="Arial" charset="0"/>
              </a:rPr>
              <a:t>veterans marched to Washington to demand their bonuses early during the Great </a:t>
            </a:r>
            <a:r>
              <a:rPr lang="en-US" b="1" dirty="0" smtClean="0">
                <a:cs typeface="Arial" charset="0"/>
              </a:rPr>
              <a:t>Depression. </a:t>
            </a:r>
            <a:r>
              <a:rPr lang="en-US" b="1" dirty="0">
                <a:cs typeface="Arial" charset="0"/>
              </a:rPr>
              <a:t>Both black and white veterans marched to Washington to demand direct relief from the government</a:t>
            </a:r>
            <a:r>
              <a:rPr lang="en-US" b="1" dirty="0" smtClean="0">
                <a:cs typeface="Arial" charset="0"/>
              </a:rPr>
              <a:t>. </a:t>
            </a:r>
            <a:r>
              <a:rPr lang="en-US" b="1" dirty="0">
                <a:cs typeface="Arial" charset="0"/>
              </a:rPr>
              <a:t>The Bonus Army illustrated how people needed direct relief during the Great Depression and were not getting it from Hoover.</a:t>
            </a:r>
          </a:p>
          <a:p>
            <a:endParaRPr lang="en-US" b="1"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605030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New U.S. Strategies</a:t>
            </a:r>
          </a:p>
        </p:txBody>
      </p:sp>
      <p:sp>
        <p:nvSpPr>
          <p:cNvPr id="25603" name="Rectangle 3"/>
          <p:cNvSpPr>
            <a:spLocks noGrp="1" noChangeArrowheads="1"/>
          </p:cNvSpPr>
          <p:nvPr>
            <p:ph idx="1"/>
          </p:nvPr>
        </p:nvSpPr>
        <p:spPr>
          <a:xfrm>
            <a:off x="457200" y="1295400"/>
            <a:ext cx="8229600" cy="5181600"/>
          </a:xfrm>
        </p:spPr>
        <p:txBody>
          <a:bodyPr>
            <a:normAutofit fontScale="62500" lnSpcReduction="20000"/>
          </a:bodyPr>
          <a:lstStyle/>
          <a:p>
            <a:pPr eaLnBrk="1" hangingPunct="1"/>
            <a:r>
              <a:rPr lang="en-US" sz="3200" i="1" dirty="0" smtClean="0"/>
              <a:t>Laissez-faire</a:t>
            </a:r>
            <a:r>
              <a:rPr lang="en-US" sz="3200" dirty="0" smtClean="0"/>
              <a:t>, “planned scarcity” approaches fail</a:t>
            </a:r>
          </a:p>
          <a:p>
            <a:pPr eaLnBrk="1" hangingPunct="1"/>
            <a:r>
              <a:rPr lang="en-US" sz="3200" dirty="0" smtClean="0"/>
              <a:t>John Maynard Keynes (1883-1946), economist</a:t>
            </a:r>
          </a:p>
          <a:p>
            <a:pPr lvl="1" eaLnBrk="1" hangingPunct="1"/>
            <a:r>
              <a:rPr lang="en-US" sz="3200" dirty="0" smtClean="0"/>
              <a:t>Stimulate economy by lowering interest rates</a:t>
            </a:r>
          </a:p>
          <a:p>
            <a:pPr lvl="2" eaLnBrk="1" hangingPunct="1"/>
            <a:r>
              <a:rPr lang="en-US" sz="3200" dirty="0" smtClean="0"/>
              <a:t>Encouraging investment, employment</a:t>
            </a:r>
          </a:p>
          <a:p>
            <a:r>
              <a:rPr lang="en-US" sz="3200" dirty="0" smtClean="0"/>
              <a:t>The New Deal of Franklin Delano Roosevelt [Won elections of 1932]: he </a:t>
            </a:r>
            <a:r>
              <a:rPr lang="en-US" dirty="0">
                <a:cs typeface="Times New Roman" pitchFamily="18" charset="0"/>
              </a:rPr>
              <a:t>declare a bank holiday closing banks to prevent bank runs until the banks could be fixed</a:t>
            </a:r>
            <a:r>
              <a:rPr lang="en-US" dirty="0"/>
              <a:t> </a:t>
            </a:r>
          </a:p>
          <a:p>
            <a:r>
              <a:rPr lang="en-US" dirty="0">
                <a:cs typeface="Times New Roman" pitchFamily="18" charset="0"/>
              </a:rPr>
              <a:t>New Deal is also called the Hundred Days because that is how long it took for FDR to propose (and Congress to approve) more than 15 new pieces of legislation to fight the Great Depression</a:t>
            </a:r>
            <a:r>
              <a:rPr lang="en-US" dirty="0"/>
              <a:t> </a:t>
            </a:r>
          </a:p>
          <a:p>
            <a:r>
              <a:rPr lang="en-US" dirty="0"/>
              <a:t>New Deal relies on deficit spending (borrowing to pay for government programs)</a:t>
            </a:r>
          </a:p>
          <a:p>
            <a:r>
              <a:rPr lang="en-US" dirty="0"/>
              <a:t>FDR made “direct” contact with Americans with his radio addresses, called “fireside chats”</a:t>
            </a:r>
          </a:p>
          <a:p>
            <a:pPr fontAlgn="base"/>
            <a:r>
              <a:rPr lang="en-US" b="1" dirty="0" smtClean="0"/>
              <a:t>New Deal tried to : Creating jobs; Fixing </a:t>
            </a:r>
            <a:r>
              <a:rPr lang="en-US" b="1" dirty="0"/>
              <a:t>business, banks, and the stock </a:t>
            </a:r>
            <a:r>
              <a:rPr lang="en-US" b="1" dirty="0" smtClean="0"/>
              <a:t>market; Helping farmers; Fixing </a:t>
            </a:r>
            <a:r>
              <a:rPr lang="en-US" b="1" dirty="0"/>
              <a:t>labor </a:t>
            </a:r>
            <a:r>
              <a:rPr lang="en-US" b="1" dirty="0" smtClean="0"/>
              <a:t>relations; Providing </a:t>
            </a:r>
            <a:r>
              <a:rPr lang="en-US" b="1" dirty="0"/>
              <a:t>retirement </a:t>
            </a:r>
            <a:r>
              <a:rPr lang="en-US" b="1" dirty="0" smtClean="0"/>
              <a:t>security</a:t>
            </a:r>
            <a:endParaRPr lang="en-US" sz="3200" dirty="0" smtClean="0"/>
          </a:p>
          <a:p>
            <a:pPr eaLnBrk="1" hangingPunct="1"/>
            <a:r>
              <a:rPr lang="en-US" sz="3200" dirty="0" smtClean="0"/>
              <a:t>WWII spending</a:t>
            </a:r>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2560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FB8F93EA-2879-4DFF-B2C8-5A25715D29F8}" type="slidenum">
              <a:rPr lang="en-US" altLang="en-US" smtClean="0">
                <a:latin typeface="Times New Roman" pitchFamily="18" charset="0"/>
              </a:rPr>
              <a:pPr eaLnBrk="1" hangingPunct="1"/>
              <a:t>12</a:t>
            </a:fld>
            <a:endParaRPr lang="en-US" altLang="en-US" smtClean="0">
              <a:latin typeface="Times New Roman" pitchFamily="18" charset="0"/>
            </a:endParaRPr>
          </a:p>
        </p:txBody>
      </p:sp>
    </p:spTree>
    <p:extLst>
      <p:ext uri="{BB962C8B-B14F-4D97-AF65-F5344CB8AC3E}">
        <p14:creationId xmlns:p14="http://schemas.microsoft.com/office/powerpoint/2010/main" val="170438911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704850"/>
            <a:ext cx="8229600" cy="666750"/>
          </a:xfrm>
        </p:spPr>
        <p:txBody>
          <a:bodyPr/>
          <a:lstStyle/>
          <a:p>
            <a:pPr eaLnBrk="1" hangingPunct="1"/>
            <a:r>
              <a:rPr lang="en-US" sz="3600" smtClean="0"/>
              <a:t>New Deal of Franklin D. Roosevelt </a:t>
            </a:r>
          </a:p>
        </p:txBody>
      </p:sp>
      <p:sp>
        <p:nvSpPr>
          <p:cNvPr id="26627" name="Content Placeholder 2"/>
          <p:cNvSpPr>
            <a:spLocks noGrp="1"/>
          </p:cNvSpPr>
          <p:nvPr>
            <p:ph idx="1"/>
          </p:nvPr>
        </p:nvSpPr>
        <p:spPr>
          <a:xfrm>
            <a:off x="457200" y="1447800"/>
            <a:ext cx="8229600" cy="4876800"/>
          </a:xfrm>
        </p:spPr>
        <p:txBody>
          <a:bodyPr>
            <a:normAutofit fontScale="92500" lnSpcReduction="20000"/>
          </a:bodyPr>
          <a:lstStyle/>
          <a:p>
            <a:pPr eaLnBrk="1" hangingPunct="1"/>
            <a:r>
              <a:rPr lang="en-US" smtClean="0"/>
              <a:t>In 1933, Franklin D. Roosevelt became President. Roosevelt thought the federal government should help end the Depression. He promised to give the people a “new deal” by creating programs to help them.</a:t>
            </a:r>
          </a:p>
          <a:p>
            <a:pPr eaLnBrk="1" hangingPunct="1"/>
            <a:r>
              <a:rPr lang="en-US" smtClean="0"/>
              <a:t>President Roosevelt soon started government programs to give food and shelter to the needy. These programs were known as the New Deal. The Civilian Conservation Corps, or CCC, gave people jobs that conserved, or protected, the natural environment. CCC workers planted trees and cleared hiking trails.</a:t>
            </a:r>
          </a:p>
        </p:txBody>
      </p:sp>
      <p:sp>
        <p:nvSpPr>
          <p:cNvPr id="4" name="Footer Placeholder 3"/>
          <p:cNvSpPr>
            <a:spLocks noGrp="1"/>
          </p:cNvSpPr>
          <p:nvPr>
            <p:ph type="ftr" sz="quarter" idx="11"/>
          </p:nvPr>
        </p:nvSpPr>
        <p:spPr/>
        <p:txBody>
          <a:bodyPr/>
          <a:lstStyle/>
          <a:p>
            <a:pPr>
              <a:defRPr/>
            </a:pPr>
            <a:r>
              <a:rPr lang="en-US" altLang="en-US" smtClean="0"/>
              <a:t>©2011, The McGraw-Hill Companies, Inc. All Rights Reserved.</a:t>
            </a:r>
            <a:endParaRPr lang="en-US" altLang="en-US"/>
          </a:p>
        </p:txBody>
      </p:sp>
      <p:sp>
        <p:nvSpPr>
          <p:cNvPr id="5" name="Slide Number Placeholder 4"/>
          <p:cNvSpPr>
            <a:spLocks noGrp="1"/>
          </p:cNvSpPr>
          <p:nvPr>
            <p:ph type="sldNum" sz="quarter" idx="12"/>
          </p:nvPr>
        </p:nvSpPr>
        <p:spPr/>
        <p:txBody>
          <a:bodyPr/>
          <a:lstStyle/>
          <a:p>
            <a:pPr>
              <a:defRPr/>
            </a:pPr>
            <a:fld id="{C1603AD5-A976-4AD2-824C-DE72C5B31878}" type="slidenum">
              <a:rPr lang="en-US" altLang="en-US" smtClean="0"/>
              <a:pPr>
                <a:defRPr/>
              </a:pPr>
              <a:t>13</a:t>
            </a:fld>
            <a:endParaRPr lang="en-US" altLang="en-US"/>
          </a:p>
        </p:txBody>
      </p:sp>
    </p:spTree>
    <p:extLst>
      <p:ext uri="{BB962C8B-B14F-4D97-AF65-F5344CB8AC3E}">
        <p14:creationId xmlns:p14="http://schemas.microsoft.com/office/powerpoint/2010/main" val="2999613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sz="2800" smtClean="0"/>
              <a:t>New Deal: The Three R's: Relief, Recovery, Reform</a:t>
            </a:r>
          </a:p>
        </p:txBody>
      </p:sp>
      <p:sp>
        <p:nvSpPr>
          <p:cNvPr id="27651" name="Content Placeholder 2"/>
          <p:cNvSpPr>
            <a:spLocks noGrp="1"/>
          </p:cNvSpPr>
          <p:nvPr>
            <p:ph idx="1"/>
          </p:nvPr>
        </p:nvSpPr>
        <p:spPr/>
        <p:txBody>
          <a:bodyPr/>
          <a:lstStyle/>
          <a:p>
            <a:pPr eaLnBrk="1" hangingPunct="1"/>
            <a:r>
              <a:rPr lang="en-US" sz="2000" dirty="0" smtClean="0"/>
              <a:t>The Tennessee Valley Authority, or TVA, gave people jobs building dams on the Tennessee River. These dams created hydroelectricity for rural areas. The dams also prevented floods. The Works Progress Administration, or WPA, gave people jobs building streets, parks, libraries, and schools. These New Deal programs helped all Americans and gave jobs to millions of people. Many New Deal programs continue today. </a:t>
            </a:r>
          </a:p>
          <a:p>
            <a:pPr eaLnBrk="1" hangingPunct="1"/>
            <a:r>
              <a:rPr lang="en-US" sz="2000" dirty="0" smtClean="0"/>
              <a:t>The Social Security Act provides money to people who are over 65 years old or who have disabilities. The New Deal made regulations to try to prevent another depression. Federal bank regulations protect people’s savings accounts. Another regulation protects workers by setting a national minimum wage. By 1939, many Americans still did not have jobs, but the economy was improving. Since Roosevelt’s presidency, the federal government has been a bigger part of Americans’ lives</a:t>
            </a:r>
            <a:r>
              <a:rPr lang="en-US" dirty="0" smtClean="0"/>
              <a:t>.</a:t>
            </a:r>
          </a:p>
        </p:txBody>
      </p:sp>
      <p:sp>
        <p:nvSpPr>
          <p:cNvPr id="4" name="Footer Placeholder 3"/>
          <p:cNvSpPr>
            <a:spLocks noGrp="1"/>
          </p:cNvSpPr>
          <p:nvPr>
            <p:ph type="ftr" sz="quarter" idx="11"/>
          </p:nvPr>
        </p:nvSpPr>
        <p:spPr/>
        <p:txBody>
          <a:bodyPr/>
          <a:lstStyle/>
          <a:p>
            <a:pPr>
              <a:defRPr/>
            </a:pPr>
            <a:r>
              <a:rPr lang="en-US" altLang="en-US" smtClean="0"/>
              <a:t>©2011, The McGraw-Hill Companies, Inc. All Rights Reserved.</a:t>
            </a:r>
            <a:endParaRPr lang="en-US" altLang="en-US"/>
          </a:p>
        </p:txBody>
      </p:sp>
      <p:sp>
        <p:nvSpPr>
          <p:cNvPr id="5" name="Slide Number Placeholder 4"/>
          <p:cNvSpPr>
            <a:spLocks noGrp="1"/>
          </p:cNvSpPr>
          <p:nvPr>
            <p:ph type="sldNum" sz="quarter" idx="12"/>
          </p:nvPr>
        </p:nvSpPr>
        <p:spPr/>
        <p:txBody>
          <a:bodyPr/>
          <a:lstStyle/>
          <a:p>
            <a:pPr>
              <a:defRPr/>
            </a:pPr>
            <a:fld id="{642C6234-31B5-49F5-8F1F-4BEF9F060E4C}" type="slidenum">
              <a:rPr lang="en-US" altLang="en-US" smtClean="0"/>
              <a:pPr>
                <a:defRPr/>
              </a:pPr>
              <a:t>14</a:t>
            </a:fld>
            <a:endParaRPr lang="en-US" altLang="en-US"/>
          </a:p>
        </p:txBody>
      </p:sp>
    </p:spTree>
    <p:extLst>
      <p:ext uri="{BB962C8B-B14F-4D97-AF65-F5344CB8AC3E}">
        <p14:creationId xmlns:p14="http://schemas.microsoft.com/office/powerpoint/2010/main" val="25960327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Deal</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solidFill>
                  <a:schemeClr val="accent2"/>
                </a:solidFill>
              </a:rPr>
              <a:t>Relief, Recovery, Reform”</a:t>
            </a:r>
            <a:r>
              <a:rPr lang="en-US" b="1" dirty="0"/>
              <a:t>; Debt spending; Consume our way out of the depression; Role of government.</a:t>
            </a:r>
          </a:p>
          <a:p>
            <a:r>
              <a:rPr lang="en-US" b="1" dirty="0">
                <a:solidFill>
                  <a:schemeClr val="accent2"/>
                </a:solidFill>
              </a:rPr>
              <a:t>Federal Emergency Relief </a:t>
            </a:r>
            <a:r>
              <a:rPr lang="en-US" b="1" dirty="0" err="1">
                <a:solidFill>
                  <a:schemeClr val="accent2"/>
                </a:solidFill>
              </a:rPr>
              <a:t>Act:</a:t>
            </a:r>
            <a:r>
              <a:rPr lang="en-US" b="1" dirty="0" err="1"/>
              <a:t>Federal</a:t>
            </a:r>
            <a:r>
              <a:rPr lang="en-US" b="1" dirty="0"/>
              <a:t> funds for relief</a:t>
            </a:r>
          </a:p>
          <a:p>
            <a:r>
              <a:rPr lang="en-US" b="1" dirty="0">
                <a:solidFill>
                  <a:schemeClr val="accent2"/>
                </a:solidFill>
              </a:rPr>
              <a:t>National Industrial Recovery Act: </a:t>
            </a:r>
            <a:r>
              <a:rPr lang="en-US" b="1" dirty="0"/>
              <a:t>Fair work and competition codes, Administration to enforce codes, Guaranteed labor’s right to organize</a:t>
            </a:r>
          </a:p>
          <a:p>
            <a:r>
              <a:rPr lang="en-US" b="1" dirty="0"/>
              <a:t>New Deal Programs: </a:t>
            </a:r>
            <a:r>
              <a:rPr lang="en-US" b="1" dirty="0">
                <a:solidFill>
                  <a:schemeClr val="accent2"/>
                </a:solidFill>
              </a:rPr>
              <a:t>Civilian Conservation Corps; Soil Conservation Service; </a:t>
            </a:r>
            <a:r>
              <a:rPr lang="en-US" b="1" dirty="0"/>
              <a:t>Soil Erosion; Planting trees; Irrigation and range; </a:t>
            </a:r>
            <a:r>
              <a:rPr lang="en-US" b="1" dirty="0" smtClean="0"/>
              <a:t>management</a:t>
            </a:r>
          </a:p>
          <a:p>
            <a:r>
              <a:rPr lang="en-US" b="1" dirty="0">
                <a:solidFill>
                  <a:schemeClr val="accent2"/>
                </a:solidFill>
              </a:rPr>
              <a:t>Works Progress </a:t>
            </a:r>
            <a:r>
              <a:rPr lang="en-US" b="1" dirty="0" smtClean="0">
                <a:solidFill>
                  <a:schemeClr val="accent2"/>
                </a:solidFill>
              </a:rPr>
              <a:t>Administration (WPA): </a:t>
            </a:r>
            <a:r>
              <a:rPr lang="en-US" sz="2600" b="1" dirty="0"/>
              <a:t>Biggest </a:t>
            </a:r>
            <a:r>
              <a:rPr lang="en-US" sz="2600" b="1" dirty="0" smtClean="0"/>
              <a:t>agency, 1935 </a:t>
            </a:r>
            <a:r>
              <a:rPr lang="en-US" sz="2600" b="1" dirty="0"/>
              <a:t>employed 8 million and </a:t>
            </a:r>
            <a:r>
              <a:rPr lang="en-US" sz="2600" b="1" dirty="0" smtClean="0"/>
              <a:t>$</a:t>
            </a:r>
            <a:r>
              <a:rPr lang="en-US" sz="2600" b="1" dirty="0"/>
              <a:t>2 billion </a:t>
            </a:r>
            <a:r>
              <a:rPr lang="en-US" sz="2600" b="1" dirty="0" smtClean="0"/>
              <a:t>fund: </a:t>
            </a:r>
            <a:r>
              <a:rPr lang="en-US" sz="2200" b="1" dirty="0" smtClean="0"/>
              <a:t>Bridges</a:t>
            </a:r>
            <a:r>
              <a:rPr lang="en-US" sz="2200" b="1" dirty="0"/>
              <a:t>, reservoirs, irrigation, sewage, schools, playgrounds, education, </a:t>
            </a:r>
            <a:r>
              <a:rPr lang="en-US" sz="2200" b="1" dirty="0" smtClean="0"/>
              <a:t>training; </a:t>
            </a:r>
            <a:r>
              <a:rPr lang="en-US" sz="2600" b="1" dirty="0" smtClean="0"/>
              <a:t>Work </a:t>
            </a:r>
            <a:r>
              <a:rPr lang="en-US" sz="2600" b="1" dirty="0"/>
              <a:t>Programs paid minimum wages, pulled them off charity and soup </a:t>
            </a:r>
            <a:r>
              <a:rPr lang="en-US" sz="2600" b="1" dirty="0" smtClean="0"/>
              <a:t>lines: “</a:t>
            </a:r>
            <a:r>
              <a:rPr lang="en-US" sz="2600" b="1" dirty="0"/>
              <a:t>We Work Again</a:t>
            </a:r>
            <a:r>
              <a:rPr lang="en-US" sz="2600" b="1" dirty="0" smtClean="0"/>
              <a:t>”</a:t>
            </a:r>
            <a:r>
              <a:rPr lang="en-US" dirty="0" smtClean="0"/>
              <a:t> </a:t>
            </a:r>
            <a:endParaRPr lang="en-US" b="1" dirty="0">
              <a:solidFill>
                <a:schemeClr val="accent2"/>
              </a:solidFill>
            </a:endParaRPr>
          </a:p>
          <a:p>
            <a:endParaRPr lang="en-US" b="1" dirty="0"/>
          </a:p>
          <a:p>
            <a:endParaRPr lang="en-US" dirty="0"/>
          </a:p>
          <a:p>
            <a:endParaRPr lang="en-US" dirty="0"/>
          </a:p>
        </p:txBody>
      </p:sp>
    </p:spTree>
    <p:extLst>
      <p:ext uri="{BB962C8B-B14F-4D97-AF65-F5344CB8AC3E}">
        <p14:creationId xmlns:p14="http://schemas.microsoft.com/office/powerpoint/2010/main" val="3880233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mtClean="0"/>
              <a:t>New Deal Program</a:t>
            </a:r>
          </a:p>
        </p:txBody>
      </p:sp>
      <p:sp>
        <p:nvSpPr>
          <p:cNvPr id="28675" name="Content Placeholder 2"/>
          <p:cNvSpPr>
            <a:spLocks noGrp="1"/>
          </p:cNvSpPr>
          <p:nvPr>
            <p:ph idx="1"/>
          </p:nvPr>
        </p:nvSpPr>
        <p:spPr/>
        <p:txBody>
          <a:bodyPr/>
          <a:lstStyle/>
          <a:p>
            <a:pPr eaLnBrk="1" hangingPunct="1"/>
            <a:r>
              <a:rPr lang="en-US" sz="2400" dirty="0" smtClean="0"/>
              <a:t>Most of the bolder relief and reform programs emerged in the Second New Deal (1935-1936). Some programs worked better than others; most were designed to last no longer than the crisis; but the legacy of the New Deal is a lasting one. </a:t>
            </a:r>
          </a:p>
          <a:p>
            <a:pPr eaLnBrk="1" hangingPunct="1"/>
            <a:r>
              <a:rPr lang="en-US" sz="2400" dirty="0" smtClean="0"/>
              <a:t>"The many programs of the New Deal--home loans, farm subsidies, bank deposit insurance, relief payments and jobs, pension programs, unemployment insurance, aid to mothers with dependent children, rural electrification, western water management--touched the lives of ordinary Americans, made them more secure, and formed the outlines of the new welfare state"</a:t>
            </a:r>
          </a:p>
        </p:txBody>
      </p:sp>
      <p:sp>
        <p:nvSpPr>
          <p:cNvPr id="4" name="Footer Placeholder 3"/>
          <p:cNvSpPr>
            <a:spLocks noGrp="1"/>
          </p:cNvSpPr>
          <p:nvPr>
            <p:ph type="ftr" sz="quarter" idx="11"/>
          </p:nvPr>
        </p:nvSpPr>
        <p:spPr/>
        <p:txBody>
          <a:bodyPr/>
          <a:lstStyle/>
          <a:p>
            <a:pPr>
              <a:defRPr/>
            </a:pPr>
            <a:r>
              <a:rPr lang="en-US" altLang="en-US" smtClean="0"/>
              <a:t>©2011, The McGraw-Hill Companies, Inc. All Rights Reserved.</a:t>
            </a:r>
            <a:endParaRPr lang="en-US" altLang="en-US"/>
          </a:p>
        </p:txBody>
      </p:sp>
      <p:sp>
        <p:nvSpPr>
          <p:cNvPr id="5" name="Slide Number Placeholder 4"/>
          <p:cNvSpPr>
            <a:spLocks noGrp="1"/>
          </p:cNvSpPr>
          <p:nvPr>
            <p:ph type="sldNum" sz="quarter" idx="12"/>
          </p:nvPr>
        </p:nvSpPr>
        <p:spPr/>
        <p:txBody>
          <a:bodyPr/>
          <a:lstStyle/>
          <a:p>
            <a:pPr>
              <a:defRPr/>
            </a:pPr>
            <a:fld id="{B07AF4C9-2625-4920-A1EE-4C8366517D81}" type="slidenum">
              <a:rPr lang="en-US" altLang="en-US" smtClean="0"/>
              <a:pPr>
                <a:defRPr/>
              </a:pPr>
              <a:t>16</a:t>
            </a:fld>
            <a:endParaRPr lang="en-US" altLang="en-US"/>
          </a:p>
        </p:txBody>
      </p:sp>
    </p:spTree>
    <p:extLst>
      <p:ext uri="{BB962C8B-B14F-4D97-AF65-F5344CB8AC3E}">
        <p14:creationId xmlns:p14="http://schemas.microsoft.com/office/powerpoint/2010/main" val="19154264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of Depression</a:t>
            </a:r>
            <a:endParaRPr lang="en-US" dirty="0"/>
          </a:p>
        </p:txBody>
      </p:sp>
      <p:sp>
        <p:nvSpPr>
          <p:cNvPr id="3" name="Content Placeholder 2"/>
          <p:cNvSpPr>
            <a:spLocks noGrp="1"/>
          </p:cNvSpPr>
          <p:nvPr>
            <p:ph idx="1"/>
          </p:nvPr>
        </p:nvSpPr>
        <p:spPr/>
        <p:txBody>
          <a:bodyPr>
            <a:normAutofit lnSpcReduction="10000"/>
          </a:bodyPr>
          <a:lstStyle/>
          <a:p>
            <a:pPr>
              <a:lnSpc>
                <a:spcPct val="90000"/>
              </a:lnSpc>
            </a:pPr>
            <a:r>
              <a:rPr lang="en-US" b="1" dirty="0"/>
              <a:t>Federal spending on an unprecedented level failed to stop it</a:t>
            </a:r>
          </a:p>
          <a:p>
            <a:pPr>
              <a:lnSpc>
                <a:spcPct val="90000"/>
              </a:lnSpc>
            </a:pPr>
            <a:r>
              <a:rPr lang="en-US" b="1" dirty="0"/>
              <a:t>The largest entrance of the federal government into the American economy</a:t>
            </a:r>
          </a:p>
          <a:p>
            <a:pPr>
              <a:lnSpc>
                <a:spcPct val="90000"/>
              </a:lnSpc>
            </a:pPr>
            <a:r>
              <a:rPr lang="en-US" b="1" dirty="0"/>
              <a:t>Made the federal government into a “broker state” between labor and capital</a:t>
            </a:r>
          </a:p>
          <a:p>
            <a:pPr>
              <a:lnSpc>
                <a:spcPct val="90000"/>
              </a:lnSpc>
            </a:pPr>
            <a:r>
              <a:rPr lang="en-US" b="1" dirty="0"/>
              <a:t>Social programs and “safety net” </a:t>
            </a:r>
          </a:p>
          <a:p>
            <a:pPr>
              <a:lnSpc>
                <a:spcPct val="90000"/>
              </a:lnSpc>
            </a:pPr>
            <a:r>
              <a:rPr lang="en-US" b="1" dirty="0"/>
              <a:t>Brought fed gov’t into the lives of nearly all Westerners</a:t>
            </a:r>
          </a:p>
          <a:p>
            <a:pPr>
              <a:lnSpc>
                <a:spcPct val="90000"/>
              </a:lnSpc>
            </a:pPr>
            <a:r>
              <a:rPr lang="en-US" b="1" dirty="0">
                <a:solidFill>
                  <a:schemeClr val="accent2"/>
                </a:solidFill>
              </a:rPr>
              <a:t>WWII ended the Depression</a:t>
            </a:r>
          </a:p>
          <a:p>
            <a:endParaRPr lang="en-US" dirty="0"/>
          </a:p>
        </p:txBody>
      </p:sp>
    </p:spTree>
    <p:extLst>
      <p:ext uri="{BB962C8B-B14F-4D97-AF65-F5344CB8AC3E}">
        <p14:creationId xmlns:p14="http://schemas.microsoft.com/office/powerpoint/2010/main" val="1414390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Long term Causes for Great Depression</a:t>
            </a:r>
            <a:endParaRPr lang="en-US" dirty="0"/>
          </a:p>
        </p:txBody>
      </p:sp>
      <p:sp>
        <p:nvSpPr>
          <p:cNvPr id="3" name="Content Placeholder 2"/>
          <p:cNvSpPr>
            <a:spLocks noGrp="1"/>
          </p:cNvSpPr>
          <p:nvPr>
            <p:ph idx="1"/>
          </p:nvPr>
        </p:nvSpPr>
        <p:spPr>
          <a:xfrm>
            <a:off x="457200" y="990600"/>
            <a:ext cx="8382000" cy="5638800"/>
          </a:xfrm>
        </p:spPr>
        <p:txBody>
          <a:bodyPr>
            <a:normAutofit fontScale="47500" lnSpcReduction="20000"/>
          </a:bodyPr>
          <a:lstStyle/>
          <a:p>
            <a:r>
              <a:rPr lang="en-US" dirty="0" smtClean="0"/>
              <a:t>Overproduction: </a:t>
            </a:r>
            <a:r>
              <a:rPr lang="en-US" altLang="en-US" dirty="0"/>
              <a:t>Industries were producing much more than could be </a:t>
            </a:r>
            <a:r>
              <a:rPr lang="en-US" altLang="en-US" dirty="0" err="1" smtClean="0"/>
              <a:t>sold;They</a:t>
            </a:r>
            <a:r>
              <a:rPr lang="en-US" altLang="en-US" dirty="0" smtClean="0"/>
              <a:t> </a:t>
            </a:r>
            <a:r>
              <a:rPr lang="en-US" altLang="en-US" dirty="0"/>
              <a:t>were forced to lay off workers and lower prices</a:t>
            </a:r>
            <a:r>
              <a:rPr lang="en-US" altLang="en-US" dirty="0" smtClean="0"/>
              <a:t>.; The </a:t>
            </a:r>
            <a:r>
              <a:rPr lang="en-US" altLang="en-US" dirty="0"/>
              <a:t>cycle gets </a:t>
            </a:r>
            <a:r>
              <a:rPr lang="en-US" altLang="en-US" dirty="0" smtClean="0"/>
              <a:t>worse… </a:t>
            </a:r>
            <a:r>
              <a:rPr lang="en-US" dirty="0" smtClean="0"/>
              <a:t>uneven </a:t>
            </a:r>
            <a:r>
              <a:rPr lang="en-US" dirty="0" smtClean="0"/>
              <a:t>prosperity</a:t>
            </a:r>
          </a:p>
          <a:p>
            <a:r>
              <a:rPr lang="en-US" dirty="0" smtClean="0"/>
              <a:t>farmers </a:t>
            </a:r>
            <a:r>
              <a:rPr lang="en-US" dirty="0"/>
              <a:t>suffering </a:t>
            </a:r>
            <a:r>
              <a:rPr lang="en-US" dirty="0" smtClean="0"/>
              <a:t>[</a:t>
            </a:r>
            <a:r>
              <a:rPr lang="en-US" i="1" dirty="0" smtClean="0"/>
              <a:t>would </a:t>
            </a:r>
            <a:r>
              <a:rPr lang="en-US" i="1" dirty="0"/>
              <a:t>not recover from 1920-21 </a:t>
            </a:r>
            <a:r>
              <a:rPr lang="en-US" i="1" dirty="0" smtClean="0"/>
              <a:t>recession, 25</a:t>
            </a:r>
            <a:r>
              <a:rPr lang="en-US" i="1" dirty="0"/>
              <a:t>% of </a:t>
            </a:r>
            <a:r>
              <a:rPr lang="en-US" i="1" dirty="0" smtClean="0"/>
              <a:t>America]: </a:t>
            </a:r>
            <a:r>
              <a:rPr lang="en-US" altLang="en-US" dirty="0"/>
              <a:t>Farmers suffered through droughts and low prices.  </a:t>
            </a:r>
            <a:r>
              <a:rPr lang="en-US" altLang="en-US" dirty="0" smtClean="0"/>
              <a:t>With </a:t>
            </a:r>
            <a:r>
              <a:rPr lang="en-US" altLang="en-US" dirty="0"/>
              <a:t>low prices, farmers were unable to repay their loans or purchase </a:t>
            </a:r>
            <a:r>
              <a:rPr lang="en-US" altLang="en-US" dirty="0" smtClean="0"/>
              <a:t>goods. More </a:t>
            </a:r>
            <a:r>
              <a:rPr lang="en-US" altLang="en-US" dirty="0"/>
              <a:t>banks collapsed</a:t>
            </a:r>
            <a:r>
              <a:rPr lang="en-US" altLang="en-US" dirty="0" smtClean="0"/>
              <a:t>.</a:t>
            </a:r>
            <a:endParaRPr lang="en-US" i="1" dirty="0" smtClean="0"/>
          </a:p>
          <a:p>
            <a:r>
              <a:rPr lang="en-US" b="1" i="1" dirty="0" smtClean="0"/>
              <a:t>Too much debt and not enough buyers</a:t>
            </a:r>
            <a:r>
              <a:rPr lang="en-US" i="1" dirty="0" smtClean="0"/>
              <a:t>: </a:t>
            </a:r>
            <a:r>
              <a:rPr lang="en-US" altLang="en-US" dirty="0"/>
              <a:t>40% of all families lived in poverty—before the </a:t>
            </a:r>
            <a:r>
              <a:rPr lang="en-US" altLang="en-US" dirty="0" smtClean="0"/>
              <a:t>crash; The </a:t>
            </a:r>
            <a:r>
              <a:rPr lang="en-US" altLang="en-US" dirty="0"/>
              <a:t>richest 1% owned 59% of the nation’s </a:t>
            </a:r>
            <a:r>
              <a:rPr lang="en-US" altLang="en-US" dirty="0" smtClean="0"/>
              <a:t>wealth; The </a:t>
            </a:r>
            <a:r>
              <a:rPr lang="en-US" altLang="en-US" dirty="0"/>
              <a:t>poorest 87% owned only 10% of the nation’s </a:t>
            </a:r>
            <a:r>
              <a:rPr lang="en-US" altLang="en-US" dirty="0" smtClean="0"/>
              <a:t>wealth; Therefore</a:t>
            </a:r>
            <a:r>
              <a:rPr lang="en-US" altLang="en-US" dirty="0"/>
              <a:t>, demand for many products was low</a:t>
            </a:r>
            <a:r>
              <a:rPr lang="en-US" altLang="en-US" dirty="0" smtClean="0"/>
              <a:t>.; The </a:t>
            </a:r>
            <a:r>
              <a:rPr lang="en-US" altLang="en-US" dirty="0"/>
              <a:t>market for luxury goods was destroyed by the crash</a:t>
            </a:r>
            <a:r>
              <a:rPr lang="en-US" altLang="en-US" dirty="0" smtClean="0"/>
              <a:t>.; </a:t>
            </a:r>
            <a:r>
              <a:rPr lang="en-US" b="1" dirty="0" smtClean="0"/>
              <a:t>Too </a:t>
            </a:r>
            <a:r>
              <a:rPr lang="en-US" b="1" dirty="0"/>
              <a:t>Much Debt</a:t>
            </a:r>
            <a:r>
              <a:rPr lang="en-US" dirty="0"/>
              <a:t>: </a:t>
            </a:r>
            <a:r>
              <a:rPr lang="en-US" altLang="en-US" dirty="0"/>
              <a:t>People began buying many goods on credit, often more than they could </a:t>
            </a:r>
            <a:r>
              <a:rPr lang="en-US" altLang="en-US" dirty="0" smtClean="0"/>
              <a:t>afford;80</a:t>
            </a:r>
            <a:r>
              <a:rPr lang="en-US" altLang="en-US" dirty="0"/>
              <a:t>% of all families had no </a:t>
            </a:r>
            <a:r>
              <a:rPr lang="en-US" altLang="en-US" dirty="0" smtClean="0"/>
              <a:t>savings; What </a:t>
            </a:r>
            <a:r>
              <a:rPr lang="en-US" altLang="en-US" dirty="0"/>
              <a:t>happened when people couldn’t pay back </a:t>
            </a:r>
            <a:r>
              <a:rPr lang="en-US" altLang="en-US" dirty="0" smtClean="0"/>
              <a:t>loans?</a:t>
            </a:r>
          </a:p>
          <a:p>
            <a:r>
              <a:rPr lang="en-US" dirty="0" smtClean="0"/>
              <a:t>easy </a:t>
            </a:r>
            <a:r>
              <a:rPr lang="en-US" dirty="0"/>
              <a:t>credit (too easy</a:t>
            </a:r>
            <a:r>
              <a:rPr lang="en-US" dirty="0" smtClean="0"/>
              <a:t>) [</a:t>
            </a:r>
            <a:r>
              <a:rPr lang="en-US" i="1" dirty="0"/>
              <a:t>80% no </a:t>
            </a:r>
            <a:r>
              <a:rPr lang="en-US" i="1" dirty="0" smtClean="0"/>
              <a:t>savings, debt </a:t>
            </a:r>
            <a:r>
              <a:rPr lang="en-US" i="1" dirty="0"/>
              <a:t>rising again </a:t>
            </a:r>
            <a:r>
              <a:rPr lang="en-US" i="1" dirty="0" smtClean="0"/>
              <a:t>today, artificially </a:t>
            </a:r>
            <a:r>
              <a:rPr lang="en-US" i="1" dirty="0"/>
              <a:t>high stock </a:t>
            </a:r>
            <a:r>
              <a:rPr lang="en-US" i="1" dirty="0" smtClean="0"/>
              <a:t>prices]</a:t>
            </a:r>
          </a:p>
          <a:p>
            <a:r>
              <a:rPr lang="en-US" dirty="0" smtClean="0"/>
              <a:t>Speculation in stocks: </a:t>
            </a:r>
            <a:r>
              <a:rPr lang="en-US" altLang="en-US" dirty="0"/>
              <a:t>A “Get Rich Quick” attitude caused many to </a:t>
            </a:r>
            <a:r>
              <a:rPr lang="en-US" altLang="en-US" dirty="0" smtClean="0"/>
              <a:t>speculate; People </a:t>
            </a:r>
            <a:r>
              <a:rPr lang="en-US" altLang="en-US" dirty="0"/>
              <a:t>risked everything by buying “on the margin</a:t>
            </a:r>
            <a:r>
              <a:rPr lang="en-US" altLang="en-US" dirty="0" smtClean="0"/>
              <a:t>.” When </a:t>
            </a:r>
            <a:r>
              <a:rPr lang="en-US" altLang="en-US" dirty="0"/>
              <a:t>the market collapsed, these investors lost everything—banks collapsed because loans weren't repaid</a:t>
            </a:r>
          </a:p>
          <a:p>
            <a:r>
              <a:rPr lang="en-US" dirty="0" smtClean="0"/>
              <a:t>laissez-faire government and government mistakes: </a:t>
            </a:r>
            <a:r>
              <a:rPr lang="en-US" altLang="en-US" dirty="0"/>
              <a:t>The government set low interest rates before the crash and  raised them </a:t>
            </a:r>
            <a:r>
              <a:rPr lang="en-US" altLang="en-US" dirty="0" smtClean="0"/>
              <a:t>afterward</a:t>
            </a:r>
            <a:r>
              <a:rPr lang="en-US" altLang="en-US" dirty="0" smtClean="0"/>
              <a:t>; Stock </a:t>
            </a:r>
            <a:r>
              <a:rPr lang="en-US" altLang="en-US" dirty="0"/>
              <a:t>market speculation was unregulated</a:t>
            </a:r>
            <a:r>
              <a:rPr lang="en-US" altLang="en-US" dirty="0" smtClean="0"/>
              <a:t>.; Bank </a:t>
            </a:r>
            <a:r>
              <a:rPr lang="en-US" altLang="en-US" dirty="0"/>
              <a:t>deposits were not </a:t>
            </a:r>
            <a:r>
              <a:rPr lang="en-US" altLang="en-US" dirty="0" smtClean="0"/>
              <a:t>guaranteed.</a:t>
            </a:r>
          </a:p>
          <a:p>
            <a:r>
              <a:rPr lang="en-US" i="1" dirty="0" smtClean="0"/>
              <a:t>Immediate Cause of Great Depression: Black Tuesday: stock market crash, Scared investors selling makes things worse.</a:t>
            </a:r>
          </a:p>
          <a:p>
            <a:pPr marL="230188" indent="-230188">
              <a:spcBef>
                <a:spcPct val="50000"/>
              </a:spcBef>
              <a:buFontTx/>
              <a:buChar char="•"/>
            </a:pPr>
            <a:r>
              <a:rPr lang="en-US" i="1" dirty="0" smtClean="0"/>
              <a:t>Great Depression: from stock market crash to world war II, employment and values decrease.</a:t>
            </a:r>
          </a:p>
          <a:p>
            <a:pPr marL="230188" indent="-230188">
              <a:spcBef>
                <a:spcPct val="50000"/>
              </a:spcBef>
              <a:buFontTx/>
              <a:buChar char="•"/>
            </a:pPr>
            <a:r>
              <a:rPr lang="en-US" i="1" dirty="0" smtClean="0"/>
              <a:t>Depression became world wide but US hit the hardest. Let led to Bank failures, unemployment and Business Failures.</a:t>
            </a:r>
            <a:endParaRPr lang="en-US" i="1" dirty="0"/>
          </a:p>
          <a:p>
            <a:pPr marL="230188" indent="-230188">
              <a:spcBef>
                <a:spcPct val="50000"/>
              </a:spcBef>
              <a:buFontTx/>
              <a:buChar char="•"/>
            </a:pPr>
            <a:endParaRPr lang="en-US" dirty="0"/>
          </a:p>
          <a:p>
            <a:pPr marL="230188" indent="-230188">
              <a:spcBef>
                <a:spcPct val="50000"/>
              </a:spcBef>
              <a:buFontTx/>
              <a:buChar char="•"/>
            </a:pPr>
            <a:endParaRPr lang="en-US" i="1" dirty="0"/>
          </a:p>
          <a:p>
            <a:endParaRPr lang="en-US" dirty="0"/>
          </a:p>
        </p:txBody>
      </p:sp>
    </p:spTree>
    <p:extLst>
      <p:ext uri="{BB962C8B-B14F-4D97-AF65-F5344CB8AC3E}">
        <p14:creationId xmlns:p14="http://schemas.microsoft.com/office/powerpoint/2010/main" val="2419433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Great Depression</a:t>
            </a:r>
            <a:endParaRPr lang="en-US" dirty="0"/>
          </a:p>
        </p:txBody>
      </p:sp>
      <p:sp>
        <p:nvSpPr>
          <p:cNvPr id="3" name="Content Placeholder 2"/>
          <p:cNvSpPr>
            <a:spLocks noGrp="1"/>
          </p:cNvSpPr>
          <p:nvPr>
            <p:ph idx="1"/>
          </p:nvPr>
        </p:nvSpPr>
        <p:spPr/>
        <p:txBody>
          <a:bodyPr>
            <a:normAutofit fontScale="85000" lnSpcReduction="10000"/>
          </a:bodyPr>
          <a:lstStyle/>
          <a:p>
            <a:r>
              <a:rPr lang="en-US" b="1" dirty="0"/>
              <a:t>Extreme wealth inequalities</a:t>
            </a:r>
          </a:p>
          <a:p>
            <a:r>
              <a:rPr lang="en-US" b="1" dirty="0"/>
              <a:t>Ballooning stock market</a:t>
            </a:r>
          </a:p>
          <a:p>
            <a:r>
              <a:rPr lang="en-US" b="1" dirty="0"/>
              <a:t>Over reliance on unprotected loans</a:t>
            </a:r>
          </a:p>
          <a:p>
            <a:r>
              <a:rPr lang="en-US" b="1" dirty="0"/>
              <a:t>Too much speculation &amp; borrowing</a:t>
            </a:r>
          </a:p>
          <a:p>
            <a:r>
              <a:rPr lang="en-US" b="1" dirty="0"/>
              <a:t>Overproduction and uneven distribution capabilities</a:t>
            </a:r>
          </a:p>
          <a:p>
            <a:r>
              <a:rPr lang="en-US" b="1" dirty="0"/>
              <a:t>Stock Market crash was a symptom</a:t>
            </a:r>
          </a:p>
          <a:p>
            <a:r>
              <a:rPr lang="en-US" b="1" dirty="0"/>
              <a:t>Banks lacked money, people lost savings, debts were called in, no cash</a:t>
            </a:r>
          </a:p>
          <a:p>
            <a:r>
              <a:rPr lang="en-US" b="1" dirty="0"/>
              <a:t>Production stopped, workers fired, no $, consumption declined, no profits, more workers fired</a:t>
            </a:r>
          </a:p>
          <a:p>
            <a:endParaRPr lang="en-US" dirty="0"/>
          </a:p>
        </p:txBody>
      </p:sp>
    </p:spTree>
    <p:extLst>
      <p:ext uri="{BB962C8B-B14F-4D97-AF65-F5344CB8AC3E}">
        <p14:creationId xmlns:p14="http://schemas.microsoft.com/office/powerpoint/2010/main" val="678933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pPr eaLnBrk="1" hangingPunct="1"/>
            <a:r>
              <a:rPr lang="en-US" smtClean="0"/>
              <a:t>New Technologies and the Great Depression</a:t>
            </a:r>
          </a:p>
        </p:txBody>
      </p:sp>
      <p:sp>
        <p:nvSpPr>
          <p:cNvPr id="19459" name="Rectangle 3"/>
          <p:cNvSpPr>
            <a:spLocks noGrp="1" noChangeArrowheads="1"/>
          </p:cNvSpPr>
          <p:nvPr>
            <p:ph idx="1"/>
          </p:nvPr>
        </p:nvSpPr>
        <p:spPr>
          <a:xfrm>
            <a:off x="457200" y="1946275"/>
            <a:ext cx="8229600" cy="4530725"/>
          </a:xfrm>
        </p:spPr>
        <p:txBody>
          <a:bodyPr/>
          <a:lstStyle/>
          <a:p>
            <a:pPr eaLnBrk="1" hangingPunct="1"/>
            <a:r>
              <a:rPr lang="en-US" sz="4000" smtClean="0"/>
              <a:t>Single-export countries devastated by declines due to new technology</a:t>
            </a:r>
          </a:p>
          <a:p>
            <a:pPr lvl="1" eaLnBrk="1" hangingPunct="1"/>
            <a:r>
              <a:rPr lang="en-US" sz="4000" smtClean="0"/>
              <a:t>Recycled rubber destroys rubber-based economies of Dutch East Indies, Malaysia, Ceylon</a:t>
            </a:r>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1946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A1857D04-D975-42AE-B484-FE84774A6529}" type="slidenum">
              <a:rPr lang="en-US" altLang="en-US" smtClean="0">
                <a:latin typeface="Times New Roman" pitchFamily="18" charset="0"/>
              </a:rPr>
              <a:pPr eaLnBrk="1" hangingPunct="1"/>
              <a:t>4</a:t>
            </a:fld>
            <a:endParaRPr lang="en-US" altLang="en-US" smtClean="0">
              <a:latin typeface="Times New Roman" pitchFamily="18" charset="0"/>
            </a:endParaRPr>
          </a:p>
        </p:txBody>
      </p:sp>
    </p:spTree>
    <p:extLst>
      <p:ext uri="{BB962C8B-B14F-4D97-AF65-F5344CB8AC3E}">
        <p14:creationId xmlns:p14="http://schemas.microsoft.com/office/powerpoint/2010/main" val="424638838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pPr eaLnBrk="1" hangingPunct="1"/>
            <a:r>
              <a:rPr lang="en-US" smtClean="0"/>
              <a:t>Agricultural Surpluses and the Great Depression</a:t>
            </a:r>
          </a:p>
        </p:txBody>
      </p:sp>
      <p:sp>
        <p:nvSpPr>
          <p:cNvPr id="20483" name="Rectangle 3"/>
          <p:cNvSpPr>
            <a:spLocks noGrp="1" noChangeArrowheads="1"/>
          </p:cNvSpPr>
          <p:nvPr>
            <p:ph idx="1"/>
          </p:nvPr>
        </p:nvSpPr>
        <p:spPr>
          <a:xfrm>
            <a:off x="457200" y="1946275"/>
            <a:ext cx="8229600" cy="4530725"/>
          </a:xfrm>
        </p:spPr>
        <p:txBody>
          <a:bodyPr>
            <a:normAutofit fontScale="77500" lnSpcReduction="20000"/>
          </a:bodyPr>
          <a:lstStyle/>
          <a:p>
            <a:pPr eaLnBrk="1" hangingPunct="1"/>
            <a:r>
              <a:rPr lang="en-US" dirty="0" smtClean="0"/>
              <a:t>Overproduction in 1920s</a:t>
            </a:r>
          </a:p>
          <a:p>
            <a:pPr eaLnBrk="1" hangingPunct="1"/>
            <a:r>
              <a:rPr lang="en-US" dirty="0" smtClean="0"/>
              <a:t>Strongest harvests in 1925, 1929</a:t>
            </a:r>
          </a:p>
          <a:p>
            <a:pPr eaLnBrk="1" hangingPunct="1"/>
            <a:r>
              <a:rPr lang="en-US" dirty="0" smtClean="0"/>
              <a:t>Wheat at its lowest price in 400 years</a:t>
            </a:r>
          </a:p>
          <a:p>
            <a:pPr lvl="1" eaLnBrk="1" hangingPunct="1"/>
            <a:r>
              <a:rPr lang="en-US" dirty="0" smtClean="0"/>
              <a:t>Farm income drops</a:t>
            </a:r>
          </a:p>
          <a:p>
            <a:pPr lvl="1" eaLnBrk="1" hangingPunct="1"/>
            <a:r>
              <a:rPr lang="en-US" dirty="0" smtClean="0"/>
              <a:t>Less demand for manufactured goods</a:t>
            </a:r>
          </a:p>
          <a:p>
            <a:pPr lvl="1" eaLnBrk="1" hangingPunct="1"/>
            <a:r>
              <a:rPr lang="en-US" dirty="0" smtClean="0"/>
              <a:t>Inventory surpluses</a:t>
            </a:r>
          </a:p>
          <a:p>
            <a:r>
              <a:rPr lang="en-US" dirty="0" smtClean="0"/>
              <a:t>The Dust Bowl, mid to late 1930s: </a:t>
            </a:r>
            <a:r>
              <a:rPr lang="en-US" b="1" dirty="0"/>
              <a:t>Economic and environmental </a:t>
            </a:r>
            <a:r>
              <a:rPr lang="en-US" b="1" dirty="0" smtClean="0"/>
              <a:t>disaster; Overproduction</a:t>
            </a:r>
            <a:r>
              <a:rPr lang="en-US" b="1" dirty="0"/>
              <a:t>, </a:t>
            </a:r>
            <a:r>
              <a:rPr lang="en-US" b="1" dirty="0" err="1" smtClean="0"/>
              <a:t>monocrops</a:t>
            </a:r>
            <a:r>
              <a:rPr lang="en-US" b="1" dirty="0" smtClean="0"/>
              <a:t>; Plowed </a:t>
            </a:r>
            <a:r>
              <a:rPr lang="en-US" b="1" dirty="0"/>
              <a:t>up grasses for farms to meet the needs of a booming wheat </a:t>
            </a:r>
            <a:r>
              <a:rPr lang="en-US" b="1" dirty="0" smtClean="0"/>
              <a:t>market; Soil </a:t>
            </a:r>
            <a:r>
              <a:rPr lang="en-US" b="1" dirty="0"/>
              <a:t>exhaustion, soil </a:t>
            </a:r>
            <a:r>
              <a:rPr lang="en-US" b="1" dirty="0" smtClean="0"/>
              <a:t>erosion; Drought </a:t>
            </a:r>
            <a:r>
              <a:rPr lang="en-US" b="1" dirty="0"/>
              <a:t>and </a:t>
            </a:r>
            <a:r>
              <a:rPr lang="en-US" b="1" dirty="0" smtClean="0"/>
              <a:t>winds; 1935</a:t>
            </a:r>
            <a:r>
              <a:rPr lang="en-US" b="1" dirty="0"/>
              <a:t>: Blew winds from CO and NE, blackened the sky across the plains, into the East and Atlantic Ocean</a:t>
            </a:r>
          </a:p>
          <a:p>
            <a:pPr eaLnBrk="1" hangingPunct="1"/>
            <a:endParaRPr lang="en-US" dirty="0" smtClean="0"/>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2048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27FC1853-64FA-4164-9488-219C97C41490}" type="slidenum">
              <a:rPr lang="en-US" altLang="en-US" smtClean="0">
                <a:latin typeface="Times New Roman" pitchFamily="18" charset="0"/>
              </a:rPr>
              <a:pPr eaLnBrk="1" hangingPunct="1"/>
              <a:t>5</a:t>
            </a:fld>
            <a:endParaRPr lang="en-US" altLang="en-US" smtClean="0">
              <a:latin typeface="Times New Roman" pitchFamily="18" charset="0"/>
            </a:endParaRPr>
          </a:p>
        </p:txBody>
      </p:sp>
    </p:spTree>
    <p:extLst>
      <p:ext uri="{BB962C8B-B14F-4D97-AF65-F5344CB8AC3E}">
        <p14:creationId xmlns:p14="http://schemas.microsoft.com/office/powerpoint/2010/main" val="139683744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eaLnBrk="1" hangingPunct="1"/>
            <a:r>
              <a:rPr lang="en-US" smtClean="0"/>
              <a:t>Stock Market Crash </a:t>
            </a:r>
            <a:br>
              <a:rPr lang="en-US" smtClean="0"/>
            </a:br>
            <a:r>
              <a:rPr lang="en-US" smtClean="0"/>
              <a:t>(October 29, 1929)</a:t>
            </a:r>
          </a:p>
        </p:txBody>
      </p:sp>
      <p:sp>
        <p:nvSpPr>
          <p:cNvPr id="21507" name="Rectangle 3"/>
          <p:cNvSpPr>
            <a:spLocks noGrp="1" noChangeArrowheads="1"/>
          </p:cNvSpPr>
          <p:nvPr>
            <p:ph idx="1"/>
          </p:nvPr>
        </p:nvSpPr>
        <p:spPr/>
        <p:txBody>
          <a:bodyPr/>
          <a:lstStyle/>
          <a:p>
            <a:pPr eaLnBrk="1" hangingPunct="1"/>
            <a:r>
              <a:rPr lang="en-US" sz="3200" smtClean="0"/>
              <a:t>Stock purchases on margin (3%)</a:t>
            </a:r>
          </a:p>
          <a:p>
            <a:pPr eaLnBrk="1" hangingPunct="1"/>
            <a:r>
              <a:rPr lang="en-US" sz="3200" smtClean="0"/>
              <a:t>Hints of slowdown in Europe</a:t>
            </a:r>
          </a:p>
          <a:p>
            <a:pPr lvl="1" eaLnBrk="1" hangingPunct="1"/>
            <a:r>
              <a:rPr lang="en-US" sz="3200" smtClean="0"/>
              <a:t>Investors sell their stocks</a:t>
            </a:r>
          </a:p>
          <a:p>
            <a:pPr eaLnBrk="1" hangingPunct="1"/>
            <a:r>
              <a:rPr lang="en-US" sz="3200" smtClean="0"/>
              <a:t>Snowball effect</a:t>
            </a:r>
          </a:p>
          <a:p>
            <a:pPr lvl="1" eaLnBrk="1" hangingPunct="1"/>
            <a:r>
              <a:rPr lang="en-US" sz="3200" smtClean="0"/>
              <a:t>Life savings lost by many</a:t>
            </a:r>
          </a:p>
          <a:p>
            <a:pPr eaLnBrk="1" hangingPunct="1"/>
            <a:r>
              <a:rPr lang="en-US" sz="3200" smtClean="0"/>
              <a:t>11 suicides on Wall Street</a:t>
            </a:r>
          </a:p>
          <a:p>
            <a:pPr eaLnBrk="1" hangingPunct="1"/>
            <a:endParaRPr lang="en-US" smtClean="0"/>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2150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CA6AFECC-8919-4670-BD99-AD089668D673}" type="slidenum">
              <a:rPr lang="en-US" altLang="en-US" smtClean="0">
                <a:latin typeface="Times New Roman" pitchFamily="18" charset="0"/>
              </a:rPr>
              <a:pPr eaLnBrk="1" hangingPunct="1"/>
              <a:t>6</a:t>
            </a:fld>
            <a:endParaRPr lang="en-US" altLang="en-US" smtClean="0">
              <a:latin typeface="Times New Roman" pitchFamily="18" charset="0"/>
            </a:endParaRPr>
          </a:p>
        </p:txBody>
      </p:sp>
    </p:spTree>
    <p:extLst>
      <p:ext uri="{BB962C8B-B14F-4D97-AF65-F5344CB8AC3E}">
        <p14:creationId xmlns:p14="http://schemas.microsoft.com/office/powerpoint/2010/main" val="202004220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U.S. Economic Collapse</a:t>
            </a:r>
          </a:p>
        </p:txBody>
      </p:sp>
      <p:sp>
        <p:nvSpPr>
          <p:cNvPr id="22531" name="Rectangle 3"/>
          <p:cNvSpPr>
            <a:spLocks noGrp="1" noChangeArrowheads="1"/>
          </p:cNvSpPr>
          <p:nvPr>
            <p:ph idx="1"/>
          </p:nvPr>
        </p:nvSpPr>
        <p:spPr/>
        <p:txBody>
          <a:bodyPr/>
          <a:lstStyle/>
          <a:p>
            <a:pPr eaLnBrk="1" hangingPunct="1"/>
            <a:r>
              <a:rPr lang="en-US" sz="3200" smtClean="0"/>
              <a:t>Inventory surplus leads to layoffs</a:t>
            </a:r>
          </a:p>
          <a:p>
            <a:pPr eaLnBrk="1" hangingPunct="1"/>
            <a:r>
              <a:rPr lang="en-US" sz="3200" smtClean="0"/>
              <a:t>Layoffs lead to decreased demand, businesses fail</a:t>
            </a:r>
          </a:p>
          <a:p>
            <a:pPr eaLnBrk="1" hangingPunct="1"/>
            <a:r>
              <a:rPr lang="en-US" sz="3200" smtClean="0"/>
              <a:t>1932 industrial production at half of 1929 levels</a:t>
            </a:r>
          </a:p>
          <a:p>
            <a:pPr eaLnBrk="1" hangingPunct="1"/>
            <a:r>
              <a:rPr lang="en-US" sz="3200" smtClean="0"/>
              <a:t>44% of U.S. banks out of business</a:t>
            </a:r>
          </a:p>
          <a:p>
            <a:pPr lvl="1" eaLnBrk="1" hangingPunct="1"/>
            <a:r>
              <a:rPr lang="en-US" sz="3200" smtClean="0"/>
              <a:t>Deposits lost</a:t>
            </a:r>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2253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E13D66AA-BB39-4F97-A88B-701BB8CBCB44}" type="slidenum">
              <a:rPr lang="en-US" altLang="en-US" smtClean="0">
                <a:latin typeface="Times New Roman" pitchFamily="18" charset="0"/>
              </a:rPr>
              <a:pPr eaLnBrk="1" hangingPunct="1"/>
              <a:t>7</a:t>
            </a:fld>
            <a:endParaRPr lang="en-US" altLang="en-US" smtClean="0">
              <a:latin typeface="Times New Roman" pitchFamily="18" charset="0"/>
            </a:endParaRPr>
          </a:p>
        </p:txBody>
      </p:sp>
    </p:spTree>
    <p:extLst>
      <p:ext uri="{BB962C8B-B14F-4D97-AF65-F5344CB8AC3E}">
        <p14:creationId xmlns:p14="http://schemas.microsoft.com/office/powerpoint/2010/main" val="346457649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World Economic Collapse</a:t>
            </a:r>
          </a:p>
        </p:txBody>
      </p:sp>
      <p:sp>
        <p:nvSpPr>
          <p:cNvPr id="23555" name="Rectangle 3"/>
          <p:cNvSpPr>
            <a:spLocks noGrp="1" noChangeArrowheads="1"/>
          </p:cNvSpPr>
          <p:nvPr>
            <p:ph idx="1"/>
          </p:nvPr>
        </p:nvSpPr>
        <p:spPr/>
        <p:txBody>
          <a:bodyPr/>
          <a:lstStyle/>
          <a:p>
            <a:pPr eaLnBrk="1" hangingPunct="1"/>
            <a:r>
              <a:rPr lang="en-US" sz="4000" dirty="0" smtClean="0"/>
              <a:t>Hardest hit: countries dependent on export of manufactured goods for essentials</a:t>
            </a:r>
          </a:p>
          <a:p>
            <a:pPr lvl="1" eaLnBrk="1" hangingPunct="1"/>
            <a:r>
              <a:rPr lang="en-US" sz="4000" dirty="0" smtClean="0"/>
              <a:t>Japan</a:t>
            </a:r>
          </a:p>
          <a:p>
            <a:pPr eaLnBrk="1" hangingPunct="1"/>
            <a:r>
              <a:rPr lang="en-US" sz="4000" dirty="0" smtClean="0"/>
              <a:t>Single-export countries</a:t>
            </a:r>
          </a:p>
          <a:p>
            <a:pPr lvl="1" eaLnBrk="1" hangingPunct="1"/>
            <a:r>
              <a:rPr lang="en-US" sz="4000" dirty="0" smtClean="0"/>
              <a:t>South America</a:t>
            </a:r>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2355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3519D999-7C2B-49F8-99EC-8E9BFB6C83F9}" type="slidenum">
              <a:rPr lang="en-US" altLang="en-US" smtClean="0">
                <a:latin typeface="Times New Roman" pitchFamily="18" charset="0"/>
              </a:rPr>
              <a:pPr eaLnBrk="1" hangingPunct="1"/>
              <a:t>8</a:t>
            </a:fld>
            <a:endParaRPr lang="en-US" altLang="en-US" smtClean="0">
              <a:latin typeface="Times New Roman" pitchFamily="18" charset="0"/>
            </a:endParaRPr>
          </a:p>
        </p:txBody>
      </p:sp>
    </p:spTree>
    <p:extLst>
      <p:ext uri="{BB962C8B-B14F-4D97-AF65-F5344CB8AC3E}">
        <p14:creationId xmlns:p14="http://schemas.microsoft.com/office/powerpoint/2010/main" val="66455458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Farmers: Many losing land (bank foreclosing when they cant pay their mortgage; equipment repossessed).</a:t>
            </a:r>
          </a:p>
          <a:p>
            <a:r>
              <a:rPr lang="en-US" dirty="0">
                <a:cs typeface="Times New Roman" pitchFamily="18" charset="0"/>
              </a:rPr>
              <a:t>Dust Bowl: over-farming + droughts; these blizzards of dust covered everything, even killing livestock</a:t>
            </a:r>
            <a:r>
              <a:rPr lang="en-US" dirty="0"/>
              <a:t> </a:t>
            </a:r>
          </a:p>
          <a:p>
            <a:r>
              <a:rPr lang="en-US" dirty="0">
                <a:cs typeface="Arial" charset="0"/>
              </a:rPr>
              <a:t>many farmers were forced to move to cities where they added to the strains on the cities resources</a:t>
            </a:r>
            <a:r>
              <a:rPr lang="en-US" dirty="0">
                <a:latin typeface="Times New Roman" pitchFamily="18" charset="0"/>
              </a:rPr>
              <a:t> </a:t>
            </a:r>
            <a:endParaRPr lang="en-US" dirty="0"/>
          </a:p>
          <a:p>
            <a:pPr marL="230188" indent="-230188"/>
            <a:r>
              <a:rPr lang="en-US" b="1" dirty="0">
                <a:cs typeface="Arial" charset="0"/>
              </a:rPr>
              <a:t>Men in the </a:t>
            </a:r>
            <a:r>
              <a:rPr lang="en-US" b="1" dirty="0" smtClean="0">
                <a:cs typeface="Arial" charset="0"/>
              </a:rPr>
              <a:t>Cities: </a:t>
            </a:r>
            <a:r>
              <a:rPr lang="en-US" dirty="0" smtClean="0">
                <a:cs typeface="Arial" charset="0"/>
              </a:rPr>
              <a:t>depression </a:t>
            </a:r>
            <a:r>
              <a:rPr lang="en-US" dirty="0">
                <a:cs typeface="Arial" charset="0"/>
              </a:rPr>
              <a:t>from inability to provide for family, dependence on bread lines</a:t>
            </a:r>
            <a:r>
              <a:rPr lang="en-US" dirty="0"/>
              <a:t> </a:t>
            </a:r>
            <a:endParaRPr lang="en-US" dirty="0" smtClean="0"/>
          </a:p>
          <a:p>
            <a:pPr marL="230188" indent="-230188"/>
            <a:r>
              <a:rPr lang="en-US" b="1" dirty="0" smtClean="0">
                <a:cs typeface="Arial" charset="0"/>
              </a:rPr>
              <a:t>Families: </a:t>
            </a:r>
            <a:r>
              <a:rPr lang="en-US" dirty="0" smtClean="0">
                <a:cs typeface="Arial" charset="0"/>
              </a:rPr>
              <a:t>hard </a:t>
            </a:r>
            <a:r>
              <a:rPr lang="en-US" dirty="0">
                <a:cs typeface="Arial" charset="0"/>
              </a:rPr>
              <a:t>times brought some together, broke others apart (divorce rates down, but mostly due to cost</a:t>
            </a:r>
            <a:r>
              <a:rPr lang="en-US" dirty="0" smtClean="0">
                <a:cs typeface="Arial" charset="0"/>
              </a:rPr>
              <a:t>)</a:t>
            </a:r>
          </a:p>
          <a:p>
            <a:pPr marL="230188" indent="-230188"/>
            <a:r>
              <a:rPr lang="en-US" dirty="0" smtClean="0">
                <a:cs typeface="Arial" charset="0"/>
              </a:rPr>
              <a:t>Minorities: </a:t>
            </a:r>
            <a:r>
              <a:rPr lang="en-US" dirty="0" smtClean="0">
                <a:cs typeface="Times New Roman" pitchFamily="18" charset="0"/>
              </a:rPr>
              <a:t> </a:t>
            </a:r>
            <a:r>
              <a:rPr lang="en-US" dirty="0">
                <a:cs typeface="Times New Roman" pitchFamily="18" charset="0"/>
              </a:rPr>
              <a:t>increased discrimination (“last hired, first fired”)</a:t>
            </a:r>
            <a:r>
              <a:rPr lang="en-US" dirty="0"/>
              <a:t> </a:t>
            </a:r>
          </a:p>
          <a:p>
            <a:pPr marL="230188" indent="-230188"/>
            <a:endParaRPr lang="en-US" dirty="0"/>
          </a:p>
          <a:p>
            <a:pPr marL="230188" indent="-230188"/>
            <a:endParaRPr lang="en-US" dirty="0"/>
          </a:p>
          <a:p>
            <a:endParaRPr lang="en-US" dirty="0"/>
          </a:p>
        </p:txBody>
      </p:sp>
    </p:spTree>
    <p:extLst>
      <p:ext uri="{BB962C8B-B14F-4D97-AF65-F5344CB8AC3E}">
        <p14:creationId xmlns:p14="http://schemas.microsoft.com/office/powerpoint/2010/main" val="40440531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TotalTime>
  <Words>2088</Words>
  <Application>Microsoft Office PowerPoint</Application>
  <PresentationFormat>On-screen Show (4:3)</PresentationFormat>
  <Paragraphs>148</Paragraphs>
  <Slides>17</Slides>
  <Notes>12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European Origins of the Great Depression</vt:lpstr>
      <vt:lpstr>Long term Causes for Great Depression</vt:lpstr>
      <vt:lpstr>Causes of Great Depression</vt:lpstr>
      <vt:lpstr>New Technologies and the Great Depression</vt:lpstr>
      <vt:lpstr>Agricultural Surpluses and the Great Depression</vt:lpstr>
      <vt:lpstr>Stock Market Crash  (October 29, 1929)</vt:lpstr>
      <vt:lpstr>U.S. Economic Collapse</vt:lpstr>
      <vt:lpstr>World Economic Collapse</vt:lpstr>
      <vt:lpstr>Impact</vt:lpstr>
      <vt:lpstr>Initial Government Attempts to Increase Demand</vt:lpstr>
      <vt:lpstr>Herbert Hoover was president from 1929-1933</vt:lpstr>
      <vt:lpstr>New U.S. Strategies</vt:lpstr>
      <vt:lpstr>New Deal of Franklin D. Roosevelt </vt:lpstr>
      <vt:lpstr>New Deal: The Three R's: Relief, Recovery, Reform</vt:lpstr>
      <vt:lpstr>New Deal</vt:lpstr>
      <vt:lpstr>New Deal Program</vt:lpstr>
      <vt:lpstr>End of Depression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Origins of the Great Depression</dc:title>
  <dc:creator>Sakul Kundra</dc:creator>
  <cp:lastModifiedBy>Sakul Kundra</cp:lastModifiedBy>
  <cp:revision>14</cp:revision>
  <dcterms:created xsi:type="dcterms:W3CDTF">2006-08-16T00:00:00Z</dcterms:created>
  <dcterms:modified xsi:type="dcterms:W3CDTF">2019-02-27T22:42:52Z</dcterms:modified>
</cp:coreProperties>
</file>