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70" r:id="rId13"/>
    <p:sldId id="271"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5AB92F-2F44-42C3-8F75-09D61284C13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267239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5AB92F-2F44-42C3-8F75-09D61284C13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44175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5AB92F-2F44-42C3-8F75-09D61284C13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198679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40FF0E-F978-463E-ACC5-4B1C3F29F856}" type="slidenum">
              <a:rPr lang="en-US"/>
              <a:pPr>
                <a:defRPr/>
              </a:pPr>
              <a:t>‹#›</a:t>
            </a:fld>
            <a:endParaRPr lang="en-US"/>
          </a:p>
        </p:txBody>
      </p:sp>
    </p:spTree>
    <p:extLst>
      <p:ext uri="{BB962C8B-B14F-4D97-AF65-F5344CB8AC3E}">
        <p14:creationId xmlns:p14="http://schemas.microsoft.com/office/powerpoint/2010/main" val="2034660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5AB92F-2F44-42C3-8F75-09D61284C13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2882868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5AB92F-2F44-42C3-8F75-09D61284C132}"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313158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5AB92F-2F44-42C3-8F75-09D61284C13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364486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5AB92F-2F44-42C3-8F75-09D61284C132}" type="datetimeFigureOut">
              <a:rPr lang="en-US" smtClean="0"/>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4284777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5AB92F-2F44-42C3-8F75-09D61284C132}" type="datetimeFigureOut">
              <a:rPr lang="en-US" smtClean="0"/>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2312437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5AB92F-2F44-42C3-8F75-09D61284C132}" type="datetimeFigureOut">
              <a:rPr lang="en-US" smtClean="0"/>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176790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5AB92F-2F44-42C3-8F75-09D61284C13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274792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5AB92F-2F44-42C3-8F75-09D61284C132}"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FCF205-F814-43C2-AA01-561BEEB91607}" type="slidenum">
              <a:rPr lang="en-US" smtClean="0"/>
              <a:t>‹#›</a:t>
            </a:fld>
            <a:endParaRPr lang="en-US"/>
          </a:p>
        </p:txBody>
      </p:sp>
    </p:spTree>
    <p:extLst>
      <p:ext uri="{BB962C8B-B14F-4D97-AF65-F5344CB8AC3E}">
        <p14:creationId xmlns:p14="http://schemas.microsoft.com/office/powerpoint/2010/main" val="2190090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AB92F-2F44-42C3-8F75-09D61284C132}" type="datetimeFigureOut">
              <a:rPr lang="en-US" smtClean="0"/>
              <a:t>2/19/2019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FCF205-F814-43C2-AA01-561BEEB91607}" type="slidenum">
              <a:rPr lang="en-US" smtClean="0"/>
              <a:t>‹#›</a:t>
            </a:fld>
            <a:endParaRPr lang="en-US"/>
          </a:p>
        </p:txBody>
      </p:sp>
    </p:spTree>
    <p:extLst>
      <p:ext uri="{BB962C8B-B14F-4D97-AF65-F5344CB8AC3E}">
        <p14:creationId xmlns:p14="http://schemas.microsoft.com/office/powerpoint/2010/main" val="2251286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audio" Target="../media/audio7.wav"/><Relationship Id="rId3" Type="http://schemas.openxmlformats.org/officeDocument/2006/relationships/audio" Target="../media/audio2.wav"/><Relationship Id="rId7" Type="http://schemas.openxmlformats.org/officeDocument/2006/relationships/audio" Target="../media/audio6.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5.wav"/><Relationship Id="rId5" Type="http://schemas.openxmlformats.org/officeDocument/2006/relationships/audio" Target="../media/audio4.wav"/><Relationship Id="rId10" Type="http://schemas.openxmlformats.org/officeDocument/2006/relationships/audio" Target="../media/audio9.wav"/><Relationship Id="rId4" Type="http://schemas.openxmlformats.org/officeDocument/2006/relationships/audio" Target="../media/audio3.wav"/><Relationship Id="rId9" Type="http://schemas.openxmlformats.org/officeDocument/2006/relationships/audio" Target="../media/audio8.wav"/></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What is the Russian Revolution?</a:t>
            </a:r>
          </a:p>
        </p:txBody>
      </p:sp>
      <p:sp>
        <p:nvSpPr>
          <p:cNvPr id="6147" name="Text Placeholder 2"/>
          <p:cNvSpPr>
            <a:spLocks noGrp="1"/>
          </p:cNvSpPr>
          <p:nvPr>
            <p:ph type="body" sz="half" idx="1"/>
          </p:nvPr>
        </p:nvSpPr>
        <p:spPr>
          <a:xfrm>
            <a:off x="457200" y="1600200"/>
            <a:ext cx="8229600" cy="4525963"/>
          </a:xfrm>
        </p:spPr>
        <p:txBody>
          <a:bodyPr>
            <a:normAutofit fontScale="92500"/>
          </a:bodyPr>
          <a:lstStyle/>
          <a:p>
            <a:r>
              <a:rPr lang="en-US" sz="2800" dirty="0" smtClean="0"/>
              <a:t>Term for a series of revolutions in Russia in 1917, which destroyed the Tsarist autocracy and led to the creation of the Soviet Union</a:t>
            </a:r>
          </a:p>
          <a:p>
            <a:r>
              <a:rPr lang="en-US" sz="2800" dirty="0" smtClean="0"/>
              <a:t>The Tsar was overthrown and replaced by a provisional government in the 1st revolution of February 1917.</a:t>
            </a:r>
          </a:p>
          <a:p>
            <a:r>
              <a:rPr lang="en-US" sz="2800" dirty="0" smtClean="0"/>
              <a:t> In the second revolution, during October, the Provisional Government was removed and replaced with a Bolshevik (Communist) government.</a:t>
            </a:r>
            <a:r>
              <a:rPr lang="en-US" sz="2800" dirty="0"/>
              <a:t> </a:t>
            </a:r>
            <a:r>
              <a:rPr lang="en-US" sz="2800" dirty="0" smtClean="0"/>
              <a:t>It also established a new classless society based on the principal of socialism and Communism spread in many parts of the world.</a:t>
            </a:r>
          </a:p>
        </p:txBody>
      </p:sp>
    </p:spTree>
    <p:extLst>
      <p:ext uri="{BB962C8B-B14F-4D97-AF65-F5344CB8AC3E}">
        <p14:creationId xmlns:p14="http://schemas.microsoft.com/office/powerpoint/2010/main" val="757631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4" descr="causes chart"/>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381000" y="457200"/>
            <a:ext cx="8305800" cy="6137275"/>
          </a:xfrm>
          <a:noFill/>
        </p:spPr>
      </p:pic>
    </p:spTree>
    <p:extLst>
      <p:ext uri="{BB962C8B-B14F-4D97-AF65-F5344CB8AC3E}">
        <p14:creationId xmlns:p14="http://schemas.microsoft.com/office/powerpoint/2010/main" val="24700519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dissolv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val 2"/>
          <p:cNvSpPr>
            <a:spLocks noChangeArrowheads="1"/>
          </p:cNvSpPr>
          <p:nvPr/>
        </p:nvSpPr>
        <p:spPr bwMode="auto">
          <a:xfrm>
            <a:off x="2895600" y="1600200"/>
            <a:ext cx="3657600" cy="3276600"/>
          </a:xfrm>
          <a:prstGeom prst="ellipse">
            <a:avLst/>
          </a:prstGeom>
          <a:solidFill>
            <a:srgbClr val="FFFF00"/>
          </a:solidFill>
          <a:ln w="9525">
            <a:solidFill>
              <a:schemeClr val="tx1"/>
            </a:solidFill>
            <a:round/>
            <a:headEnd/>
            <a:tailEnd/>
          </a:ln>
        </p:spPr>
        <p:txBody>
          <a:bodyPr wrap="none" anchor="ctr"/>
          <a:lstStyle/>
          <a:p>
            <a:pPr algn="ctr"/>
            <a:r>
              <a:rPr lang="en-GB"/>
              <a:t>Factors that led to the</a:t>
            </a:r>
          </a:p>
          <a:p>
            <a:pPr algn="ctr"/>
            <a:r>
              <a:rPr lang="en-GB"/>
              <a:t>Russian revolution </a:t>
            </a:r>
          </a:p>
          <a:p>
            <a:pPr algn="ctr"/>
            <a:r>
              <a:rPr lang="en-GB"/>
              <a:t>in 1917.</a:t>
            </a:r>
          </a:p>
        </p:txBody>
      </p:sp>
      <p:sp>
        <p:nvSpPr>
          <p:cNvPr id="3075" name="AutoShape 3"/>
          <p:cNvSpPr>
            <a:spLocks/>
          </p:cNvSpPr>
          <p:nvPr/>
        </p:nvSpPr>
        <p:spPr bwMode="auto">
          <a:xfrm>
            <a:off x="457200" y="501650"/>
            <a:ext cx="2133600" cy="869950"/>
          </a:xfrm>
          <a:prstGeom prst="borderCallout1">
            <a:avLst>
              <a:gd name="adj1" fmla="val 13139"/>
              <a:gd name="adj2" fmla="val 103569"/>
              <a:gd name="adj3" fmla="val 171532"/>
              <a:gd name="adj4" fmla="val 141444"/>
            </a:avLst>
          </a:prstGeom>
          <a:solidFill>
            <a:srgbClr val="FFFF00"/>
          </a:solidFill>
          <a:ln w="9525">
            <a:solidFill>
              <a:schemeClr val="tx1"/>
            </a:solidFill>
            <a:miter lim="800000"/>
            <a:headEnd/>
            <a:tailEnd/>
          </a:ln>
        </p:spPr>
        <p:txBody>
          <a:bodyPr/>
          <a:lstStyle/>
          <a:p>
            <a:pPr algn="ctr"/>
            <a:r>
              <a:rPr lang="en-GB" sz="2000"/>
              <a:t>The weakness</a:t>
            </a:r>
          </a:p>
          <a:p>
            <a:pPr algn="ctr"/>
            <a:r>
              <a:rPr lang="en-GB" sz="2000"/>
              <a:t>of Tsar Nicholas II</a:t>
            </a:r>
          </a:p>
        </p:txBody>
      </p:sp>
      <p:sp>
        <p:nvSpPr>
          <p:cNvPr id="3076" name="AutoShape 4"/>
          <p:cNvSpPr>
            <a:spLocks/>
          </p:cNvSpPr>
          <p:nvPr/>
        </p:nvSpPr>
        <p:spPr bwMode="auto">
          <a:xfrm>
            <a:off x="633413" y="2184400"/>
            <a:ext cx="1600200" cy="1071563"/>
          </a:xfrm>
          <a:prstGeom prst="borderCallout1">
            <a:avLst>
              <a:gd name="adj1" fmla="val 10667"/>
              <a:gd name="adj2" fmla="val 104764"/>
              <a:gd name="adj3" fmla="val 69481"/>
              <a:gd name="adj4" fmla="val 143551"/>
            </a:avLst>
          </a:prstGeom>
          <a:solidFill>
            <a:srgbClr val="FFFF00"/>
          </a:solidFill>
          <a:ln w="9525">
            <a:solidFill>
              <a:schemeClr val="tx1"/>
            </a:solidFill>
            <a:miter lim="800000"/>
            <a:headEnd/>
            <a:tailEnd/>
          </a:ln>
        </p:spPr>
        <p:txBody>
          <a:bodyPr/>
          <a:lstStyle/>
          <a:p>
            <a:pPr algn="ctr"/>
            <a:r>
              <a:rPr lang="en-GB" sz="2000"/>
              <a:t>The discontent of the peasants</a:t>
            </a:r>
          </a:p>
        </p:txBody>
      </p:sp>
      <p:sp>
        <p:nvSpPr>
          <p:cNvPr id="3077" name="AutoShape 5"/>
          <p:cNvSpPr>
            <a:spLocks/>
          </p:cNvSpPr>
          <p:nvPr/>
        </p:nvSpPr>
        <p:spPr bwMode="auto">
          <a:xfrm>
            <a:off x="762000" y="4648200"/>
            <a:ext cx="1673225" cy="1066800"/>
          </a:xfrm>
          <a:prstGeom prst="borderCallout1">
            <a:avLst>
              <a:gd name="adj1" fmla="val 10713"/>
              <a:gd name="adj2" fmla="val 104556"/>
              <a:gd name="adj3" fmla="val -30356"/>
              <a:gd name="adj4" fmla="val 152468"/>
            </a:avLst>
          </a:prstGeom>
          <a:solidFill>
            <a:srgbClr val="FFFF00"/>
          </a:solidFill>
          <a:ln w="9525">
            <a:solidFill>
              <a:schemeClr val="tx1"/>
            </a:solidFill>
            <a:miter lim="800000"/>
            <a:headEnd/>
            <a:tailEnd/>
          </a:ln>
        </p:spPr>
        <p:txBody>
          <a:bodyPr/>
          <a:lstStyle/>
          <a:p>
            <a:pPr algn="ctr"/>
            <a:r>
              <a:rPr lang="en-GB" sz="2000"/>
              <a:t>The discontent of the workers</a:t>
            </a:r>
          </a:p>
        </p:txBody>
      </p:sp>
      <p:sp>
        <p:nvSpPr>
          <p:cNvPr id="3078" name="AutoShape 6"/>
          <p:cNvSpPr>
            <a:spLocks/>
          </p:cNvSpPr>
          <p:nvPr/>
        </p:nvSpPr>
        <p:spPr bwMode="auto">
          <a:xfrm>
            <a:off x="7162800" y="3429000"/>
            <a:ext cx="1600200" cy="1066800"/>
          </a:xfrm>
          <a:prstGeom prst="borderCallout1">
            <a:avLst>
              <a:gd name="adj1" fmla="val 10713"/>
              <a:gd name="adj2" fmla="val -4764"/>
              <a:gd name="adj3" fmla="val 444"/>
              <a:gd name="adj4" fmla="val -38889"/>
            </a:avLst>
          </a:prstGeom>
          <a:solidFill>
            <a:srgbClr val="FFFF00"/>
          </a:solidFill>
          <a:ln w="9525">
            <a:solidFill>
              <a:schemeClr val="tx1"/>
            </a:solidFill>
            <a:miter lim="800000"/>
            <a:headEnd/>
            <a:tailEnd/>
          </a:ln>
        </p:spPr>
        <p:txBody>
          <a:bodyPr/>
          <a:lstStyle/>
          <a:p>
            <a:pPr algn="ctr"/>
            <a:r>
              <a:rPr lang="en-GB" sz="2000"/>
              <a:t>Opposition of the Communists</a:t>
            </a:r>
          </a:p>
        </p:txBody>
      </p:sp>
      <p:sp>
        <p:nvSpPr>
          <p:cNvPr id="3079" name="AutoShape 7"/>
          <p:cNvSpPr>
            <a:spLocks/>
          </p:cNvSpPr>
          <p:nvPr/>
        </p:nvSpPr>
        <p:spPr bwMode="auto">
          <a:xfrm>
            <a:off x="7486650" y="1447800"/>
            <a:ext cx="914400" cy="1371600"/>
          </a:xfrm>
          <a:prstGeom prst="borderCallout1">
            <a:avLst>
              <a:gd name="adj1" fmla="val 8333"/>
              <a:gd name="adj2" fmla="val -8333"/>
              <a:gd name="adj3" fmla="val 87500"/>
              <a:gd name="adj4" fmla="val -114236"/>
            </a:avLst>
          </a:prstGeom>
          <a:solidFill>
            <a:srgbClr val="FFFF00"/>
          </a:solidFill>
          <a:ln w="9525">
            <a:solidFill>
              <a:schemeClr val="tx1"/>
            </a:solidFill>
            <a:miter lim="800000"/>
            <a:headEnd/>
            <a:tailEnd/>
          </a:ln>
        </p:spPr>
        <p:txBody>
          <a:bodyPr/>
          <a:lstStyle/>
          <a:p>
            <a:pPr algn="ctr"/>
            <a:r>
              <a:rPr lang="en-GB" sz="2000"/>
              <a:t>The failure of the Duma</a:t>
            </a:r>
          </a:p>
        </p:txBody>
      </p:sp>
      <p:sp>
        <p:nvSpPr>
          <p:cNvPr id="3080" name="AutoShape 8"/>
          <p:cNvSpPr>
            <a:spLocks/>
          </p:cNvSpPr>
          <p:nvPr/>
        </p:nvSpPr>
        <p:spPr bwMode="auto">
          <a:xfrm>
            <a:off x="4953000" y="381000"/>
            <a:ext cx="2514600" cy="685800"/>
          </a:xfrm>
          <a:prstGeom prst="borderCallout1">
            <a:avLst>
              <a:gd name="adj1" fmla="val 16667"/>
              <a:gd name="adj2" fmla="val -3032"/>
              <a:gd name="adj3" fmla="val 190972"/>
              <a:gd name="adj4" fmla="val -30556"/>
            </a:avLst>
          </a:prstGeom>
          <a:solidFill>
            <a:srgbClr val="FFFF00"/>
          </a:solidFill>
          <a:ln w="9525">
            <a:solidFill>
              <a:schemeClr val="tx1"/>
            </a:solidFill>
            <a:miter lim="800000"/>
            <a:headEnd/>
            <a:tailEnd/>
          </a:ln>
        </p:spPr>
        <p:txBody>
          <a:bodyPr/>
          <a:lstStyle/>
          <a:p>
            <a:pPr algn="ctr"/>
            <a:r>
              <a:rPr lang="en-GB" sz="2000"/>
              <a:t>Russian failures in the First World War</a:t>
            </a:r>
          </a:p>
        </p:txBody>
      </p:sp>
      <p:sp>
        <p:nvSpPr>
          <p:cNvPr id="3081" name="AutoShape 9"/>
          <p:cNvSpPr>
            <a:spLocks/>
          </p:cNvSpPr>
          <p:nvPr/>
        </p:nvSpPr>
        <p:spPr bwMode="auto">
          <a:xfrm>
            <a:off x="6496050" y="5348288"/>
            <a:ext cx="1905000" cy="762000"/>
          </a:xfrm>
          <a:prstGeom prst="borderCallout1">
            <a:avLst>
              <a:gd name="adj1" fmla="val 15000"/>
              <a:gd name="adj2" fmla="val -4000"/>
              <a:gd name="adj3" fmla="val -99583"/>
              <a:gd name="adj4" fmla="val -38417"/>
            </a:avLst>
          </a:prstGeom>
          <a:solidFill>
            <a:srgbClr val="FFFF00"/>
          </a:solidFill>
          <a:ln w="9525">
            <a:solidFill>
              <a:schemeClr val="tx1"/>
            </a:solidFill>
            <a:miter lim="800000"/>
            <a:headEnd/>
            <a:tailEnd/>
          </a:ln>
        </p:spPr>
        <p:txBody>
          <a:bodyPr/>
          <a:lstStyle/>
          <a:p>
            <a:pPr algn="ctr"/>
            <a:r>
              <a:rPr lang="en-GB" sz="2000"/>
              <a:t>The February</a:t>
            </a:r>
          </a:p>
          <a:p>
            <a:pPr algn="ctr"/>
            <a:r>
              <a:rPr lang="en-GB" sz="2000"/>
              <a:t>Revolution 1917</a:t>
            </a:r>
          </a:p>
        </p:txBody>
      </p:sp>
      <p:sp>
        <p:nvSpPr>
          <p:cNvPr id="3082" name="AutoShape 10"/>
          <p:cNvSpPr>
            <a:spLocks/>
          </p:cNvSpPr>
          <p:nvPr/>
        </p:nvSpPr>
        <p:spPr bwMode="auto">
          <a:xfrm>
            <a:off x="3519488" y="5181600"/>
            <a:ext cx="1676400" cy="685800"/>
          </a:xfrm>
          <a:prstGeom prst="borderCallout1">
            <a:avLst>
              <a:gd name="adj1" fmla="val 16667"/>
              <a:gd name="adj2" fmla="val 104546"/>
              <a:gd name="adj3" fmla="val -55093"/>
              <a:gd name="adj4" fmla="val 112407"/>
            </a:avLst>
          </a:prstGeom>
          <a:solidFill>
            <a:srgbClr val="FFFF00"/>
          </a:solidFill>
          <a:ln w="9525">
            <a:solidFill>
              <a:schemeClr val="tx1"/>
            </a:solidFill>
            <a:miter lim="800000"/>
            <a:headEnd/>
            <a:tailEnd/>
          </a:ln>
        </p:spPr>
        <p:txBody>
          <a:bodyPr/>
          <a:lstStyle/>
          <a:p>
            <a:pPr algn="ctr"/>
            <a:r>
              <a:rPr lang="en-GB" sz="2000"/>
              <a:t>Rasputin and scandal</a:t>
            </a:r>
          </a:p>
        </p:txBody>
      </p:sp>
    </p:spTree>
    <p:extLst>
      <p:ext uri="{BB962C8B-B14F-4D97-AF65-F5344CB8AC3E}">
        <p14:creationId xmlns:p14="http://schemas.microsoft.com/office/powerpoint/2010/main" val="1105511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ppt_x</p:attrName>
                                        </p:attrNameLst>
                                      </p:cBhvr>
                                      <p:tavLst>
                                        <p:tav tm="0">
                                          <p:val>
                                            <p:fltVal val="0.5"/>
                                          </p:val>
                                        </p:tav>
                                        <p:tav tm="100000">
                                          <p:val>
                                            <p:strVal val="#ppt_x"/>
                                          </p:val>
                                        </p:tav>
                                      </p:tavLst>
                                    </p:anim>
                                    <p:anim calcmode="lin" valueType="num">
                                      <p:cBhvr>
                                        <p:cTn id="10" dur="500" fill="hold"/>
                                        <p:tgtEl>
                                          <p:spTgt spid="3074"/>
                                        </p:tgtEl>
                                        <p:attrNameLst>
                                          <p:attrName>ppt_y</p:attrName>
                                        </p:attrNameLst>
                                      </p:cBhvr>
                                      <p:tavLst>
                                        <p:tav tm="0">
                                          <p:val>
                                            <p:fltVal val="0.5"/>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075"/>
                                        </p:tgtEl>
                                        <p:attrNameLst>
                                          <p:attrName>style.visibility</p:attrName>
                                        </p:attrNameLst>
                                      </p:cBhvr>
                                      <p:to>
                                        <p:strVal val="visible"/>
                                      </p:to>
                                    </p:set>
                                    <p:animEffect transition="in" filter="box(in)">
                                      <p:cBhvr>
                                        <p:cTn id="15" dur="500"/>
                                        <p:tgtEl>
                                          <p:spTgt spid="3075"/>
                                        </p:tgtEl>
                                      </p:cBhvr>
                                    </p:animEffect>
                                  </p:childTnLst>
                                  <p:subTnLst>
                                    <p:audio>
                                      <p:cMediaNode>
                                        <p:cTn display="0" masterRel="sameClick">
                                          <p:stCondLst>
                                            <p:cond evt="begin" delay="0">
                                              <p:tn val="13"/>
                                            </p:cond>
                                          </p:stCondLst>
                                          <p:endCondLst>
                                            <p:cond evt="onStopAudio" delay="0">
                                              <p:tgtEl>
                                                <p:sldTgt/>
                                              </p:tgtEl>
                                            </p:cond>
                                          </p:endCondLst>
                                        </p:cTn>
                                        <p:tgtEl>
                                          <p:sndTgt r:embed="rId3" name="glass.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3079"/>
                                        </p:tgtEl>
                                        <p:attrNameLst>
                                          <p:attrName>style.visibility</p:attrName>
                                        </p:attrNameLst>
                                      </p:cBhvr>
                                      <p:to>
                                        <p:strVal val="visible"/>
                                      </p:to>
                                    </p:set>
                                    <p:anim calcmode="lin" valueType="num">
                                      <p:cBhvr>
                                        <p:cTn id="20" dur="1000" fill="hold"/>
                                        <p:tgtEl>
                                          <p:spTgt spid="3079"/>
                                        </p:tgtEl>
                                        <p:attrNameLst>
                                          <p:attrName>ppt_w</p:attrName>
                                        </p:attrNameLst>
                                      </p:cBhvr>
                                      <p:tavLst>
                                        <p:tav tm="0">
                                          <p:val>
                                            <p:fltVal val="0"/>
                                          </p:val>
                                        </p:tav>
                                        <p:tav tm="100000">
                                          <p:val>
                                            <p:strVal val="#ppt_w"/>
                                          </p:val>
                                        </p:tav>
                                      </p:tavLst>
                                    </p:anim>
                                    <p:anim calcmode="lin" valueType="num">
                                      <p:cBhvr>
                                        <p:cTn id="21" dur="1000" fill="hold"/>
                                        <p:tgtEl>
                                          <p:spTgt spid="3079"/>
                                        </p:tgtEl>
                                        <p:attrNameLst>
                                          <p:attrName>ppt_h</p:attrName>
                                        </p:attrNameLst>
                                      </p:cBhvr>
                                      <p:tavLst>
                                        <p:tav tm="0">
                                          <p:val>
                                            <p:fltVal val="0"/>
                                          </p:val>
                                        </p:tav>
                                        <p:tav tm="100000">
                                          <p:val>
                                            <p:strVal val="#ppt_h"/>
                                          </p:val>
                                        </p:tav>
                                      </p:tavLst>
                                    </p:anim>
                                    <p:anim calcmode="lin" valueType="num">
                                      <p:cBhvr>
                                        <p:cTn id="22" dur="1000" fill="hold"/>
                                        <p:tgtEl>
                                          <p:spTgt spid="3079"/>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079"/>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8"/>
                                            </p:cond>
                                          </p:stCondLst>
                                          <p:endCondLst>
                                            <p:cond evt="onStopAudio" delay="0">
                                              <p:tgtEl>
                                                <p:sldTgt/>
                                              </p:tgtEl>
                                            </p:cond>
                                          </p:endCondLst>
                                        </p:cTn>
                                        <p:tgtEl>
                                          <p:sndTgt r:embed="rId4" name="applause.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23" presetClass="entr" presetSubtype="16" fill="hold" grpId="0" nodeType="clickEffect">
                                  <p:stCondLst>
                                    <p:cond delay="0"/>
                                  </p:stCondLst>
                                  <p:childTnLst>
                                    <p:set>
                                      <p:cBhvr>
                                        <p:cTn id="27" dur="1" fill="hold">
                                          <p:stCondLst>
                                            <p:cond delay="0"/>
                                          </p:stCondLst>
                                        </p:cTn>
                                        <p:tgtEl>
                                          <p:spTgt spid="3077"/>
                                        </p:tgtEl>
                                        <p:attrNameLst>
                                          <p:attrName>style.visibility</p:attrName>
                                        </p:attrNameLst>
                                      </p:cBhvr>
                                      <p:to>
                                        <p:strVal val="visible"/>
                                      </p:to>
                                    </p:set>
                                    <p:anim calcmode="lin" valueType="num">
                                      <p:cBhvr>
                                        <p:cTn id="28" dur="500" fill="hold"/>
                                        <p:tgtEl>
                                          <p:spTgt spid="3077"/>
                                        </p:tgtEl>
                                        <p:attrNameLst>
                                          <p:attrName>ppt_w</p:attrName>
                                        </p:attrNameLst>
                                      </p:cBhvr>
                                      <p:tavLst>
                                        <p:tav tm="0">
                                          <p:val>
                                            <p:fltVal val="0"/>
                                          </p:val>
                                        </p:tav>
                                        <p:tav tm="100000">
                                          <p:val>
                                            <p:strVal val="#ppt_w"/>
                                          </p:val>
                                        </p:tav>
                                      </p:tavLst>
                                    </p:anim>
                                    <p:anim calcmode="lin" valueType="num">
                                      <p:cBhvr>
                                        <p:cTn id="29" dur="500" fill="hold"/>
                                        <p:tgtEl>
                                          <p:spTgt spid="307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6"/>
                                            </p:cond>
                                          </p:stCondLst>
                                          <p:endCondLst>
                                            <p:cond evt="onStopAudio" delay="0">
                                              <p:tgtEl>
                                                <p:sldTgt/>
                                              </p:tgtEl>
                                            </p:cond>
                                          </p:endCondLst>
                                        </p:cTn>
                                        <p:tgtEl>
                                          <p:sndTgt r:embed="rId5" name="type.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15" presetClass="entr" presetSubtype="0" fill="hold" grpId="0" nodeType="clickEffect">
                                  <p:stCondLst>
                                    <p:cond delay="0"/>
                                  </p:stCondLst>
                                  <p:childTnLst>
                                    <p:set>
                                      <p:cBhvr>
                                        <p:cTn id="33" dur="1" fill="hold">
                                          <p:stCondLst>
                                            <p:cond delay="0"/>
                                          </p:stCondLst>
                                        </p:cTn>
                                        <p:tgtEl>
                                          <p:spTgt spid="3076"/>
                                        </p:tgtEl>
                                        <p:attrNameLst>
                                          <p:attrName>style.visibility</p:attrName>
                                        </p:attrNameLst>
                                      </p:cBhvr>
                                      <p:to>
                                        <p:strVal val="visible"/>
                                      </p:to>
                                    </p:set>
                                    <p:anim calcmode="lin" valueType="num">
                                      <p:cBhvr>
                                        <p:cTn id="34" dur="1000" fill="hold"/>
                                        <p:tgtEl>
                                          <p:spTgt spid="3076"/>
                                        </p:tgtEl>
                                        <p:attrNameLst>
                                          <p:attrName>ppt_w</p:attrName>
                                        </p:attrNameLst>
                                      </p:cBhvr>
                                      <p:tavLst>
                                        <p:tav tm="0">
                                          <p:val>
                                            <p:fltVal val="0"/>
                                          </p:val>
                                        </p:tav>
                                        <p:tav tm="100000">
                                          <p:val>
                                            <p:strVal val="#ppt_w"/>
                                          </p:val>
                                        </p:tav>
                                      </p:tavLst>
                                    </p:anim>
                                    <p:anim calcmode="lin" valueType="num">
                                      <p:cBhvr>
                                        <p:cTn id="35" dur="1000" fill="hold"/>
                                        <p:tgtEl>
                                          <p:spTgt spid="3076"/>
                                        </p:tgtEl>
                                        <p:attrNameLst>
                                          <p:attrName>ppt_h</p:attrName>
                                        </p:attrNameLst>
                                      </p:cBhvr>
                                      <p:tavLst>
                                        <p:tav tm="0">
                                          <p:val>
                                            <p:fltVal val="0"/>
                                          </p:val>
                                        </p:tav>
                                        <p:tav tm="100000">
                                          <p:val>
                                            <p:strVal val="#ppt_h"/>
                                          </p:val>
                                        </p:tav>
                                      </p:tavLst>
                                    </p:anim>
                                    <p:anim calcmode="lin" valueType="num">
                                      <p:cBhvr>
                                        <p:cTn id="36" dur="1000" fill="hold"/>
                                        <p:tgtEl>
                                          <p:spTgt spid="3076"/>
                                        </p:tgtEl>
                                        <p:attrNameLst>
                                          <p:attrName>ppt_x</p:attrName>
                                        </p:attrNameLst>
                                      </p:cBhvr>
                                      <p:tavLst>
                                        <p:tav tm="0" fmla="#ppt_x+(cos(-2*pi*(1-$))*-#ppt_x-sin(-2*pi*(1-$))*(1-#ppt_y))*(1-$)">
                                          <p:val>
                                            <p:fltVal val="0"/>
                                          </p:val>
                                        </p:tav>
                                        <p:tav tm="100000">
                                          <p:val>
                                            <p:fltVal val="1"/>
                                          </p:val>
                                        </p:tav>
                                      </p:tavLst>
                                    </p:anim>
                                    <p:anim calcmode="lin" valueType="num">
                                      <p:cBhvr>
                                        <p:cTn id="37" dur="1000" fill="hold"/>
                                        <p:tgtEl>
                                          <p:spTgt spid="3076"/>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32"/>
                                            </p:cond>
                                          </p:stCondLst>
                                          <p:endCondLst>
                                            <p:cond evt="onStopAudio" delay="0">
                                              <p:tgtEl>
                                                <p:sldTgt/>
                                              </p:tgtEl>
                                            </p:cond>
                                          </p:endCondLst>
                                        </p:cTn>
                                        <p:tgtEl>
                                          <p:sndTgt r:embed="rId6" name="whoosh.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080"/>
                                        </p:tgtEl>
                                        <p:attrNameLst>
                                          <p:attrName>style.visibility</p:attrName>
                                        </p:attrNameLst>
                                      </p:cBhvr>
                                      <p:to>
                                        <p:strVal val="visible"/>
                                      </p:to>
                                    </p:set>
                                    <p:animEffect transition="in" filter="blinds(horizontal)">
                                      <p:cBhvr>
                                        <p:cTn id="42" dur="500"/>
                                        <p:tgtEl>
                                          <p:spTgt spid="3080"/>
                                        </p:tgtEl>
                                      </p:cBhvr>
                                    </p:animEffect>
                                  </p:childTnLst>
                                  <p:subTnLst>
                                    <p:audio>
                                      <p:cMediaNode>
                                        <p:cTn display="0" masterRel="sameClick">
                                          <p:stCondLst>
                                            <p:cond evt="begin" delay="0">
                                              <p:tn val="40"/>
                                            </p:cond>
                                          </p:stCondLst>
                                          <p:endCondLst>
                                            <p:cond evt="onStopAudio" delay="0">
                                              <p:tgtEl>
                                                <p:sldTgt/>
                                              </p:tgtEl>
                                            </p:cond>
                                          </p:endCondLst>
                                        </p:cTn>
                                        <p:tgtEl>
                                          <p:sndTgt r:embed="rId7" name="explode.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10" fill="hold" grpId="0" nodeType="clickEffect">
                                  <p:stCondLst>
                                    <p:cond delay="0"/>
                                  </p:stCondLst>
                                  <p:childTnLst>
                                    <p:set>
                                      <p:cBhvr>
                                        <p:cTn id="46" dur="1" fill="hold">
                                          <p:stCondLst>
                                            <p:cond delay="0"/>
                                          </p:stCondLst>
                                        </p:cTn>
                                        <p:tgtEl>
                                          <p:spTgt spid="3082"/>
                                        </p:tgtEl>
                                        <p:attrNameLst>
                                          <p:attrName>style.visibility</p:attrName>
                                        </p:attrNameLst>
                                      </p:cBhvr>
                                      <p:to>
                                        <p:strVal val="visible"/>
                                      </p:to>
                                    </p:set>
                                    <p:anim calcmode="lin" valueType="num">
                                      <p:cBhvr>
                                        <p:cTn id="47" dur="500" fill="hold"/>
                                        <p:tgtEl>
                                          <p:spTgt spid="3082"/>
                                        </p:tgtEl>
                                        <p:attrNameLst>
                                          <p:attrName>ppt_w</p:attrName>
                                        </p:attrNameLst>
                                      </p:cBhvr>
                                      <p:tavLst>
                                        <p:tav tm="0">
                                          <p:val>
                                            <p:fltVal val="0"/>
                                          </p:val>
                                        </p:tav>
                                        <p:tav tm="100000">
                                          <p:val>
                                            <p:strVal val="#ppt_w"/>
                                          </p:val>
                                        </p:tav>
                                      </p:tavLst>
                                    </p:anim>
                                    <p:anim calcmode="lin" valueType="num">
                                      <p:cBhvr>
                                        <p:cTn id="48" dur="500" fill="hold"/>
                                        <p:tgtEl>
                                          <p:spTgt spid="308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5"/>
                                            </p:cond>
                                          </p:stCondLst>
                                          <p:endCondLst>
                                            <p:cond evt="onStopAudio" delay="0">
                                              <p:tgtEl>
                                                <p:sldTgt/>
                                              </p:tgtEl>
                                            </p:cond>
                                          </p:endCondLst>
                                        </p:cTn>
                                        <p:tgtEl>
                                          <p:sndTgt r:embed="rId8" name="gunshot.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3078"/>
                                        </p:tgtEl>
                                        <p:attrNameLst>
                                          <p:attrName>style.visibility</p:attrName>
                                        </p:attrNameLst>
                                      </p:cBhvr>
                                      <p:to>
                                        <p:strVal val="visible"/>
                                      </p:to>
                                    </p:set>
                                    <p:animEffect transition="in" filter="dissolve">
                                      <p:cBhvr>
                                        <p:cTn id="53" dur="500"/>
                                        <p:tgtEl>
                                          <p:spTgt spid="3078"/>
                                        </p:tgtEl>
                                      </p:cBhvr>
                                    </p:animEffect>
                                  </p:childTnLst>
                                  <p:subTnLst>
                                    <p:audio>
                                      <p:cMediaNode>
                                        <p:cTn display="0" masterRel="sameClick">
                                          <p:stCondLst>
                                            <p:cond evt="begin" delay="0">
                                              <p:tn val="51"/>
                                            </p:cond>
                                          </p:stCondLst>
                                          <p:endCondLst>
                                            <p:cond evt="onStopAudio" delay="0">
                                              <p:tgtEl>
                                                <p:sldTgt/>
                                              </p:tgtEl>
                                            </p:cond>
                                          </p:endCondLst>
                                        </p:cTn>
                                        <p:tgtEl>
                                          <p:sndTgt r:embed="rId9" name="chimes.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12" presetClass="entr" presetSubtype="4" fill="hold" grpId="0" nodeType="clickEffect">
                                  <p:stCondLst>
                                    <p:cond delay="0"/>
                                  </p:stCondLst>
                                  <p:childTnLst>
                                    <p:set>
                                      <p:cBhvr>
                                        <p:cTn id="57" dur="1" fill="hold">
                                          <p:stCondLst>
                                            <p:cond delay="0"/>
                                          </p:stCondLst>
                                        </p:cTn>
                                        <p:tgtEl>
                                          <p:spTgt spid="3081"/>
                                        </p:tgtEl>
                                        <p:attrNameLst>
                                          <p:attrName>style.visibility</p:attrName>
                                        </p:attrNameLst>
                                      </p:cBhvr>
                                      <p:to>
                                        <p:strVal val="visible"/>
                                      </p:to>
                                    </p:set>
                                    <p:animEffect transition="in" filter="slide(fromBottom)">
                                      <p:cBhvr>
                                        <p:cTn id="58" dur="500"/>
                                        <p:tgtEl>
                                          <p:spTgt spid="3081"/>
                                        </p:tgtEl>
                                      </p:cBhvr>
                                    </p:animEffect>
                                  </p:childTnLst>
                                  <p:subTnLst>
                                    <p:audio>
                                      <p:cMediaNode>
                                        <p:cTn display="0" masterRel="sameClick">
                                          <p:stCondLst>
                                            <p:cond evt="begin" delay="0">
                                              <p:tn val="56"/>
                                            </p:cond>
                                          </p:stCondLst>
                                          <p:endCondLst>
                                            <p:cond evt="onStopAudio" delay="0">
                                              <p:tgtEl>
                                                <p:sldTgt/>
                                              </p:tgtEl>
                                            </p:cond>
                                          </p:endCondLst>
                                        </p:cTn>
                                        <p:tgtEl>
                                          <p:sndTgt r:embed="rId10"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autoUpdateAnimBg="0"/>
      <p:bldP spid="3075" grpId="0" animBg="1" autoUpdateAnimBg="0"/>
      <p:bldP spid="3076" grpId="0" animBg="1" autoUpdateAnimBg="0"/>
      <p:bldP spid="3077" grpId="0" animBg="1" autoUpdateAnimBg="0"/>
      <p:bldP spid="3078" grpId="0" animBg="1" autoUpdateAnimBg="0"/>
      <p:bldP spid="3079" grpId="0" animBg="1" autoUpdateAnimBg="0"/>
      <p:bldP spid="3080" grpId="0" animBg="1" autoUpdateAnimBg="0"/>
      <p:bldP spid="3081" grpId="0" animBg="1" autoUpdateAnimBg="0"/>
      <p:bldP spid="3082"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for Russian Revolution</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Miserable conditions of the farmers: </a:t>
            </a:r>
            <a:r>
              <a:rPr lang="en-US" dirty="0" err="1" smtClean="0"/>
              <a:t>Fedualism</a:t>
            </a:r>
            <a:r>
              <a:rPr lang="en-US" dirty="0" smtClean="0"/>
              <a:t> formed the basis of agriculture and serfdom prevailed there </a:t>
            </a:r>
            <a:r>
              <a:rPr lang="en-US" dirty="0" err="1" smtClean="0"/>
              <a:t>upto</a:t>
            </a:r>
            <a:r>
              <a:rPr lang="en-US" dirty="0" smtClean="0"/>
              <a:t> 1861 AD. The farmers worked as serfs on the land and much of their produce went in the hands of the higher class. They use primitive tools and high burden of taxation.</a:t>
            </a:r>
          </a:p>
          <a:p>
            <a:r>
              <a:rPr lang="en-US" dirty="0" smtClean="0"/>
              <a:t>Miserable condition of </a:t>
            </a:r>
            <a:r>
              <a:rPr lang="en-US" dirty="0" err="1" smtClean="0"/>
              <a:t>Labourers</a:t>
            </a:r>
            <a:r>
              <a:rPr lang="en-US" dirty="0" smtClean="0"/>
              <a:t>/Workers: After Industrial Revolution, the capitalist invested huge sums in various industries to amass huge wealth and exploited the workers for their selfish ends. Workers were exploited and low wages.</a:t>
            </a:r>
          </a:p>
          <a:p>
            <a:r>
              <a:rPr lang="en-US" dirty="0" smtClean="0"/>
              <a:t>Defective Social structure: huge difference of life between upper[enjoyed special rights and privileges] and lower classes[deprived of legitimate rights]. </a:t>
            </a:r>
            <a:r>
              <a:rPr lang="en-US" dirty="0" err="1" smtClean="0"/>
              <a:t>Inquality</a:t>
            </a:r>
            <a:r>
              <a:rPr lang="en-US" dirty="0" smtClean="0"/>
              <a:t> established</a:t>
            </a:r>
          </a:p>
          <a:p>
            <a:r>
              <a:rPr lang="en-US" dirty="0" smtClean="0"/>
              <a:t>Demands of the New Middle Class: After Industrial revolution, new middle class comprised of traders and factor owners. They in company of intelligentsia, started demanding for responsible government, right to voting, freedom of press, speech and equality before law.</a:t>
            </a:r>
          </a:p>
          <a:p>
            <a:r>
              <a:rPr lang="en-US" dirty="0" smtClean="0"/>
              <a:t>The Autocratic rule of Czar/</a:t>
            </a:r>
            <a:r>
              <a:rPr lang="en-US" dirty="0" err="1" smtClean="0"/>
              <a:t>Tzar</a:t>
            </a:r>
            <a:r>
              <a:rPr lang="en-US" dirty="0" smtClean="0"/>
              <a:t>: self will rule and control all administrative powers, ignored public welfare. But Nicholas II was an inefficient and weak ruler. After failed revolution of 1905, he was compelled to establish parliament or Duma. </a:t>
            </a:r>
            <a:endParaRPr lang="en-US" dirty="0"/>
          </a:p>
        </p:txBody>
      </p:sp>
    </p:spTree>
    <p:extLst>
      <p:ext uri="{BB962C8B-B14F-4D97-AF65-F5344CB8AC3E}">
        <p14:creationId xmlns:p14="http://schemas.microsoft.com/office/powerpoint/2010/main" val="3099021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for Russian Revolution</a:t>
            </a:r>
          </a:p>
        </p:txBody>
      </p:sp>
      <p:sp>
        <p:nvSpPr>
          <p:cNvPr id="3" name="Content Placeholder 2"/>
          <p:cNvSpPr>
            <a:spLocks noGrp="1"/>
          </p:cNvSpPr>
          <p:nvPr>
            <p:ph idx="1"/>
          </p:nvPr>
        </p:nvSpPr>
        <p:spPr/>
        <p:txBody>
          <a:bodyPr>
            <a:normAutofit fontScale="62500" lnSpcReduction="20000"/>
          </a:bodyPr>
          <a:lstStyle/>
          <a:p>
            <a:r>
              <a:rPr lang="en-US" dirty="0" smtClean="0"/>
              <a:t>Inefficient Administration: Because of inefficient officials and atrocities were committed on the Jews, writers, teachers and students and masses in many ways, so people thought the only way to get rid of despotism, feudalism and social tyranny was through revolution.</a:t>
            </a:r>
          </a:p>
          <a:p>
            <a:r>
              <a:rPr lang="en-US" dirty="0" smtClean="0"/>
              <a:t>Spread of ideas of Karl Marx and socialism: He was against capitalism and private property and the society should have common control over means of production/</a:t>
            </a:r>
            <a:r>
              <a:rPr lang="en-US" dirty="0" err="1" smtClean="0"/>
              <a:t>nationalised</a:t>
            </a:r>
            <a:r>
              <a:rPr lang="en-US" dirty="0" smtClean="0"/>
              <a:t>.  Socialism and Western liberal ideas gave rise to revolution.</a:t>
            </a:r>
          </a:p>
          <a:p>
            <a:r>
              <a:rPr lang="en-US" dirty="0" smtClean="0"/>
              <a:t>Political parties: Workers established Social Democratic Party in 1893 with socialist principles and in 1903 it was divided into two- Bolsheviks[Lenin: use violent means] and Mensheviks</a:t>
            </a:r>
          </a:p>
          <a:p>
            <a:r>
              <a:rPr lang="en-US" dirty="0" smtClean="0"/>
              <a:t>Russo-Japanese War 1904-05: Russia Defeated by small nation so people turned against Czar</a:t>
            </a:r>
          </a:p>
          <a:p>
            <a:r>
              <a:rPr lang="en-US" dirty="0" smtClean="0"/>
              <a:t>Effect of </a:t>
            </a:r>
            <a:r>
              <a:rPr lang="en-US" dirty="0" err="1" smtClean="0"/>
              <a:t>Ist</a:t>
            </a:r>
            <a:r>
              <a:rPr lang="en-US" dirty="0" smtClean="0"/>
              <a:t> World War: Russia joined Alliance in 1914 but after 1915 faced many losses as untrained farmers were sent to front. Thus situation got ripe for revolution.</a:t>
            </a:r>
            <a:endParaRPr lang="en-US" dirty="0"/>
          </a:p>
        </p:txBody>
      </p:sp>
    </p:spTree>
    <p:extLst>
      <p:ext uri="{BB962C8B-B14F-4D97-AF65-F5344CB8AC3E}">
        <p14:creationId xmlns:p14="http://schemas.microsoft.com/office/powerpoint/2010/main" val="320251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Impact/Effect of Revolution</a:t>
            </a:r>
            <a:endParaRPr lang="en-US" dirty="0"/>
          </a:p>
        </p:txBody>
      </p:sp>
      <p:sp>
        <p:nvSpPr>
          <p:cNvPr id="3" name="Content Placeholder 2"/>
          <p:cNvSpPr>
            <a:spLocks noGrp="1"/>
          </p:cNvSpPr>
          <p:nvPr>
            <p:ph idx="1"/>
          </p:nvPr>
        </p:nvSpPr>
        <p:spPr>
          <a:xfrm>
            <a:off x="381000" y="1143000"/>
            <a:ext cx="8305800" cy="4983163"/>
          </a:xfrm>
        </p:spPr>
        <p:txBody>
          <a:bodyPr>
            <a:normAutofit fontScale="62500" lnSpcReduction="20000"/>
          </a:bodyPr>
          <a:lstStyle/>
          <a:p>
            <a:r>
              <a:rPr lang="en-US" dirty="0" smtClean="0"/>
              <a:t>End of the Autocratic Rule</a:t>
            </a:r>
          </a:p>
          <a:p>
            <a:r>
              <a:rPr lang="en-US" dirty="0" smtClean="0"/>
              <a:t>Government of the </a:t>
            </a:r>
            <a:r>
              <a:rPr lang="en-US" dirty="0" smtClean="0"/>
              <a:t>Proletariats/working </a:t>
            </a:r>
            <a:r>
              <a:rPr lang="en-US" dirty="0" smtClean="0"/>
              <a:t>class under the leadership of Lenin Established</a:t>
            </a:r>
          </a:p>
          <a:p>
            <a:r>
              <a:rPr lang="en-US" dirty="0" smtClean="0"/>
              <a:t>New social set up: as Landlords, </a:t>
            </a:r>
            <a:r>
              <a:rPr lang="en-US" dirty="0" smtClean="0"/>
              <a:t>businessmen </a:t>
            </a:r>
            <a:r>
              <a:rPr lang="en-US" dirty="0" smtClean="0"/>
              <a:t>and clergy was reduced to nothing. All things </a:t>
            </a:r>
            <a:r>
              <a:rPr lang="en-US" smtClean="0"/>
              <a:t>were </a:t>
            </a:r>
            <a:r>
              <a:rPr lang="en-US" smtClean="0"/>
              <a:t>nationalized, </a:t>
            </a:r>
            <a:r>
              <a:rPr lang="en-US" dirty="0" smtClean="0"/>
              <a:t>old inequality was abolished and Communism established</a:t>
            </a:r>
          </a:p>
          <a:p>
            <a:r>
              <a:rPr lang="en-US" dirty="0" smtClean="0"/>
              <a:t>New Economic changes : land taken away from landlords and distributed to peasants. The management of factories given to workers. Military training made compulsory for workers.</a:t>
            </a:r>
          </a:p>
          <a:p>
            <a:r>
              <a:rPr lang="en-US" dirty="0" smtClean="0"/>
              <a:t>Russia became the world Power as it made progress under the guidance of Lenin</a:t>
            </a:r>
          </a:p>
          <a:p>
            <a:r>
              <a:rPr lang="en-US" dirty="0" smtClean="0"/>
              <a:t>Influence on the workers of the world: set up a new society on the basis of the Communist principles by introducing drastic changes in the social and economic spheres. Struggle between Marxism and Capitalism. Russian socialism spread throughout the world.</a:t>
            </a:r>
          </a:p>
          <a:p>
            <a:r>
              <a:rPr lang="en-US" dirty="0" smtClean="0"/>
              <a:t>Establishment of Totalitarianism and regimentation of life. Life controlled by state  and revolution paved way for the tyranny of the state instead of Czar.</a:t>
            </a:r>
            <a:endParaRPr lang="en-US" dirty="0"/>
          </a:p>
        </p:txBody>
      </p:sp>
    </p:spTree>
    <p:extLst>
      <p:ext uri="{BB962C8B-B14F-4D97-AF65-F5344CB8AC3E}">
        <p14:creationId xmlns:p14="http://schemas.microsoft.com/office/powerpoint/2010/main" val="1231937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solidFill>
                  <a:schemeClr val="tx2"/>
                </a:solidFill>
                <a:cs typeface="Times New Roman" pitchFamily="18" charset="0"/>
              </a:rPr>
              <a:t>Czar Nicholas II (</a:t>
            </a:r>
            <a:r>
              <a:rPr lang="en-US" sz="3100" dirty="0" smtClean="0">
                <a:solidFill>
                  <a:schemeClr val="tx2"/>
                </a:solidFill>
                <a:cs typeface="Times New Roman" pitchFamily="18" charset="0"/>
              </a:rPr>
              <a:t>1894-1917) Last </a:t>
            </a:r>
            <a:r>
              <a:rPr lang="en-US" sz="3100" dirty="0">
                <a:solidFill>
                  <a:schemeClr val="tx2"/>
                </a:solidFill>
                <a:cs typeface="Times New Roman" pitchFamily="18" charset="0"/>
              </a:rPr>
              <a:t>Czar of Russia</a:t>
            </a:r>
            <a:r>
              <a:rPr lang="en-US" dirty="0">
                <a:solidFill>
                  <a:schemeClr val="tx2"/>
                </a:solidFill>
              </a:rPr>
              <a:t/>
            </a:r>
            <a:br>
              <a:rPr lang="en-US" dirty="0">
                <a:solidFill>
                  <a:schemeClr val="tx2"/>
                </a:solidFill>
              </a:rPr>
            </a:br>
            <a:endParaRPr lang="en-US" dirty="0"/>
          </a:p>
        </p:txBody>
      </p:sp>
      <p:sp>
        <p:nvSpPr>
          <p:cNvPr id="3" name="Content Placeholder 2"/>
          <p:cNvSpPr>
            <a:spLocks noGrp="1"/>
          </p:cNvSpPr>
          <p:nvPr>
            <p:ph idx="1"/>
          </p:nvPr>
        </p:nvSpPr>
        <p:spPr/>
        <p:txBody>
          <a:bodyPr>
            <a:normAutofit fontScale="85000" lnSpcReduction="20000"/>
          </a:bodyPr>
          <a:lstStyle/>
          <a:p>
            <a:r>
              <a:rPr lang="en-US" dirty="0"/>
              <a:t>Nicholas II was a harsh, yet weak </a:t>
            </a:r>
            <a:r>
              <a:rPr lang="en-US" dirty="0" smtClean="0"/>
              <a:t>ruler</a:t>
            </a:r>
          </a:p>
          <a:p>
            <a:pPr>
              <a:spcBef>
                <a:spcPct val="50000"/>
              </a:spcBef>
              <a:defRPr/>
            </a:pPr>
            <a:r>
              <a:rPr lang="en-GB" dirty="0" smtClean="0">
                <a:latin typeface="Arial" pitchFamily="34" charset="0"/>
              </a:rPr>
              <a:t>He </a:t>
            </a:r>
            <a:r>
              <a:rPr lang="en-GB" dirty="0">
                <a:latin typeface="Arial" pitchFamily="34" charset="0"/>
              </a:rPr>
              <a:t>was an absolute monarch, meaning that he had total power in Russia. </a:t>
            </a:r>
          </a:p>
          <a:p>
            <a:pPr>
              <a:spcBef>
                <a:spcPct val="50000"/>
              </a:spcBef>
              <a:defRPr/>
            </a:pPr>
            <a:r>
              <a:rPr lang="en-GB" dirty="0">
                <a:latin typeface="Arial" pitchFamily="34" charset="0"/>
              </a:rPr>
              <a:t>Was a weak man. He used his secret police, the </a:t>
            </a:r>
            <a:r>
              <a:rPr lang="en-GB" dirty="0" err="1">
                <a:latin typeface="Arial" pitchFamily="34" charset="0"/>
              </a:rPr>
              <a:t>Okrana</a:t>
            </a:r>
            <a:r>
              <a:rPr lang="en-GB" dirty="0">
                <a:latin typeface="Arial" pitchFamily="34" charset="0"/>
              </a:rPr>
              <a:t>, to persecute opponents.</a:t>
            </a:r>
          </a:p>
          <a:p>
            <a:pPr>
              <a:spcBef>
                <a:spcPct val="50000"/>
              </a:spcBef>
              <a:defRPr/>
            </a:pPr>
            <a:r>
              <a:rPr lang="en-GB" dirty="0">
                <a:latin typeface="Arial" pitchFamily="34" charset="0"/>
              </a:rPr>
              <a:t> Books and newspapers were censored. The Church supported the Tsar – the ‘Little Father of the Russian people’.</a:t>
            </a:r>
          </a:p>
          <a:p>
            <a:pPr>
              <a:spcBef>
                <a:spcPct val="50000"/>
              </a:spcBef>
              <a:defRPr/>
            </a:pPr>
            <a:r>
              <a:rPr lang="en-GB" dirty="0">
                <a:latin typeface="Arial" pitchFamily="34" charset="0"/>
              </a:rPr>
              <a:t>The Tsar’s undemocratic government was a major cause of the revolution.</a:t>
            </a:r>
          </a:p>
          <a:p>
            <a:endParaRPr lang="en-US" dirty="0"/>
          </a:p>
        </p:txBody>
      </p:sp>
    </p:spTree>
    <p:extLst>
      <p:ext uri="{BB962C8B-B14F-4D97-AF65-F5344CB8AC3E}">
        <p14:creationId xmlns:p14="http://schemas.microsoft.com/office/powerpoint/2010/main" val="1542554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Russian Government Before Revolution</a:t>
            </a:r>
            <a:endParaRPr lang="en-US" sz="3600" dirty="0"/>
          </a:p>
        </p:txBody>
      </p:sp>
      <p:sp>
        <p:nvSpPr>
          <p:cNvPr id="3" name="Content Placeholder 2"/>
          <p:cNvSpPr>
            <a:spLocks noGrp="1"/>
          </p:cNvSpPr>
          <p:nvPr>
            <p:ph idx="1"/>
          </p:nvPr>
        </p:nvSpPr>
        <p:spPr/>
        <p:txBody>
          <a:bodyPr>
            <a:normAutofit fontScale="85000" lnSpcReduction="10000"/>
          </a:bodyPr>
          <a:lstStyle/>
          <a:p>
            <a:r>
              <a:rPr lang="en-US" dirty="0" smtClean="0"/>
              <a:t>Monarchy: The Czar-Until 1905, Czar's powers were unlimited. </a:t>
            </a:r>
          </a:p>
          <a:p>
            <a:r>
              <a:rPr lang="en-US" dirty="0" smtClean="0"/>
              <a:t>Russia had no constitution </a:t>
            </a:r>
          </a:p>
          <a:p>
            <a:r>
              <a:rPr lang="en-US" dirty="0" smtClean="0"/>
              <a:t>No political party system to check the Czar's power </a:t>
            </a:r>
          </a:p>
          <a:p>
            <a:r>
              <a:rPr lang="en-US" dirty="0" smtClean="0"/>
              <a:t>Had strong secret police which terrorized the people.</a:t>
            </a:r>
          </a:p>
          <a:p>
            <a:r>
              <a:rPr lang="en-US" dirty="0" smtClean="0"/>
              <a:t>Sharp class divisions existed between nobility and peasants. </a:t>
            </a:r>
          </a:p>
          <a:p>
            <a:r>
              <a:rPr lang="en-US" dirty="0" smtClean="0"/>
              <a:t>Peasants were landless.</a:t>
            </a:r>
          </a:p>
          <a:p>
            <a:r>
              <a:rPr lang="en-US" dirty="0" smtClean="0"/>
              <a:t>Czar did not resolve complaints of peasants and workers. </a:t>
            </a:r>
          </a:p>
          <a:p>
            <a:endParaRPr lang="en-US" dirty="0"/>
          </a:p>
        </p:txBody>
      </p:sp>
    </p:spTree>
    <p:extLst>
      <p:ext uri="{BB962C8B-B14F-4D97-AF65-F5344CB8AC3E}">
        <p14:creationId xmlns:p14="http://schemas.microsoft.com/office/powerpoint/2010/main" val="1990306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2"/>
                </a:solidFill>
                <a:latin typeface="Arial" pitchFamily="34" charset="0"/>
              </a:rPr>
              <a:t>Russo-Japanese War (1904-1905)</a:t>
            </a:r>
            <a:br>
              <a:rPr lang="en-US" dirty="0" smtClean="0">
                <a:solidFill>
                  <a:schemeClr val="tx2"/>
                </a:solidFill>
                <a:latin typeface="Arial" pitchFamily="34" charset="0"/>
              </a:rPr>
            </a:br>
            <a:endParaRPr lang="en-US" dirty="0"/>
          </a:p>
        </p:txBody>
      </p:sp>
      <p:sp>
        <p:nvSpPr>
          <p:cNvPr id="3" name="Content Placeholder 2"/>
          <p:cNvSpPr>
            <a:spLocks noGrp="1"/>
          </p:cNvSpPr>
          <p:nvPr>
            <p:ph idx="1"/>
          </p:nvPr>
        </p:nvSpPr>
        <p:spPr/>
        <p:txBody>
          <a:bodyPr>
            <a:normAutofit fontScale="25000" lnSpcReduction="20000"/>
          </a:bodyPr>
          <a:lstStyle/>
          <a:p>
            <a:pPr>
              <a:defRPr/>
            </a:pPr>
            <a:r>
              <a:rPr lang="en-US" sz="9600" dirty="0" smtClean="0">
                <a:effectLst>
                  <a:outerShdw blurRad="38100" dist="38100" dir="2700000" algn="tl">
                    <a:srgbClr val="000000">
                      <a:alpha val="43137"/>
                    </a:srgbClr>
                  </a:outerShdw>
                </a:effectLst>
                <a:latin typeface="Arial" pitchFamily="34" charset="0"/>
              </a:rPr>
              <a:t>Dispute </a:t>
            </a:r>
            <a:r>
              <a:rPr lang="en-US" sz="9600" dirty="0">
                <a:effectLst>
                  <a:outerShdw blurRad="38100" dist="38100" dir="2700000" algn="tl">
                    <a:srgbClr val="000000">
                      <a:alpha val="43137"/>
                    </a:srgbClr>
                  </a:outerShdw>
                </a:effectLst>
                <a:latin typeface="Arial" pitchFamily="34" charset="0"/>
              </a:rPr>
              <a:t>with Japan over Manchuria, which was located in North East </a:t>
            </a:r>
            <a:r>
              <a:rPr lang="en-US" sz="9600" dirty="0" smtClean="0">
                <a:effectLst>
                  <a:outerShdw blurRad="38100" dist="38100" dir="2700000" algn="tl">
                    <a:srgbClr val="000000">
                      <a:alpha val="43137"/>
                    </a:srgbClr>
                  </a:outerShdw>
                </a:effectLst>
                <a:latin typeface="Arial" pitchFamily="34" charset="0"/>
              </a:rPr>
              <a:t>China</a:t>
            </a:r>
          </a:p>
          <a:p>
            <a:pPr>
              <a:buFont typeface="Arial" charset="0"/>
              <a:buChar char="•"/>
            </a:pPr>
            <a:r>
              <a:rPr lang="en-US" sz="9600" dirty="0" smtClean="0"/>
              <a:t>Result of increasingly expansionist Russian foreign policy in the East</a:t>
            </a:r>
          </a:p>
          <a:p>
            <a:pPr>
              <a:buFont typeface="Arial" charset="0"/>
              <a:buChar char="•"/>
            </a:pPr>
            <a:r>
              <a:rPr lang="en-US" sz="9600" dirty="0" smtClean="0"/>
              <a:t>Intended as a way to increase the prestige of the autocracy at home and abroad, but resulted in a humiliating defeat for Russia. </a:t>
            </a:r>
          </a:p>
          <a:p>
            <a:pPr>
              <a:buFont typeface="Arial" charset="0"/>
              <a:buChar char="•"/>
            </a:pPr>
            <a:r>
              <a:rPr lang="en-US" sz="9600" dirty="0" smtClean="0"/>
              <a:t>This war marked the first time any Asian power had defeated a European power in a real war. Embarrassing, leadership blamed</a:t>
            </a:r>
          </a:p>
          <a:p>
            <a:pPr>
              <a:buFont typeface="Arial" charset="0"/>
              <a:buChar char="•"/>
            </a:pPr>
            <a:r>
              <a:rPr lang="en-US" sz="9600" dirty="0" smtClean="0"/>
              <a:t>With the defeat, Japan emerged as a major threat to Russian interests in the east and, in Russia, even moderates lost confidence in the old regime. </a:t>
            </a:r>
          </a:p>
          <a:p>
            <a:pPr>
              <a:buFont typeface="Arial" charset="0"/>
              <a:buChar char="•"/>
            </a:pPr>
            <a:r>
              <a:rPr lang="en-US" sz="9600" dirty="0" smtClean="0"/>
              <a:t>Poverty on the rise</a:t>
            </a:r>
          </a:p>
          <a:p>
            <a:pPr>
              <a:defRPr/>
            </a:pPr>
            <a:endParaRPr lang="en-US" sz="9600" dirty="0">
              <a:effectLst>
                <a:outerShdw blurRad="38100" dist="38100" dir="2700000" algn="tl">
                  <a:srgbClr val="000000">
                    <a:alpha val="43137"/>
                  </a:srgbClr>
                </a:outerShdw>
              </a:effectLst>
              <a:latin typeface="Arial" pitchFamily="34" charset="0"/>
            </a:endParaRPr>
          </a:p>
          <a:p>
            <a:endParaRPr lang="en-US" dirty="0"/>
          </a:p>
        </p:txBody>
      </p:sp>
    </p:spTree>
    <p:extLst>
      <p:ext uri="{BB962C8B-B14F-4D97-AF65-F5344CB8AC3E}">
        <p14:creationId xmlns:p14="http://schemas.microsoft.com/office/powerpoint/2010/main" val="27768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Russo-Japanese War ends</a:t>
            </a:r>
            <a:endParaRPr lang="en-US" dirty="0"/>
          </a:p>
        </p:txBody>
      </p:sp>
      <p:sp>
        <p:nvSpPr>
          <p:cNvPr id="3" name="Content Placeholder 2"/>
          <p:cNvSpPr>
            <a:spLocks noGrp="1"/>
          </p:cNvSpPr>
          <p:nvPr>
            <p:ph idx="1"/>
          </p:nvPr>
        </p:nvSpPr>
        <p:spPr/>
        <p:txBody>
          <a:bodyPr>
            <a:normAutofit fontScale="77500" lnSpcReduction="20000"/>
          </a:bodyPr>
          <a:lstStyle/>
          <a:p>
            <a:pPr>
              <a:defRPr/>
            </a:pPr>
            <a:r>
              <a:rPr lang="en-US" dirty="0"/>
              <a:t>Treaty of Portsmouth</a:t>
            </a:r>
            <a:br>
              <a:rPr lang="en-US" dirty="0"/>
            </a:br>
            <a:r>
              <a:rPr lang="en-US" dirty="0"/>
              <a:t>5 September 1905</a:t>
            </a:r>
          </a:p>
          <a:p>
            <a:pPr lvl="1">
              <a:defRPr/>
            </a:pPr>
            <a:r>
              <a:rPr lang="en-US" dirty="0"/>
              <a:t>Japan: south Sakhalin, Korea, Port Arthur</a:t>
            </a:r>
          </a:p>
          <a:p>
            <a:pPr lvl="1">
              <a:defRPr/>
            </a:pPr>
            <a:r>
              <a:rPr lang="en-US" dirty="0"/>
              <a:t>Russia: evacuate Manchuria (but no indemnity)</a:t>
            </a:r>
          </a:p>
          <a:p>
            <a:pPr>
              <a:defRPr/>
            </a:pPr>
            <a:r>
              <a:rPr lang="en-US" dirty="0"/>
              <a:t>Casualties:</a:t>
            </a:r>
          </a:p>
          <a:p>
            <a:pPr lvl="1">
              <a:defRPr/>
            </a:pPr>
            <a:r>
              <a:rPr lang="en-CA" dirty="0"/>
              <a:t>Japanese dead: 80,000 (in combat 47,000; of disease 33,000)</a:t>
            </a:r>
          </a:p>
          <a:p>
            <a:pPr lvl="2">
              <a:buFont typeface="Arial" pitchFamily="34" charset="0"/>
              <a:buChar char="–"/>
              <a:defRPr/>
            </a:pPr>
            <a:r>
              <a:rPr lang="en-US" dirty="0"/>
              <a:t>Wounded: at least 100,000</a:t>
            </a:r>
            <a:endParaRPr lang="en-CA" dirty="0"/>
          </a:p>
          <a:p>
            <a:pPr lvl="1">
              <a:defRPr/>
            </a:pPr>
            <a:r>
              <a:rPr lang="en-CA" dirty="0"/>
              <a:t>Russian dead: 60,000 (47,500 in battle; 12,500 of disease)</a:t>
            </a:r>
          </a:p>
          <a:p>
            <a:pPr lvl="2">
              <a:buFont typeface="Arial" pitchFamily="34" charset="0"/>
              <a:buChar char="–"/>
              <a:defRPr/>
            </a:pPr>
            <a:r>
              <a:rPr lang="en-US" dirty="0"/>
              <a:t>Wounded: 146,000</a:t>
            </a:r>
            <a:endParaRPr lang="en-CA" dirty="0"/>
          </a:p>
          <a:p>
            <a:pPr lvl="1">
              <a:defRPr/>
            </a:pPr>
            <a:r>
              <a:rPr lang="en-US" dirty="0"/>
              <a:t>Russia’s reputation as Great Power </a:t>
            </a:r>
            <a:endParaRPr lang="en-CA" dirty="0"/>
          </a:p>
          <a:p>
            <a:pPr>
              <a:defRPr/>
            </a:pPr>
            <a:r>
              <a:rPr lang="en-US" dirty="0"/>
              <a:t>First Asian victory over European power, though at great sacrifice</a:t>
            </a:r>
          </a:p>
        </p:txBody>
      </p:sp>
    </p:spTree>
    <p:extLst>
      <p:ext uri="{BB962C8B-B14F-4D97-AF65-F5344CB8AC3E}">
        <p14:creationId xmlns:p14="http://schemas.microsoft.com/office/powerpoint/2010/main" val="61695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effectLst>
                  <a:outerShdw blurRad="38100" dist="38100" dir="2700000" algn="tl">
                    <a:srgbClr val="FFFFFF"/>
                  </a:outerShdw>
                </a:effectLst>
                <a:latin typeface="Arial" pitchFamily="34" charset="0"/>
              </a:rPr>
              <a:t>Failure of the Duma</a:t>
            </a:r>
            <a:br>
              <a:rPr lang="en-GB" dirty="0" smtClean="0">
                <a:effectLst>
                  <a:outerShdw blurRad="38100" dist="38100" dir="2700000" algn="tl">
                    <a:srgbClr val="FFFFFF"/>
                  </a:outerShdw>
                </a:effectLst>
                <a:latin typeface="Arial" pitchFamily="34" charset="0"/>
              </a:rPr>
            </a:br>
            <a:endParaRPr lang="en-US" dirty="0"/>
          </a:p>
        </p:txBody>
      </p:sp>
      <p:sp>
        <p:nvSpPr>
          <p:cNvPr id="3" name="Content Placeholder 2"/>
          <p:cNvSpPr>
            <a:spLocks noGrp="1"/>
          </p:cNvSpPr>
          <p:nvPr>
            <p:ph idx="1"/>
          </p:nvPr>
        </p:nvSpPr>
        <p:spPr/>
        <p:txBody>
          <a:bodyPr>
            <a:normAutofit fontScale="70000" lnSpcReduction="20000"/>
          </a:bodyPr>
          <a:lstStyle/>
          <a:p>
            <a:pPr>
              <a:spcBef>
                <a:spcPct val="50000"/>
              </a:spcBef>
              <a:defRPr/>
            </a:pPr>
            <a:r>
              <a:rPr lang="en-GB" dirty="0">
                <a:latin typeface="Arial" pitchFamily="34" charset="0"/>
              </a:rPr>
              <a:t>In 1905 Russia lost a war with Japan. This defeat caused strikes in the Russian cities, the Tsar nearly lost control. </a:t>
            </a:r>
          </a:p>
          <a:p>
            <a:pPr>
              <a:spcBef>
                <a:spcPct val="50000"/>
              </a:spcBef>
              <a:defRPr/>
            </a:pPr>
            <a:r>
              <a:rPr lang="en-GB" dirty="0">
                <a:latin typeface="Arial" pitchFamily="34" charset="0"/>
              </a:rPr>
              <a:t>Nicholas II offered to call a Duma, or parliament, with free elections. This was accepted by the demonstrators. </a:t>
            </a:r>
          </a:p>
          <a:p>
            <a:pPr>
              <a:spcBef>
                <a:spcPct val="50000"/>
              </a:spcBef>
              <a:defRPr/>
            </a:pPr>
            <a:r>
              <a:rPr lang="en-GB" dirty="0">
                <a:latin typeface="Arial" pitchFamily="34" charset="0"/>
              </a:rPr>
              <a:t>When the Duma met, it criticized the Tsar and demanded changes. </a:t>
            </a:r>
          </a:p>
          <a:p>
            <a:pPr>
              <a:spcBef>
                <a:spcPct val="50000"/>
              </a:spcBef>
              <a:defRPr/>
            </a:pPr>
            <a:r>
              <a:rPr lang="en-GB" dirty="0">
                <a:latin typeface="Arial" pitchFamily="34" charset="0"/>
              </a:rPr>
              <a:t>The Duma was dismissed and new elections, controlled by the Tsar, were called.</a:t>
            </a:r>
          </a:p>
          <a:p>
            <a:pPr>
              <a:spcBef>
                <a:spcPct val="50000"/>
              </a:spcBef>
              <a:defRPr/>
            </a:pPr>
            <a:r>
              <a:rPr lang="en-GB" dirty="0">
                <a:latin typeface="Arial" pitchFamily="34" charset="0"/>
              </a:rPr>
              <a:t>It became clear that the Duma would be shut down if it criticized the Tsar. As long as the Tsar had control of the army, his power could not be broken.</a:t>
            </a:r>
          </a:p>
          <a:p>
            <a:endParaRPr lang="en-US" dirty="0"/>
          </a:p>
        </p:txBody>
      </p:sp>
    </p:spTree>
    <p:extLst>
      <p:ext uri="{BB962C8B-B14F-4D97-AF65-F5344CB8AC3E}">
        <p14:creationId xmlns:p14="http://schemas.microsoft.com/office/powerpoint/2010/main" val="2255620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Bloody Sunday</a:t>
            </a:r>
            <a:endParaRPr lang="en-US" dirty="0"/>
          </a:p>
        </p:txBody>
      </p:sp>
      <p:sp>
        <p:nvSpPr>
          <p:cNvPr id="3" name="Content Placeholder 2"/>
          <p:cNvSpPr>
            <a:spLocks noGrp="1"/>
          </p:cNvSpPr>
          <p:nvPr>
            <p:ph idx="1"/>
          </p:nvPr>
        </p:nvSpPr>
        <p:spPr>
          <a:xfrm>
            <a:off x="381000" y="1219200"/>
            <a:ext cx="8305800" cy="5410200"/>
          </a:xfrm>
        </p:spPr>
        <p:txBody>
          <a:bodyPr>
            <a:normAutofit fontScale="92500" lnSpcReduction="10000"/>
          </a:bodyPr>
          <a:lstStyle/>
          <a:p>
            <a:pPr>
              <a:lnSpc>
                <a:spcPct val="90000"/>
              </a:lnSpc>
            </a:pPr>
            <a:r>
              <a:rPr lang="en-US" sz="2000" dirty="0" smtClean="0"/>
              <a:t>Czarist troops open fire on a peaceful demonstration of workers in St Petersburg. January 9, 1905</a:t>
            </a:r>
          </a:p>
          <a:p>
            <a:pPr>
              <a:lnSpc>
                <a:spcPct val="90000"/>
              </a:lnSpc>
            </a:pPr>
            <a:r>
              <a:rPr lang="en-US" sz="2000" dirty="0" smtClean="0"/>
              <a:t>Peaceful marchers in St. Petersburg carried a petition to Tsar Nicholas II asking for:</a:t>
            </a:r>
          </a:p>
          <a:p>
            <a:pPr lvl="1">
              <a:lnSpc>
                <a:spcPct val="90000"/>
              </a:lnSpc>
            </a:pPr>
            <a:r>
              <a:rPr lang="en-US" sz="2000" dirty="0" smtClean="0"/>
              <a:t>higher wages </a:t>
            </a:r>
          </a:p>
          <a:p>
            <a:pPr lvl="1">
              <a:lnSpc>
                <a:spcPct val="90000"/>
              </a:lnSpc>
            </a:pPr>
            <a:r>
              <a:rPr lang="en-US" sz="2000" dirty="0" smtClean="0"/>
              <a:t>Get out of the war</a:t>
            </a:r>
          </a:p>
          <a:p>
            <a:pPr lvl="1">
              <a:lnSpc>
                <a:spcPct val="90000"/>
              </a:lnSpc>
            </a:pPr>
            <a:r>
              <a:rPr lang="en-US" sz="2000" dirty="0" smtClean="0"/>
              <a:t>a shorter work day	</a:t>
            </a:r>
          </a:p>
          <a:p>
            <a:pPr lvl="1">
              <a:lnSpc>
                <a:spcPct val="90000"/>
              </a:lnSpc>
            </a:pPr>
            <a:r>
              <a:rPr lang="en-US" sz="2000" dirty="0" smtClean="0"/>
              <a:t>better working conditions</a:t>
            </a:r>
          </a:p>
          <a:p>
            <a:pPr lvl="1">
              <a:lnSpc>
                <a:spcPct val="90000"/>
              </a:lnSpc>
            </a:pPr>
            <a:r>
              <a:rPr lang="en-US" sz="2000" dirty="0" smtClean="0"/>
              <a:t>a legislative assembly, </a:t>
            </a:r>
          </a:p>
          <a:p>
            <a:pPr lvl="1">
              <a:lnSpc>
                <a:spcPct val="90000"/>
              </a:lnSpc>
            </a:pPr>
            <a:r>
              <a:rPr lang="en-US" sz="2000" dirty="0" smtClean="0"/>
              <a:t>universal manhood suffrage</a:t>
            </a:r>
          </a:p>
          <a:p>
            <a:pPr>
              <a:lnSpc>
                <a:spcPct val="90000"/>
              </a:lnSpc>
            </a:pPr>
            <a:r>
              <a:rPr lang="en-US" sz="2000" dirty="0" smtClean="0"/>
              <a:t>In reaction, Nicholas II ordered his guards to fire into the unarmed crowd; when news of 96 dead and hundreds more wounded escaped, public opinion almost universally turned against the old regime. </a:t>
            </a:r>
          </a:p>
          <a:p>
            <a:r>
              <a:rPr lang="en-US" sz="2000" dirty="0" smtClean="0"/>
              <a:t>About 300,000 people and 1000 died, some shot, some trampled</a:t>
            </a:r>
          </a:p>
          <a:p>
            <a:r>
              <a:rPr lang="en-US" sz="2000" dirty="0" smtClean="0"/>
              <a:t>This “bloody Sunday” was followed by series of strikes, riots, assassinations, naval mutinies, and peasant outbreaks. </a:t>
            </a:r>
          </a:p>
          <a:p>
            <a:r>
              <a:rPr lang="en-US" sz="2000" dirty="0" smtClean="0"/>
              <a:t>These disorders, coupled with defeat by Japan, revealed corruption and incompetence of czarist regime, and forced government to establish the Duma, or assembly, elected by limited franchise. </a:t>
            </a:r>
          </a:p>
          <a:p>
            <a:endParaRPr lang="en-US" sz="2000" dirty="0"/>
          </a:p>
        </p:txBody>
      </p:sp>
    </p:spTree>
    <p:extLst>
      <p:ext uri="{BB962C8B-B14F-4D97-AF65-F5344CB8AC3E}">
        <p14:creationId xmlns:p14="http://schemas.microsoft.com/office/powerpoint/2010/main" val="1246761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were the political groups struggling for?</a:t>
            </a:r>
            <a:endParaRPr lang="en-US" dirty="0"/>
          </a:p>
        </p:txBody>
      </p:sp>
      <p:sp>
        <p:nvSpPr>
          <p:cNvPr id="3" name="Content Placeholder 2"/>
          <p:cNvSpPr>
            <a:spLocks noGrp="1"/>
          </p:cNvSpPr>
          <p:nvPr>
            <p:ph idx="1"/>
          </p:nvPr>
        </p:nvSpPr>
        <p:spPr/>
        <p:txBody>
          <a:bodyPr/>
          <a:lstStyle/>
          <a:p>
            <a:r>
              <a:rPr lang="en-US" sz="2800" dirty="0" smtClean="0"/>
              <a:t>Largely supportive of the Tsar </a:t>
            </a:r>
          </a:p>
          <a:p>
            <a:r>
              <a:rPr lang="en-US" sz="2800" dirty="0" smtClean="0"/>
              <a:t>Generations of repression and suffering left intellectual groups seeking change </a:t>
            </a:r>
          </a:p>
          <a:p>
            <a:r>
              <a:rPr lang="en-US" sz="2800" dirty="0" smtClean="0"/>
              <a:t>Non-Russian minorities (Poles, Jews, Finns, Ukrainians) wanted to free themselves from tsar </a:t>
            </a:r>
          </a:p>
          <a:p>
            <a:r>
              <a:rPr lang="en-US" sz="2800" dirty="0" smtClean="0"/>
              <a:t>Groups roughly divided into two categories: </a:t>
            </a:r>
          </a:p>
          <a:p>
            <a:pPr lvl="2"/>
            <a:r>
              <a:rPr lang="en-US" dirty="0" smtClean="0"/>
              <a:t>Liberal Reformers </a:t>
            </a:r>
          </a:p>
          <a:p>
            <a:pPr lvl="2"/>
            <a:r>
              <a:rPr lang="en-US" dirty="0" smtClean="0"/>
              <a:t>Socialists </a:t>
            </a:r>
          </a:p>
          <a:p>
            <a:endParaRPr lang="en-US" dirty="0"/>
          </a:p>
        </p:txBody>
      </p:sp>
    </p:spTree>
    <p:extLst>
      <p:ext uri="{BB962C8B-B14F-4D97-AF65-F5344CB8AC3E}">
        <p14:creationId xmlns:p14="http://schemas.microsoft.com/office/powerpoint/2010/main" val="67512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Events Leading to Russian Revolution</a:t>
            </a:r>
            <a:endParaRPr lang="en-US" dirty="0"/>
          </a:p>
        </p:txBody>
      </p:sp>
      <p:sp>
        <p:nvSpPr>
          <p:cNvPr id="3" name="Content Placeholder 2"/>
          <p:cNvSpPr>
            <a:spLocks noGrp="1"/>
          </p:cNvSpPr>
          <p:nvPr>
            <p:ph idx="1"/>
          </p:nvPr>
        </p:nvSpPr>
        <p:spPr/>
        <p:txBody>
          <a:bodyPr>
            <a:normAutofit fontScale="92500" lnSpcReduction="20000"/>
          </a:bodyPr>
          <a:lstStyle/>
          <a:p>
            <a:pPr>
              <a:lnSpc>
                <a:spcPct val="90000"/>
              </a:lnSpc>
            </a:pPr>
            <a:r>
              <a:rPr lang="en-US" dirty="0" smtClean="0"/>
              <a:t>1905: October General Strike sweeps Russia which ends when the Tsar promises a constitution. </a:t>
            </a:r>
          </a:p>
          <a:p>
            <a:pPr>
              <a:lnSpc>
                <a:spcPct val="90000"/>
              </a:lnSpc>
            </a:pPr>
            <a:r>
              <a:rPr lang="en-US" dirty="0" smtClean="0"/>
              <a:t>1905: December In response to the suppression of the St Petersburg Soviet, the Moscow Soviet organizes a disastrous insurrection that the government suppresses after five days </a:t>
            </a:r>
          </a:p>
          <a:p>
            <a:pPr>
              <a:lnSpc>
                <a:spcPct val="90000"/>
              </a:lnSpc>
            </a:pPr>
            <a:r>
              <a:rPr lang="en-US" dirty="0" smtClean="0"/>
              <a:t>1906: The promised parliament, the Duma, is dissolved when it produces an anti government majority</a:t>
            </a:r>
          </a:p>
          <a:p>
            <a:pPr>
              <a:lnSpc>
                <a:spcPct val="90000"/>
              </a:lnSpc>
            </a:pPr>
            <a:r>
              <a:rPr lang="en-US" dirty="0" smtClean="0"/>
              <a:t>1911-1914: A new wave of workers unrest ends with the outbreak of the First World War </a:t>
            </a:r>
          </a:p>
          <a:p>
            <a:endParaRPr lang="en-US" dirty="0"/>
          </a:p>
        </p:txBody>
      </p:sp>
    </p:spTree>
    <p:extLst>
      <p:ext uri="{BB962C8B-B14F-4D97-AF65-F5344CB8AC3E}">
        <p14:creationId xmlns:p14="http://schemas.microsoft.com/office/powerpoint/2010/main" val="1581134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1234</Words>
  <Application>Microsoft Office PowerPoint</Application>
  <PresentationFormat>On-screen Show (4:3)</PresentationFormat>
  <Paragraphs>100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What is the Russian Revolution?</vt:lpstr>
      <vt:lpstr>Czar Nicholas II (1894-1917) Last Czar of Russia </vt:lpstr>
      <vt:lpstr>Russian Government Before Revolution</vt:lpstr>
      <vt:lpstr>Russo-Japanese War (1904-1905) </vt:lpstr>
      <vt:lpstr>Russo-Japanese War ends</vt:lpstr>
      <vt:lpstr>Failure of the Duma </vt:lpstr>
      <vt:lpstr>Impact of Bloody Sunday</vt:lpstr>
      <vt:lpstr>What were the political groups struggling for?</vt:lpstr>
      <vt:lpstr>Events Leading to Russian Revolution</vt:lpstr>
      <vt:lpstr>PowerPoint Presentation</vt:lpstr>
      <vt:lpstr>PowerPoint Presentation</vt:lpstr>
      <vt:lpstr>Causes for Russian Revolution</vt:lpstr>
      <vt:lpstr>Causes for Russian Revolution</vt:lpstr>
      <vt:lpstr>Impact/Effect of Revolution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Russian Revolution?</dc:title>
  <dc:creator>Dell pc</dc:creator>
  <cp:lastModifiedBy>Sakul Kundra</cp:lastModifiedBy>
  <cp:revision>10</cp:revision>
  <dcterms:created xsi:type="dcterms:W3CDTF">2018-02-19T07:44:08Z</dcterms:created>
  <dcterms:modified xsi:type="dcterms:W3CDTF">2019-02-18T23:20:44Z</dcterms:modified>
</cp:coreProperties>
</file>