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1" r:id="rId3"/>
    <p:sldId id="272" r:id="rId4"/>
    <p:sldId id="273" r:id="rId5"/>
    <p:sldId id="274" r:id="rId6"/>
    <p:sldId id="283" r:id="rId7"/>
    <p:sldId id="284" r:id="rId8"/>
    <p:sldId id="285" r:id="rId9"/>
    <p:sldId id="286" r:id="rId10"/>
    <p:sldId id="287" r:id="rId11"/>
    <p:sldId id="257" r:id="rId12"/>
    <p:sldId id="258" r:id="rId13"/>
    <p:sldId id="259" r:id="rId14"/>
    <p:sldId id="260" r:id="rId15"/>
    <p:sldId id="261" r:id="rId16"/>
    <p:sldId id="262" r:id="rId17"/>
    <p:sldId id="264" r:id="rId18"/>
    <p:sldId id="265" r:id="rId19"/>
    <p:sldId id="266" r:id="rId20"/>
    <p:sldId id="267" r:id="rId21"/>
    <p:sldId id="268" r:id="rId22"/>
    <p:sldId id="263" r:id="rId23"/>
    <p:sldId id="269" r:id="rId24"/>
    <p:sldId id="270" r:id="rId25"/>
    <p:sldId id="275" r:id="rId26"/>
    <p:sldId id="277" r:id="rId27"/>
    <p:sldId id="279" r:id="rId28"/>
    <p:sldId id="280" r:id="rId29"/>
    <p:sldId id="281" r:id="rId30"/>
    <p:sldId id="282" r:id="rId31"/>
    <p:sldId id="278"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3/23/2022</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3/23/2022</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3/23/2022</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9"/>
            <a:ext cx="8637073" cy="610865"/>
          </a:xfrm>
        </p:spPr>
        <p:txBody>
          <a:bodyPr>
            <a:normAutofit/>
          </a:bodyPr>
          <a:lstStyle/>
          <a:p>
            <a:pPr algn="ctr"/>
            <a:r>
              <a:rPr lang="en-US" sz="3200" dirty="0" smtClean="0"/>
              <a:t>Climate Change policy </a:t>
            </a:r>
            <a:endParaRPr lang="en-US" sz="3200" dirty="0"/>
          </a:p>
        </p:txBody>
      </p:sp>
      <p:sp>
        <p:nvSpPr>
          <p:cNvPr id="3" name="Subtitle 2"/>
          <p:cNvSpPr>
            <a:spLocks noGrp="1"/>
          </p:cNvSpPr>
          <p:nvPr>
            <p:ph type="subTitle" idx="1"/>
          </p:nvPr>
        </p:nvSpPr>
        <p:spPr>
          <a:xfrm>
            <a:off x="2482435" y="1554622"/>
            <a:ext cx="8637072" cy="977621"/>
          </a:xfrm>
        </p:spPr>
        <p:txBody>
          <a:bodyPr>
            <a:normAutofit/>
          </a:bodyPr>
          <a:lstStyle/>
          <a:p>
            <a:pPr algn="ctr"/>
            <a:r>
              <a:rPr lang="en-US" sz="2800" dirty="0" smtClean="0"/>
              <a:t>Lecture 7 (a)</a:t>
            </a:r>
            <a:endParaRPr lang="en-US" sz="2800" dirty="0"/>
          </a:p>
        </p:txBody>
      </p:sp>
    </p:spTree>
    <p:extLst>
      <p:ext uri="{BB962C8B-B14F-4D97-AF65-F5344CB8AC3E}">
        <p14:creationId xmlns:p14="http://schemas.microsoft.com/office/powerpoint/2010/main" val="4270580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  Convention of Parties</a:t>
            </a:r>
            <a:endParaRPr lang="en-US" dirty="0"/>
          </a:p>
        </p:txBody>
      </p:sp>
      <p:sp>
        <p:nvSpPr>
          <p:cNvPr id="3" name="Content Placeholder 2"/>
          <p:cNvSpPr>
            <a:spLocks noGrp="1"/>
          </p:cNvSpPr>
          <p:nvPr>
            <p:ph idx="1"/>
          </p:nvPr>
        </p:nvSpPr>
        <p:spPr/>
        <p:txBody>
          <a:bodyPr/>
          <a:lstStyle/>
          <a:p>
            <a:r>
              <a:rPr lang="en-US" dirty="0"/>
              <a:t>The </a:t>
            </a:r>
            <a:r>
              <a:rPr lang="en-US" b="1" dirty="0"/>
              <a:t>Conference of Parties</a:t>
            </a:r>
            <a:r>
              <a:rPr lang="en-US" dirty="0"/>
              <a:t> (</a:t>
            </a:r>
            <a:r>
              <a:rPr lang="en-US" b="1" dirty="0"/>
              <a:t>COP</a:t>
            </a:r>
            <a:r>
              <a:rPr lang="en-US" dirty="0"/>
              <a:t>) is the apex decision-making body of the United Nations </a:t>
            </a:r>
            <a:r>
              <a:rPr lang="en-US" b="1" dirty="0"/>
              <a:t>Climate Change</a:t>
            </a:r>
            <a:r>
              <a:rPr lang="en-US" dirty="0"/>
              <a:t> Framework </a:t>
            </a:r>
            <a:r>
              <a:rPr lang="en-US" b="1" dirty="0"/>
              <a:t>Convention</a:t>
            </a:r>
            <a:r>
              <a:rPr lang="en-US" dirty="0"/>
              <a:t> (UNFCCC). The UNFCCC was formed in 1994 to stabilize the greenhouse gas emissions and to protect the earth from the threat of </a:t>
            </a:r>
            <a:r>
              <a:rPr lang="en-US" b="1" dirty="0"/>
              <a:t>climate change</a:t>
            </a:r>
            <a:r>
              <a:rPr lang="en-US" dirty="0" smtClean="0"/>
              <a:t>.</a:t>
            </a:r>
          </a:p>
          <a:p>
            <a:r>
              <a:rPr lang="en-US" dirty="0"/>
              <a:t>All States that are Parties to the Convention are represented at the COP, at which they review the implementation of the Convention and any other legal instruments that the COP adopts and take decisions necessary to promote the effective implementation of the Convention, including institutional and administrative arrangements.</a:t>
            </a:r>
          </a:p>
        </p:txBody>
      </p:sp>
    </p:spTree>
    <p:extLst>
      <p:ext uri="{BB962C8B-B14F-4D97-AF65-F5344CB8AC3E}">
        <p14:creationId xmlns:p14="http://schemas.microsoft.com/office/powerpoint/2010/main" val="779919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19"/>
            <a:ext cx="9603275" cy="664063"/>
          </a:xfrm>
        </p:spPr>
        <p:txBody>
          <a:bodyPr/>
          <a:lstStyle/>
          <a:p>
            <a:r>
              <a:rPr lang="en-US" dirty="0" smtClean="0"/>
              <a:t>What is Paris agreement</a:t>
            </a:r>
            <a:endParaRPr lang="en-US" dirty="0"/>
          </a:p>
        </p:txBody>
      </p:sp>
      <p:sp>
        <p:nvSpPr>
          <p:cNvPr id="3" name="Content Placeholder 2"/>
          <p:cNvSpPr>
            <a:spLocks noGrp="1"/>
          </p:cNvSpPr>
          <p:nvPr>
            <p:ph idx="1"/>
          </p:nvPr>
        </p:nvSpPr>
        <p:spPr/>
        <p:txBody>
          <a:bodyPr>
            <a:normAutofit fontScale="85000" lnSpcReduction="10000"/>
          </a:bodyPr>
          <a:lstStyle/>
          <a:p>
            <a:pPr fontAlgn="base"/>
            <a:r>
              <a:rPr lang="en-US" dirty="0"/>
              <a:t>The Paris Agreement is a </a:t>
            </a:r>
            <a:r>
              <a:rPr lang="en-US" b="1" dirty="0"/>
              <a:t>legally binding international treaty on climate change</a:t>
            </a:r>
            <a:r>
              <a:rPr lang="en-US" dirty="0"/>
              <a:t>. It was adopted by 196 Parties at COP 21 in Paris, on 12 December 2015 and entered into force on 4 November 2016.</a:t>
            </a:r>
          </a:p>
          <a:p>
            <a:pPr fontAlgn="base"/>
            <a:r>
              <a:rPr lang="en-US" dirty="0"/>
              <a:t>Its goal is to </a:t>
            </a:r>
            <a:r>
              <a:rPr lang="en-US" b="1" dirty="0"/>
              <a:t>limit global warming</a:t>
            </a:r>
            <a:r>
              <a:rPr lang="en-US" dirty="0"/>
              <a:t> to well below 2, </a:t>
            </a:r>
            <a:r>
              <a:rPr lang="en-US" b="1" dirty="0"/>
              <a:t>preferably to 1.5 degrees Celsius</a:t>
            </a:r>
            <a:r>
              <a:rPr lang="en-US" dirty="0"/>
              <a:t>, compared to pre-industrial levels.</a:t>
            </a:r>
          </a:p>
          <a:p>
            <a:pPr fontAlgn="base"/>
            <a:r>
              <a:rPr lang="en-US" dirty="0"/>
              <a:t>To achieve this long-term temperature goal, countries aim to</a:t>
            </a:r>
            <a:r>
              <a:rPr lang="en-US" b="1" dirty="0"/>
              <a:t> reach global peaking of greenhouse gas emissions as soon as possible </a:t>
            </a:r>
            <a:r>
              <a:rPr lang="en-US" dirty="0"/>
              <a:t>to achieve a climate neutral world by mid-century.</a:t>
            </a:r>
          </a:p>
          <a:p>
            <a:pPr fontAlgn="base"/>
            <a:r>
              <a:rPr lang="en-US" dirty="0"/>
              <a:t>The Paris Agreement is </a:t>
            </a:r>
            <a:r>
              <a:rPr lang="en-US" b="1" dirty="0"/>
              <a:t>a landmark</a:t>
            </a:r>
            <a:r>
              <a:rPr lang="en-US" dirty="0"/>
              <a:t> in the multilateral climate change process because, for the first time, a binding agreement brings all nations into a common cause to undertake ambitious efforts to combat climate change and adapt to its effects.</a:t>
            </a:r>
          </a:p>
          <a:p>
            <a:endParaRPr lang="en-US" dirty="0"/>
          </a:p>
        </p:txBody>
      </p:sp>
    </p:spTree>
    <p:extLst>
      <p:ext uri="{BB962C8B-B14F-4D97-AF65-F5344CB8AC3E}">
        <p14:creationId xmlns:p14="http://schemas.microsoft.com/office/powerpoint/2010/main" val="1313689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does the Paris Agreement work?</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a:t>Implementation of the Paris Agreement requires </a:t>
            </a:r>
            <a:r>
              <a:rPr lang="en-US" b="1" dirty="0"/>
              <a:t>economic and social transformation</a:t>
            </a:r>
            <a:r>
              <a:rPr lang="en-US" dirty="0"/>
              <a:t>, based on the best available science. The Paris Agreement works on a</a:t>
            </a:r>
            <a:r>
              <a:rPr lang="en-US" b="1" dirty="0"/>
              <a:t> 5- year cycle </a:t>
            </a:r>
            <a:r>
              <a:rPr lang="en-US" dirty="0"/>
              <a:t>of increasingly ambitious climate action carried out by countries. By 2020, countries submit their plans for climate action known as </a:t>
            </a:r>
            <a:r>
              <a:rPr lang="en-US" b="1" dirty="0"/>
              <a:t>nationally determined contributions (NDCs</a:t>
            </a:r>
            <a:r>
              <a:rPr lang="en-US" b="1" dirty="0" smtClean="0"/>
              <a:t>)</a:t>
            </a:r>
            <a:r>
              <a:rPr lang="en-US" dirty="0" smtClean="0"/>
              <a:t>.</a:t>
            </a:r>
          </a:p>
          <a:p>
            <a:r>
              <a:rPr lang="en-US" dirty="0"/>
              <a:t>In their NDCs, countries communicate actions they will take to </a:t>
            </a:r>
            <a:r>
              <a:rPr lang="en-US" b="1" dirty="0"/>
              <a:t>reduce their Greenhouse Gas emissions</a:t>
            </a:r>
            <a:r>
              <a:rPr lang="en-US" dirty="0"/>
              <a:t> in order to reach the goals of the Paris Agreement. Countries also communicate in the NDCs actions they will take to </a:t>
            </a:r>
            <a:r>
              <a:rPr lang="en-US" b="1" dirty="0"/>
              <a:t>build resilience to adapt </a:t>
            </a:r>
            <a:r>
              <a:rPr lang="en-US" dirty="0"/>
              <a:t>to the impacts of rising temperatures. </a:t>
            </a:r>
          </a:p>
        </p:txBody>
      </p:sp>
    </p:spTree>
    <p:extLst>
      <p:ext uri="{BB962C8B-B14F-4D97-AF65-F5344CB8AC3E}">
        <p14:creationId xmlns:p14="http://schemas.microsoft.com/office/powerpoint/2010/main" val="2515346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are countries supporting one another?</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The Paris Agreement provides a framework for </a:t>
            </a:r>
            <a:r>
              <a:rPr lang="en-US" b="1" dirty="0"/>
              <a:t>financial, technical and capacity building support</a:t>
            </a:r>
            <a:r>
              <a:rPr lang="en-US" dirty="0"/>
              <a:t> to those countries who need it</a:t>
            </a:r>
            <a:r>
              <a:rPr lang="en-US" dirty="0" smtClean="0"/>
              <a:t>.</a:t>
            </a:r>
          </a:p>
          <a:p>
            <a:pPr marL="0" indent="0" fontAlgn="base">
              <a:buNone/>
            </a:pPr>
            <a:r>
              <a:rPr lang="en-US" b="1" dirty="0"/>
              <a:t>Finance</a:t>
            </a:r>
          </a:p>
          <a:p>
            <a:pPr fontAlgn="base"/>
            <a:r>
              <a:rPr lang="en-US" dirty="0"/>
              <a:t>The Paris Agreement reaffirms that developed countries should take the lead in </a:t>
            </a:r>
            <a:r>
              <a:rPr lang="en-US" b="1" dirty="0"/>
              <a:t>providing financial assistance</a:t>
            </a:r>
            <a:r>
              <a:rPr lang="en-US" dirty="0"/>
              <a:t> to countries that are less endowed and more vulnerable, while for the first time also encouraging voluntary contributions by other Parties. Climate finance is needed </a:t>
            </a:r>
            <a:r>
              <a:rPr lang="en-US" b="1" dirty="0"/>
              <a:t>for mitigation</a:t>
            </a:r>
            <a:r>
              <a:rPr lang="en-US" dirty="0"/>
              <a:t>, because large-scale investments are required to significantly reduce emissions. Climate finance is equally important</a:t>
            </a:r>
            <a:r>
              <a:rPr lang="en-US" b="1" dirty="0"/>
              <a:t> for adaptation</a:t>
            </a:r>
            <a:r>
              <a:rPr lang="en-US" dirty="0"/>
              <a:t>, as significant financial resources are needed to adapt to the adverse effects and reduce the impacts of a changing climate.</a:t>
            </a:r>
          </a:p>
          <a:p>
            <a:endParaRPr lang="en-US" dirty="0"/>
          </a:p>
        </p:txBody>
      </p:sp>
    </p:spTree>
    <p:extLst>
      <p:ext uri="{BB962C8B-B14F-4D97-AF65-F5344CB8AC3E}">
        <p14:creationId xmlns:p14="http://schemas.microsoft.com/office/powerpoint/2010/main" val="408210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0" indent="0" fontAlgn="base">
              <a:buNone/>
            </a:pPr>
            <a:r>
              <a:rPr lang="en-US" b="1" dirty="0"/>
              <a:t>Technology</a:t>
            </a:r>
          </a:p>
          <a:p>
            <a:pPr fontAlgn="base"/>
            <a:r>
              <a:rPr lang="en-US" dirty="0"/>
              <a:t>The Paris Agreement speaks of the vision of </a:t>
            </a:r>
            <a:r>
              <a:rPr lang="en-US" b="1" dirty="0"/>
              <a:t>fully realizing technology development and transfer</a:t>
            </a:r>
            <a:r>
              <a:rPr lang="en-US" dirty="0"/>
              <a:t> for both improving resilience to climate change and reducing GHG emissions. It establishes </a:t>
            </a:r>
            <a:r>
              <a:rPr lang="en-US" b="1" dirty="0"/>
              <a:t>a technology framework</a:t>
            </a:r>
            <a:r>
              <a:rPr lang="en-US" dirty="0"/>
              <a:t> to provide overarching guidance to the well-functioning Technology Mechanism. The mechanism is accelerating technology development and transfer through it’s policy and implementation arms.</a:t>
            </a:r>
          </a:p>
          <a:p>
            <a:pPr marL="0" indent="0" fontAlgn="base">
              <a:buNone/>
            </a:pPr>
            <a:r>
              <a:rPr lang="en-US" b="1" dirty="0"/>
              <a:t>Capacity-Building</a:t>
            </a:r>
          </a:p>
          <a:p>
            <a:pPr fontAlgn="base"/>
            <a:r>
              <a:rPr lang="en-US" dirty="0"/>
              <a:t>Not all developing countries have sufficient capacities to deal with many of the challenges brought by climate change. As a result, the Paris Agreement places </a:t>
            </a:r>
            <a:r>
              <a:rPr lang="en-US" b="1" dirty="0"/>
              <a:t>great emphasis on climate-related capacity-building </a:t>
            </a:r>
            <a:r>
              <a:rPr lang="en-US" dirty="0"/>
              <a:t>for developing countries and requests all developed countries to enhance support for capacity-building actions in developing countries.</a:t>
            </a:r>
          </a:p>
          <a:p>
            <a:endParaRPr lang="en-US" dirty="0"/>
          </a:p>
        </p:txBody>
      </p:sp>
    </p:spTree>
    <p:extLst>
      <p:ext uri="{BB962C8B-B14F-4D97-AF65-F5344CB8AC3E}">
        <p14:creationId xmlns:p14="http://schemas.microsoft.com/office/powerpoint/2010/main" val="248074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8" y="361173"/>
            <a:ext cx="9603275" cy="507045"/>
          </a:xfrm>
        </p:spPr>
        <p:txBody>
          <a:bodyPr>
            <a:normAutofit fontScale="90000"/>
          </a:bodyPr>
          <a:lstStyle/>
          <a:p>
            <a:r>
              <a:rPr lang="en-US" dirty="0" smtClean="0"/>
              <a:t>COP21</a:t>
            </a:r>
            <a:endParaRPr lang="en-US" dirty="0"/>
          </a:p>
        </p:txBody>
      </p:sp>
      <p:sp>
        <p:nvSpPr>
          <p:cNvPr id="3" name="Content Placeholder 2"/>
          <p:cNvSpPr>
            <a:spLocks noGrp="1"/>
          </p:cNvSpPr>
          <p:nvPr>
            <p:ph idx="1"/>
          </p:nvPr>
        </p:nvSpPr>
        <p:spPr>
          <a:xfrm>
            <a:off x="1451579" y="969818"/>
            <a:ext cx="9603275" cy="4496528"/>
          </a:xfrm>
        </p:spPr>
        <p:txBody>
          <a:bodyPr>
            <a:normAutofit fontScale="85000" lnSpcReduction="10000"/>
          </a:bodyPr>
          <a:lstStyle/>
          <a:p>
            <a:r>
              <a:rPr lang="en-US" dirty="0"/>
              <a:t>At COP 21 in Paris, on 12 December 2015, Parties to the UNFCCC reached a landmark agreement to combat climate change and to accelerate and intensify the actions and investments needed for a sustainable low carbon future. The Paris Agreement builds upon the </a:t>
            </a:r>
            <a:r>
              <a:rPr lang="en-US" u="sng" dirty="0"/>
              <a:t>Convention</a:t>
            </a:r>
            <a:r>
              <a:rPr lang="en-US" dirty="0"/>
              <a:t> and – for the first time – brings all nations into a common cause to undertake ambitious efforts to combat climate change and adapt to its effects, with enhanced support to assist developing countries to do so. As such, it charts a new course in the global climate effort</a:t>
            </a:r>
            <a:r>
              <a:rPr lang="en-US" dirty="0" smtClean="0"/>
              <a:t>.</a:t>
            </a:r>
          </a:p>
          <a:p>
            <a:r>
              <a:rPr lang="en-US" dirty="0"/>
              <a:t>The Paris Agreement’s central aim is to strengthen the global response to the threat of climate change by keeping a global temperature rise this century well below 2 degrees Celsius above pre-industrial levels and to pursue efforts to limit the temperature increase even further to 1.5 degrees Celsius. Additionally, the agreement aims to increase the ability of countries to deal with the impacts of climate change, and at making finance flows consistent with a low GHG emissions and climate-resilient pathway. To reach these ambitious goals, appropriate mobilization and provision of financial resources, a new technology framework and enhanced capacity-building is to be put in place, thus supporting action by developing countries and the most vulnerable countries, in line with their own national objectives. The Agreement also provides for an enhanced transparency framework for action and support.</a:t>
            </a:r>
          </a:p>
        </p:txBody>
      </p:sp>
    </p:spTree>
    <p:extLst>
      <p:ext uri="{BB962C8B-B14F-4D97-AF65-F5344CB8AC3E}">
        <p14:creationId xmlns:p14="http://schemas.microsoft.com/office/powerpoint/2010/main" val="3301526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222628"/>
            <a:ext cx="9603275" cy="1606172"/>
          </a:xfrm>
        </p:spPr>
        <p:txBody>
          <a:bodyPr>
            <a:normAutofit fontScale="90000"/>
          </a:bodyPr>
          <a:lstStyle/>
          <a:p>
            <a:r>
              <a:rPr lang="en-US" cap="none" dirty="0" smtClean="0"/>
              <a:t>The Paris Agreement, Adopted Through Decision, Addresses Crucial Areas Necessary To Combat Climate Change. Some Of The Key Aspects Of The Agreement Are Set Out Below:</a:t>
            </a:r>
            <a:endParaRPr lang="en-US" cap="none" dirty="0"/>
          </a:p>
        </p:txBody>
      </p:sp>
      <p:sp>
        <p:nvSpPr>
          <p:cNvPr id="3" name="Content Placeholder 2"/>
          <p:cNvSpPr>
            <a:spLocks noGrp="1"/>
          </p:cNvSpPr>
          <p:nvPr>
            <p:ph idx="1"/>
          </p:nvPr>
        </p:nvSpPr>
        <p:spPr/>
        <p:txBody>
          <a:bodyPr>
            <a:normAutofit lnSpcReduction="10000"/>
          </a:bodyPr>
          <a:lstStyle/>
          <a:p>
            <a:r>
              <a:rPr lang="en-US" b="1" i="1" dirty="0"/>
              <a:t>Long-term temperature goal</a:t>
            </a:r>
            <a:r>
              <a:rPr lang="en-US" b="1" dirty="0"/>
              <a:t> </a:t>
            </a:r>
            <a:r>
              <a:rPr lang="en-US" dirty="0" smtClean="0"/>
              <a:t> </a:t>
            </a:r>
            <a:r>
              <a:rPr lang="en-US" dirty="0"/>
              <a:t>– The Paris Agreement, in seeking to strengthen the global response to climate change, reaffirms the goal of limiting global temperature increase to well below 2 degrees Celsius, while pursuing efforts to limit the increase to 1.5 degrees.</a:t>
            </a:r>
          </a:p>
          <a:p>
            <a:r>
              <a:rPr lang="en-US" b="1" i="1" dirty="0"/>
              <a:t>Global peaking</a:t>
            </a:r>
            <a:r>
              <a:rPr lang="en-US" b="1" dirty="0"/>
              <a:t> and 'climate </a:t>
            </a:r>
            <a:r>
              <a:rPr lang="en-US" b="1" dirty="0" smtClean="0"/>
              <a:t>neutrality-</a:t>
            </a:r>
            <a:r>
              <a:rPr lang="en-US" dirty="0"/>
              <a:t>To achieve this temperature goal, Parties aim to reach global peaking of greenhouse gas emissions (GHGs) as soon as possible, recognizing peaking will take longer for developing country Parties, so as to achieve a balance between anthropogenic emissions by sources and removals by sinks of GHGs in the second half of the century</a:t>
            </a:r>
          </a:p>
        </p:txBody>
      </p:sp>
    </p:spTree>
    <p:extLst>
      <p:ext uri="{BB962C8B-B14F-4D97-AF65-F5344CB8AC3E}">
        <p14:creationId xmlns:p14="http://schemas.microsoft.com/office/powerpoint/2010/main" val="3998259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5397" y="720436"/>
            <a:ext cx="9603275" cy="5209309"/>
          </a:xfrm>
        </p:spPr>
        <p:txBody>
          <a:bodyPr>
            <a:normAutofit/>
          </a:bodyPr>
          <a:lstStyle/>
          <a:p>
            <a:r>
              <a:rPr lang="en-US" b="1" i="1" dirty="0"/>
              <a:t>Mitigation</a:t>
            </a:r>
            <a:r>
              <a:rPr lang="en-US" dirty="0"/>
              <a:t> (Art. 4) – The Paris Agreement establishes binding commitments by all Parties to prepare, communicate and maintain a nationally determined contribution (NDC) and to pursue domestic measures to achieve </a:t>
            </a:r>
            <a:r>
              <a:rPr lang="en-US" dirty="0" smtClean="0"/>
              <a:t>them.</a:t>
            </a:r>
          </a:p>
          <a:p>
            <a:r>
              <a:rPr lang="en-US" b="1" i="1" dirty="0"/>
              <a:t>Sinks and reservoirs</a:t>
            </a:r>
            <a:r>
              <a:rPr lang="en-US" dirty="0"/>
              <a:t> (Art.5) –The Paris Agreement also encourages Parties to conserve and enhance, as appropriate, sinks and reservoirs of GHGs as referred to in Article 4, paragraph 1(d) of the Convention, including forests.</a:t>
            </a:r>
          </a:p>
          <a:p>
            <a:r>
              <a:rPr lang="en-US" b="1" i="1" dirty="0"/>
              <a:t>Voluntary cooperation/Market- and non-market-based approaches</a:t>
            </a:r>
            <a:r>
              <a:rPr lang="en-US" dirty="0"/>
              <a:t> (Art. 6) – The Paris Agreement recognizes the possibility of voluntary cooperation among Parties to allow for higher ambition and sets out principles – including environmental integrity, transparency and robust accounting – for any cooperation that involves internationally transferal of mitigation outcomes. It establishes a mechanism to contribute to the mitigation of GHG emissions and support sustainable development, and defines a framework for non-market approaches to sustainable development.</a:t>
            </a:r>
          </a:p>
          <a:p>
            <a:endParaRPr lang="en-US" dirty="0"/>
          </a:p>
        </p:txBody>
      </p:sp>
    </p:spTree>
    <p:extLst>
      <p:ext uri="{BB962C8B-B14F-4D97-AF65-F5344CB8AC3E}">
        <p14:creationId xmlns:p14="http://schemas.microsoft.com/office/powerpoint/2010/main" val="812599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5397" y="667223"/>
            <a:ext cx="9603275" cy="5096268"/>
          </a:xfrm>
        </p:spPr>
        <p:txBody>
          <a:bodyPr/>
          <a:lstStyle/>
          <a:p>
            <a:r>
              <a:rPr lang="en-US" b="1" i="1" dirty="0"/>
              <a:t>Adaptation</a:t>
            </a:r>
            <a:r>
              <a:rPr lang="en-US" dirty="0"/>
              <a:t> (Art. 7) – The Paris Agreement establishes a global goal on adaptation – of enhancing adaptive capacity, strengthening resilience and reducing vulnerability to climate change in the context of the temperature goal of the Agreement. It aims to significantly strengthen national adaptation efforts, including through support and international cooperation. It recognizes that adaptation is a global challenge faced by all. All Parties should engage in adaptation, including by formulating and implementing National Adaptation Plans, and should submit and periodically update an adaptation communication describing their priorities, needs, plans and actions. The adaptation efforts of developing countries should be recognized</a:t>
            </a:r>
          </a:p>
          <a:p>
            <a:endParaRPr lang="en-US" dirty="0"/>
          </a:p>
        </p:txBody>
      </p:sp>
    </p:spTree>
    <p:extLst>
      <p:ext uri="{BB962C8B-B14F-4D97-AF65-F5344CB8AC3E}">
        <p14:creationId xmlns:p14="http://schemas.microsoft.com/office/powerpoint/2010/main" val="9159681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7761" y="307004"/>
            <a:ext cx="9603275" cy="5595032"/>
          </a:xfrm>
        </p:spPr>
        <p:txBody>
          <a:bodyPr>
            <a:normAutofit/>
          </a:bodyPr>
          <a:lstStyle/>
          <a:p>
            <a:r>
              <a:rPr lang="en-US" b="1" i="1" dirty="0" smtClean="0"/>
              <a:t>Loss </a:t>
            </a:r>
            <a:r>
              <a:rPr lang="en-US" b="1" i="1" dirty="0"/>
              <a:t>and damage</a:t>
            </a:r>
            <a:r>
              <a:rPr lang="en-US" dirty="0"/>
              <a:t> (Art. 8) – The Paris Agreement recognizes the importance of averting, minimizing and addressing loss and damage associated with the adverse effects of climate change, including extreme weather events and slow onset events, and the role of sustainable development in reducing the risk of loss and damage. Parties are to enhance understanding, action and support, including through the Warsaw International Mechanism, on a cooperative and facilitative basis with respect to loss and damage associated with the adverse effects of climate </a:t>
            </a:r>
            <a:r>
              <a:rPr lang="en-US" dirty="0" smtClean="0"/>
              <a:t>change.</a:t>
            </a:r>
          </a:p>
          <a:p>
            <a:r>
              <a:rPr lang="en-US" b="1" i="1" dirty="0"/>
              <a:t>Finance, technology and capacity-building support</a:t>
            </a:r>
            <a:r>
              <a:rPr lang="en-US" dirty="0"/>
              <a:t> (Art. 9, 10 and 11) – The Paris Agreement reaffirms the obligations of developed countries to support the efforts of developing country Parties to build clean, climate-resilient futures, while for the first time encouraging voluntary contributions by other Parties</a:t>
            </a:r>
          </a:p>
        </p:txBody>
      </p:sp>
    </p:spTree>
    <p:extLst>
      <p:ext uri="{BB962C8B-B14F-4D97-AF65-F5344CB8AC3E}">
        <p14:creationId xmlns:p14="http://schemas.microsoft.com/office/powerpoint/2010/main" val="2437159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Kyoto protocol</a:t>
            </a:r>
            <a:endParaRPr lang="en-US" dirty="0"/>
          </a:p>
        </p:txBody>
      </p:sp>
      <p:sp>
        <p:nvSpPr>
          <p:cNvPr id="3" name="Content Placeholder 2"/>
          <p:cNvSpPr>
            <a:spLocks noGrp="1"/>
          </p:cNvSpPr>
          <p:nvPr>
            <p:ph idx="1"/>
          </p:nvPr>
        </p:nvSpPr>
        <p:spPr/>
        <p:txBody>
          <a:bodyPr/>
          <a:lstStyle/>
          <a:p>
            <a:r>
              <a:rPr lang="en-US" dirty="0"/>
              <a:t>The </a:t>
            </a:r>
            <a:r>
              <a:rPr lang="en-US" b="1" dirty="0"/>
              <a:t>Kyoto Protocol</a:t>
            </a:r>
            <a:r>
              <a:rPr lang="en-US" dirty="0"/>
              <a:t> is an international treaty which extends the 1992 United Nations Framework Convention on Climate Change (UNFCCC) that commits state parties to reduce greenhouse gas emissions, based on the scientific consensus that (part one) global warming is occurring and (part two) that human-made CO</a:t>
            </a:r>
            <a:r>
              <a:rPr lang="en-US" baseline="-25000" dirty="0"/>
              <a:t>2</a:t>
            </a:r>
            <a:r>
              <a:rPr lang="en-US" dirty="0"/>
              <a:t> emissions are driving it. The Kyoto Protocol was adopted in Kyoto, Japan, on 11 December 1997 and entered into force on 16 February 2005. There are currently 192 parties (Canada withdrew from the protocol, effective December 2012</a:t>
            </a:r>
            <a:r>
              <a:rPr lang="en-US" dirty="0" smtClean="0"/>
              <a:t>)</a:t>
            </a:r>
            <a:r>
              <a:rPr lang="en-US" dirty="0"/>
              <a:t> to the Protocol.</a:t>
            </a:r>
          </a:p>
        </p:txBody>
      </p:sp>
    </p:spTree>
    <p:extLst>
      <p:ext uri="{BB962C8B-B14F-4D97-AF65-F5344CB8AC3E}">
        <p14:creationId xmlns:p14="http://schemas.microsoft.com/office/powerpoint/2010/main" val="32154570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49979" y="888896"/>
            <a:ext cx="9603275" cy="4689868"/>
          </a:xfrm>
        </p:spPr>
        <p:txBody>
          <a:bodyPr/>
          <a:lstStyle/>
          <a:p>
            <a:r>
              <a:rPr lang="en-US" b="1" i="1" dirty="0"/>
              <a:t>Climate change education, training, public awareness, public participation and public access to information</a:t>
            </a:r>
            <a:r>
              <a:rPr lang="en-US" dirty="0"/>
              <a:t> (Art 12) is also to be enhanced under the </a:t>
            </a:r>
            <a:r>
              <a:rPr lang="en-US" dirty="0" smtClean="0"/>
              <a:t>Agreement.</a:t>
            </a:r>
          </a:p>
          <a:p>
            <a:r>
              <a:rPr lang="en-US" b="1" i="1" dirty="0"/>
              <a:t>Transparency </a:t>
            </a:r>
            <a:r>
              <a:rPr lang="en-US" dirty="0"/>
              <a:t>(Art. 13)</a:t>
            </a:r>
            <a:r>
              <a:rPr lang="en-US" i="1" dirty="0"/>
              <a:t>, </a:t>
            </a:r>
            <a:r>
              <a:rPr lang="en-US" b="1" i="1" dirty="0"/>
              <a:t>implementation and compliance</a:t>
            </a:r>
            <a:r>
              <a:rPr lang="en-US" i="1" dirty="0"/>
              <a:t> </a:t>
            </a:r>
            <a:r>
              <a:rPr lang="en-US" dirty="0"/>
              <a:t>(Art. 15) – The Paris Agreement relies on a robust transparency and accounting system to provide clarity on action and support by Parties, with flexibility for their differing capabilities of Parties. In addition to reporting information on mitigation, adaptation and support, the Agreement requires that the information submitted by each Party undergoes international technical expert </a:t>
            </a:r>
            <a:r>
              <a:rPr lang="en-US" dirty="0" smtClean="0"/>
              <a:t>review.</a:t>
            </a:r>
            <a:endParaRPr lang="en-US" dirty="0"/>
          </a:p>
        </p:txBody>
      </p:sp>
    </p:spTree>
    <p:extLst>
      <p:ext uri="{BB962C8B-B14F-4D97-AF65-F5344CB8AC3E}">
        <p14:creationId xmlns:p14="http://schemas.microsoft.com/office/powerpoint/2010/main" val="10032419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5397" y="334714"/>
            <a:ext cx="9603275" cy="5317941"/>
          </a:xfrm>
        </p:spPr>
        <p:txBody>
          <a:bodyPr>
            <a:normAutofit/>
          </a:bodyPr>
          <a:lstStyle/>
          <a:p>
            <a:r>
              <a:rPr lang="en-US" b="1" i="1" dirty="0"/>
              <a:t>Global </a:t>
            </a:r>
            <a:r>
              <a:rPr lang="en-US" b="1" i="1" dirty="0" err="1"/>
              <a:t>Stocktake</a:t>
            </a:r>
            <a:r>
              <a:rPr lang="en-US" dirty="0"/>
              <a:t> (Art. 14) – A “global </a:t>
            </a:r>
            <a:r>
              <a:rPr lang="en-US" dirty="0" err="1"/>
              <a:t>stocktake</a:t>
            </a:r>
            <a:r>
              <a:rPr lang="en-US" dirty="0"/>
              <a:t>”, to take place in 2023 and every 5 years thereafter, will assess collective progress toward achieving the purpose of the Agreement in a comprehensive and facilitative manner. It will be based on the best available science and its long-term global goal. Its outcome will inform Parties in updating and enhancing their actions and support and enhancing international cooperation on climate </a:t>
            </a:r>
            <a:r>
              <a:rPr lang="en-US" dirty="0" smtClean="0"/>
              <a:t>action.</a:t>
            </a:r>
          </a:p>
          <a:p>
            <a:r>
              <a:rPr lang="en-US" b="1" i="1" dirty="0"/>
              <a:t>Decision 1/CP.21</a:t>
            </a:r>
            <a:r>
              <a:rPr lang="en-US" i="1" dirty="0"/>
              <a:t> </a:t>
            </a:r>
            <a:r>
              <a:rPr lang="en-US" dirty="0"/>
              <a:t>also sets out a number of measures to enhance action prior to 2020, including strengthening the technical examination process, enhancement of provision of urgent finance, technology and support and measures to strengthen high-level engagement. </a:t>
            </a:r>
            <a:r>
              <a:rPr lang="en-US" b="1" i="1" dirty="0"/>
              <a:t>Decision 1/CP.21</a:t>
            </a:r>
            <a:r>
              <a:rPr lang="en-US" i="1" dirty="0"/>
              <a:t> </a:t>
            </a:r>
            <a:r>
              <a:rPr lang="en-US" dirty="0"/>
              <a:t>also sets out a number of measures to enhance action prior to 2020, including strengthening the technical examination process, enhancement of provision of urgent finance, technology and support and measures to strengthen high-level engagement. </a:t>
            </a:r>
          </a:p>
        </p:txBody>
      </p:sp>
    </p:spTree>
    <p:extLst>
      <p:ext uri="{BB962C8B-B14F-4D97-AF65-F5344CB8AC3E}">
        <p14:creationId xmlns:p14="http://schemas.microsoft.com/office/powerpoint/2010/main" val="42684544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19"/>
            <a:ext cx="9603275" cy="562463"/>
          </a:xfrm>
        </p:spPr>
        <p:txBody>
          <a:bodyPr>
            <a:normAutofit fontScale="90000"/>
          </a:bodyPr>
          <a:lstStyle/>
          <a:p>
            <a:r>
              <a:rPr lang="en-US" dirty="0"/>
              <a:t>What is carbon neutrality?</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fontAlgn="base"/>
            <a:r>
              <a:rPr lang="en-US" b="1" dirty="0"/>
              <a:t>What is carbon neutrality?</a:t>
            </a:r>
          </a:p>
          <a:p>
            <a:pPr fontAlgn="ctr"/>
            <a:r>
              <a:rPr lang="en-US" dirty="0"/>
              <a:t>Carbon neutrality means having a balance between emitting carbon and absorbing carbon from the atmosphere in </a:t>
            </a:r>
            <a:r>
              <a:rPr lang="en-US" b="1" dirty="0"/>
              <a:t>carbon sinks</a:t>
            </a:r>
            <a:r>
              <a:rPr lang="en-US" dirty="0"/>
              <a:t>. Removing carbon oxide from the atmosphere and then storing it is known as carbon sequestration. In order to achieve net zero emissions, all worldwide greenhouse gas emissions will have to be counterbalanced </a:t>
            </a:r>
            <a:r>
              <a:rPr lang="en-US" b="1" dirty="0"/>
              <a:t>by carbon sequestration.</a:t>
            </a:r>
          </a:p>
          <a:p>
            <a:pPr marL="0" indent="0" fontAlgn="ctr">
              <a:buNone/>
            </a:pPr>
            <a:r>
              <a:rPr lang="en-US" dirty="0"/>
              <a:t/>
            </a:r>
            <a:br>
              <a:rPr lang="en-US" dirty="0"/>
            </a:br>
            <a:r>
              <a:rPr lang="en-US" dirty="0"/>
              <a:t>Carbon sink is any system that absorbs more carbon than it emits. The main natural carbon sinks are soil, </a:t>
            </a:r>
            <a:r>
              <a:rPr lang="en-US" u="sng" dirty="0"/>
              <a:t>forests</a:t>
            </a:r>
            <a:r>
              <a:rPr lang="en-US" dirty="0"/>
              <a:t> and oceans. </a:t>
            </a:r>
            <a:r>
              <a:rPr lang="en-US" dirty="0" smtClean="0"/>
              <a:t>To </a:t>
            </a:r>
            <a:r>
              <a:rPr lang="en-US" dirty="0"/>
              <a:t>date, no artificial carbon sinks are able to remove carbon from the atmosphere on the necessary scale to fight global warming.</a:t>
            </a:r>
          </a:p>
          <a:p>
            <a:endParaRPr lang="en-US" dirty="0"/>
          </a:p>
        </p:txBody>
      </p:sp>
    </p:spTree>
    <p:extLst>
      <p:ext uri="{BB962C8B-B14F-4D97-AF65-F5344CB8AC3E}">
        <p14:creationId xmlns:p14="http://schemas.microsoft.com/office/powerpoint/2010/main" val="3504726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471055"/>
            <a:ext cx="9603275" cy="554181"/>
          </a:xfrm>
        </p:spPr>
        <p:txBody>
          <a:bodyPr>
            <a:normAutofit/>
          </a:bodyPr>
          <a:lstStyle/>
          <a:p>
            <a:r>
              <a:rPr lang="en-US" dirty="0" smtClean="0"/>
              <a:t>COP 23</a:t>
            </a:r>
            <a:endParaRPr lang="en-US" dirty="0"/>
          </a:p>
        </p:txBody>
      </p:sp>
      <p:sp>
        <p:nvSpPr>
          <p:cNvPr id="3" name="Content Placeholder 2"/>
          <p:cNvSpPr>
            <a:spLocks noGrp="1"/>
          </p:cNvSpPr>
          <p:nvPr>
            <p:ph idx="1"/>
          </p:nvPr>
        </p:nvSpPr>
        <p:spPr>
          <a:xfrm>
            <a:off x="1451579" y="1173018"/>
            <a:ext cx="9603275" cy="4293328"/>
          </a:xfrm>
        </p:spPr>
        <p:txBody>
          <a:bodyPr>
            <a:normAutofit fontScale="92500" lnSpcReduction="10000"/>
          </a:bodyPr>
          <a:lstStyle/>
          <a:p>
            <a:r>
              <a:rPr lang="en-US" dirty="0"/>
              <a:t>COP23 is the informal name for the 23rd Conference of the Parties to the United Nations Framework Convention on Climate Change (UNFCCC). The UNFCCC was adopted in 1992 at the Rio Earth Summit, which marked the beginning of the international community’s first concerted effort to confront the problem of climate change. Known also as the Rio Convention, the UNFCCC established a framework for action to </a:t>
            </a:r>
            <a:r>
              <a:rPr lang="en-US" dirty="0" err="1"/>
              <a:t>stabilise</a:t>
            </a:r>
            <a:r>
              <a:rPr lang="en-US" dirty="0"/>
              <a:t> concentrations of greenhouse gases in the earth’s atmosphere. The UNFCCC entered into force in 1994, and nearly all of the world’s nations—a total of 195—have now signed on.</a:t>
            </a:r>
            <a:endParaRPr lang="en-US" dirty="0" smtClean="0"/>
          </a:p>
          <a:p>
            <a:r>
              <a:rPr lang="en-US" dirty="0" smtClean="0"/>
              <a:t>Specifically</a:t>
            </a:r>
            <a:r>
              <a:rPr lang="en-US" dirty="0"/>
              <a:t>, meetings of the Conference of the Parties serve to: </a:t>
            </a:r>
            <a:endParaRPr lang="en-US" dirty="0" smtClean="0"/>
          </a:p>
          <a:p>
            <a:pPr marL="0" indent="0">
              <a:buNone/>
            </a:pPr>
            <a:r>
              <a:rPr lang="en-US" dirty="0" smtClean="0"/>
              <a:t>       • </a:t>
            </a:r>
            <a:r>
              <a:rPr lang="en-US" dirty="0"/>
              <a:t>1. Review the implementation of the Convention (COP), the Kyoto Protocol (CMP) </a:t>
            </a:r>
            <a:r>
              <a:rPr lang="en-US" dirty="0" smtClean="0"/>
              <a:t>      	and </a:t>
            </a:r>
            <a:r>
              <a:rPr lang="en-US" dirty="0"/>
              <a:t>the Paris Agreement (CMA), respectively; and </a:t>
            </a:r>
            <a:endParaRPr lang="en-US" dirty="0" smtClean="0"/>
          </a:p>
          <a:p>
            <a:pPr marL="0" indent="0">
              <a:buNone/>
            </a:pPr>
            <a:r>
              <a:rPr lang="en-US" dirty="0" smtClean="0"/>
              <a:t>     • </a:t>
            </a:r>
            <a:r>
              <a:rPr lang="en-US" dirty="0"/>
              <a:t>2. Adopt decisions to further develop and implement these three instruments.</a:t>
            </a:r>
          </a:p>
        </p:txBody>
      </p:sp>
      <p:pic>
        <p:nvPicPr>
          <p:cNvPr id="4" name="Picture 3"/>
          <p:cNvPicPr>
            <a:picLocks noChangeAspect="1"/>
          </p:cNvPicPr>
          <p:nvPr/>
        </p:nvPicPr>
        <p:blipFill>
          <a:blip r:embed="rId2"/>
          <a:stretch>
            <a:fillRect/>
          </a:stretch>
        </p:blipFill>
        <p:spPr>
          <a:xfrm>
            <a:off x="8996218" y="0"/>
            <a:ext cx="3195782" cy="1173018"/>
          </a:xfrm>
          <a:prstGeom prst="rect">
            <a:avLst/>
          </a:prstGeom>
        </p:spPr>
      </p:pic>
    </p:spTree>
    <p:extLst>
      <p:ext uri="{BB962C8B-B14F-4D97-AF65-F5344CB8AC3E}">
        <p14:creationId xmlns:p14="http://schemas.microsoft.com/office/powerpoint/2010/main" val="10243917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purpose of the conference was to discuss and implement plans about combating climate change, including the details of how the Paris Agreement will work after it enters into force in </a:t>
            </a:r>
            <a:r>
              <a:rPr lang="en-US" dirty="0" smtClean="0"/>
              <a:t>2020</a:t>
            </a:r>
          </a:p>
          <a:p>
            <a:r>
              <a:rPr lang="en-US" dirty="0"/>
              <a:t>Significant progress was made on the so-called implementation guidelines for the Paris Agreement – commonly known as the Paris Rulebook – which are the details that will determine how the Agreement will work in practice</a:t>
            </a:r>
            <a:r>
              <a:rPr lang="en-US" dirty="0" smtClean="0"/>
              <a:t>.</a:t>
            </a:r>
            <a:r>
              <a:rPr lang="en-US" dirty="0"/>
              <a:t> COP23 resulted in the Fiji Momentum for Implementation, which reinforced the need for urgent action and increased ambition</a:t>
            </a:r>
            <a:r>
              <a:rPr lang="en-US" dirty="0" smtClean="0"/>
              <a:t>.</a:t>
            </a:r>
            <a:r>
              <a:rPr lang="en-US" dirty="0"/>
              <a:t> Parties will need to </a:t>
            </a:r>
            <a:r>
              <a:rPr lang="en-US" dirty="0" err="1"/>
              <a:t>finalise</a:t>
            </a:r>
            <a:r>
              <a:rPr lang="en-US" dirty="0"/>
              <a:t> the Implementation Guidelines at COP24.</a:t>
            </a:r>
          </a:p>
        </p:txBody>
      </p:sp>
    </p:spTree>
    <p:extLst>
      <p:ext uri="{BB962C8B-B14F-4D97-AF65-F5344CB8AC3E}">
        <p14:creationId xmlns:p14="http://schemas.microsoft.com/office/powerpoint/2010/main" val="3087924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Paris Agreement was an agreement within the United Nations Framework Convention on Climate Change (UNFCCC), dealing with greenhouse-gas-emissions mitigation.</a:t>
            </a:r>
          </a:p>
          <a:p>
            <a:r>
              <a:rPr lang="en-US" dirty="0"/>
              <a:t>The Kyoto Protocol is a treaty that commits state parties to reduce greenhouse gas emissions, based on the scientific consensus.</a:t>
            </a:r>
          </a:p>
          <a:p>
            <a:endParaRPr lang="en-US" dirty="0"/>
          </a:p>
        </p:txBody>
      </p:sp>
    </p:spTree>
    <p:extLst>
      <p:ext uri="{BB962C8B-B14F-4D97-AF65-F5344CB8AC3E}">
        <p14:creationId xmlns:p14="http://schemas.microsoft.com/office/powerpoint/2010/main" val="12889090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1099127" y="554182"/>
            <a:ext cx="10030835" cy="5541818"/>
          </a:xfrm>
          <a:prstGeom prst="rect">
            <a:avLst/>
          </a:prstGeom>
        </p:spPr>
      </p:pic>
    </p:spTree>
    <p:extLst>
      <p:ext uri="{BB962C8B-B14F-4D97-AF65-F5344CB8AC3E}">
        <p14:creationId xmlns:p14="http://schemas.microsoft.com/office/powerpoint/2010/main" val="41805693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Climate change policy of Fiji</a:t>
            </a:r>
            <a:endParaRPr lang="en-US" dirty="0"/>
          </a:p>
        </p:txBody>
      </p:sp>
      <p:sp>
        <p:nvSpPr>
          <p:cNvPr id="3" name="Content Placeholder 2"/>
          <p:cNvSpPr>
            <a:spLocks noGrp="1"/>
          </p:cNvSpPr>
          <p:nvPr>
            <p:ph idx="1"/>
          </p:nvPr>
        </p:nvSpPr>
        <p:spPr/>
        <p:txBody>
          <a:bodyPr/>
          <a:lstStyle/>
          <a:p>
            <a:r>
              <a:rPr lang="en-US" dirty="0"/>
              <a:t>Policies have been developed in the areas of agriculture, land use, forestry, fisheries and water. They focus on the sustainable management of Fiji’s natural resources and the establishment of appropriate institutional arrangements for effective implementation and monitoring. A major component is the incorporation of environmental management in order to address issues that emanate from natural hazards and unsustainable resource management and </a:t>
            </a:r>
            <a:r>
              <a:rPr lang="en-US" dirty="0" err="1"/>
              <a:t>utilisation</a:t>
            </a:r>
            <a:r>
              <a:rPr lang="en-US" dirty="0"/>
              <a:t>. These policies play an important role in supporting efforts to reduce adverse impacts of climate change on Fiji’s economic and social development</a:t>
            </a:r>
          </a:p>
        </p:txBody>
      </p:sp>
    </p:spTree>
    <p:extLst>
      <p:ext uri="{BB962C8B-B14F-4D97-AF65-F5344CB8AC3E}">
        <p14:creationId xmlns:p14="http://schemas.microsoft.com/office/powerpoint/2010/main" val="20708731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statement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a:t>To increase Fiji’s capacity to cope with the impacts of climate change by strengthening institutional and legal frameworks, providing sound scientific information, and implementing effective awareness and education initiatives </a:t>
            </a:r>
            <a:r>
              <a:rPr lang="en-US" dirty="0" smtClean="0"/>
              <a:t> </a:t>
            </a:r>
          </a:p>
          <a:p>
            <a:r>
              <a:rPr lang="en-US" dirty="0" smtClean="0"/>
              <a:t>To </a:t>
            </a:r>
            <a:r>
              <a:rPr lang="en-US" dirty="0" err="1"/>
              <a:t>maximise</a:t>
            </a:r>
            <a:r>
              <a:rPr lang="en-US" dirty="0"/>
              <a:t> access to and secure globally available financing for climate change mitigation and adaptation efforts </a:t>
            </a:r>
            <a:r>
              <a:rPr lang="en-US" dirty="0" smtClean="0"/>
              <a:t>•</a:t>
            </a:r>
          </a:p>
          <a:p>
            <a:r>
              <a:rPr lang="en-US" dirty="0" smtClean="0"/>
              <a:t>To </a:t>
            </a:r>
            <a:r>
              <a:rPr lang="en-US" dirty="0"/>
              <a:t>strengthen Fiji’s support towards </a:t>
            </a:r>
            <a:r>
              <a:rPr lang="en-US" dirty="0" err="1"/>
              <a:t>neighbouring</a:t>
            </a:r>
            <a:r>
              <a:rPr lang="en-US" dirty="0"/>
              <a:t> Pacific Island countries that are highly vulnerable to the impacts of climate change </a:t>
            </a:r>
            <a:endParaRPr lang="en-US" dirty="0" smtClean="0"/>
          </a:p>
          <a:p>
            <a:r>
              <a:rPr lang="en-US" dirty="0" smtClean="0"/>
              <a:t> </a:t>
            </a:r>
            <a:r>
              <a:rPr lang="en-US" dirty="0"/>
              <a:t>To strengthen engagement in international climate change policy processes and fulfil obligations on climate change mitigation and adaptation</a:t>
            </a:r>
          </a:p>
        </p:txBody>
      </p:sp>
    </p:spTree>
    <p:extLst>
      <p:ext uri="{BB962C8B-B14F-4D97-AF65-F5344CB8AC3E}">
        <p14:creationId xmlns:p14="http://schemas.microsoft.com/office/powerpoint/2010/main" val="23300175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of Climate change policy</a:t>
            </a:r>
            <a:endParaRPr lang="en-US" dirty="0"/>
          </a:p>
        </p:txBody>
      </p:sp>
      <p:sp>
        <p:nvSpPr>
          <p:cNvPr id="3" name="Content Placeholder 2"/>
          <p:cNvSpPr>
            <a:spLocks noGrp="1"/>
          </p:cNvSpPr>
          <p:nvPr>
            <p:ph idx="1"/>
          </p:nvPr>
        </p:nvSpPr>
        <p:spPr/>
        <p:txBody>
          <a:bodyPr>
            <a:normAutofit fontScale="85000" lnSpcReduction="10000"/>
          </a:bodyPr>
          <a:lstStyle/>
          <a:p>
            <a:r>
              <a:rPr lang="en-US" dirty="0"/>
              <a:t>to support the implementation of Fiji’s Roadmap for democracy and sustainable socio-economic development 2009–2014 under the People’s charter for change, peace and progress; </a:t>
            </a:r>
            <a:endParaRPr lang="en-US" dirty="0" smtClean="0"/>
          </a:p>
          <a:p>
            <a:r>
              <a:rPr lang="en-US" dirty="0" smtClean="0"/>
              <a:t> </a:t>
            </a:r>
            <a:r>
              <a:rPr lang="en-US" dirty="0"/>
              <a:t>to promote integration of climate change issues in national planning, budgeting and implementation processes; </a:t>
            </a:r>
            <a:endParaRPr lang="en-US" dirty="0" smtClean="0"/>
          </a:p>
          <a:p>
            <a:r>
              <a:rPr lang="en-US" dirty="0" smtClean="0"/>
              <a:t>to </a:t>
            </a:r>
            <a:r>
              <a:rPr lang="en-US" dirty="0"/>
              <a:t>provide guidance on government’s responses to climate change issues; </a:t>
            </a:r>
          </a:p>
          <a:p>
            <a:r>
              <a:rPr lang="en-US" dirty="0" smtClean="0"/>
              <a:t> </a:t>
            </a:r>
            <a:r>
              <a:rPr lang="en-US" dirty="0"/>
              <a:t>to guide sectors to develop appropriate climate change adaptation and mitigation strategies; </a:t>
            </a:r>
          </a:p>
          <a:p>
            <a:r>
              <a:rPr lang="en-US" dirty="0" smtClean="0"/>
              <a:t> </a:t>
            </a:r>
            <a:r>
              <a:rPr lang="en-US" dirty="0"/>
              <a:t>to support requests to regional and international agencies to provide resources and assistance in addressing national climate change issues; </a:t>
            </a:r>
          </a:p>
          <a:p>
            <a:r>
              <a:rPr lang="en-US" dirty="0" smtClean="0"/>
              <a:t> </a:t>
            </a:r>
            <a:r>
              <a:rPr lang="en-US" dirty="0"/>
              <a:t>to contribute to Pacific regional actions and to meeting international commitments. </a:t>
            </a:r>
          </a:p>
        </p:txBody>
      </p:sp>
    </p:spTree>
    <p:extLst>
      <p:ext uri="{BB962C8B-B14F-4D97-AF65-F5344CB8AC3E}">
        <p14:creationId xmlns:p14="http://schemas.microsoft.com/office/powerpoint/2010/main" val="899242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14633" y="238065"/>
            <a:ext cx="9603275" cy="5719390"/>
          </a:xfrm>
        </p:spPr>
        <p:txBody>
          <a:bodyPr>
            <a:normAutofit/>
          </a:bodyPr>
          <a:lstStyle/>
          <a:p>
            <a:pPr algn="just"/>
            <a:r>
              <a:rPr lang="en-US" dirty="0"/>
              <a:t>The Kyoto Protocol implemented the objective of the UNFCCC to reduce the onset of global warming by reducing greenhouse gas concentrations in the atmosphere to "a level that would prevent dangerous anthropogenic interference with the climate system" (Article 2). The Kyoto Protocol applies to the six greenhouse gases listed in Annex A: </a:t>
            </a:r>
            <a:endParaRPr lang="en-US" dirty="0" smtClean="0"/>
          </a:p>
          <a:p>
            <a:pPr algn="just"/>
            <a:r>
              <a:rPr lang="en-US" dirty="0" smtClean="0"/>
              <a:t>carbon </a:t>
            </a:r>
            <a:r>
              <a:rPr lang="en-US" dirty="0"/>
              <a:t>dioxide (CO</a:t>
            </a:r>
            <a:r>
              <a:rPr lang="en-US" baseline="-25000" dirty="0"/>
              <a:t>2</a:t>
            </a:r>
            <a:r>
              <a:rPr lang="en-US" dirty="0"/>
              <a:t>), </a:t>
            </a:r>
            <a:endParaRPr lang="en-US" dirty="0" smtClean="0"/>
          </a:p>
          <a:p>
            <a:pPr algn="just"/>
            <a:r>
              <a:rPr lang="en-US" dirty="0" smtClean="0"/>
              <a:t>Methane </a:t>
            </a:r>
            <a:r>
              <a:rPr lang="en-US" dirty="0"/>
              <a:t>(CH</a:t>
            </a:r>
            <a:r>
              <a:rPr lang="en-US" baseline="-25000" dirty="0"/>
              <a:t>4</a:t>
            </a:r>
            <a:r>
              <a:rPr lang="en-US" dirty="0"/>
              <a:t>), </a:t>
            </a:r>
            <a:endParaRPr lang="en-US" dirty="0" smtClean="0"/>
          </a:p>
          <a:p>
            <a:pPr algn="just"/>
            <a:r>
              <a:rPr lang="en-US" dirty="0" smtClean="0"/>
              <a:t>nitrous </a:t>
            </a:r>
            <a:r>
              <a:rPr lang="en-US" dirty="0"/>
              <a:t>oxide (N</a:t>
            </a:r>
            <a:r>
              <a:rPr lang="en-US" baseline="-25000" dirty="0"/>
              <a:t>2</a:t>
            </a:r>
            <a:r>
              <a:rPr lang="en-US" dirty="0"/>
              <a:t>O), </a:t>
            </a:r>
            <a:endParaRPr lang="en-US" dirty="0" smtClean="0"/>
          </a:p>
          <a:p>
            <a:pPr algn="just"/>
            <a:r>
              <a:rPr lang="en-US" dirty="0" smtClean="0"/>
              <a:t>hydrofluorocarbons </a:t>
            </a:r>
            <a:r>
              <a:rPr lang="en-US" dirty="0"/>
              <a:t>(HFCs</a:t>
            </a:r>
            <a:r>
              <a:rPr lang="en-US" dirty="0" smtClean="0"/>
              <a:t>),</a:t>
            </a:r>
          </a:p>
          <a:p>
            <a:pPr algn="just"/>
            <a:r>
              <a:rPr lang="en-US" dirty="0" smtClean="0"/>
              <a:t> </a:t>
            </a:r>
            <a:r>
              <a:rPr lang="en-US" dirty="0"/>
              <a:t>perfluorocarbons (PFCs), and </a:t>
            </a:r>
            <a:endParaRPr lang="en-US" dirty="0" smtClean="0"/>
          </a:p>
          <a:p>
            <a:pPr algn="just"/>
            <a:r>
              <a:rPr lang="en-US" dirty="0" smtClean="0"/>
              <a:t>sulfur </a:t>
            </a:r>
            <a:r>
              <a:rPr lang="en-US" dirty="0"/>
              <a:t>hexafluoride (SF</a:t>
            </a:r>
            <a:r>
              <a:rPr lang="en-US" baseline="-25000" dirty="0"/>
              <a:t>6</a:t>
            </a:r>
            <a:r>
              <a:rPr lang="en-US" dirty="0"/>
              <a:t>)</a:t>
            </a:r>
          </a:p>
        </p:txBody>
      </p:sp>
    </p:spTree>
    <p:extLst>
      <p:ext uri="{BB962C8B-B14F-4D97-AF65-F5344CB8AC3E}">
        <p14:creationId xmlns:p14="http://schemas.microsoft.com/office/powerpoint/2010/main" val="7751570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objectives and strategies</a:t>
            </a:r>
            <a:endParaRPr lang="en-US" dirty="0"/>
          </a:p>
        </p:txBody>
      </p:sp>
      <p:sp>
        <p:nvSpPr>
          <p:cNvPr id="3" name="Content Placeholder 2"/>
          <p:cNvSpPr>
            <a:spLocks noGrp="1"/>
          </p:cNvSpPr>
          <p:nvPr>
            <p:ph idx="1"/>
          </p:nvPr>
        </p:nvSpPr>
        <p:spPr>
          <a:xfrm>
            <a:off x="1451579" y="1431636"/>
            <a:ext cx="9603275" cy="4034709"/>
          </a:xfrm>
        </p:spPr>
        <p:txBody>
          <a:bodyPr>
            <a:normAutofit fontScale="92500" lnSpcReduction="10000"/>
          </a:bodyPr>
          <a:lstStyle/>
          <a:p>
            <a:pPr marL="0" indent="0">
              <a:buNone/>
            </a:pPr>
            <a:r>
              <a:rPr lang="en-US" dirty="0" smtClean="0"/>
              <a:t>The </a:t>
            </a:r>
            <a:r>
              <a:rPr lang="en-US" dirty="0"/>
              <a:t>objectives cover the following areas: </a:t>
            </a:r>
            <a:endParaRPr lang="en-US" dirty="0" smtClean="0"/>
          </a:p>
          <a:p>
            <a:r>
              <a:rPr lang="en-US" dirty="0" smtClean="0"/>
              <a:t>1</a:t>
            </a:r>
            <a:r>
              <a:rPr lang="en-US" dirty="0"/>
              <a:t>. mainstreaming </a:t>
            </a:r>
            <a:endParaRPr lang="en-US" dirty="0" smtClean="0"/>
          </a:p>
          <a:p>
            <a:r>
              <a:rPr lang="en-US" dirty="0" smtClean="0"/>
              <a:t>2</a:t>
            </a:r>
            <a:r>
              <a:rPr lang="en-US" dirty="0"/>
              <a:t>. data collection, storage and sharing </a:t>
            </a:r>
            <a:endParaRPr lang="en-US" dirty="0" smtClean="0"/>
          </a:p>
          <a:p>
            <a:r>
              <a:rPr lang="en-US" dirty="0" smtClean="0"/>
              <a:t>3</a:t>
            </a:r>
            <a:r>
              <a:rPr lang="en-US" dirty="0"/>
              <a:t>. awareness raising </a:t>
            </a:r>
            <a:endParaRPr lang="en-US" dirty="0" smtClean="0"/>
          </a:p>
          <a:p>
            <a:r>
              <a:rPr lang="en-US" dirty="0" smtClean="0"/>
              <a:t>4</a:t>
            </a:r>
            <a:r>
              <a:rPr lang="en-US" dirty="0"/>
              <a:t>. education and training </a:t>
            </a:r>
            <a:endParaRPr lang="en-US" dirty="0" smtClean="0"/>
          </a:p>
          <a:p>
            <a:r>
              <a:rPr lang="en-US" dirty="0" smtClean="0"/>
              <a:t>5</a:t>
            </a:r>
            <a:r>
              <a:rPr lang="en-US" dirty="0"/>
              <a:t>. </a:t>
            </a:r>
            <a:r>
              <a:rPr lang="en-US" dirty="0" smtClean="0"/>
              <a:t>adaptation</a:t>
            </a:r>
          </a:p>
          <a:p>
            <a:r>
              <a:rPr lang="en-US" dirty="0" smtClean="0"/>
              <a:t> </a:t>
            </a:r>
            <a:r>
              <a:rPr lang="en-US" dirty="0"/>
              <a:t>6. mitigation </a:t>
            </a:r>
            <a:endParaRPr lang="en-US" dirty="0" smtClean="0"/>
          </a:p>
          <a:p>
            <a:r>
              <a:rPr lang="en-US" dirty="0" smtClean="0"/>
              <a:t>7</a:t>
            </a:r>
            <a:r>
              <a:rPr lang="en-US" dirty="0"/>
              <a:t>. </a:t>
            </a:r>
            <a:r>
              <a:rPr lang="en-US" dirty="0" smtClean="0"/>
              <a:t>financing</a:t>
            </a:r>
          </a:p>
          <a:p>
            <a:r>
              <a:rPr lang="en-US" dirty="0" smtClean="0"/>
              <a:t> </a:t>
            </a:r>
            <a:r>
              <a:rPr lang="en-US" dirty="0"/>
              <a:t>8. international and Pacific region participation.</a:t>
            </a:r>
          </a:p>
        </p:txBody>
      </p:sp>
    </p:spTree>
    <p:extLst>
      <p:ext uri="{BB962C8B-B14F-4D97-AF65-F5344CB8AC3E}">
        <p14:creationId xmlns:p14="http://schemas.microsoft.com/office/powerpoint/2010/main" val="13733076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Tutorial and discussion questions</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What is the difference between Paris agreement and Kyoto Protocol?</a:t>
            </a:r>
          </a:p>
          <a:p>
            <a:pPr marL="457200" indent="-457200">
              <a:buFont typeface="+mj-lt"/>
              <a:buAutoNum type="arabicPeriod"/>
            </a:pPr>
            <a:r>
              <a:rPr lang="en-US" dirty="0" smtClean="0"/>
              <a:t>Explain what is flexibility mechanism.</a:t>
            </a:r>
          </a:p>
          <a:p>
            <a:pPr marL="457200" indent="-457200">
              <a:buFont typeface="+mj-lt"/>
              <a:buAutoNum type="arabicPeriod"/>
            </a:pPr>
            <a:r>
              <a:rPr lang="en-US" dirty="0" smtClean="0"/>
              <a:t>What is carbon neutrality and carbon sequestration?</a:t>
            </a:r>
          </a:p>
          <a:p>
            <a:pPr marL="457200" indent="-457200">
              <a:buFont typeface="+mj-lt"/>
              <a:buAutoNum type="arabicPeriod"/>
            </a:pPr>
            <a:r>
              <a:rPr lang="en-US" dirty="0" smtClean="0"/>
              <a:t>What are the adaption and mitigation measures projects implemented </a:t>
            </a:r>
            <a:r>
              <a:rPr lang="en-US" smtClean="0"/>
              <a:t>in Fiji?</a:t>
            </a:r>
            <a:endParaRPr lang="en-US" dirty="0" smtClean="0"/>
          </a:p>
          <a:p>
            <a:pPr marL="457200" indent="-457200">
              <a:buFont typeface="+mj-lt"/>
              <a:buAutoNum type="arabicPeriod"/>
            </a:pPr>
            <a:endParaRPr lang="en-US" dirty="0"/>
          </a:p>
        </p:txBody>
      </p:sp>
    </p:spTree>
    <p:extLst>
      <p:ext uri="{BB962C8B-B14F-4D97-AF65-F5344CB8AC3E}">
        <p14:creationId xmlns:p14="http://schemas.microsoft.com/office/powerpoint/2010/main" val="2528109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Protocol is based on the principle of common but differentiated responsibilities: it acknowledges that individual countries have different capabilities in combating climate change, owing to economic development, and therefore puts the obligation to reduce current emissions on developed countries on the basis that they are historically responsible for the current levels of greenhouse gases in the atmosphere.</a:t>
            </a:r>
          </a:p>
        </p:txBody>
      </p:sp>
    </p:spTree>
    <p:extLst>
      <p:ext uri="{BB962C8B-B14F-4D97-AF65-F5344CB8AC3E}">
        <p14:creationId xmlns:p14="http://schemas.microsoft.com/office/powerpoint/2010/main" val="2011249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Flexibility mechanism</a:t>
            </a:r>
            <a:endParaRPr lang="en-US" dirty="0"/>
          </a:p>
        </p:txBody>
      </p:sp>
      <p:sp>
        <p:nvSpPr>
          <p:cNvPr id="3" name="Content Placeholder 2"/>
          <p:cNvSpPr>
            <a:spLocks noGrp="1"/>
          </p:cNvSpPr>
          <p:nvPr>
            <p:ph idx="1"/>
          </p:nvPr>
        </p:nvSpPr>
        <p:spPr>
          <a:xfrm>
            <a:off x="1451579" y="1853754"/>
            <a:ext cx="9603275" cy="3612591"/>
          </a:xfrm>
        </p:spPr>
        <p:txBody>
          <a:bodyPr/>
          <a:lstStyle/>
          <a:p>
            <a:r>
              <a:rPr lang="en-US" dirty="0" smtClean="0"/>
              <a:t>The </a:t>
            </a:r>
            <a:r>
              <a:rPr lang="en-US" dirty="0"/>
              <a:t>Protocol defines three "</a:t>
            </a:r>
            <a:r>
              <a:rPr lang="en-US" u="sng" dirty="0"/>
              <a:t>flexibility mechanisms</a:t>
            </a:r>
            <a:r>
              <a:rPr lang="en-US" dirty="0"/>
              <a:t>" that can be used by Annex I Parties in meeting their emission limitation </a:t>
            </a:r>
            <a:r>
              <a:rPr lang="en-US" dirty="0" smtClean="0"/>
              <a:t>commitments. The </a:t>
            </a:r>
            <a:r>
              <a:rPr lang="en-US" dirty="0"/>
              <a:t>flexibility mechanisms </a:t>
            </a:r>
            <a:r>
              <a:rPr lang="en-US" dirty="0" smtClean="0"/>
              <a:t>are:</a:t>
            </a:r>
          </a:p>
          <a:p>
            <a:pPr lvl="1">
              <a:buFont typeface="Wingdings" panose="05000000000000000000" pitchFamily="2" charset="2"/>
              <a:buChar char="Ø"/>
            </a:pPr>
            <a:r>
              <a:rPr lang="en-US" dirty="0" smtClean="0"/>
              <a:t>International </a:t>
            </a:r>
            <a:r>
              <a:rPr lang="en-US" dirty="0"/>
              <a:t>Emissions Trading (IET), </a:t>
            </a:r>
            <a:endParaRPr lang="en-US" dirty="0" smtClean="0"/>
          </a:p>
          <a:p>
            <a:pPr lvl="1">
              <a:buFont typeface="Wingdings" panose="05000000000000000000" pitchFamily="2" charset="2"/>
              <a:buChar char="Ø"/>
            </a:pPr>
            <a:r>
              <a:rPr lang="en-US" dirty="0" smtClean="0"/>
              <a:t>the</a:t>
            </a:r>
            <a:r>
              <a:rPr lang="en-US" dirty="0"/>
              <a:t> Clean Development Mechanism (CDM), </a:t>
            </a:r>
            <a:endParaRPr lang="en-US" dirty="0" smtClean="0"/>
          </a:p>
          <a:p>
            <a:pPr lvl="1">
              <a:buFont typeface="Wingdings" panose="05000000000000000000" pitchFamily="2" charset="2"/>
              <a:buChar char="Ø"/>
            </a:pPr>
            <a:r>
              <a:rPr lang="en-US" dirty="0" smtClean="0"/>
              <a:t>and</a:t>
            </a:r>
            <a:r>
              <a:rPr lang="en-US" dirty="0"/>
              <a:t> Joint Implementation (JI). </a:t>
            </a:r>
          </a:p>
        </p:txBody>
      </p:sp>
    </p:spTree>
    <p:extLst>
      <p:ext uri="{BB962C8B-B14F-4D97-AF65-F5344CB8AC3E}">
        <p14:creationId xmlns:p14="http://schemas.microsoft.com/office/powerpoint/2010/main" val="3093616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847" y="274638"/>
            <a:ext cx="10711542" cy="639762"/>
          </a:xfrm>
        </p:spPr>
        <p:txBody>
          <a:bodyPr>
            <a:noAutofit/>
          </a:bodyPr>
          <a:lstStyle/>
          <a:p>
            <a:r>
              <a:rPr lang="en-US" sz="2800" b="1" smtClean="0"/>
              <a:t>Clean </a:t>
            </a:r>
            <a:r>
              <a:rPr lang="en-US" sz="2800" b="1" dirty="0"/>
              <a:t>Development Mechanism (CDM</a:t>
            </a:r>
            <a:endParaRPr lang="en-US" sz="2800" dirty="0"/>
          </a:p>
        </p:txBody>
      </p:sp>
      <p:sp>
        <p:nvSpPr>
          <p:cNvPr id="3" name="Content Placeholder 2"/>
          <p:cNvSpPr>
            <a:spLocks noGrp="1"/>
          </p:cNvSpPr>
          <p:nvPr>
            <p:ph idx="1"/>
          </p:nvPr>
        </p:nvSpPr>
        <p:spPr>
          <a:xfrm>
            <a:off x="1449977" y="875211"/>
            <a:ext cx="10424159" cy="5094515"/>
          </a:xfrm>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r>
              <a:rPr lang="en-US" dirty="0" smtClean="0"/>
              <a:t>Suppose Annex B country Australia is given emission quota of 200 units, but it emits 210 units of green house gas.</a:t>
            </a:r>
          </a:p>
          <a:p>
            <a:r>
              <a:rPr lang="en-US" dirty="0" smtClean="0"/>
              <a:t>But Australia can finance a solar power project in some village of India (Non-Annex or developing Country) and get certificate that the solar plant led to reduction of 10 units of green house gas. In this way, Australia will remain in its quota/limit.</a:t>
            </a:r>
          </a:p>
          <a:p>
            <a:r>
              <a:rPr lang="en-US" dirty="0" smtClean="0"/>
              <a:t>Similarly, suppose Australian Government has passed a law that a steel production company with output of 200 tons of steel per a day, must not emit more than 10 units of green house gas in a year.</a:t>
            </a:r>
          </a:p>
          <a:p>
            <a:pPr lvl="1"/>
            <a:r>
              <a:rPr lang="en-US" sz="4000" dirty="0"/>
              <a:t>But this company wants to produce more steel, then its green house gas emission has increased to 11 units. (1 more unit above the quota)</a:t>
            </a:r>
          </a:p>
          <a:p>
            <a:pPr lvl="1"/>
            <a:r>
              <a:rPr lang="en-US" sz="4000" dirty="0"/>
              <a:t>So this company can also do some solar-projects in India, Brazil etc. and get a certificate that it has led to reduction of 1 unit of GHG emission. = problem solved.</a:t>
            </a:r>
          </a:p>
          <a:p>
            <a:endParaRPr lang="en-US" sz="4000" dirty="0"/>
          </a:p>
        </p:txBody>
      </p:sp>
    </p:spTree>
    <p:extLst>
      <p:ext uri="{BB962C8B-B14F-4D97-AF65-F5344CB8AC3E}">
        <p14:creationId xmlns:p14="http://schemas.microsoft.com/office/powerpoint/2010/main" val="4035833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Joint Implementation (JI)</a:t>
            </a:r>
            <a:endParaRPr lang="en-US" dirty="0"/>
          </a:p>
        </p:txBody>
      </p:sp>
      <p:sp>
        <p:nvSpPr>
          <p:cNvPr id="3" name="Content Placeholder 2"/>
          <p:cNvSpPr>
            <a:spLocks noGrp="1"/>
          </p:cNvSpPr>
          <p:nvPr>
            <p:ph idx="1"/>
          </p:nvPr>
        </p:nvSpPr>
        <p:spPr/>
        <p:txBody>
          <a:bodyPr/>
          <a:lstStyle/>
          <a:p>
            <a:pPr>
              <a:buFont typeface="Arial"/>
              <a:buChar char="•"/>
            </a:pPr>
            <a:r>
              <a:rPr lang="en-US" dirty="0" smtClean="0"/>
              <a:t>This is identical to CDM.</a:t>
            </a:r>
          </a:p>
          <a:p>
            <a:pPr>
              <a:buFont typeface="Arial"/>
              <a:buChar char="•"/>
            </a:pPr>
            <a:r>
              <a:rPr lang="en-US" dirty="0" smtClean="0"/>
              <a:t>In CDM, Australia can do good project in a non-Annex country (developing country) e.g. India.</a:t>
            </a:r>
          </a:p>
          <a:p>
            <a:pPr>
              <a:buFont typeface="Arial"/>
              <a:buChar char="•"/>
            </a:pPr>
            <a:r>
              <a:rPr lang="en-US" dirty="0" smtClean="0"/>
              <a:t>In Joint Implementation, Australia can do the good project in another Annex B country e.g. Japan to meet the quota.</a:t>
            </a:r>
            <a:endParaRPr lang="en-US" dirty="0"/>
          </a:p>
        </p:txBody>
      </p:sp>
    </p:spTree>
    <p:extLst>
      <p:ext uri="{BB962C8B-B14F-4D97-AF65-F5344CB8AC3E}">
        <p14:creationId xmlns:p14="http://schemas.microsoft.com/office/powerpoint/2010/main" val="2427217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8516" y="203628"/>
            <a:ext cx="10174364" cy="1049235"/>
          </a:xfrm>
        </p:spPr>
        <p:txBody>
          <a:bodyPr>
            <a:normAutofit/>
          </a:bodyPr>
          <a:lstStyle/>
          <a:p>
            <a:r>
              <a:rPr lang="en-US" b="1" dirty="0" smtClean="0"/>
              <a:t>Why USA did not ratify Kyoto Protocol</a:t>
            </a:r>
            <a:endParaRPr lang="en-US" dirty="0"/>
          </a:p>
        </p:txBody>
      </p:sp>
      <p:sp>
        <p:nvSpPr>
          <p:cNvPr id="3" name="Content Placeholder 2"/>
          <p:cNvSpPr>
            <a:spLocks noGrp="1"/>
          </p:cNvSpPr>
          <p:nvPr>
            <p:ph idx="1"/>
          </p:nvPr>
        </p:nvSpPr>
        <p:spPr>
          <a:xfrm>
            <a:off x="1436914" y="914400"/>
            <a:ext cx="10755085" cy="5312229"/>
          </a:xfrm>
          <a:solidFill>
            <a:schemeClr val="accent5">
              <a:lumMod val="20000"/>
              <a:lumOff val="80000"/>
            </a:schemeClr>
          </a:solidFill>
        </p:spPr>
        <p:txBody>
          <a:bodyPr>
            <a:normAutofit/>
          </a:bodyPr>
          <a:lstStyle/>
          <a:p>
            <a:pPr>
              <a:buFont typeface="Arial"/>
              <a:buChar char="•"/>
            </a:pPr>
            <a:r>
              <a:rPr lang="en-US" dirty="0" smtClean="0"/>
              <a:t>US President George W Bush refused to ratify Kyoto protocol saying that it would gravely damage the US economy.</a:t>
            </a:r>
          </a:p>
          <a:p>
            <a:pPr>
              <a:buFont typeface="Arial"/>
              <a:buChar char="•"/>
            </a:pPr>
            <a:r>
              <a:rPr lang="en-US" dirty="0" smtClean="0"/>
              <a:t>for example a US steel company would need to either buy Carbon Credits from another company or invest in some projects in a developing country), while an Indian or Chinese Steel company has no such obligation so their cost of production = low, hence they can sell their products @lower MRP = US steel company will loose customers.</a:t>
            </a:r>
          </a:p>
          <a:p>
            <a:pPr>
              <a:buFont typeface="Arial"/>
              <a:buChar char="•"/>
            </a:pPr>
            <a:r>
              <a:rPr lang="en-US" dirty="0" smtClean="0"/>
              <a:t>So US Government feels is that the treaty is fatally flawed, because it does not require developing countries (especially India and China) to commit to emissions reductions.</a:t>
            </a:r>
          </a:p>
          <a:p>
            <a:pPr>
              <a:buFont typeface="Arial"/>
              <a:buChar char="•"/>
            </a:pPr>
            <a:r>
              <a:rPr lang="en-US" dirty="0" smtClean="0"/>
              <a:t>After President Bush, President Obama too, didn’t ratify Kyoto protocol for the same reason. (plus we should also understand that the powerful US industrialist lobby may stop election funds to a candidate, if he is in favor of Kyoto protocol, so USA is unlikely to ratify Kyoto or any such future protocols that are legally binding!)</a:t>
            </a:r>
          </a:p>
          <a:p>
            <a:endParaRPr lang="en-US" dirty="0"/>
          </a:p>
        </p:txBody>
      </p:sp>
    </p:spTree>
    <p:extLst>
      <p:ext uri="{BB962C8B-B14F-4D97-AF65-F5344CB8AC3E}">
        <p14:creationId xmlns:p14="http://schemas.microsoft.com/office/powerpoint/2010/main" val="1125213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Canada Quits Kyoto protocol</a:t>
            </a:r>
            <a:endParaRPr lang="en-US" dirty="0"/>
          </a:p>
        </p:txBody>
      </p:sp>
      <p:sp>
        <p:nvSpPr>
          <p:cNvPr id="3" name="Content Placeholder 2"/>
          <p:cNvSpPr>
            <a:spLocks noGrp="1"/>
          </p:cNvSpPr>
          <p:nvPr>
            <p:ph idx="1"/>
          </p:nvPr>
        </p:nvSpPr>
        <p:spPr/>
        <p:txBody>
          <a:bodyPr/>
          <a:lstStyle/>
          <a:p>
            <a:r>
              <a:rPr lang="en-US" dirty="0" smtClean="0"/>
              <a:t>In 2011, Canada, become</a:t>
            </a:r>
            <a:r>
              <a:rPr lang="en-US" b="1" dirty="0" smtClean="0"/>
              <a:t> the first country to quit the Kyoto Protocol</a:t>
            </a:r>
            <a:r>
              <a:rPr lang="en-US" dirty="0" smtClean="0"/>
              <a:t> on climate change, saying the 1997 accord was handicapped because top green house emitters like the United States and China not covered by it. (Because USA has refused to ratify the treaty and China being an Annex II country –has no compulsory responsibility to cut down emission.)</a:t>
            </a:r>
            <a:endParaRPr lang="en-US" dirty="0"/>
          </a:p>
        </p:txBody>
      </p:sp>
    </p:spTree>
    <p:extLst>
      <p:ext uri="{BB962C8B-B14F-4D97-AF65-F5344CB8AC3E}">
        <p14:creationId xmlns:p14="http://schemas.microsoft.com/office/powerpoint/2010/main" val="90411926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184</TotalTime>
  <Words>3337</Words>
  <Application>Microsoft Office PowerPoint</Application>
  <PresentationFormat>Widescreen</PresentationFormat>
  <Paragraphs>111</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Gill Sans MT</vt:lpstr>
      <vt:lpstr>Wingdings</vt:lpstr>
      <vt:lpstr>Gallery</vt:lpstr>
      <vt:lpstr>Climate Change policy </vt:lpstr>
      <vt:lpstr>Kyoto protocol</vt:lpstr>
      <vt:lpstr>PowerPoint Presentation</vt:lpstr>
      <vt:lpstr>PowerPoint Presentation</vt:lpstr>
      <vt:lpstr>Flexibility mechanism</vt:lpstr>
      <vt:lpstr>Clean Development Mechanism (CDM</vt:lpstr>
      <vt:lpstr>Joint Implementation (JI)</vt:lpstr>
      <vt:lpstr>Why USA did not ratify Kyoto Protocol</vt:lpstr>
      <vt:lpstr>Canada Quits Kyoto protocol</vt:lpstr>
      <vt:lpstr>COP,  Convention of Parties</vt:lpstr>
      <vt:lpstr>What is Paris agreement</vt:lpstr>
      <vt:lpstr>How does the Paris Agreement work? </vt:lpstr>
      <vt:lpstr>How are countries supporting one another? </vt:lpstr>
      <vt:lpstr>PowerPoint Presentation</vt:lpstr>
      <vt:lpstr>COP21</vt:lpstr>
      <vt:lpstr>The Paris Agreement, Adopted Through Decision, Addresses Crucial Areas Necessary To Combat Climate Change. Some Of The Key Aspects Of The Agreement Are Set Out Below:</vt:lpstr>
      <vt:lpstr>PowerPoint Presentation</vt:lpstr>
      <vt:lpstr>PowerPoint Presentation</vt:lpstr>
      <vt:lpstr>PowerPoint Presentation</vt:lpstr>
      <vt:lpstr>PowerPoint Presentation</vt:lpstr>
      <vt:lpstr>PowerPoint Presentation</vt:lpstr>
      <vt:lpstr>What is carbon neutrality? </vt:lpstr>
      <vt:lpstr>COP 23</vt:lpstr>
      <vt:lpstr>PowerPoint Presentation</vt:lpstr>
      <vt:lpstr>PowerPoint Presentation</vt:lpstr>
      <vt:lpstr>PowerPoint Presentation</vt:lpstr>
      <vt:lpstr>Climate change policy of Fiji</vt:lpstr>
      <vt:lpstr>Mission statement</vt:lpstr>
      <vt:lpstr>Goal of Climate change policy</vt:lpstr>
      <vt:lpstr>Policy objectives and strategies</vt:lpstr>
      <vt:lpstr>Tutorial and discussion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Paris Agreement</dc:title>
  <dc:creator>Nirbhay Chand</dc:creator>
  <cp:lastModifiedBy>Ilaitia Q. Finau</cp:lastModifiedBy>
  <cp:revision>17</cp:revision>
  <dcterms:created xsi:type="dcterms:W3CDTF">2021-05-01T05:46:00Z</dcterms:created>
  <dcterms:modified xsi:type="dcterms:W3CDTF">2022-03-22T23:54:47Z</dcterms:modified>
</cp:coreProperties>
</file>