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3" r:id="rId4"/>
    <p:sldId id="262" r:id="rId5"/>
    <p:sldId id="257" r:id="rId6"/>
    <p:sldId id="258" r:id="rId7"/>
    <p:sldId id="259" r:id="rId8"/>
    <p:sldId id="260"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45F46D-C97D-47F8-83B0-4ABC01DFD7E4}"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253135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5F46D-C97D-47F8-83B0-4ABC01DFD7E4}"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245174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5F46D-C97D-47F8-83B0-4ABC01DFD7E4}"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84023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5F46D-C97D-47F8-83B0-4ABC01DFD7E4}"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301982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45F46D-C97D-47F8-83B0-4ABC01DFD7E4}"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355984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45F46D-C97D-47F8-83B0-4ABC01DFD7E4}"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1140861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45F46D-C97D-47F8-83B0-4ABC01DFD7E4}"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230211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45F46D-C97D-47F8-83B0-4ABC01DFD7E4}"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3964541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5F46D-C97D-47F8-83B0-4ABC01DFD7E4}"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233337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5F46D-C97D-47F8-83B0-4ABC01DFD7E4}"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595754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5F46D-C97D-47F8-83B0-4ABC01DFD7E4}"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FF7FA-4A84-45FE-B68B-B61264E00C8B}" type="slidenum">
              <a:rPr lang="en-US" smtClean="0"/>
              <a:t>‹#›</a:t>
            </a:fld>
            <a:endParaRPr lang="en-US"/>
          </a:p>
        </p:txBody>
      </p:sp>
    </p:spTree>
    <p:extLst>
      <p:ext uri="{BB962C8B-B14F-4D97-AF65-F5344CB8AC3E}">
        <p14:creationId xmlns:p14="http://schemas.microsoft.com/office/powerpoint/2010/main" val="110968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5F46D-C97D-47F8-83B0-4ABC01DFD7E4}" type="datetimeFigureOut">
              <a:rPr lang="en-US" smtClean="0"/>
              <a:t>3/23/2022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FF7FA-4A84-45FE-B68B-B61264E00C8B}" type="slidenum">
              <a:rPr lang="en-US" smtClean="0"/>
              <a:t>‹#›</a:t>
            </a:fld>
            <a:endParaRPr lang="en-US"/>
          </a:p>
        </p:txBody>
      </p:sp>
    </p:spTree>
    <p:extLst>
      <p:ext uri="{BB962C8B-B14F-4D97-AF65-F5344CB8AC3E}">
        <p14:creationId xmlns:p14="http://schemas.microsoft.com/office/powerpoint/2010/main" val="2191556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7772400" cy="1470025"/>
          </a:xfrm>
        </p:spPr>
        <p:txBody>
          <a:bodyPr/>
          <a:lstStyle/>
          <a:p>
            <a:r>
              <a:rPr lang="en-US" dirty="0" smtClean="0"/>
              <a:t>Climate change impact on Agriculture</a:t>
            </a:r>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820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537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382000" cy="5973763"/>
          </a:xfrm>
        </p:spPr>
        <p:txBody>
          <a:bodyPr>
            <a:normAutofit/>
          </a:bodyPr>
          <a:lstStyle/>
          <a:p>
            <a:pPr marL="0" indent="0">
              <a:buNone/>
            </a:pPr>
            <a:r>
              <a:rPr lang="en-US" i="1" dirty="0" smtClean="0"/>
              <a:t>3</a:t>
            </a:r>
            <a:r>
              <a:rPr lang="en-US" sz="2400" i="1" dirty="0" smtClean="0"/>
              <a:t>. Drought </a:t>
            </a:r>
            <a:r>
              <a:rPr lang="en-US" sz="2400" i="1" dirty="0"/>
              <a:t>stress is the largest constraint to rice production in the </a:t>
            </a:r>
            <a:r>
              <a:rPr lang="en-US" sz="2400" i="1" dirty="0" err="1"/>
              <a:t>rainfed</a:t>
            </a:r>
            <a:r>
              <a:rPr lang="en-US" sz="2400" i="1" dirty="0"/>
              <a:t> systems, affecting </a:t>
            </a:r>
            <a:r>
              <a:rPr lang="en-US" sz="2400" i="1" dirty="0" smtClean="0"/>
              <a:t>10 million </a:t>
            </a:r>
            <a:r>
              <a:rPr lang="en-US" sz="2400" i="1" dirty="0"/>
              <a:t>ha of upland rice and over 13 million ha of </a:t>
            </a:r>
            <a:r>
              <a:rPr lang="en-US" sz="2400" i="1" dirty="0" err="1"/>
              <a:t>rainfed</a:t>
            </a:r>
            <a:r>
              <a:rPr lang="en-US" sz="2400" i="1" dirty="0"/>
              <a:t> lowland rice in Asia alone. Dry </a:t>
            </a:r>
            <a:r>
              <a:rPr lang="en-US" sz="2400" i="1" dirty="0" smtClean="0"/>
              <a:t>spells of </a:t>
            </a:r>
            <a:r>
              <a:rPr lang="en-US" sz="2400" i="1" dirty="0"/>
              <a:t>even relatively short duration can result in substantial yield losses, especially if they </a:t>
            </a:r>
            <a:r>
              <a:rPr lang="en-US" sz="2400" i="1" dirty="0" smtClean="0"/>
              <a:t>occur around </a:t>
            </a:r>
            <a:r>
              <a:rPr lang="en-US" sz="2400" i="1" dirty="0"/>
              <a:t>flowering stage. Drought risk reduces productivity even during </a:t>
            </a:r>
            <a:r>
              <a:rPr lang="en-US" sz="2400" i="1" dirty="0" err="1"/>
              <a:t>favourable</a:t>
            </a:r>
            <a:r>
              <a:rPr lang="en-US" sz="2400" i="1" dirty="0"/>
              <a:t> years </a:t>
            </a:r>
            <a:r>
              <a:rPr lang="en-US" sz="2400" i="1" dirty="0" smtClean="0"/>
              <a:t>in drought-prone </a:t>
            </a:r>
            <a:r>
              <a:rPr lang="en-US" sz="2400" i="1" dirty="0"/>
              <a:t>areas, because farmers avoid investing in inputs when they fear crop loss. </a:t>
            </a:r>
            <a:r>
              <a:rPr lang="en-US" sz="2400" i="1" dirty="0" smtClean="0"/>
              <a:t>Inherent drought </a:t>
            </a:r>
            <a:r>
              <a:rPr lang="en-US" sz="2400" i="1" dirty="0"/>
              <a:t>is associated with the increasing problem of water </a:t>
            </a:r>
            <a:r>
              <a:rPr lang="en-US" sz="2400" i="1" dirty="0" smtClean="0"/>
              <a:t>scarcity.</a:t>
            </a:r>
          </a:p>
          <a:p>
            <a:pPr marL="0" indent="0">
              <a:buNone/>
            </a:pPr>
            <a:r>
              <a:rPr lang="en-US" sz="2400" i="1" dirty="0" smtClean="0"/>
              <a:t>4. </a:t>
            </a:r>
            <a:r>
              <a:rPr lang="en-US" sz="2400" i="1" dirty="0"/>
              <a:t>Climate change and the nutritional quality of staple food </a:t>
            </a:r>
            <a:r>
              <a:rPr lang="en-US" sz="2400" i="1" dirty="0" smtClean="0"/>
              <a:t>crops- </a:t>
            </a:r>
            <a:r>
              <a:rPr lang="en-US" sz="2400" dirty="0" smtClean="0"/>
              <a:t>Transpiration </a:t>
            </a:r>
            <a:r>
              <a:rPr lang="en-US" sz="2400" dirty="0"/>
              <a:t>rates are reduced under drought conditions, which can lead </a:t>
            </a:r>
            <a:r>
              <a:rPr lang="en-US" sz="2400" dirty="0" smtClean="0"/>
              <a:t>to micronutrient </a:t>
            </a:r>
            <a:r>
              <a:rPr lang="en-US" sz="2400" dirty="0"/>
              <a:t>deficiencies. If soils are already deficient in these nutrients, </a:t>
            </a:r>
            <a:r>
              <a:rPr lang="en-US" sz="2400" dirty="0" smtClean="0"/>
              <a:t>for example</a:t>
            </a:r>
            <a:r>
              <a:rPr lang="en-US" sz="2400" dirty="0"/>
              <a:t>, zinc, then that deficiency will be exacerbated in the plant. Plants </a:t>
            </a:r>
            <a:r>
              <a:rPr lang="en-US" sz="2400" dirty="0" smtClean="0"/>
              <a:t>grown at </a:t>
            </a:r>
            <a:r>
              <a:rPr lang="en-US" sz="2400" dirty="0"/>
              <a:t>eCO2 have lower levels of nitrogen and </a:t>
            </a:r>
            <a:r>
              <a:rPr lang="en-US" sz="2400" dirty="0" smtClean="0"/>
              <a:t>protein content.</a:t>
            </a:r>
            <a:endParaRPr lang="en-US" sz="2400" dirty="0"/>
          </a:p>
        </p:txBody>
      </p:sp>
    </p:spTree>
    <p:extLst>
      <p:ext uri="{BB962C8B-B14F-4D97-AF65-F5344CB8AC3E}">
        <p14:creationId xmlns:p14="http://schemas.microsoft.com/office/powerpoint/2010/main" val="3012444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a:bodyPr>
          <a:lstStyle/>
          <a:p>
            <a:pPr marL="0" indent="0">
              <a:buNone/>
            </a:pPr>
            <a:r>
              <a:rPr lang="en-US" dirty="0" smtClean="0"/>
              <a:t>5. </a:t>
            </a:r>
            <a:r>
              <a:rPr lang="en-US" sz="2400" dirty="0"/>
              <a:t>An increase of 1.5°–2°C in average temperature is not expected to have any </a:t>
            </a:r>
            <a:r>
              <a:rPr lang="en-US" sz="2400" dirty="0" smtClean="0"/>
              <a:t>direct adverse </a:t>
            </a:r>
            <a:r>
              <a:rPr lang="en-US" sz="2400" dirty="0"/>
              <a:t>impact on sugar production in Fiji, as temperatures would still be within </a:t>
            </a:r>
            <a:r>
              <a:rPr lang="en-US" sz="2400" dirty="0" smtClean="0"/>
              <a:t>the optimum </a:t>
            </a:r>
            <a:r>
              <a:rPr lang="en-US" sz="2400" dirty="0"/>
              <a:t>range. However, the likelihood of increased rainfall during the </a:t>
            </a:r>
            <a:r>
              <a:rPr lang="en-US" sz="2400" dirty="0" smtClean="0"/>
              <a:t>September to </a:t>
            </a:r>
            <a:r>
              <a:rPr lang="en-US" sz="2400" dirty="0"/>
              <a:t>April period could adversely impact on sugar recovery13 (</a:t>
            </a:r>
            <a:r>
              <a:rPr lang="en-US" sz="2400" dirty="0" err="1"/>
              <a:t>tonnes</a:t>
            </a:r>
            <a:r>
              <a:rPr lang="en-US" sz="2400" dirty="0"/>
              <a:t> cane (TC)/</a:t>
            </a:r>
            <a:r>
              <a:rPr lang="en-US" sz="2400" dirty="0" err="1" smtClean="0"/>
              <a:t>tonnes</a:t>
            </a:r>
            <a:r>
              <a:rPr lang="en-US" sz="2400" dirty="0"/>
              <a:t> </a:t>
            </a:r>
            <a:r>
              <a:rPr lang="en-US" sz="2400" dirty="0" smtClean="0"/>
              <a:t>sugar </a:t>
            </a:r>
            <a:r>
              <a:rPr lang="en-US" sz="2400" dirty="0"/>
              <a:t>(TS) ratio). As the TC/TS ratio has been consistently increasing over the last </a:t>
            </a:r>
            <a:r>
              <a:rPr lang="en-US" sz="2400" dirty="0" smtClean="0"/>
              <a:t>two decades</a:t>
            </a:r>
            <a:r>
              <a:rPr lang="en-US" sz="2400" dirty="0"/>
              <a:t>, this will add to the industry’s challenge to increase efficiency</a:t>
            </a:r>
            <a:r>
              <a:rPr lang="en-US" sz="2400" dirty="0" smtClean="0"/>
              <a:t>.</a:t>
            </a:r>
            <a:endParaRPr lang="en-US" sz="2400" i="1" dirty="0" smtClean="0"/>
          </a:p>
          <a:p>
            <a:pPr marL="0" indent="0">
              <a:buNone/>
            </a:pPr>
            <a:r>
              <a:rPr lang="en-US" sz="2400" i="1" dirty="0" smtClean="0"/>
              <a:t>Fiji </a:t>
            </a:r>
            <a:r>
              <a:rPr lang="en-US" sz="2400" i="1" dirty="0"/>
              <a:t>disease </a:t>
            </a:r>
            <a:r>
              <a:rPr lang="en-US" sz="2400" i="1" dirty="0" smtClean="0"/>
              <a:t>virus and cyclone will further reduce cane production</a:t>
            </a:r>
            <a:r>
              <a:rPr lang="en-US" i="1" dirty="0" smtClean="0"/>
              <a:t>. </a:t>
            </a:r>
            <a:endParaRPr lang="en-US" dirty="0"/>
          </a:p>
        </p:txBody>
      </p:sp>
    </p:spTree>
    <p:extLst>
      <p:ext uri="{BB962C8B-B14F-4D97-AF65-F5344CB8AC3E}">
        <p14:creationId xmlns:p14="http://schemas.microsoft.com/office/powerpoint/2010/main" val="3989213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r>
              <a:rPr lang="en-US" sz="3200" b="1" dirty="0" smtClean="0"/>
              <a:t>Summary</a:t>
            </a:r>
            <a:endParaRPr lang="en-US" sz="3200" b="1" dirty="0"/>
          </a:p>
        </p:txBody>
      </p:sp>
      <p:sp>
        <p:nvSpPr>
          <p:cNvPr id="3" name="Content Placeholder 2"/>
          <p:cNvSpPr>
            <a:spLocks noGrp="1"/>
          </p:cNvSpPr>
          <p:nvPr>
            <p:ph idx="1"/>
          </p:nvPr>
        </p:nvSpPr>
        <p:spPr>
          <a:xfrm>
            <a:off x="457200" y="1219200"/>
            <a:ext cx="8229600" cy="4906963"/>
          </a:xfrm>
        </p:spPr>
        <p:txBody>
          <a:bodyPr>
            <a:normAutofit fontScale="77500" lnSpcReduction="20000"/>
          </a:bodyPr>
          <a:lstStyle/>
          <a:p>
            <a:pPr marL="514350" indent="-514350">
              <a:buFont typeface="+mj-lt"/>
              <a:buAutoNum type="alphaUcPeriod"/>
            </a:pPr>
            <a:r>
              <a:rPr lang="en-US" b="1" dirty="0"/>
              <a:t>Loss of soil </a:t>
            </a:r>
            <a:r>
              <a:rPr lang="en-US" b="1" dirty="0" smtClean="0"/>
              <a:t>productivity -</a:t>
            </a:r>
            <a:r>
              <a:rPr lang="en-US" dirty="0" smtClean="0"/>
              <a:t>Increased </a:t>
            </a:r>
            <a:r>
              <a:rPr lang="en-US" dirty="0"/>
              <a:t>temperature and extreme rainfall, alters soil structure, </a:t>
            </a:r>
            <a:r>
              <a:rPr lang="en-US" dirty="0" smtClean="0"/>
              <a:t>easily triggering </a:t>
            </a:r>
            <a:r>
              <a:rPr lang="en-US" dirty="0"/>
              <a:t>erosion, and accelerating nutrient loss. Continuous </a:t>
            </a:r>
            <a:r>
              <a:rPr lang="en-US" dirty="0" smtClean="0"/>
              <a:t>coastal erosion </a:t>
            </a:r>
            <a:r>
              <a:rPr lang="en-US" dirty="0"/>
              <a:t>and contamination of groundwater by saltwater intrusion </a:t>
            </a:r>
            <a:r>
              <a:rPr lang="en-US" dirty="0" smtClean="0"/>
              <a:t>will cause </a:t>
            </a:r>
            <a:r>
              <a:rPr lang="en-US" dirty="0"/>
              <a:t>agricultural soils to become infertile</a:t>
            </a:r>
            <a:r>
              <a:rPr lang="en-US" dirty="0" smtClean="0"/>
              <a:t>.</a:t>
            </a:r>
          </a:p>
          <a:p>
            <a:pPr marL="514350" indent="-514350">
              <a:buFont typeface="+mj-lt"/>
              <a:buAutoNum type="alphaUcPeriod"/>
            </a:pPr>
            <a:r>
              <a:rPr lang="en-US" b="1" dirty="0"/>
              <a:t>Declining crop </a:t>
            </a:r>
            <a:r>
              <a:rPr lang="en-US" b="1" dirty="0" smtClean="0"/>
              <a:t>yield-</a:t>
            </a:r>
            <a:r>
              <a:rPr lang="en-US" dirty="0" smtClean="0"/>
              <a:t>Extreme </a:t>
            </a:r>
            <a:r>
              <a:rPr lang="en-US" dirty="0"/>
              <a:t>weather conditions will result in production losses due to </a:t>
            </a:r>
            <a:r>
              <a:rPr lang="en-US" dirty="0" smtClean="0"/>
              <a:t>high heat </a:t>
            </a:r>
            <a:r>
              <a:rPr lang="en-US" dirty="0"/>
              <a:t>stress, prolonged drought conditions, frequent water logging </a:t>
            </a:r>
            <a:r>
              <a:rPr lang="en-US" dirty="0" smtClean="0"/>
              <a:t>and inundation</a:t>
            </a:r>
            <a:r>
              <a:rPr lang="en-US" dirty="0"/>
              <a:t>, severe flooding of river catchments and increasing </a:t>
            </a:r>
            <a:r>
              <a:rPr lang="en-US" dirty="0" smtClean="0"/>
              <a:t>soil erosion.</a:t>
            </a:r>
          </a:p>
          <a:p>
            <a:pPr marL="514350" indent="-514350">
              <a:buFont typeface="+mj-lt"/>
              <a:buAutoNum type="alphaUcPeriod"/>
            </a:pPr>
            <a:r>
              <a:rPr lang="en-US" b="1" dirty="0"/>
              <a:t>Introduction of new pests &amp; </a:t>
            </a:r>
            <a:r>
              <a:rPr lang="en-US" b="1" dirty="0" smtClean="0"/>
              <a:t>diseases-</a:t>
            </a:r>
            <a:r>
              <a:rPr lang="en-US" dirty="0" smtClean="0"/>
              <a:t>Changes </a:t>
            </a:r>
            <a:r>
              <a:rPr lang="en-US" dirty="0"/>
              <a:t>in rainfall patterns, increasing temperature and wind </a:t>
            </a:r>
            <a:r>
              <a:rPr lang="en-US" dirty="0" smtClean="0"/>
              <a:t>direction could </a:t>
            </a:r>
            <a:r>
              <a:rPr lang="en-US" dirty="0"/>
              <a:t>result in the establishment and introduction of pests </a:t>
            </a:r>
            <a:r>
              <a:rPr lang="en-US" dirty="0" smtClean="0"/>
              <a:t>and diseases </a:t>
            </a:r>
            <a:r>
              <a:rPr lang="en-US" dirty="0"/>
              <a:t>in new areas threatening crop production.</a:t>
            </a:r>
          </a:p>
        </p:txBody>
      </p:sp>
    </p:spTree>
    <p:extLst>
      <p:ext uri="{BB962C8B-B14F-4D97-AF65-F5344CB8AC3E}">
        <p14:creationId xmlns:p14="http://schemas.microsoft.com/office/powerpoint/2010/main" val="1191243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458200" cy="5867400"/>
          </a:xfrm>
        </p:spPr>
        <p:txBody>
          <a:bodyPr>
            <a:normAutofit fontScale="77500" lnSpcReduction="20000"/>
          </a:bodyPr>
          <a:lstStyle/>
          <a:p>
            <a:pPr marL="0" indent="0">
              <a:buNone/>
            </a:pPr>
            <a:r>
              <a:rPr lang="en-US" b="1" dirty="0" smtClean="0"/>
              <a:t>D. Land </a:t>
            </a:r>
            <a:r>
              <a:rPr lang="en-US" b="1" dirty="0"/>
              <a:t>degradation and </a:t>
            </a:r>
            <a:r>
              <a:rPr lang="en-US" b="1" dirty="0" smtClean="0"/>
              <a:t>desertification - </a:t>
            </a:r>
            <a:r>
              <a:rPr lang="en-US" dirty="0" smtClean="0"/>
              <a:t>With </a:t>
            </a:r>
            <a:r>
              <a:rPr lang="en-US" dirty="0"/>
              <a:t>projected </a:t>
            </a:r>
            <a:r>
              <a:rPr lang="en-US" dirty="0" smtClean="0"/>
              <a:t>	increase </a:t>
            </a:r>
            <a:r>
              <a:rPr lang="en-US" dirty="0"/>
              <a:t>in extremely high daily temperatures and </a:t>
            </a:r>
            <a:r>
              <a:rPr lang="en-US" dirty="0" smtClean="0"/>
              <a:t>	more severe </a:t>
            </a:r>
            <a:r>
              <a:rPr lang="en-US" dirty="0"/>
              <a:t>drought conditions, land degradation will </a:t>
            </a:r>
            <a:r>
              <a:rPr lang="en-US" dirty="0" smtClean="0"/>
              <a:t>	escalate </a:t>
            </a:r>
            <a:r>
              <a:rPr lang="en-US" dirty="0"/>
              <a:t>and dry </a:t>
            </a:r>
            <a:r>
              <a:rPr lang="en-US" dirty="0" smtClean="0"/>
              <a:t>lands will </a:t>
            </a:r>
            <a:r>
              <a:rPr lang="en-US" dirty="0"/>
              <a:t>be more prone to </a:t>
            </a:r>
            <a:r>
              <a:rPr lang="en-US" dirty="0" smtClean="0"/>
              <a:t>	desertification.</a:t>
            </a:r>
          </a:p>
          <a:p>
            <a:pPr marL="0" indent="0">
              <a:buNone/>
            </a:pPr>
            <a:r>
              <a:rPr lang="en-US" dirty="0" smtClean="0"/>
              <a:t>E. </a:t>
            </a:r>
            <a:r>
              <a:rPr lang="en-US" b="1" dirty="0"/>
              <a:t>Reduced water quality and </a:t>
            </a:r>
            <a:r>
              <a:rPr lang="en-US" b="1" dirty="0" smtClean="0"/>
              <a:t>supply-</a:t>
            </a:r>
            <a:r>
              <a:rPr lang="en-US" dirty="0" smtClean="0"/>
              <a:t>Saltwater </a:t>
            </a:r>
            <a:r>
              <a:rPr lang="en-US" dirty="0"/>
              <a:t>intrusion </a:t>
            </a:r>
            <a:r>
              <a:rPr lang="en-US" dirty="0" smtClean="0"/>
              <a:t>	caused </a:t>
            </a:r>
            <a:r>
              <a:rPr lang="en-US" dirty="0"/>
              <a:t>by sea-level rise would eventuate in </a:t>
            </a:r>
            <a:r>
              <a:rPr lang="en-US" dirty="0" smtClean="0"/>
              <a:t>the 	contamination </a:t>
            </a:r>
            <a:r>
              <a:rPr lang="en-US" dirty="0"/>
              <a:t>of freshwater lenses. This would </a:t>
            </a:r>
            <a:r>
              <a:rPr lang="en-US" dirty="0" smtClean="0"/>
              <a:t>	deteriorate </a:t>
            </a:r>
            <a:r>
              <a:rPr lang="en-US" dirty="0"/>
              <a:t>the </a:t>
            </a:r>
            <a:r>
              <a:rPr lang="en-US" dirty="0" smtClean="0"/>
              <a:t>quality of </a:t>
            </a:r>
            <a:r>
              <a:rPr lang="en-US" dirty="0"/>
              <a:t>water needed by plants and </a:t>
            </a:r>
            <a:r>
              <a:rPr lang="en-US" dirty="0" smtClean="0"/>
              <a:t>	animals </a:t>
            </a:r>
            <a:r>
              <a:rPr lang="en-US" dirty="0"/>
              <a:t>and reduce freshwater supply</a:t>
            </a:r>
            <a:r>
              <a:rPr lang="en-US" dirty="0" smtClean="0"/>
              <a:t>.</a:t>
            </a:r>
          </a:p>
          <a:p>
            <a:pPr marL="0" indent="0">
              <a:buNone/>
            </a:pPr>
            <a:r>
              <a:rPr lang="en-US" dirty="0" smtClean="0"/>
              <a:t>F. </a:t>
            </a:r>
            <a:r>
              <a:rPr lang="en-US" b="1" dirty="0"/>
              <a:t>Change in cropping </a:t>
            </a:r>
            <a:r>
              <a:rPr lang="en-US" b="1" dirty="0" smtClean="0"/>
              <a:t>season- </a:t>
            </a:r>
            <a:r>
              <a:rPr lang="en-US" dirty="0" smtClean="0"/>
              <a:t>Climatic </a:t>
            </a:r>
            <a:r>
              <a:rPr lang="en-US" dirty="0"/>
              <a:t>variability will affect </a:t>
            </a:r>
            <a:r>
              <a:rPr lang="en-US" dirty="0" smtClean="0"/>
              <a:t>	the </a:t>
            </a:r>
            <a:r>
              <a:rPr lang="en-US" dirty="0"/>
              <a:t>traditional seasonal calendars </a:t>
            </a:r>
            <a:r>
              <a:rPr lang="en-US" dirty="0" smtClean="0"/>
              <a:t>that most </a:t>
            </a:r>
            <a:r>
              <a:rPr lang="en-US" dirty="0"/>
              <a:t>farmers in </a:t>
            </a:r>
            <a:r>
              <a:rPr lang="en-US" dirty="0" smtClean="0"/>
              <a:t>	the </a:t>
            </a:r>
            <a:r>
              <a:rPr lang="en-US" dirty="0"/>
              <a:t>Pacific follow. Crops such as yam which is </a:t>
            </a:r>
            <a:r>
              <a:rPr lang="en-US" dirty="0" smtClean="0"/>
              <a:t>normally 	planted </a:t>
            </a:r>
            <a:r>
              <a:rPr lang="en-US" dirty="0"/>
              <a:t>on the onset of wet season may not receive </a:t>
            </a:r>
            <a:r>
              <a:rPr lang="en-US" dirty="0" smtClean="0"/>
              <a:t>	the anticipated rain </a:t>
            </a:r>
            <a:r>
              <a:rPr lang="en-US" dirty="0"/>
              <a:t>due to a prolonged dry season. </a:t>
            </a:r>
            <a:r>
              <a:rPr lang="en-US" dirty="0" smtClean="0"/>
              <a:t>	This </a:t>
            </a:r>
            <a:r>
              <a:rPr lang="en-US" dirty="0"/>
              <a:t>highlights the need </a:t>
            </a:r>
            <a:r>
              <a:rPr lang="en-US" dirty="0" smtClean="0"/>
              <a:t>for different </a:t>
            </a:r>
            <a:r>
              <a:rPr lang="en-US" dirty="0"/>
              <a:t>crop varieties to </a:t>
            </a:r>
            <a:r>
              <a:rPr lang="en-US" dirty="0" smtClean="0"/>
              <a:t>	cope </a:t>
            </a:r>
            <a:r>
              <a:rPr lang="en-US" dirty="0"/>
              <a:t>with the different weather </a:t>
            </a:r>
            <a:r>
              <a:rPr lang="en-US" dirty="0" smtClean="0"/>
              <a:t>conditions and </a:t>
            </a:r>
            <a:r>
              <a:rPr lang="en-US" dirty="0"/>
              <a:t>the </a:t>
            </a:r>
            <a:r>
              <a:rPr lang="en-US" dirty="0" smtClean="0"/>
              <a:t>	introduction </a:t>
            </a:r>
            <a:r>
              <a:rPr lang="en-US" dirty="0"/>
              <a:t>of alternative crops.</a:t>
            </a:r>
          </a:p>
        </p:txBody>
      </p:sp>
    </p:spTree>
    <p:extLst>
      <p:ext uri="{BB962C8B-B14F-4D97-AF65-F5344CB8AC3E}">
        <p14:creationId xmlns:p14="http://schemas.microsoft.com/office/powerpoint/2010/main" val="1476584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r>
              <a:rPr lang="en-US" dirty="0" smtClean="0"/>
              <a:t>What are some of the mitigation measures/ resilient practices that Pacific islanders can adopt to reduce impact of climate change </a:t>
            </a:r>
            <a:r>
              <a:rPr lang="en-US" smtClean="0"/>
              <a:t>on agriculture?</a:t>
            </a:r>
            <a:endParaRPr lang="en-US" dirty="0"/>
          </a:p>
        </p:txBody>
      </p:sp>
    </p:spTree>
    <p:extLst>
      <p:ext uri="{BB962C8B-B14F-4D97-AF65-F5344CB8AC3E}">
        <p14:creationId xmlns:p14="http://schemas.microsoft.com/office/powerpoint/2010/main" val="559805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915400" cy="838200"/>
          </a:xfrm>
        </p:spPr>
        <p:txBody>
          <a:bodyPr>
            <a:normAutofit/>
          </a:bodyPr>
          <a:lstStyle/>
          <a:p>
            <a:r>
              <a:rPr lang="en-US" sz="3200" b="1" dirty="0" smtClean="0"/>
              <a:t>Climate Change impact on Freshwater Resources</a:t>
            </a:r>
            <a:endParaRPr lang="en-US" sz="3200" b="1" dirty="0"/>
          </a:p>
        </p:txBody>
      </p:sp>
      <p:sp>
        <p:nvSpPr>
          <p:cNvPr id="3" name="Subtitle 2"/>
          <p:cNvSpPr>
            <a:spLocks noGrp="1"/>
          </p:cNvSpPr>
          <p:nvPr>
            <p:ph type="subTitle" idx="1"/>
          </p:nvPr>
        </p:nvSpPr>
        <p:spPr>
          <a:xfrm>
            <a:off x="1266354" y="5715000"/>
            <a:ext cx="6400800" cy="990600"/>
          </a:xfrm>
        </p:spPr>
        <p:txBody>
          <a:bodyPr/>
          <a:lstStyle/>
          <a:p>
            <a:endParaRPr lang="en-US" dirty="0"/>
          </a:p>
        </p:txBody>
      </p:sp>
      <p:pic>
        <p:nvPicPr>
          <p:cNvPr id="4" name="Picture 3"/>
          <p:cNvPicPr>
            <a:picLocks noChangeAspect="1"/>
          </p:cNvPicPr>
          <p:nvPr/>
        </p:nvPicPr>
        <p:blipFill>
          <a:blip r:embed="rId2"/>
          <a:stretch>
            <a:fillRect/>
          </a:stretch>
        </p:blipFill>
        <p:spPr>
          <a:xfrm>
            <a:off x="152400" y="990600"/>
            <a:ext cx="5838354" cy="4267200"/>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1012371"/>
            <a:ext cx="3352800" cy="424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918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b="1" dirty="0"/>
              <a:t>Description and Status of Freshwater Resources</a:t>
            </a:r>
          </a:p>
        </p:txBody>
      </p:sp>
      <p:sp>
        <p:nvSpPr>
          <p:cNvPr id="3" name="Content Placeholder 2"/>
          <p:cNvSpPr>
            <a:spLocks noGrp="1"/>
          </p:cNvSpPr>
          <p:nvPr>
            <p:ph idx="1"/>
          </p:nvPr>
        </p:nvSpPr>
        <p:spPr>
          <a:xfrm>
            <a:off x="457200" y="990600"/>
            <a:ext cx="8229600" cy="5135563"/>
          </a:xfrm>
        </p:spPr>
        <p:txBody>
          <a:bodyPr>
            <a:normAutofit fontScale="92500" lnSpcReduction="10000"/>
          </a:bodyPr>
          <a:lstStyle/>
          <a:p>
            <a:r>
              <a:rPr lang="en-US" dirty="0"/>
              <a:t>The freshwater resources of small island states can be classified as either “</a:t>
            </a:r>
            <a:r>
              <a:rPr lang="en-US" dirty="0" smtClean="0"/>
              <a:t>conventional” or </a:t>
            </a:r>
            <a:r>
              <a:rPr lang="en-US" dirty="0"/>
              <a:t>“nonconventional.” </a:t>
            </a:r>
            <a:endParaRPr lang="en-US" dirty="0" smtClean="0"/>
          </a:p>
          <a:p>
            <a:r>
              <a:rPr lang="en-US" dirty="0" smtClean="0"/>
              <a:t>Conventional </a:t>
            </a:r>
            <a:r>
              <a:rPr lang="en-US" dirty="0"/>
              <a:t>resources include rainwater </a:t>
            </a:r>
            <a:r>
              <a:rPr lang="en-US" dirty="0" smtClean="0"/>
              <a:t>collected from </a:t>
            </a:r>
            <a:r>
              <a:rPr lang="en-US" dirty="0"/>
              <a:t>artificial or natural surfaces, groundwater, and surface water. </a:t>
            </a:r>
            <a:endParaRPr lang="en-US" dirty="0" smtClean="0"/>
          </a:p>
          <a:p>
            <a:r>
              <a:rPr lang="en-US" dirty="0" smtClean="0"/>
              <a:t>Nonconventional resources </a:t>
            </a:r>
            <a:r>
              <a:rPr lang="en-US" dirty="0"/>
              <a:t>include seawater or brackish groundwater desalination, water </a:t>
            </a:r>
            <a:r>
              <a:rPr lang="en-US" dirty="0" smtClean="0"/>
              <a:t>importation by </a:t>
            </a:r>
            <a:r>
              <a:rPr lang="en-US" dirty="0"/>
              <a:t>barge or submarine pipeline, treated wastewater, and substitution (such as the </a:t>
            </a:r>
            <a:r>
              <a:rPr lang="en-US" dirty="0" smtClean="0"/>
              <a:t>use of </a:t>
            </a:r>
            <a:r>
              <a:rPr lang="en-US" dirty="0"/>
              <a:t>coconuts during droughts</a:t>
            </a:r>
            <a:r>
              <a:rPr lang="en-US" dirty="0" smtClean="0"/>
              <a:t>).</a:t>
            </a:r>
            <a:endParaRPr lang="en-US" dirty="0"/>
          </a:p>
        </p:txBody>
      </p:sp>
    </p:spTree>
    <p:extLst>
      <p:ext uri="{BB962C8B-B14F-4D97-AF65-F5344CB8AC3E}">
        <p14:creationId xmlns:p14="http://schemas.microsoft.com/office/powerpoint/2010/main" val="3717609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smtClean="0"/>
              <a:t>Climate variability has relevant importance on the hydrology and water resources availability in the world. Changes in temperature and precipitation patterns as consequence of the increase in concentrations of greenhouse gases may affect the hydrology process, availability of water resources, and water use for agriculture, population, mining industry, aquatic life in rivers and lakes, and hydropower. Climate changes will accelerate the global hydrological cycle, with increase in the surface temperature, changes in precipitation patterns, and evapotranspiration rate. The spatial change in amount, intensity and frequency of the precipitation will affect the magnitude and frequency of stream flows; consequently, it increases the intensity of floods and </a:t>
            </a:r>
            <a:endParaRPr lang="en-US" dirty="0"/>
          </a:p>
        </p:txBody>
      </p:sp>
    </p:spTree>
    <p:extLst>
      <p:ext uri="{BB962C8B-B14F-4D97-AF65-F5344CB8AC3E}">
        <p14:creationId xmlns:p14="http://schemas.microsoft.com/office/powerpoint/2010/main" val="3617211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smtClean="0"/>
              <a:t>droughts, with substantial impacts on the water resources at local and regional levels. Global climate simulations indicate that precipitation will decrease in lower and mid latitudes and increase in high latitudes (IPCC, 2008). Results show that rainfall will decrease in Caribbean regions, sub tropical western coasts, part of North American (Mexico), and over the Mediterranean. Evaporation, soils moisture content, groundwater recharge will also affected by climate changes. Drought conditions are projected in summer for sub tropics, low and mid latitudes. Some results show that for warmer climate the drought increases from 1% to 30 % in 2100. On the other hand, global impacts on the water resources show that freshwater for different uses will be affected. </a:t>
            </a:r>
            <a:endParaRPr lang="en-US" dirty="0"/>
          </a:p>
        </p:txBody>
      </p:sp>
    </p:spTree>
    <p:extLst>
      <p:ext uri="{BB962C8B-B14F-4D97-AF65-F5344CB8AC3E}">
        <p14:creationId xmlns:p14="http://schemas.microsoft.com/office/powerpoint/2010/main" val="3543908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Climate Impacts on the Hydrology and Water Resources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Impacts on the hydrology cycle-The main components of hydrology cycle are the precipitation, evaporation, runoff, groundwater, and soil moisture, and it is liked with changes in atmospheric temperature and radiation balance.</a:t>
            </a:r>
          </a:p>
          <a:p>
            <a:r>
              <a:rPr lang="en-US" dirty="0" smtClean="0"/>
              <a:t>Evapotranspiration is projected to increase in almost everywhere due to the water holding capacity of the atmosphere increases with higher temperatures. Climate change also affects the groundwater recharge rate which is the most important source of water in many places of the world. </a:t>
            </a:r>
            <a:endParaRPr lang="en-US" dirty="0"/>
          </a:p>
        </p:txBody>
      </p:sp>
    </p:spTree>
    <p:extLst>
      <p:ext uri="{BB962C8B-B14F-4D97-AF65-F5344CB8AC3E}">
        <p14:creationId xmlns:p14="http://schemas.microsoft.com/office/powerpoint/2010/main" val="1825930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Hungry World</a:t>
            </a:r>
            <a:endParaRPr lang="en-US" dirty="0"/>
          </a:p>
        </p:txBody>
      </p:sp>
      <p:sp>
        <p:nvSpPr>
          <p:cNvPr id="3" name="Content Placeholder 2"/>
          <p:cNvSpPr>
            <a:spLocks noGrp="1"/>
          </p:cNvSpPr>
          <p:nvPr>
            <p:ph idx="1"/>
          </p:nvPr>
        </p:nvSpPr>
        <p:spPr>
          <a:xfrm>
            <a:off x="457200" y="914400"/>
            <a:ext cx="8458200" cy="5791200"/>
          </a:xfrm>
        </p:spPr>
        <p:txBody>
          <a:bodyPr>
            <a:normAutofit fontScale="55000" lnSpcReduction="20000"/>
          </a:bodyPr>
          <a:lstStyle/>
          <a:p>
            <a:endParaRPr lang="en-US" dirty="0"/>
          </a:p>
          <a:p>
            <a:r>
              <a:rPr lang="en-US" sz="4200" dirty="0"/>
              <a:t>If, as projected, the world’s population reaches about nine billion by 2050, the UN Food and Agriculture </a:t>
            </a:r>
            <a:r>
              <a:rPr lang="en-US" sz="4200" dirty="0" err="1"/>
              <a:t>Organisation</a:t>
            </a:r>
            <a:r>
              <a:rPr lang="en-US" sz="4200" dirty="0"/>
              <a:t> (FAO) estimates global food production will need to increase by some 70 per cent. </a:t>
            </a:r>
          </a:p>
          <a:p>
            <a:r>
              <a:rPr lang="en-US" sz="4200" dirty="0"/>
              <a:t>Food security is already a major problem. As of 2011, an estimated 925 million people – almost one in seven – were considered malnourished. The FAO also found that a further two billion suffer what it calls ‘hidden hunger’. While not malnourished, they cannot access an optimum diet, and suffer adverse health effects from poor nutrition. </a:t>
            </a:r>
          </a:p>
          <a:p>
            <a:r>
              <a:rPr lang="en-US" sz="4200" dirty="0"/>
              <a:t>Each day, another 200,000 people are added to global food demand. Meanwhile, in emerging economies such as India and China, rising wealth drives a burgeoning market for higher protein food. Between 1980 and 2002, FAO statistics show annual meat consumption in the developing world tripled, from 47 to 137 million </a:t>
            </a:r>
            <a:r>
              <a:rPr lang="en-US" sz="4200" dirty="0" err="1"/>
              <a:t>tonnes</a:t>
            </a:r>
            <a:r>
              <a:rPr lang="en-US" sz="4200" dirty="0"/>
              <a:t>, and this is projected to rise further to more than 200 million </a:t>
            </a:r>
            <a:r>
              <a:rPr lang="en-US" sz="4200" dirty="0" err="1"/>
              <a:t>tonnes</a:t>
            </a:r>
            <a:r>
              <a:rPr lang="en-US" sz="4200" dirty="0"/>
              <a:t> by 2030, and more than 300 million </a:t>
            </a:r>
            <a:r>
              <a:rPr lang="en-US" sz="4200" dirty="0" err="1"/>
              <a:t>tonnes</a:t>
            </a:r>
            <a:r>
              <a:rPr lang="en-US" sz="4200" dirty="0"/>
              <a:t> by 2050. </a:t>
            </a:r>
          </a:p>
        </p:txBody>
      </p:sp>
    </p:spTree>
    <p:extLst>
      <p:ext uri="{BB962C8B-B14F-4D97-AF65-F5344CB8AC3E}">
        <p14:creationId xmlns:p14="http://schemas.microsoft.com/office/powerpoint/2010/main" val="3976949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6" name="Content Placeholder 5"/>
          <p:cNvGraphicFramePr>
            <a:graphicFrameLocks noGrp="1"/>
          </p:cNvGraphicFramePr>
          <p:nvPr>
            <p:ph idx="1"/>
            <p:extLst/>
          </p:nvPr>
        </p:nvGraphicFramePr>
        <p:xfrm>
          <a:off x="762000" y="2306796"/>
          <a:ext cx="7620000" cy="3941604"/>
        </p:xfrm>
        <a:graphic>
          <a:graphicData uri="http://schemas.openxmlformats.org/drawingml/2006/table">
            <a:tbl>
              <a:tblPr/>
              <a:tblGrid>
                <a:gridCol w="7620000">
                  <a:extLst>
                    <a:ext uri="{9D8B030D-6E8A-4147-A177-3AD203B41FA5}">
                      <a16:colId xmlns:a16="http://schemas.microsoft.com/office/drawing/2014/main" val="20000"/>
                    </a:ext>
                  </a:extLst>
                </a:gridCol>
              </a:tblGrid>
              <a:tr h="3941604">
                <a:tc>
                  <a:txBody>
                    <a:bodyPr/>
                    <a:lstStyle/>
                    <a:p>
                      <a:pPr algn="l"/>
                      <a:r>
                        <a:rPr lang="en-US" b="0" i="0" dirty="0">
                          <a:solidFill>
                            <a:srgbClr val="2C3E50"/>
                          </a:solidFill>
                          <a:effectLst/>
                          <a:latin typeface="Helvetica Neue"/>
                        </a:rPr>
                        <a:t>Seawater intrusion is the movement of seawater into fresh water aquifers due to natural processes or human activities. Seawater intrusion is caused by decreases in groundwater levels or by rises in seawater levels. When you pump out fresh water rapidly, you lower the height of the freshwater in the aquifer forming a cone of depression. The salt water rises 40 feet for every 1 foot of freshwater depression and forms a cone of ascension. See the following pictures. Intrusion can affect the quality of water not only at the pumping well sites, but also at other well sites, and undeveloped portions of the aquifer.</a:t>
                      </a:r>
                    </a:p>
                    <a:p>
                      <a:r>
                        <a:rPr lang="en-US" dirty="0">
                          <a:effectLst/>
                        </a:rPr>
                        <a:t/>
                      </a:r>
                      <a:br>
                        <a:rPr lang="en-US" dirty="0">
                          <a:effectLst/>
                        </a:rPr>
                      </a:br>
                      <a:endParaRPr lang="en-US" dirty="0"/>
                    </a:p>
                  </a:txBody>
                  <a:tcPr marL="47625" marR="47625" marT="47625" marB="47625"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7" name="Rectangle 2"/>
          <p:cNvSpPr>
            <a:spLocks noChangeArrowheads="1"/>
          </p:cNvSpPr>
          <p:nvPr/>
        </p:nvSpPr>
        <p:spPr bwMode="auto">
          <a:xfrm>
            <a:off x="381000" y="1524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2352" rIns="0" bIns="7617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Roboto"/>
                <a:cs typeface="Arial" pitchFamily="34" charset="0"/>
              </a:rPr>
              <a:t>Seawater intrusions in groundwater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57551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
            <a:ext cx="50196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29000"/>
            <a:ext cx="507682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521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Seawater intrusion is the movement of seawater into fresh water aquifers due to natural processes or human activities. Seawater intrusion is caused by decreases in groundwater levels or by rises in seawater levels. When you pump out fresh water rapidly, you lower the height of the freshwater in the aquifer forming a cone of depression. The salt water rises 40 feet for every 1 foot of freshwater depression and forms a cone of ascension. See the following pictures. Intrusion can affect the quality of water not only at the pumping well sites, but also at other well sites, and undeveloped portions of the aquifer</a:t>
            </a:r>
          </a:p>
        </p:txBody>
      </p:sp>
    </p:spTree>
    <p:extLst>
      <p:ext uri="{BB962C8B-B14F-4D97-AF65-F5344CB8AC3E}">
        <p14:creationId xmlns:p14="http://schemas.microsoft.com/office/powerpoint/2010/main" val="4122063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8839200" cy="1470025"/>
          </a:xfrm>
        </p:spPr>
        <p:txBody>
          <a:bodyPr>
            <a:normAutofit/>
          </a:bodyPr>
          <a:lstStyle/>
          <a:p>
            <a:r>
              <a:rPr lang="en-US" sz="3200" b="1" dirty="0" smtClean="0"/>
              <a:t>Climate Change impact on Marine Resources</a:t>
            </a:r>
            <a:endParaRPr lang="en-US" sz="3200" b="1" dirty="0"/>
          </a:p>
        </p:txBody>
      </p:sp>
      <p:sp>
        <p:nvSpPr>
          <p:cNvPr id="3" name="Subtitle 2"/>
          <p:cNvSpPr>
            <a:spLocks noGrp="1"/>
          </p:cNvSpPr>
          <p:nvPr>
            <p:ph type="subTitle" idx="1"/>
          </p:nvPr>
        </p:nvSpPr>
        <p:spPr>
          <a:xfrm>
            <a:off x="1404937" y="5029200"/>
            <a:ext cx="6400800" cy="175260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0239"/>
            <a:ext cx="585787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338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1. Introduction</a:t>
            </a:r>
            <a:endParaRPr lang="en-US" sz="3600" b="1" dirty="0"/>
          </a:p>
        </p:txBody>
      </p:sp>
      <p:sp>
        <p:nvSpPr>
          <p:cNvPr id="3" name="Content Placeholder 2"/>
          <p:cNvSpPr>
            <a:spLocks noGrp="1"/>
          </p:cNvSpPr>
          <p:nvPr>
            <p:ph idx="1"/>
          </p:nvPr>
        </p:nvSpPr>
        <p:spPr>
          <a:xfrm>
            <a:off x="457200" y="914400"/>
            <a:ext cx="8458200" cy="5638800"/>
          </a:xfrm>
        </p:spPr>
        <p:txBody>
          <a:bodyPr>
            <a:normAutofit fontScale="85000" lnSpcReduction="20000"/>
          </a:bodyPr>
          <a:lstStyle/>
          <a:p>
            <a:endParaRPr lang="en-US" dirty="0"/>
          </a:p>
          <a:p>
            <a:r>
              <a:rPr lang="en-US" dirty="0"/>
              <a:t> Small Island Developing States in the South Pacific are particularly vulnerable to the effects of marine climate change due to their proximity to the ocean and their reliance on it for resources and transportation. </a:t>
            </a:r>
            <a:endParaRPr lang="en-US" dirty="0" smtClean="0"/>
          </a:p>
          <a:p>
            <a:pPr marL="0" indent="0">
              <a:buNone/>
            </a:pPr>
            <a:endParaRPr lang="en-US" dirty="0" smtClean="0"/>
          </a:p>
          <a:p>
            <a:pPr marL="0" indent="0">
              <a:buNone/>
            </a:pPr>
            <a:endParaRPr lang="en-US" dirty="0"/>
          </a:p>
          <a:p>
            <a:r>
              <a:rPr lang="en-US" dirty="0"/>
              <a:t>Changes to the physical environment (e.g. temperature, pH, sea level rise and storms and waves) are already being detected and are affecting biodiversity via shifts in distribution, the timing of natural events (phenology), increased energetic costs of physiological processes, mechanical damage and loss/fragmentation of habitats. </a:t>
            </a:r>
            <a:endParaRPr lang="en-US" dirty="0" smtClean="0"/>
          </a:p>
          <a:p>
            <a:pPr marL="0" indent="0">
              <a:buNone/>
            </a:pPr>
            <a:endParaRPr lang="en-US" dirty="0"/>
          </a:p>
          <a:p>
            <a:pPr marL="0" indent="0">
              <a:buNone/>
            </a:pPr>
            <a:r>
              <a:rPr lang="en-US" dirty="0" smtClean="0"/>
              <a:t>.</a:t>
            </a:r>
            <a:endParaRPr lang="en-US" dirty="0"/>
          </a:p>
        </p:txBody>
      </p:sp>
    </p:spTree>
    <p:extLst>
      <p:ext uri="{BB962C8B-B14F-4D97-AF65-F5344CB8AC3E}">
        <p14:creationId xmlns:p14="http://schemas.microsoft.com/office/powerpoint/2010/main" val="1594686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dirty="0" smtClean="0"/>
              <a:t>Much of the Pacific islands’ population and infrastructure (including fresh water resources) are situated on the coast and thus, vulnerable to erosion, inundation and damage from cyclones. Food supplies are also at risk due to the heavy reliance on coastal fisheries.</a:t>
            </a:r>
          </a:p>
          <a:p>
            <a:pPr marL="0" indent="0">
              <a:buNone/>
            </a:pPr>
            <a:r>
              <a:rPr lang="en-US" dirty="0" smtClean="0"/>
              <a:t> </a:t>
            </a:r>
          </a:p>
          <a:p>
            <a:r>
              <a:rPr lang="en-US" dirty="0" smtClean="0"/>
              <a:t>The dispersed nature and heterogeneity of the SIDS presents a challenge for </a:t>
            </a:r>
            <a:r>
              <a:rPr lang="en-US" dirty="0" err="1" smtClean="0"/>
              <a:t>localised</a:t>
            </a:r>
            <a:r>
              <a:rPr lang="en-US" dirty="0" smtClean="0"/>
              <a:t> climate projections and adaptation strategies</a:t>
            </a:r>
            <a:endParaRPr lang="en-US" dirty="0"/>
          </a:p>
        </p:txBody>
      </p:sp>
    </p:spTree>
    <p:extLst>
      <p:ext uri="{BB962C8B-B14F-4D97-AF65-F5344CB8AC3E}">
        <p14:creationId xmlns:p14="http://schemas.microsoft.com/office/powerpoint/2010/main" val="2436706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smtClean="0"/>
              <a:t>Ocean as sink for heat and CO2</a:t>
            </a:r>
            <a:endParaRPr lang="en-US" sz="3600" b="1" dirty="0"/>
          </a:p>
        </p:txBody>
      </p:sp>
      <p:sp>
        <p:nvSpPr>
          <p:cNvPr id="3" name="Content Placeholder 2"/>
          <p:cNvSpPr>
            <a:spLocks noGrp="1"/>
          </p:cNvSpPr>
          <p:nvPr>
            <p:ph idx="1"/>
          </p:nvPr>
        </p:nvSpPr>
        <p:spPr>
          <a:xfrm>
            <a:off x="457200" y="990600"/>
            <a:ext cx="8229600" cy="5135563"/>
          </a:xfrm>
        </p:spPr>
        <p:txBody>
          <a:bodyPr>
            <a:normAutofit lnSpcReduction="10000"/>
          </a:bodyPr>
          <a:lstStyle/>
          <a:p>
            <a:r>
              <a:rPr lang="en-US" dirty="0" smtClean="0"/>
              <a:t>The </a:t>
            </a:r>
            <a:r>
              <a:rPr lang="en-US" dirty="0"/>
              <a:t>oceans and the atmosphere are closely linked. The oceans have absorbed approximately 93% of the excess heat caused by global warming and around two thirds of anthropogenic </a:t>
            </a:r>
            <a:r>
              <a:rPr lang="en-US" dirty="0" smtClean="0"/>
              <a:t>CO2. </a:t>
            </a:r>
          </a:p>
          <a:p>
            <a:pPr marL="0" indent="0">
              <a:buNone/>
            </a:pPr>
            <a:endParaRPr lang="en-US" dirty="0"/>
          </a:p>
          <a:p>
            <a:r>
              <a:rPr lang="en-US" dirty="0" smtClean="0"/>
              <a:t>These </a:t>
            </a:r>
            <a:r>
              <a:rPr lang="en-US" dirty="0"/>
              <a:t>changes are predicted to have profound effects on atmospheric, physical and biological processes, affecting ocean ecosystems and the services </a:t>
            </a:r>
            <a:r>
              <a:rPr lang="en-US" dirty="0" smtClean="0"/>
              <a:t>they provide </a:t>
            </a:r>
            <a:r>
              <a:rPr lang="en-US" dirty="0"/>
              <a:t>to society and the ocean’s capacity for further climate </a:t>
            </a:r>
            <a:r>
              <a:rPr lang="en-US" dirty="0" smtClean="0"/>
              <a:t>mitigation.</a:t>
            </a:r>
            <a:endParaRPr lang="en-US" dirty="0"/>
          </a:p>
        </p:txBody>
      </p:sp>
    </p:spTree>
    <p:extLst>
      <p:ext uri="{BB962C8B-B14F-4D97-AF65-F5344CB8AC3E}">
        <p14:creationId xmlns:p14="http://schemas.microsoft.com/office/powerpoint/2010/main" val="1970803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10600" cy="6400800"/>
          </a:xfrm>
        </p:spPr>
        <p:txBody>
          <a:bodyPr/>
          <a:lstStyle/>
          <a:p>
            <a:pPr marL="0" indent="0" algn="just">
              <a:buNone/>
            </a:pPr>
            <a:r>
              <a:rPr lang="en-US" sz="2400" i="1" dirty="0" smtClean="0">
                <a:solidFill>
                  <a:srgbClr val="FF0000"/>
                </a:solidFill>
              </a:rPr>
              <a:t>Small </a:t>
            </a:r>
            <a:r>
              <a:rPr lang="en-US" sz="2400" i="1" dirty="0">
                <a:solidFill>
                  <a:srgbClr val="FF0000"/>
                </a:solidFill>
              </a:rPr>
              <a:t>Island Developing States (SIDS) are particularly vulnerable to these changes due to their reliance on marine resources and the concentration of settlements in coastal regions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296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246789"/>
            <a:ext cx="52197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4246789"/>
            <a:ext cx="3905250" cy="269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612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t>Change in parameters</a:t>
            </a:r>
            <a:endParaRPr lang="en-US" dirty="0"/>
          </a:p>
        </p:txBody>
      </p:sp>
      <p:sp>
        <p:nvSpPr>
          <p:cNvPr id="3" name="Content Placeholder 2"/>
          <p:cNvSpPr>
            <a:spLocks noGrp="1"/>
          </p:cNvSpPr>
          <p:nvPr>
            <p:ph idx="1"/>
          </p:nvPr>
        </p:nvSpPr>
        <p:spPr>
          <a:xfrm>
            <a:off x="457200" y="914400"/>
            <a:ext cx="8229600" cy="5211763"/>
          </a:xfrm>
        </p:spPr>
        <p:txBody>
          <a:bodyPr>
            <a:normAutofit/>
          </a:bodyPr>
          <a:lstStyle/>
          <a:p>
            <a:r>
              <a:rPr lang="en-US" sz="2800" b="1" dirty="0" smtClean="0"/>
              <a:t>Temperature</a:t>
            </a:r>
            <a:r>
              <a:rPr lang="en-US" sz="2800" dirty="0" smtClean="0"/>
              <a:t>-</a:t>
            </a:r>
            <a:r>
              <a:rPr lang="en-US" sz="2800" dirty="0"/>
              <a:t> Sea surface temperatures (SSTs) in the South Pacific are strongly influenced by the position of the </a:t>
            </a:r>
            <a:r>
              <a:rPr lang="en-US" sz="2800" dirty="0" err="1"/>
              <a:t>Intertropical</a:t>
            </a:r>
            <a:r>
              <a:rPr lang="en-US" sz="2800" dirty="0"/>
              <a:t> Convergence Zone (ICZ), which is affected by large scale climatic drivers. </a:t>
            </a:r>
            <a:endParaRPr lang="en-US" sz="2800" dirty="0" smtClean="0"/>
          </a:p>
          <a:p>
            <a:endParaRPr lang="en-US" sz="2800"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400" y="2971800"/>
            <a:ext cx="51625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14950" y="2971800"/>
            <a:ext cx="3752850" cy="3139321"/>
          </a:xfrm>
          <a:prstGeom prst="rect">
            <a:avLst/>
          </a:prstGeom>
          <a:noFill/>
        </p:spPr>
        <p:txBody>
          <a:bodyPr wrap="square" rtlCol="0">
            <a:spAutoFit/>
          </a:bodyPr>
          <a:lstStyle/>
          <a:p>
            <a:r>
              <a:rPr lang="en-US" b="1" dirty="0">
                <a:solidFill>
                  <a:srgbClr val="002060"/>
                </a:solidFill>
              </a:rPr>
              <a:t>The average positions of the major climate features of the region in November to April. The yellow arrows show near surface winds, the blue shading represents the bands of rainfall (convergence zones with relatively low pressure), and the red dashed oval indicates the West Pacific Warm Pool. H represents the typical positions of moving high pressure systems (CSIRO, 2011).</a:t>
            </a:r>
          </a:p>
        </p:txBody>
      </p:sp>
      <p:sp>
        <p:nvSpPr>
          <p:cNvPr id="5" name="TextBox 4"/>
          <p:cNvSpPr txBox="1"/>
          <p:nvPr/>
        </p:nvSpPr>
        <p:spPr>
          <a:xfrm>
            <a:off x="152400" y="5829300"/>
            <a:ext cx="5162550" cy="923330"/>
          </a:xfrm>
          <a:prstGeom prst="rect">
            <a:avLst/>
          </a:prstGeom>
          <a:noFill/>
        </p:spPr>
        <p:txBody>
          <a:bodyPr wrap="square" rtlCol="0">
            <a:spAutoFit/>
          </a:bodyPr>
          <a:lstStyle/>
          <a:p>
            <a:r>
              <a:rPr lang="en-US" b="1" dirty="0">
                <a:solidFill>
                  <a:srgbClr val="FF0000"/>
                </a:solidFill>
              </a:rPr>
              <a:t>Generally, sea surface temperature (SST) decreases with distance from the equator; however, there are significant regional variations in SST</a:t>
            </a:r>
          </a:p>
        </p:txBody>
      </p:sp>
    </p:spTree>
    <p:extLst>
      <p:ext uri="{BB962C8B-B14F-4D97-AF65-F5344CB8AC3E}">
        <p14:creationId xmlns:p14="http://schemas.microsoft.com/office/powerpoint/2010/main" val="2852225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458200" cy="5821363"/>
          </a:xfrm>
        </p:spPr>
        <p:txBody>
          <a:bodyPr>
            <a:normAutofit fontScale="85000" lnSpcReduction="20000"/>
          </a:bodyPr>
          <a:lstStyle/>
          <a:p>
            <a:r>
              <a:rPr lang="en-US" dirty="0"/>
              <a:t>The trade winds and resultant westward ocean currents push warm equatorial water into the western tropical Pacific, maintaining a warm volume of water called the ‘Warm Pool’ with surface temperatures nearing </a:t>
            </a:r>
            <a:r>
              <a:rPr lang="en-US" dirty="0" smtClean="0"/>
              <a:t>30°C.</a:t>
            </a:r>
          </a:p>
          <a:p>
            <a:pPr marL="0" indent="0">
              <a:buNone/>
            </a:pPr>
            <a:endParaRPr lang="en-US" dirty="0" smtClean="0"/>
          </a:p>
          <a:p>
            <a:r>
              <a:rPr lang="en-US" i="1" dirty="0">
                <a:solidFill>
                  <a:srgbClr val="FF0000"/>
                </a:solidFill>
              </a:rPr>
              <a:t>In the Exclusive Economic Zones (EEZs) of the southern SIDS such as Tonga, Fiji and the Cook Islands, average annual SSTs were between 24-27 °C, for the more northerly SIDS, such as The </a:t>
            </a:r>
            <a:r>
              <a:rPr lang="en-US" i="1" dirty="0" smtClean="0">
                <a:solidFill>
                  <a:srgbClr val="FF0000"/>
                </a:solidFill>
              </a:rPr>
              <a:t>Marshall</a:t>
            </a:r>
            <a:r>
              <a:rPr lang="en-US" i="1" dirty="0">
                <a:solidFill>
                  <a:srgbClr val="FF0000"/>
                </a:solidFill>
              </a:rPr>
              <a:t> Islands, Nauru and Kiribati, average annual SSTs were between 27-30 °C. </a:t>
            </a:r>
            <a:endParaRPr lang="en-US" i="1" dirty="0" smtClean="0">
              <a:solidFill>
                <a:srgbClr val="FF0000"/>
              </a:solidFill>
            </a:endParaRPr>
          </a:p>
          <a:p>
            <a:pPr marL="0" indent="0">
              <a:buNone/>
            </a:pPr>
            <a:endParaRPr lang="en-US" i="1" dirty="0" smtClean="0">
              <a:solidFill>
                <a:srgbClr val="FF0000"/>
              </a:solidFill>
            </a:endParaRPr>
          </a:p>
          <a:p>
            <a:r>
              <a:rPr lang="en-US" dirty="0">
                <a:solidFill>
                  <a:srgbClr val="002060"/>
                </a:solidFill>
              </a:rPr>
              <a:t>SST around the South Pacific Islands is projected to increase by 0.7 to 1.1 °C under the highest IPCC emissions scenario (RCP 8.5) with temperature rises reaching 1.8 – 2.8 °C by 2100</a:t>
            </a:r>
            <a:endParaRPr lang="en-US" i="1" dirty="0">
              <a:solidFill>
                <a:srgbClr val="002060"/>
              </a:solidFill>
            </a:endParaRPr>
          </a:p>
        </p:txBody>
      </p:sp>
    </p:spTree>
    <p:extLst>
      <p:ext uri="{BB962C8B-B14F-4D97-AF65-F5344CB8AC3E}">
        <p14:creationId xmlns:p14="http://schemas.microsoft.com/office/powerpoint/2010/main" val="22982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r>
              <a:rPr lang="en-US" dirty="0" smtClean="0"/>
              <a:t>Much </a:t>
            </a:r>
            <a:r>
              <a:rPr lang="en-US" dirty="0"/>
              <a:t>of that boom in increased livestock production took place on deforested land. Such clearance is estimated to be responsible for some nine per cent of global greenhouse gas emissions annually; mostly of carbon dioxide (CO2) – one of the ways agriculture contributes to GHG emissions while at the same time being affected by any changes in the future climate. Predicted changes in the climate are expected to hamper food production in some regions already struggling to attain food self-sufficiency, driving them deeper into a cycle of importation and indebtedness. Other regions and nations, however, will suffer lighter impacts. </a:t>
            </a:r>
          </a:p>
          <a:p>
            <a:endParaRPr lang="en-US" dirty="0"/>
          </a:p>
        </p:txBody>
      </p:sp>
    </p:spTree>
    <p:extLst>
      <p:ext uri="{BB962C8B-B14F-4D97-AF65-F5344CB8AC3E}">
        <p14:creationId xmlns:p14="http://schemas.microsoft.com/office/powerpoint/2010/main" val="2554340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9067800" cy="6762750"/>
          </a:xfrm>
        </p:spPr>
        <p:txBody>
          <a:bodyPr>
            <a:normAutofit/>
          </a:bodyPr>
          <a:lstStyle/>
          <a:p>
            <a:pPr marL="0" indent="0">
              <a:buNone/>
            </a:pPr>
            <a:r>
              <a:rPr lang="en-US" b="1" dirty="0" smtClean="0"/>
              <a:t>Tropical Cyclone and storm surge</a:t>
            </a:r>
          </a:p>
          <a:p>
            <a:pPr marL="0" indent="0" algn="just">
              <a:buNone/>
            </a:pPr>
            <a:r>
              <a:rPr lang="en-US" sz="2400" dirty="0"/>
              <a:t>Studies have shown that the total number of tropical cyclones in the south west Pacific has </a:t>
            </a:r>
            <a:r>
              <a:rPr lang="en-US" sz="2400" dirty="0" smtClean="0"/>
              <a:t>decreased.</a:t>
            </a:r>
          </a:p>
          <a:p>
            <a:pPr marL="0" indent="0" algn="just">
              <a:buNone/>
            </a:pPr>
            <a:r>
              <a:rPr lang="en-US" sz="2400" dirty="0"/>
              <a:t>Some suggest that there has been an increase in the number of intense tropical </a:t>
            </a:r>
            <a:r>
              <a:rPr lang="en-US" sz="2400" dirty="0" smtClean="0"/>
              <a:t>cyclones.</a:t>
            </a:r>
          </a:p>
          <a:p>
            <a:pPr marL="0" indent="0" algn="just">
              <a:buNone/>
            </a:pPr>
            <a:r>
              <a:rPr lang="en-US" sz="2400" dirty="0"/>
              <a:t>The IPCC AR5 states that, it is likely that the global frequency of occurrence of tropical cyclones will either decrease or remain essentially unchanged; however, it is likely that the intensity of tropical cyclones </a:t>
            </a:r>
            <a:r>
              <a:rPr lang="en-US" sz="2400" dirty="0" smtClean="0"/>
              <a:t>will</a:t>
            </a:r>
            <a:r>
              <a:rPr lang="en-US" sz="2400" dirty="0"/>
              <a:t> increase with increases in wind speed and precipitation </a:t>
            </a:r>
            <a:endParaRPr lang="en-US" sz="24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6" y="4343400"/>
            <a:ext cx="492034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4343400"/>
            <a:ext cx="4267201"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13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15400" cy="5973763"/>
          </a:xfrm>
        </p:spPr>
        <p:txBody>
          <a:bodyPr>
            <a:normAutofit/>
          </a:bodyPr>
          <a:lstStyle/>
          <a:p>
            <a:pPr marL="0" indent="0">
              <a:buNone/>
            </a:pPr>
            <a:r>
              <a:rPr lang="en-US" b="1" i="1" dirty="0"/>
              <a:t>Ocean acidification </a:t>
            </a:r>
            <a:endParaRPr lang="en-US" b="1" dirty="0"/>
          </a:p>
          <a:p>
            <a:pPr algn="just"/>
            <a:r>
              <a:rPr lang="en-US" sz="2800" dirty="0"/>
              <a:t>Since the beginning of the Industrial Era, anthropogenic CO2 has caused a decrease of 0.06 pH units in the tropical Pacific. The current rate of decrease is approximately 0.02 units per decade and with the pH of the tropical Pacific Ocean is projected to decrease by 0.15 units relative to averages in 1986–2005 period by </a:t>
            </a:r>
            <a:r>
              <a:rPr lang="en-US" sz="2800" dirty="0" smtClean="0"/>
              <a:t>2050</a:t>
            </a:r>
            <a:r>
              <a:rPr lang="en-US" dirty="0" smtClean="0"/>
              <a:t>.</a:t>
            </a:r>
          </a:p>
          <a:p>
            <a:pPr algn="just"/>
            <a:r>
              <a:rPr lang="en-US" sz="2800" b="1" i="1" dirty="0">
                <a:solidFill>
                  <a:srgbClr val="002060"/>
                </a:solidFill>
              </a:rPr>
              <a:t>A decrease in seawater pH corresponds to a decrease in the concentration of dissolved carbonate ions (CO32-), lowering the potential for CaCO3 to precipitate (termed saturation </a:t>
            </a:r>
            <a:r>
              <a:rPr lang="en-US" sz="2800" b="1" i="1" dirty="0" smtClean="0">
                <a:solidFill>
                  <a:srgbClr val="002060"/>
                </a:solidFill>
              </a:rPr>
              <a:t>sate).</a:t>
            </a:r>
            <a:endParaRPr lang="en-US" sz="2800" b="1" i="1" dirty="0">
              <a:solidFill>
                <a:srgbClr val="002060"/>
              </a:solidFill>
            </a:endParaRPr>
          </a:p>
        </p:txBody>
      </p:sp>
    </p:spTree>
    <p:extLst>
      <p:ext uri="{BB962C8B-B14F-4D97-AF65-F5344CB8AC3E}">
        <p14:creationId xmlns:p14="http://schemas.microsoft.com/office/powerpoint/2010/main" val="3052985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534400" cy="6049963"/>
          </a:xfrm>
        </p:spPr>
        <p:txBody>
          <a:bodyPr/>
          <a:lstStyle/>
          <a:p>
            <a:r>
              <a:rPr lang="en-US" b="1" dirty="0"/>
              <a:t>Sea level </a:t>
            </a:r>
            <a:r>
              <a:rPr lang="en-US" b="1" dirty="0" smtClean="0"/>
              <a:t>rise</a:t>
            </a:r>
          </a:p>
          <a:p>
            <a:pPr marL="0" indent="0">
              <a:buNone/>
            </a:pPr>
            <a:r>
              <a:rPr lang="en-US" dirty="0"/>
              <a:t>The IPCC AR5 states that there is high confidence, robust evidence and high agreement that sea level rise (SLR) is one of the most </a:t>
            </a:r>
            <a:r>
              <a:rPr lang="en-US" dirty="0" err="1"/>
              <a:t>recognised</a:t>
            </a:r>
            <a:r>
              <a:rPr lang="en-US" dirty="0"/>
              <a:t> climate change threats to low-lying land on islands and </a:t>
            </a:r>
            <a:r>
              <a:rPr lang="en-US" dirty="0" smtClean="0"/>
              <a:t>atolls.</a:t>
            </a:r>
          </a:p>
          <a:p>
            <a:pPr marL="0" indent="0">
              <a:buNone/>
            </a:pPr>
            <a:r>
              <a:rPr lang="en-US" dirty="0"/>
              <a:t>Global mean sea level has been steadily rising at a rate of approximately 3.2 ± 0.4 mm per year over the last two decades (</a:t>
            </a:r>
            <a:endParaRPr lang="en-US" b="1" dirty="0"/>
          </a:p>
        </p:txBody>
      </p:sp>
    </p:spTree>
    <p:extLst>
      <p:ext uri="{BB962C8B-B14F-4D97-AF65-F5344CB8AC3E}">
        <p14:creationId xmlns:p14="http://schemas.microsoft.com/office/powerpoint/2010/main" val="100696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r>
              <a:rPr lang="en-US" b="1" i="1" dirty="0"/>
              <a:t>Extreme sea level, inundation, erosion </a:t>
            </a:r>
            <a:endParaRPr lang="en-US" b="1" dirty="0"/>
          </a:p>
          <a:p>
            <a:pPr marL="0" indent="0">
              <a:buNone/>
            </a:pPr>
            <a:r>
              <a:rPr lang="en-US" dirty="0"/>
              <a:t>Coastal regions experience elevated water levels on an episodic basis due to wave setup and </a:t>
            </a:r>
            <a:r>
              <a:rPr lang="en-US" dirty="0" err="1"/>
              <a:t>runup</a:t>
            </a:r>
            <a:r>
              <a:rPr lang="en-US" dirty="0"/>
              <a:t>, tides, storm surge driven by wind stress and atmospheric pressure, contributions from seasonal and climatic cycles, e.g. El Niño/Southern Oscillation and Pacific Decadal Oscillation, and oceanic eddies (</a:t>
            </a:r>
            <a:r>
              <a:rPr lang="en-US" dirty="0" err="1"/>
              <a:t>Vitousek</a:t>
            </a:r>
            <a:r>
              <a:rPr lang="en-US" dirty="0"/>
              <a:t> </a:t>
            </a:r>
            <a:r>
              <a:rPr lang="en-US" i="1" dirty="0"/>
              <a:t>et al</a:t>
            </a:r>
            <a:r>
              <a:rPr lang="en-US" dirty="0"/>
              <a:t>., 2017). These extreme sea level events are exacerbated by global sea level rise, leading to an increased risk of inundation and coastal erosion and more severe storm surges.</a:t>
            </a:r>
          </a:p>
        </p:txBody>
      </p:sp>
    </p:spTree>
    <p:extLst>
      <p:ext uri="{BB962C8B-B14F-4D97-AF65-F5344CB8AC3E}">
        <p14:creationId xmlns:p14="http://schemas.microsoft.com/office/powerpoint/2010/main" val="3509109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10000"/>
          </a:bodyPr>
          <a:lstStyle/>
          <a:p>
            <a:r>
              <a:rPr lang="en-US" b="1" i="1" dirty="0"/>
              <a:t>Precipitation, droughts and floods </a:t>
            </a:r>
            <a:endParaRPr lang="en-US" b="1" dirty="0"/>
          </a:p>
          <a:p>
            <a:r>
              <a:rPr lang="en-US" dirty="0"/>
              <a:t>Since 1981, there has been a significant increase in rainfall across most of the western pacific monsoon region, south and west of the SPCZ from Vanuatu to the southern Cooks. Rainfall has decreased north and east of the SPCZ at Nauru, Tarawa, Funafuti (Taylor </a:t>
            </a:r>
            <a:r>
              <a:rPr lang="en-US" i="1" dirty="0"/>
              <a:t>et al</a:t>
            </a:r>
            <a:r>
              <a:rPr lang="en-US" dirty="0"/>
              <a:t>., 2016) and there has been an observed increase in heat </a:t>
            </a:r>
            <a:r>
              <a:rPr lang="en-US" dirty="0" smtClean="0"/>
              <a:t>waves.</a:t>
            </a:r>
          </a:p>
          <a:p>
            <a:r>
              <a:rPr lang="en-US" i="1" dirty="0"/>
              <a:t>During El Niño events, southwest Pacific island nations experience an increased occurrence of forest fires, heat waves and droughts (Kumar et al., 2006; Salinger, 2001), and an increased probability of tropical cyclone damage, as tropical </a:t>
            </a:r>
            <a:r>
              <a:rPr lang="en-US" i="1" dirty="0" err="1"/>
              <a:t>cyclogenesis</a:t>
            </a:r>
            <a:r>
              <a:rPr lang="en-US" i="1" dirty="0"/>
              <a:t> tends to reside within 6° to 10° south of the SPCZ</a:t>
            </a:r>
          </a:p>
        </p:txBody>
      </p:sp>
    </p:spTree>
    <p:extLst>
      <p:ext uri="{BB962C8B-B14F-4D97-AF65-F5344CB8AC3E}">
        <p14:creationId xmlns:p14="http://schemas.microsoft.com/office/powerpoint/2010/main" val="16649490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Impact on marine biodiversity</a:t>
            </a:r>
            <a:endParaRPr lang="en-US" sz="3600" b="1" dirty="0"/>
          </a:p>
        </p:txBody>
      </p:sp>
      <p:sp>
        <p:nvSpPr>
          <p:cNvPr id="3" name="Content Placeholder 2"/>
          <p:cNvSpPr>
            <a:spLocks noGrp="1"/>
          </p:cNvSpPr>
          <p:nvPr>
            <p:ph idx="1"/>
          </p:nvPr>
        </p:nvSpPr>
        <p:spPr>
          <a:xfrm>
            <a:off x="457200" y="990600"/>
            <a:ext cx="8229600" cy="5135563"/>
          </a:xfrm>
        </p:spPr>
        <p:txBody>
          <a:bodyPr>
            <a:normAutofit lnSpcReduction="10000"/>
          </a:bodyPr>
          <a:lstStyle/>
          <a:p>
            <a:r>
              <a:rPr lang="en-US" dirty="0" smtClean="0"/>
              <a:t>Due to the magnitude and rate of the predicted changes to the physical environment, significant impacts on species and habitats are likely. Indeed, evidence of climate change stressors can already be observed, for example in the widespread coral bleaching in 2015/16 (Dutra </a:t>
            </a:r>
            <a:r>
              <a:rPr lang="en-US" i="1" dirty="0" smtClean="0"/>
              <a:t>et al</a:t>
            </a:r>
            <a:r>
              <a:rPr lang="en-US" dirty="0" smtClean="0"/>
              <a:t>., 2018). The effects of climate change on biodiversity can be synergistic or antagonistic and are often different in different species or geographic locations </a:t>
            </a:r>
            <a:endParaRPr lang="en-US" dirty="0"/>
          </a:p>
        </p:txBody>
      </p:sp>
    </p:spTree>
    <p:extLst>
      <p:ext uri="{BB962C8B-B14F-4D97-AF65-F5344CB8AC3E}">
        <p14:creationId xmlns:p14="http://schemas.microsoft.com/office/powerpoint/2010/main" val="21340759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324600"/>
          </a:xfrm>
        </p:spPr>
        <p:txBody>
          <a:bodyPr>
            <a:normAutofit/>
          </a:bodyPr>
          <a:lstStyle/>
          <a:p>
            <a:pPr marL="0" indent="0">
              <a:buNone/>
            </a:pPr>
            <a:r>
              <a:rPr lang="en-US" sz="3900" b="1" dirty="0" err="1"/>
              <a:t>Seagrass</a:t>
            </a:r>
            <a:r>
              <a:rPr lang="en-US" sz="3900" b="1" i="1" dirty="0"/>
              <a:t> </a:t>
            </a:r>
            <a:endParaRPr lang="en-US" sz="3900" b="1" dirty="0"/>
          </a:p>
          <a:p>
            <a:r>
              <a:rPr lang="en-US" sz="2600" dirty="0"/>
              <a:t>Coastal and vegetated habitats, such as </a:t>
            </a:r>
            <a:r>
              <a:rPr lang="en-US" sz="2600" dirty="0" err="1"/>
              <a:t>seagrass</a:t>
            </a:r>
            <a:r>
              <a:rPr lang="en-US" sz="2600" dirty="0"/>
              <a:t>, are at risk from SLR. In the Pacific region, there is evidence that changes in sea level have resulted in global declines of these habitats and shifted their distributions (</a:t>
            </a:r>
            <a:r>
              <a:rPr lang="en-US" sz="2600" dirty="0" err="1"/>
              <a:t>Pörtner</a:t>
            </a:r>
            <a:r>
              <a:rPr lang="en-US" sz="2600" dirty="0"/>
              <a:t> </a:t>
            </a:r>
            <a:r>
              <a:rPr lang="en-US" sz="2600" i="1" dirty="0"/>
              <a:t>et al</a:t>
            </a:r>
            <a:r>
              <a:rPr lang="en-US" sz="2600" dirty="0"/>
              <a:t>., 2014). High temperatures can cause burn-off (blackened dying leaves), eventually leading to high levels of mortality</a:t>
            </a:r>
            <a:r>
              <a:rPr lang="en-US" sz="2600" dirty="0" smtClean="0"/>
              <a:t>.</a:t>
            </a:r>
          </a:p>
          <a:p>
            <a:endParaRPr lang="en-US" sz="2600" dirty="0" smtClean="0"/>
          </a:p>
          <a:p>
            <a:r>
              <a:rPr lang="en-US" sz="2600" dirty="0" smtClean="0"/>
              <a:t>Sea grass </a:t>
            </a:r>
            <a:r>
              <a:rPr lang="en-US" sz="2600" dirty="0"/>
              <a:t>will be highly vulnerable to damage from the predicted increased intensity of cyclones, causing physical damage to </a:t>
            </a:r>
            <a:r>
              <a:rPr lang="en-US" sz="2600" dirty="0" smtClean="0"/>
              <a:t>sea grass </a:t>
            </a:r>
            <a:r>
              <a:rPr lang="en-US" sz="2600" dirty="0"/>
              <a:t>beds from the increased wave surge and scour from suspended sediment.</a:t>
            </a:r>
          </a:p>
        </p:txBody>
      </p:sp>
    </p:spTree>
    <p:extLst>
      <p:ext uri="{BB962C8B-B14F-4D97-AF65-F5344CB8AC3E}">
        <p14:creationId xmlns:p14="http://schemas.microsoft.com/office/powerpoint/2010/main" val="2398349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a:stretch>
            <a:fillRect/>
          </a:stretch>
        </p:blipFill>
        <p:spPr>
          <a:xfrm>
            <a:off x="1066800" y="152400"/>
            <a:ext cx="6096000" cy="2590800"/>
          </a:xfrm>
          <a:prstGeom prst="rect">
            <a:avLst/>
          </a:prstGeom>
        </p:spPr>
      </p:pic>
      <p:pic>
        <p:nvPicPr>
          <p:cNvPr id="5" name="Picture 4"/>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66800" y="2590800"/>
            <a:ext cx="6096000" cy="3962400"/>
          </a:xfrm>
          <a:prstGeom prst="rect">
            <a:avLst/>
          </a:prstGeom>
        </p:spPr>
      </p:pic>
    </p:spTree>
    <p:extLst>
      <p:ext uri="{BB962C8B-B14F-4D97-AF65-F5344CB8AC3E}">
        <p14:creationId xmlns:p14="http://schemas.microsoft.com/office/powerpoint/2010/main" val="22224619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839200" cy="6705600"/>
          </a:xfrm>
        </p:spPr>
        <p:txBody>
          <a:bodyPr>
            <a:normAutofit/>
          </a:bodyPr>
          <a:lstStyle/>
          <a:p>
            <a:pPr marL="0" indent="0">
              <a:buNone/>
            </a:pPr>
            <a:r>
              <a:rPr lang="en-US" sz="3500" b="1" dirty="0"/>
              <a:t>Mangroves </a:t>
            </a:r>
          </a:p>
          <a:p>
            <a:r>
              <a:rPr lang="en-US" sz="2800" dirty="0"/>
              <a:t>Mangroves have a limited tolerance for submersion in seawater and need to migrate landwards to cope with rising sea levels (</a:t>
            </a:r>
            <a:r>
              <a:rPr lang="en-US" sz="2800" dirty="0" err="1"/>
              <a:t>Pörtner</a:t>
            </a:r>
            <a:r>
              <a:rPr lang="en-US" sz="2800" dirty="0"/>
              <a:t> </a:t>
            </a:r>
            <a:r>
              <a:rPr lang="en-US" sz="2800" i="1" dirty="0"/>
              <a:t>et al</a:t>
            </a:r>
            <a:r>
              <a:rPr lang="en-US" sz="2800" dirty="0"/>
              <a:t>., 2014). In southern Papua New Guinea, mangroves have been gradually retreating inland in response to SLR and in American Samoa, seaward margins of mangroves moved inland by up to 72 mm per year in response to SLR of approximately 2 mm per year (</a:t>
            </a:r>
            <a:r>
              <a:rPr lang="en-US" sz="2800" dirty="0" err="1"/>
              <a:t>Waycott</a:t>
            </a:r>
            <a:r>
              <a:rPr lang="en-US" sz="2800" dirty="0"/>
              <a:t> </a:t>
            </a:r>
            <a:r>
              <a:rPr lang="en-US" sz="2800" i="1" dirty="0"/>
              <a:t>et al</a:t>
            </a:r>
            <a:r>
              <a:rPr lang="en-US" sz="2800" dirty="0"/>
              <a:t>., 2011).</a:t>
            </a:r>
          </a:p>
        </p:txBody>
      </p:sp>
      <p:pic>
        <p:nvPicPr>
          <p:cNvPr id="4" name="Picture 3"/>
          <p:cNvPicPr/>
          <p:nvPr/>
        </p:nvPicPr>
        <p:blipFill>
          <a:blip r:embed="rId2"/>
          <a:stretch>
            <a:fillRect/>
          </a:stretch>
        </p:blipFill>
        <p:spPr>
          <a:xfrm>
            <a:off x="76200" y="4191000"/>
            <a:ext cx="5105400" cy="2779395"/>
          </a:xfrm>
          <a:prstGeom prst="rect">
            <a:avLst/>
          </a:prstGeom>
        </p:spPr>
      </p:pic>
      <p:pic>
        <p:nvPicPr>
          <p:cNvPr id="5" name="Picture 4"/>
          <p:cNvPicPr/>
          <p:nvPr/>
        </p:nvPicPr>
        <p:blipFill>
          <a:blip r:embed="rId3"/>
          <a:stretch>
            <a:fillRect/>
          </a:stretch>
        </p:blipFill>
        <p:spPr>
          <a:xfrm>
            <a:off x="5715000" y="4114800"/>
            <a:ext cx="3429000" cy="2743200"/>
          </a:xfrm>
          <a:prstGeom prst="rect">
            <a:avLst/>
          </a:prstGeom>
        </p:spPr>
      </p:pic>
    </p:spTree>
    <p:extLst>
      <p:ext uri="{BB962C8B-B14F-4D97-AF65-F5344CB8AC3E}">
        <p14:creationId xmlns:p14="http://schemas.microsoft.com/office/powerpoint/2010/main" val="14671573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886"/>
            <a:ext cx="9144000" cy="6770914"/>
          </a:xfrm>
        </p:spPr>
        <p:txBody>
          <a:bodyPr>
            <a:normAutofit/>
          </a:bodyPr>
          <a:lstStyle/>
          <a:p>
            <a:pPr marL="0" indent="0">
              <a:buNone/>
            </a:pPr>
            <a:r>
              <a:rPr lang="en-US" b="1" dirty="0"/>
              <a:t>Fish and shellfish </a:t>
            </a:r>
          </a:p>
          <a:p>
            <a:r>
              <a:rPr lang="en-US" sz="2800" dirty="0"/>
              <a:t>Naturally occurring extremes in SSTs, exacerbated by climate change, have already been observed to have indirect and direct impacts on </a:t>
            </a:r>
            <a:r>
              <a:rPr lang="en-US" sz="2800" dirty="0" err="1"/>
              <a:t>demersal</a:t>
            </a:r>
            <a:r>
              <a:rPr lang="en-US" sz="2800" dirty="0"/>
              <a:t> fish </a:t>
            </a:r>
            <a:r>
              <a:rPr lang="en-US" sz="2800" dirty="0" smtClean="0"/>
              <a:t>and</a:t>
            </a:r>
            <a:r>
              <a:rPr lang="en-US" sz="2800" dirty="0"/>
              <a:t> invertebrates in the Pacific islands region. In 2015-2016, high SSTs resulted in mass fish mortality on the Coral Coast of Fiji and Vanuatu, likely due to the lowered oxygen concentration at higher sea temperatures. At the same time, there was mass bleaching of giant clams and coral, causing a loss of habitat for </a:t>
            </a:r>
            <a:r>
              <a:rPr lang="en-US" sz="2800" dirty="0" err="1"/>
              <a:t>demersal</a:t>
            </a:r>
            <a:r>
              <a:rPr lang="en-US" sz="2800" dirty="0"/>
              <a:t> fish (Johnson </a:t>
            </a:r>
            <a:r>
              <a:rPr lang="en-US" sz="2800" i="1" dirty="0"/>
              <a:t>et al</a:t>
            </a:r>
            <a:r>
              <a:rPr lang="en-US" sz="2800" dirty="0"/>
              <a:t>., 2018). </a:t>
            </a:r>
          </a:p>
        </p:txBody>
      </p:sp>
    </p:spTree>
    <p:extLst>
      <p:ext uri="{BB962C8B-B14F-4D97-AF65-F5344CB8AC3E}">
        <p14:creationId xmlns:p14="http://schemas.microsoft.com/office/powerpoint/2010/main" val="3273048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100" b="1" dirty="0" smtClean="0">
                <a:solidFill>
                  <a:srgbClr val="FF0000"/>
                </a:solidFill>
              </a:rPr>
              <a:t>Global </a:t>
            </a:r>
            <a:r>
              <a:rPr lang="en-US" sz="3100" b="1" dirty="0">
                <a:solidFill>
                  <a:srgbClr val="FF0000"/>
                </a:solidFill>
              </a:rPr>
              <a:t>distribution of undernourishment </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5250" y="990600"/>
            <a:ext cx="89535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3766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610600" cy="5973763"/>
          </a:xfrm>
        </p:spPr>
        <p:txBody>
          <a:bodyPr>
            <a:normAutofit fontScale="77500" lnSpcReduction="20000"/>
          </a:bodyPr>
          <a:lstStyle/>
          <a:p>
            <a:pPr marL="0" indent="0">
              <a:buNone/>
            </a:pPr>
            <a:r>
              <a:rPr lang="en-US" sz="4100" b="1" dirty="0"/>
              <a:t>Corals</a:t>
            </a:r>
            <a:r>
              <a:rPr lang="en-US" i="1" dirty="0"/>
              <a:t> </a:t>
            </a:r>
            <a:endParaRPr lang="en-US" dirty="0"/>
          </a:p>
          <a:p>
            <a:r>
              <a:rPr lang="en-US" dirty="0"/>
              <a:t>The combined drivers associated with climate change are currently the strongest driver affecting coral dynamics, globally (Aronson &amp; </a:t>
            </a:r>
            <a:r>
              <a:rPr lang="en-US" dirty="0" err="1"/>
              <a:t>Precht</a:t>
            </a:r>
            <a:r>
              <a:rPr lang="en-US" dirty="0"/>
              <a:t>, 2016), exacerbating other non-climate pressures. Increasing SSTs cause corals to lose their symbiotic algae (</a:t>
            </a:r>
            <a:r>
              <a:rPr lang="en-US" dirty="0" err="1"/>
              <a:t>zooxanthellae</a:t>
            </a:r>
            <a:r>
              <a:rPr lang="en-US" dirty="0"/>
              <a:t>), which reduces calcification and increases mortality rates (Nurse </a:t>
            </a:r>
            <a:r>
              <a:rPr lang="en-US" i="1" dirty="0"/>
              <a:t>et al</a:t>
            </a:r>
            <a:r>
              <a:rPr lang="en-US" dirty="0"/>
              <a:t>., 2014). In the Pacific islands region, anthropogenic-induced ocean warming is already impacting on coral reefs through thermal coral bleaching (Dutra </a:t>
            </a:r>
            <a:r>
              <a:rPr lang="en-US" i="1" dirty="0"/>
              <a:t>et al</a:t>
            </a:r>
            <a:r>
              <a:rPr lang="en-US" dirty="0"/>
              <a:t>., 2018 and references therein). The Gilbert Islands of Kiribati have experienced the highest levels of thermal stress relative to other areas and global bleaching databases show that here has been a significant increase reports of coral bleaching events from SIDS, including Kiribati and Fiji (Donner </a:t>
            </a:r>
            <a:r>
              <a:rPr lang="en-US" i="1" dirty="0"/>
              <a:t>et al</a:t>
            </a:r>
            <a:r>
              <a:rPr lang="en-US" dirty="0"/>
              <a:t>., 2017). Ocean acidification is also affecting calcification rates (Johnson </a:t>
            </a:r>
            <a:r>
              <a:rPr lang="en-US" i="1" dirty="0"/>
              <a:t>et al</a:t>
            </a:r>
            <a:r>
              <a:rPr lang="en-US" dirty="0"/>
              <a:t>., 2015), while more intense tropical cyclones are becoming more frequent, causing widespread coral damage (Dutra </a:t>
            </a:r>
            <a:r>
              <a:rPr lang="en-US" i="1" dirty="0"/>
              <a:t>et al</a:t>
            </a:r>
            <a:r>
              <a:rPr lang="en-US" dirty="0"/>
              <a:t>., 2018).</a:t>
            </a:r>
          </a:p>
        </p:txBody>
      </p:sp>
    </p:spTree>
    <p:extLst>
      <p:ext uri="{BB962C8B-B14F-4D97-AF65-F5344CB8AC3E}">
        <p14:creationId xmlns:p14="http://schemas.microsoft.com/office/powerpoint/2010/main" val="3922102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6049963"/>
          </a:xfrm>
        </p:spPr>
        <p:txBody>
          <a:bodyPr/>
          <a:lstStyle/>
          <a:p>
            <a:endParaRPr lang="en-US" dirty="0"/>
          </a:p>
        </p:txBody>
      </p:sp>
      <p:pic>
        <p:nvPicPr>
          <p:cNvPr id="4" name="Picture 3"/>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458686" y="-76200"/>
            <a:ext cx="5943600" cy="4488815"/>
          </a:xfrm>
          <a:prstGeom prst="rect">
            <a:avLst/>
          </a:prstGeom>
        </p:spPr>
      </p:pic>
      <p:pic>
        <p:nvPicPr>
          <p:cNvPr id="5" name="Picture 4"/>
          <p:cNvPicPr/>
          <p:nvPr/>
        </p:nvPicPr>
        <p:blipFill>
          <a:blip r:embed="rId4"/>
          <a:stretch>
            <a:fillRect/>
          </a:stretch>
        </p:blipFill>
        <p:spPr>
          <a:xfrm>
            <a:off x="304800" y="4572000"/>
            <a:ext cx="4996543" cy="2318657"/>
          </a:xfrm>
          <a:prstGeom prst="rect">
            <a:avLst/>
          </a:prstGeom>
        </p:spPr>
      </p:pic>
      <p:pic>
        <p:nvPicPr>
          <p:cNvPr id="6" name="Picture 5"/>
          <p:cNvPicPr/>
          <p:nvPr/>
        </p:nvPicPr>
        <p:blipFill>
          <a:blip r:embed="rId5"/>
          <a:stretch>
            <a:fillRect/>
          </a:stretch>
        </p:blipFill>
        <p:spPr>
          <a:xfrm>
            <a:off x="5486400" y="4521471"/>
            <a:ext cx="3657600" cy="2314758"/>
          </a:xfrm>
          <a:prstGeom prst="rect">
            <a:avLst/>
          </a:prstGeom>
        </p:spPr>
      </p:pic>
    </p:spTree>
    <p:extLst>
      <p:ext uri="{BB962C8B-B14F-4D97-AF65-F5344CB8AC3E}">
        <p14:creationId xmlns:p14="http://schemas.microsoft.com/office/powerpoint/2010/main" val="216786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534400" cy="5973763"/>
          </a:xfrm>
        </p:spPr>
        <p:txBody>
          <a:bodyPr>
            <a:normAutofit lnSpcReduction="10000"/>
          </a:bodyPr>
          <a:lstStyle/>
          <a:p>
            <a:pPr marL="0" indent="0">
              <a:buNone/>
            </a:pPr>
            <a:r>
              <a:rPr lang="en-US" b="1" dirty="0"/>
              <a:t>Invasive species </a:t>
            </a:r>
          </a:p>
          <a:p>
            <a:r>
              <a:rPr lang="en-US" dirty="0"/>
              <a:t>Introduced invasive species pose a serious threat to Pacific island ecosystems, especially given the high value and significance of coastal and marine resources to the people of the Pacific. Climatic driven changes may affect both local dispersal mechanisms, due to the alteration of current patterns, and competitive interactions between invasive non-native species (INNS) and native species, as marine conditions shift, they may begin to become more suitable for INNS and less suitable for some native species</a:t>
            </a:r>
          </a:p>
        </p:txBody>
      </p:sp>
    </p:spTree>
    <p:extLst>
      <p:ext uri="{BB962C8B-B14F-4D97-AF65-F5344CB8AC3E}">
        <p14:creationId xmlns:p14="http://schemas.microsoft.com/office/powerpoint/2010/main" val="35567085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839200" cy="6781800"/>
          </a:xfrm>
        </p:spPr>
        <p:txBody>
          <a:bodyPr>
            <a:normAutofit/>
          </a:bodyPr>
          <a:lstStyle/>
          <a:p>
            <a:r>
              <a:rPr lang="en-US" sz="2400" b="1" i="1" dirty="0" err="1">
                <a:solidFill>
                  <a:srgbClr val="002060"/>
                </a:solidFill>
              </a:rPr>
              <a:t>Uthicke</a:t>
            </a:r>
            <a:r>
              <a:rPr lang="en-US" sz="2400" b="1" i="1" dirty="0">
                <a:solidFill>
                  <a:srgbClr val="002060"/>
                </a:solidFill>
              </a:rPr>
              <a:t> et al. (2015) found that temperature had an indirect effect on the larval development of the native crown of thorns starfish (</a:t>
            </a:r>
            <a:r>
              <a:rPr lang="en-US" sz="2400" b="1" i="1" dirty="0" err="1">
                <a:solidFill>
                  <a:srgbClr val="002060"/>
                </a:solidFill>
              </a:rPr>
              <a:t>Acanthaster</a:t>
            </a:r>
            <a:r>
              <a:rPr lang="en-US" sz="2400" b="1" i="1" dirty="0">
                <a:solidFill>
                  <a:srgbClr val="002060"/>
                </a:solidFill>
              </a:rPr>
              <a:t> </a:t>
            </a:r>
            <a:r>
              <a:rPr lang="en-US" sz="2400" b="1" i="1" dirty="0" err="1">
                <a:solidFill>
                  <a:srgbClr val="002060"/>
                </a:solidFill>
              </a:rPr>
              <a:t>planci</a:t>
            </a:r>
            <a:r>
              <a:rPr lang="en-US" sz="2400" b="1" i="1" dirty="0">
                <a:solidFill>
                  <a:srgbClr val="002060"/>
                </a:solidFill>
              </a:rPr>
              <a:t>). Experiments that incubated larvae with high food concentrations saw increased growth and faster development, but the effect was modulated by temperature, with higher temperatures interacting with high food concentrations to further speed up development. The authors suggest that increasing temperatures, combined with high food supply, could increase the probability of larval survival by 240%, which may mean that climate change drivers could increase crown of thorns outbreaks.</a:t>
            </a:r>
          </a:p>
        </p:txBody>
      </p:sp>
      <p:pic>
        <p:nvPicPr>
          <p:cNvPr id="4" name="Picture 3"/>
          <p:cNvPicPr/>
          <p:nvPr/>
        </p:nvPicPr>
        <p:blipFill>
          <a:blip r:embed="rId2"/>
          <a:stretch>
            <a:fillRect/>
          </a:stretch>
        </p:blipFill>
        <p:spPr>
          <a:xfrm>
            <a:off x="152400" y="4114800"/>
            <a:ext cx="3810000" cy="2481943"/>
          </a:xfrm>
          <a:prstGeom prst="rect">
            <a:avLst/>
          </a:prstGeom>
        </p:spPr>
      </p:pic>
      <p:pic>
        <p:nvPicPr>
          <p:cNvPr id="5" name="Picture 4"/>
          <p:cNvPicPr/>
          <p:nvPr/>
        </p:nvPicPr>
        <p:blipFill>
          <a:blip r:embed="rId3"/>
          <a:stretch>
            <a:fillRect/>
          </a:stretch>
        </p:blipFill>
        <p:spPr>
          <a:xfrm>
            <a:off x="4114801" y="4114800"/>
            <a:ext cx="4267200" cy="2536371"/>
          </a:xfrm>
          <a:prstGeom prst="rect">
            <a:avLst/>
          </a:prstGeom>
        </p:spPr>
      </p:pic>
    </p:spTree>
    <p:extLst>
      <p:ext uri="{BB962C8B-B14F-4D97-AF65-F5344CB8AC3E}">
        <p14:creationId xmlns:p14="http://schemas.microsoft.com/office/powerpoint/2010/main" val="21827157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839200" cy="6629400"/>
          </a:xfrm>
        </p:spPr>
        <p:txBody>
          <a:bodyPr>
            <a:normAutofit fontScale="92500" lnSpcReduction="10000"/>
          </a:bodyPr>
          <a:lstStyle/>
          <a:p>
            <a:pPr marL="0" indent="0">
              <a:buNone/>
            </a:pPr>
            <a:r>
              <a:rPr lang="en-US" dirty="0" smtClean="0"/>
              <a:t>Birds</a:t>
            </a:r>
          </a:p>
          <a:p>
            <a:r>
              <a:rPr lang="en-US" sz="2800" dirty="0"/>
              <a:t>The Pacific SIDS are home to many restricted range species from a variety of families such as </a:t>
            </a:r>
            <a:r>
              <a:rPr lang="en-US" sz="2800" dirty="0" err="1"/>
              <a:t>Drepanididae</a:t>
            </a:r>
            <a:r>
              <a:rPr lang="en-US" sz="2800" dirty="0"/>
              <a:t> (Hawaiian honeycreepers), </a:t>
            </a:r>
            <a:r>
              <a:rPr lang="en-US" sz="2800" dirty="0" err="1"/>
              <a:t>Zosteropidae</a:t>
            </a:r>
            <a:r>
              <a:rPr lang="en-US" sz="2800" dirty="0"/>
              <a:t> (White-eyes) and </a:t>
            </a:r>
            <a:r>
              <a:rPr lang="en-US" sz="2800" dirty="0" err="1"/>
              <a:t>Paradisaeidae</a:t>
            </a:r>
            <a:r>
              <a:rPr lang="en-US" sz="2800" dirty="0"/>
              <a:t> (birds of paradise) (S. Taylor, Kumar, &amp; Taylor, 2016). Changing temperature may affect the flowering and fruiting cycle of trees which could have deleterious effects for </a:t>
            </a:r>
            <a:r>
              <a:rPr lang="en-US" sz="2800" dirty="0" err="1"/>
              <a:t>frugivorous</a:t>
            </a:r>
            <a:r>
              <a:rPr lang="en-US" sz="2800" dirty="0"/>
              <a:t> and </a:t>
            </a:r>
            <a:r>
              <a:rPr lang="en-US" sz="2800" dirty="0" err="1"/>
              <a:t>nectivorous</a:t>
            </a:r>
            <a:r>
              <a:rPr lang="en-US" sz="2800" dirty="0"/>
              <a:t> birds in the </a:t>
            </a:r>
            <a:r>
              <a:rPr lang="en-US" sz="2800" dirty="0" smtClean="0"/>
              <a:t>Pacific</a:t>
            </a:r>
            <a:r>
              <a:rPr lang="en-US" dirty="0" smtClean="0"/>
              <a:t>.</a:t>
            </a:r>
          </a:p>
          <a:p>
            <a:r>
              <a:rPr lang="en-US" dirty="0"/>
              <a:t>Inundation and flooding of low-lying forested islets will diminish the available habitat for many species such as the Manus fantail (</a:t>
            </a:r>
            <a:r>
              <a:rPr lang="en-US" i="1" dirty="0" err="1"/>
              <a:t>Rhipidura</a:t>
            </a:r>
            <a:r>
              <a:rPr lang="en-US" i="1" dirty="0"/>
              <a:t> </a:t>
            </a:r>
            <a:r>
              <a:rPr lang="en-US" i="1" dirty="0" err="1"/>
              <a:t>semirubra</a:t>
            </a:r>
            <a:r>
              <a:rPr lang="en-US" dirty="0"/>
              <a:t>). Many of the atolls provide nesting and stopover sites for breeding and migratory species and species that over- winter on the islands could be severely impacted under increased storm surge and rising sea levels.</a:t>
            </a:r>
          </a:p>
        </p:txBody>
      </p:sp>
    </p:spTree>
    <p:extLst>
      <p:ext uri="{BB962C8B-B14F-4D97-AF65-F5344CB8AC3E}">
        <p14:creationId xmlns:p14="http://schemas.microsoft.com/office/powerpoint/2010/main" val="13729437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382000" cy="6629400"/>
          </a:xfrm>
        </p:spPr>
        <p:txBody>
          <a:bodyPr>
            <a:normAutofit/>
          </a:bodyPr>
          <a:lstStyle/>
          <a:p>
            <a:r>
              <a:rPr lang="en-US" sz="2800" dirty="0" smtClean="0"/>
              <a:t>However</a:t>
            </a:r>
            <a:r>
              <a:rPr lang="en-US" sz="2800" dirty="0"/>
              <a:t>, there is evidence that some of the islands with more than 3 m elevation may provide refuges for some bird species under rising sea levels, as they did during SLR events in geologic history (</a:t>
            </a:r>
            <a:r>
              <a:rPr lang="en-US" sz="2800" dirty="0" err="1"/>
              <a:t>Cibois</a:t>
            </a:r>
            <a:r>
              <a:rPr lang="en-US" sz="2800" dirty="0"/>
              <a:t> </a:t>
            </a:r>
            <a:r>
              <a:rPr lang="en-US" sz="2800" i="1" dirty="0"/>
              <a:t>et al</a:t>
            </a:r>
            <a:r>
              <a:rPr lang="en-US" sz="2800" dirty="0"/>
              <a:t>., 2010). Most threatened bird species on the islands are found in forested habitats (Satterfield </a:t>
            </a:r>
            <a:r>
              <a:rPr lang="en-US" sz="2800" i="1" dirty="0"/>
              <a:t>et al</a:t>
            </a:r>
            <a:r>
              <a:rPr lang="en-US" sz="2800" dirty="0"/>
              <a:t>., 1998). Impacts of climate change on these species likely would be from physiological stress and loss or change of habitat, especially from fires and cyclones.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4800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038600"/>
            <a:ext cx="3714750" cy="280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0626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886"/>
            <a:ext cx="8610600" cy="6694714"/>
          </a:xfrm>
        </p:spPr>
        <p:txBody>
          <a:bodyPr>
            <a:normAutofit/>
          </a:bodyPr>
          <a:lstStyle/>
          <a:p>
            <a:pPr marL="0" indent="0">
              <a:buNone/>
            </a:pPr>
            <a:r>
              <a:rPr lang="en-US" b="1" dirty="0"/>
              <a:t>Turtles</a:t>
            </a:r>
            <a:r>
              <a:rPr lang="en-US" i="1" dirty="0"/>
              <a:t> </a:t>
            </a:r>
            <a:endParaRPr lang="en-US" dirty="0"/>
          </a:p>
          <a:p>
            <a:r>
              <a:rPr lang="en-US" sz="2800" dirty="0"/>
              <a:t>Turtles tend to nest just above the high-water mark but cyclones, storm surges and heavy rainfall can inundate nests or erode sand dunes resulting in significant damage to nests and eggs. Rising sea levels, increases in wave heights, coastal erosion and increased storm intensities may all act to increase the risk of tidal inundation of nests at higher beach levels</a:t>
            </a:r>
          </a:p>
        </p:txBody>
      </p:sp>
      <p:pic>
        <p:nvPicPr>
          <p:cNvPr id="4" name="Picture 3"/>
          <p:cNvPicPr/>
          <p:nvPr/>
        </p:nvPicPr>
        <p:blipFill>
          <a:blip r:embed="rId2"/>
          <a:stretch>
            <a:fillRect/>
          </a:stretch>
        </p:blipFill>
        <p:spPr>
          <a:xfrm>
            <a:off x="0" y="3733800"/>
            <a:ext cx="3276600" cy="2971800"/>
          </a:xfrm>
          <a:prstGeom prst="rect">
            <a:avLst/>
          </a:prstGeom>
        </p:spPr>
      </p:pic>
      <p:pic>
        <p:nvPicPr>
          <p:cNvPr id="5" name="Picture 4"/>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497286" y="3733800"/>
            <a:ext cx="3494314" cy="2971800"/>
          </a:xfrm>
          <a:prstGeom prst="rect">
            <a:avLst/>
          </a:prstGeom>
        </p:spPr>
      </p:pic>
    </p:spTree>
    <p:extLst>
      <p:ext uri="{BB962C8B-B14F-4D97-AF65-F5344CB8AC3E}">
        <p14:creationId xmlns:p14="http://schemas.microsoft.com/office/powerpoint/2010/main" val="6419424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fontScale="85000" lnSpcReduction="10000"/>
          </a:bodyPr>
          <a:lstStyle/>
          <a:p>
            <a:r>
              <a:rPr lang="en-US" dirty="0"/>
              <a:t>A major concern for marine turtles with respect to the effects of global warming is the impact on hatchling sex ratios, size and quality, and therefore on population dynamics. The temperature range over which sex ratios shift from 100% male to 100% female varies between marine turtle species and populations, but in general the range lies between 1 and 4°C (</a:t>
            </a:r>
            <a:r>
              <a:rPr lang="en-US" dirty="0" err="1"/>
              <a:t>Wibbels</a:t>
            </a:r>
            <a:r>
              <a:rPr lang="en-US" dirty="0"/>
              <a:t>, 2002). Small changes in temperature close to the pivotal temperature (~29°C) can result in </a:t>
            </a:r>
            <a:r>
              <a:rPr lang="en-US" dirty="0" smtClean="0"/>
              <a:t>large</a:t>
            </a:r>
            <a:r>
              <a:rPr lang="en-US" dirty="0"/>
              <a:t> changes in the sex ratio of hatchlings (</a:t>
            </a:r>
            <a:r>
              <a:rPr lang="en-US" dirty="0" err="1"/>
              <a:t>Poloczanska</a:t>
            </a:r>
            <a:r>
              <a:rPr lang="en-US" dirty="0"/>
              <a:t> </a:t>
            </a:r>
            <a:r>
              <a:rPr lang="en-US" i="1" dirty="0"/>
              <a:t>et al</a:t>
            </a:r>
            <a:r>
              <a:rPr lang="en-US" dirty="0"/>
              <a:t>., 2016). Heavy rainfalls, such as those caused by storms and cyclones, may act to re-dress the balance in sex ratios through a cooling effect on sand temperature (</a:t>
            </a:r>
            <a:r>
              <a:rPr lang="en-US" dirty="0" err="1"/>
              <a:t>Poloczanska</a:t>
            </a:r>
            <a:r>
              <a:rPr lang="en-US" dirty="0"/>
              <a:t> </a:t>
            </a:r>
            <a:r>
              <a:rPr lang="en-US" i="1" dirty="0"/>
              <a:t>et al</a:t>
            </a:r>
            <a:r>
              <a:rPr lang="en-US" dirty="0"/>
              <a:t>., 2010). </a:t>
            </a:r>
          </a:p>
        </p:txBody>
      </p:sp>
    </p:spTree>
    <p:extLst>
      <p:ext uri="{BB962C8B-B14F-4D97-AF65-F5344CB8AC3E}">
        <p14:creationId xmlns:p14="http://schemas.microsoft.com/office/powerpoint/2010/main" val="4097559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b="1" dirty="0"/>
              <a:t>People and livelihoods</a:t>
            </a:r>
            <a:endParaRPr lang="en-US" sz="3600" dirty="0"/>
          </a:p>
        </p:txBody>
      </p:sp>
      <p:sp>
        <p:nvSpPr>
          <p:cNvPr id="3" name="Content Placeholder 2"/>
          <p:cNvSpPr>
            <a:spLocks noGrp="1"/>
          </p:cNvSpPr>
          <p:nvPr>
            <p:ph idx="1"/>
          </p:nvPr>
        </p:nvSpPr>
        <p:spPr>
          <a:xfrm>
            <a:off x="457200" y="990600"/>
            <a:ext cx="8229600" cy="5135563"/>
          </a:xfrm>
        </p:spPr>
        <p:txBody>
          <a:bodyPr>
            <a:normAutofit fontScale="85000" lnSpcReduction="10000"/>
          </a:bodyPr>
          <a:lstStyle/>
          <a:p>
            <a:pPr marL="0" indent="0">
              <a:buNone/>
            </a:pPr>
            <a:r>
              <a:rPr lang="en-US" b="1" dirty="0"/>
              <a:t>Coastal fisheries </a:t>
            </a:r>
          </a:p>
          <a:p>
            <a:r>
              <a:rPr lang="en-US" dirty="0"/>
              <a:t>Due to their proximity to the ocean and limited agricultural land of some SIDS, there is a heavy reliance on marine fisheries. Fish supplies 50–90% of dietary animal protein in rural areas (Bell </a:t>
            </a:r>
            <a:r>
              <a:rPr lang="en-US" i="1" dirty="0"/>
              <a:t>et al</a:t>
            </a:r>
            <a:r>
              <a:rPr lang="en-US" dirty="0"/>
              <a:t>., 2009). Most of the fish eaten in the region comes from subsistence fishing in coastal waters particularly around coral reefs (Bell </a:t>
            </a:r>
            <a:r>
              <a:rPr lang="en-US" i="1" dirty="0"/>
              <a:t>et al</a:t>
            </a:r>
            <a:r>
              <a:rPr lang="en-US" dirty="0"/>
              <a:t>., 2011) and the degradation of coral reefs under climate change is thought to be the greatest threat to coastal fisheries (</a:t>
            </a:r>
            <a:r>
              <a:rPr lang="en-US" dirty="0" err="1"/>
              <a:t>Hoegh-Guldberg</a:t>
            </a:r>
            <a:r>
              <a:rPr lang="en-US" dirty="0"/>
              <a:t> </a:t>
            </a:r>
            <a:r>
              <a:rPr lang="en-US" i="1" dirty="0"/>
              <a:t>et al</a:t>
            </a:r>
            <a:r>
              <a:rPr lang="en-US" dirty="0"/>
              <a:t>., 2014). Approximately 47% of households in the region earn a first or second income from selling fish or shellfish (Bell </a:t>
            </a:r>
            <a:r>
              <a:rPr lang="en-US" i="1" dirty="0"/>
              <a:t>et al</a:t>
            </a:r>
            <a:r>
              <a:rPr lang="en-US" dirty="0"/>
              <a:t>., 2011).</a:t>
            </a:r>
          </a:p>
        </p:txBody>
      </p:sp>
    </p:spTree>
    <p:extLst>
      <p:ext uri="{BB962C8B-B14F-4D97-AF65-F5344CB8AC3E}">
        <p14:creationId xmlns:p14="http://schemas.microsoft.com/office/powerpoint/2010/main" val="8156827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85000" lnSpcReduction="10000"/>
          </a:bodyPr>
          <a:lstStyle/>
          <a:p>
            <a:r>
              <a:rPr lang="en-US" dirty="0" smtClean="0"/>
              <a:t>The degradation and fragmentation of reefs is likely to impact on the survival of fish that depend on coral reefs and their associated communities for food and shelter. Degraded coral reefs and populations of associated fish and invertebrates are also expected to provide fewer opportunities for aquaculture of wild-caught juveniles. Rising sea surface temperatures and more acidic oceans are projected to have direct impacts on coral reefs and the habitats and food webs they provide for reef fish and invertebrates (</a:t>
            </a:r>
            <a:r>
              <a:rPr lang="en-US" dirty="0" err="1" smtClean="0"/>
              <a:t>Hoegh-Guldberg</a:t>
            </a:r>
            <a:r>
              <a:rPr lang="en-US" dirty="0" smtClean="0"/>
              <a:t> </a:t>
            </a:r>
            <a:r>
              <a:rPr lang="en-US" i="1" dirty="0" smtClean="0"/>
              <a:t>et al</a:t>
            </a:r>
            <a:r>
              <a:rPr lang="en-US" dirty="0" smtClean="0"/>
              <a:t>., 2014). Degraded coral reefs are likely to support different types of fish and lower yields of some species, reducing the value of local fishing knowledge (Bell </a:t>
            </a:r>
            <a:r>
              <a:rPr lang="en-US" i="1" dirty="0" smtClean="0"/>
              <a:t>et al</a:t>
            </a:r>
            <a:r>
              <a:rPr lang="en-US" dirty="0" smtClean="0"/>
              <a:t>., 2011).</a:t>
            </a:r>
            <a:endParaRPr lang="en-US" dirty="0"/>
          </a:p>
        </p:txBody>
      </p:sp>
    </p:spTree>
    <p:extLst>
      <p:ext uri="{BB962C8B-B14F-4D97-AF65-F5344CB8AC3E}">
        <p14:creationId xmlns:p14="http://schemas.microsoft.com/office/powerpoint/2010/main" val="2419355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Introduction</a:t>
            </a:r>
            <a:endParaRPr lang="en-US" b="1" dirty="0"/>
          </a:p>
        </p:txBody>
      </p:sp>
      <p:sp>
        <p:nvSpPr>
          <p:cNvPr id="3" name="Content Placeholder 2"/>
          <p:cNvSpPr>
            <a:spLocks noGrp="1"/>
          </p:cNvSpPr>
          <p:nvPr>
            <p:ph idx="1"/>
          </p:nvPr>
        </p:nvSpPr>
        <p:spPr>
          <a:xfrm>
            <a:off x="457200" y="1066800"/>
            <a:ext cx="8534400" cy="5181600"/>
          </a:xfrm>
        </p:spPr>
        <p:txBody>
          <a:bodyPr>
            <a:normAutofit/>
          </a:bodyPr>
          <a:lstStyle/>
          <a:p>
            <a:pPr marL="0" indent="0">
              <a:buNone/>
            </a:pPr>
            <a:r>
              <a:rPr lang="en-US" dirty="0" smtClean="0"/>
              <a:t>Climate </a:t>
            </a:r>
            <a:r>
              <a:rPr lang="en-US" dirty="0"/>
              <a:t>change, which is largely a result of burning fossil fuels, is already affecting the Earth’s temperature, precipitation, and hydrological cycles. Continued changes in the frequency and intensity of precipitation, heat waves, and other extreme events are likely, all which will impact agricultural production. Furthermore, compounded climate factors can decrease plant productivity, resulting in price increases for many important agricultural crops. </a:t>
            </a:r>
          </a:p>
        </p:txBody>
      </p:sp>
    </p:spTree>
    <p:extLst>
      <p:ext uri="{BB962C8B-B14F-4D97-AF65-F5344CB8AC3E}">
        <p14:creationId xmlns:p14="http://schemas.microsoft.com/office/powerpoint/2010/main" val="25058711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5791200"/>
          </a:xfrm>
        </p:spPr>
        <p:txBody>
          <a:bodyPr>
            <a:normAutofit fontScale="85000" lnSpcReduction="10000"/>
          </a:bodyPr>
          <a:lstStyle/>
          <a:p>
            <a:pPr marL="0" indent="0">
              <a:buNone/>
            </a:pPr>
            <a:r>
              <a:rPr lang="en-US" b="1" dirty="0"/>
              <a:t>Oceanic fisheries </a:t>
            </a:r>
          </a:p>
          <a:p>
            <a:r>
              <a:rPr lang="en-US" dirty="0"/>
              <a:t>Projections continue to suggest that declines in oceanic fisheries’ catch potential are likely to occur in tropical regions (</a:t>
            </a:r>
            <a:r>
              <a:rPr lang="en-US" dirty="0" err="1"/>
              <a:t>Barange</a:t>
            </a:r>
            <a:r>
              <a:rPr lang="en-US" dirty="0"/>
              <a:t> </a:t>
            </a:r>
            <a:r>
              <a:rPr lang="en-US" i="1" dirty="0"/>
              <a:t>et al</a:t>
            </a:r>
            <a:r>
              <a:rPr lang="en-US" dirty="0"/>
              <a:t>., 2014). Climate change drivers could impact fisheries by causing shifts in latitudinal and depth ranges, contracting and expanding distributions, changing phenology, increasing local species diversity and expansion of nutrient poor areas (Bell </a:t>
            </a:r>
            <a:r>
              <a:rPr lang="en-US" i="1" dirty="0"/>
              <a:t>et al</a:t>
            </a:r>
            <a:r>
              <a:rPr lang="en-US" dirty="0"/>
              <a:t>., 2011). Shifts in the geographic distribution of fish stocks will create fisheries winners and losers (</a:t>
            </a:r>
            <a:r>
              <a:rPr lang="en-US" dirty="0" err="1"/>
              <a:t>Hoegh-Guldberg</a:t>
            </a:r>
            <a:r>
              <a:rPr lang="en-US" dirty="0"/>
              <a:t> </a:t>
            </a:r>
            <a:r>
              <a:rPr lang="en-US" i="1" dirty="0"/>
              <a:t>et al</a:t>
            </a:r>
            <a:r>
              <a:rPr lang="en-US" dirty="0"/>
              <a:t>., 2014); in Fiji, a potential increase in the abundance of skipjack tuna in their EEZ could lead to an 33% increase in catch under the IPCC AR4 high emissions scenario (Bell </a:t>
            </a:r>
            <a:r>
              <a:rPr lang="en-US" i="1" dirty="0"/>
              <a:t>et al</a:t>
            </a:r>
            <a:r>
              <a:rPr lang="en-US" dirty="0"/>
              <a:t>., 2011).</a:t>
            </a:r>
          </a:p>
        </p:txBody>
      </p:sp>
    </p:spTree>
    <p:extLst>
      <p:ext uri="{BB962C8B-B14F-4D97-AF65-F5344CB8AC3E}">
        <p14:creationId xmlns:p14="http://schemas.microsoft.com/office/powerpoint/2010/main" val="36570827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458200" cy="6019800"/>
          </a:xfrm>
        </p:spPr>
        <p:txBody>
          <a:bodyPr>
            <a:normAutofit fontScale="62500" lnSpcReduction="20000"/>
          </a:bodyPr>
          <a:lstStyle/>
          <a:p>
            <a:r>
              <a:rPr lang="en-US" sz="4000" b="1" dirty="0"/>
              <a:t>Settlements and infrastructure </a:t>
            </a:r>
          </a:p>
          <a:p>
            <a:r>
              <a:rPr lang="en-US" sz="3400" dirty="0"/>
              <a:t>Almost all major services, settlement and tourism infrastructure in the Pacific islands are coastal, with only Papua New Guinea having significant infrastructure, mines and plantations and population concentrations located away from coasts (Connell, 2018). This focus on the coastal zone makes the populations extremely vulnerable to sea level rise, erosion and inundation. </a:t>
            </a:r>
            <a:r>
              <a:rPr lang="en-US" sz="3400" dirty="0" smtClean="0"/>
              <a:t> </a:t>
            </a:r>
          </a:p>
          <a:p>
            <a:endParaRPr lang="en-US" sz="3400" dirty="0"/>
          </a:p>
          <a:p>
            <a:r>
              <a:rPr lang="en-US" sz="3400" dirty="0" smtClean="0"/>
              <a:t>The </a:t>
            </a:r>
            <a:r>
              <a:rPr lang="en-US" sz="3400" dirty="0"/>
              <a:t>effects of increased inundation can already be seen; in 2005, Vanuatu communities became the world’s first “climate refugees” after being displaced due to increasing rates of inundation in low-lying areas due to a combination of tectonic subsidence and SLR (</a:t>
            </a:r>
            <a:r>
              <a:rPr lang="en-US" sz="3400" dirty="0" err="1"/>
              <a:t>Ballu</a:t>
            </a:r>
            <a:r>
              <a:rPr lang="en-US" sz="3400" dirty="0"/>
              <a:t> </a:t>
            </a:r>
            <a:r>
              <a:rPr lang="en-US" sz="3400" i="1" dirty="0"/>
              <a:t>et al</a:t>
            </a:r>
            <a:r>
              <a:rPr lang="en-US" sz="3400" dirty="0"/>
              <a:t>., 2011). Water resources on small islands are vulnerable to salt water intrusion due to storm surges. Erosion can also cause a reduction in the size and water quality of the freshwater aquifers, or its complete disappearance from smaller islands (Connell, 2015). Loss of naturally occurring potable freshwater may be a significant factor forcing migration of populations away from smaller islands.</a:t>
            </a:r>
          </a:p>
        </p:txBody>
      </p:sp>
    </p:spTree>
    <p:extLst>
      <p:ext uri="{BB962C8B-B14F-4D97-AF65-F5344CB8AC3E}">
        <p14:creationId xmlns:p14="http://schemas.microsoft.com/office/powerpoint/2010/main" val="2056923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Discussion Question</a:t>
            </a:r>
            <a:endParaRPr lang="en-US" dirty="0"/>
          </a:p>
        </p:txBody>
      </p:sp>
      <p:sp>
        <p:nvSpPr>
          <p:cNvPr id="3" name="Content Placeholder 2"/>
          <p:cNvSpPr>
            <a:spLocks noGrp="1"/>
          </p:cNvSpPr>
          <p:nvPr>
            <p:ph idx="1"/>
          </p:nvPr>
        </p:nvSpPr>
        <p:spPr>
          <a:xfrm>
            <a:off x="457200" y="1219200"/>
            <a:ext cx="8229600" cy="4906963"/>
          </a:xfrm>
        </p:spPr>
        <p:txBody>
          <a:bodyPr/>
          <a:lstStyle/>
          <a:p>
            <a:r>
              <a:rPr lang="en-US" dirty="0" smtClean="0"/>
              <a:t>Discuss what is ‘blue economy’ and ‘blue carbon’.</a:t>
            </a:r>
          </a:p>
          <a:p>
            <a:r>
              <a:rPr lang="en-US" dirty="0" smtClean="0"/>
              <a:t>How does climate change especially temperatures affects sex ratio in turtle?</a:t>
            </a:r>
          </a:p>
          <a:p>
            <a:r>
              <a:rPr lang="en-US" dirty="0" smtClean="0"/>
              <a:t>Describe the process of ocean acidification.</a:t>
            </a:r>
          </a:p>
          <a:p>
            <a:endParaRPr lang="en-US" dirty="0"/>
          </a:p>
        </p:txBody>
      </p:sp>
    </p:spTree>
    <p:extLst>
      <p:ext uri="{BB962C8B-B14F-4D97-AF65-F5344CB8AC3E}">
        <p14:creationId xmlns:p14="http://schemas.microsoft.com/office/powerpoint/2010/main" val="5319642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9588" y="1698625"/>
            <a:ext cx="1958975" cy="523875"/>
          </a:xfrm>
          <a:prstGeom prst="rect">
            <a:avLst/>
          </a:prstGeom>
          <a:solidFill>
            <a:schemeClr val="bg2">
              <a:lumMod val="90000"/>
            </a:schemeClr>
          </a:solidFill>
        </p:spPr>
        <p:txBody>
          <a:bodyPr wrap="none">
            <a:spAutoFit/>
          </a:bodyPr>
          <a:lstStyle/>
          <a:p>
            <a:pPr>
              <a:defRPr/>
            </a:pPr>
            <a:r>
              <a:rPr lang="en-US" sz="2800" dirty="0">
                <a:latin typeface="Arial" charset="0"/>
              </a:rPr>
              <a:t>Introduction</a:t>
            </a:r>
          </a:p>
        </p:txBody>
      </p:sp>
      <p:sp>
        <p:nvSpPr>
          <p:cNvPr id="5" name="TextBox 4"/>
          <p:cNvSpPr txBox="1"/>
          <p:nvPr/>
        </p:nvSpPr>
        <p:spPr>
          <a:xfrm>
            <a:off x="509588" y="2643188"/>
            <a:ext cx="5580062" cy="522287"/>
          </a:xfrm>
          <a:prstGeom prst="rect">
            <a:avLst/>
          </a:prstGeom>
          <a:solidFill>
            <a:schemeClr val="bg2">
              <a:lumMod val="90000"/>
            </a:schemeClr>
          </a:solidFill>
        </p:spPr>
        <p:txBody>
          <a:bodyPr wrap="none">
            <a:spAutoFit/>
          </a:bodyPr>
          <a:lstStyle/>
          <a:p>
            <a:pPr>
              <a:defRPr/>
            </a:pPr>
            <a:r>
              <a:rPr lang="en-US" sz="2800" dirty="0">
                <a:latin typeface="Arial" charset="0"/>
              </a:rPr>
              <a:t>Linkages between forests and carbon</a:t>
            </a:r>
          </a:p>
        </p:txBody>
      </p:sp>
      <p:sp>
        <p:nvSpPr>
          <p:cNvPr id="6" name="TextBox 5"/>
          <p:cNvSpPr txBox="1"/>
          <p:nvPr/>
        </p:nvSpPr>
        <p:spPr>
          <a:xfrm>
            <a:off x="509588" y="4440238"/>
            <a:ext cx="8266112" cy="522287"/>
          </a:xfrm>
          <a:prstGeom prst="rect">
            <a:avLst/>
          </a:prstGeom>
          <a:solidFill>
            <a:schemeClr val="bg2">
              <a:lumMod val="90000"/>
            </a:schemeClr>
          </a:solidFill>
        </p:spPr>
        <p:txBody>
          <a:bodyPr wrap="none">
            <a:spAutoFit/>
          </a:bodyPr>
          <a:lstStyle/>
          <a:p>
            <a:pPr>
              <a:defRPr/>
            </a:pPr>
            <a:r>
              <a:rPr lang="en-US" sz="2800" dirty="0">
                <a:latin typeface="Arial" charset="0"/>
              </a:rPr>
              <a:t>The role of forests in climate mitigation and adaptation </a:t>
            </a:r>
          </a:p>
        </p:txBody>
      </p:sp>
      <p:sp>
        <p:nvSpPr>
          <p:cNvPr id="7" name="TextBox 6"/>
          <p:cNvSpPr txBox="1"/>
          <p:nvPr/>
        </p:nvSpPr>
        <p:spPr>
          <a:xfrm>
            <a:off x="509588" y="5383213"/>
            <a:ext cx="8189912" cy="522287"/>
          </a:xfrm>
          <a:prstGeom prst="rect">
            <a:avLst/>
          </a:prstGeom>
          <a:solidFill>
            <a:schemeClr val="bg2">
              <a:lumMod val="90000"/>
            </a:schemeClr>
          </a:solidFill>
        </p:spPr>
        <p:txBody>
          <a:bodyPr wrap="none">
            <a:spAutoFit/>
          </a:bodyPr>
          <a:lstStyle/>
          <a:p>
            <a:pPr>
              <a:defRPr/>
            </a:pPr>
            <a:r>
              <a:rPr lang="en-US" sz="2800" dirty="0">
                <a:latin typeface="Arial" charset="0"/>
              </a:rPr>
              <a:t>Introduce the basic elements of the forest carbon cycle</a:t>
            </a:r>
          </a:p>
        </p:txBody>
      </p:sp>
      <p:sp>
        <p:nvSpPr>
          <p:cNvPr id="8" name="Rectangle 7"/>
          <p:cNvSpPr/>
          <p:nvPr/>
        </p:nvSpPr>
        <p:spPr>
          <a:xfrm>
            <a:off x="319088" y="233363"/>
            <a:ext cx="8418512" cy="8112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t>Role of Forestry in Climate Change</a:t>
            </a:r>
          </a:p>
        </p:txBody>
      </p:sp>
      <p:sp>
        <p:nvSpPr>
          <p:cNvPr id="9" name="TextBox 8"/>
          <p:cNvSpPr txBox="1"/>
          <p:nvPr/>
        </p:nvSpPr>
        <p:spPr>
          <a:xfrm>
            <a:off x="509588" y="3536950"/>
            <a:ext cx="5518150" cy="522288"/>
          </a:xfrm>
          <a:prstGeom prst="rect">
            <a:avLst/>
          </a:prstGeom>
          <a:solidFill>
            <a:schemeClr val="bg2">
              <a:lumMod val="90000"/>
            </a:schemeClr>
          </a:solidFill>
        </p:spPr>
        <p:txBody>
          <a:bodyPr wrap="none">
            <a:spAutoFit/>
          </a:bodyPr>
          <a:lstStyle/>
          <a:p>
            <a:pPr>
              <a:defRPr/>
            </a:pPr>
            <a:r>
              <a:rPr lang="en-US" sz="2800" dirty="0">
                <a:latin typeface="Arial" charset="0"/>
              </a:rPr>
              <a:t>Impacts of climate change on forests</a:t>
            </a:r>
          </a:p>
        </p:txBody>
      </p:sp>
    </p:spTree>
    <p:extLst>
      <p:ext uri="{BB962C8B-B14F-4D97-AF65-F5344CB8AC3E}">
        <p14:creationId xmlns:p14="http://schemas.microsoft.com/office/powerpoint/2010/main" val="19724512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62000" y="6248400"/>
            <a:ext cx="6781800" cy="457200"/>
          </a:xfrm>
        </p:spPr>
        <p:txBody>
          <a:bodyPr/>
          <a:lstStyle/>
          <a:p>
            <a:pPr eaLnBrk="1" hangingPunct="1"/>
            <a:r>
              <a:rPr lang="en-US" altLang="en-US" sz="2400" smtClean="0">
                <a:solidFill>
                  <a:srgbClr val="FF0000"/>
                </a:solidFill>
              </a:rPr>
              <a:t>IMPACT OF CLIMATE CHANGE ON FORESTS</a:t>
            </a:r>
          </a:p>
        </p:txBody>
      </p:sp>
      <p:sp>
        <p:nvSpPr>
          <p:cNvPr id="3" name="Content Placeholder 2"/>
          <p:cNvSpPr>
            <a:spLocks noGrp="1"/>
          </p:cNvSpPr>
          <p:nvPr>
            <p:ph idx="1"/>
          </p:nvPr>
        </p:nvSpPr>
        <p:spPr>
          <a:xfrm>
            <a:off x="685800" y="152400"/>
            <a:ext cx="7543800" cy="3505200"/>
          </a:xfrm>
        </p:spPr>
        <p:txBody>
          <a:bodyPr rtlCol="0">
            <a:noAutofit/>
          </a:bodyPr>
          <a:lstStyle/>
          <a:p>
            <a:pPr marL="0" indent="0" eaLnBrk="1" fontAlgn="auto" hangingPunct="1">
              <a:spcAft>
                <a:spcPts val="0"/>
              </a:spcAft>
              <a:buFont typeface="Arial" panose="020B0604020202020204" pitchFamily="34" charset="0"/>
              <a:buNone/>
              <a:defRPr/>
            </a:pPr>
            <a:r>
              <a:rPr lang="en-US" dirty="0"/>
              <a:t>Global Impact of CC on Forest </a:t>
            </a:r>
            <a:r>
              <a:rPr lang="en-US" dirty="0" smtClean="0"/>
              <a:t>Climate factor </a:t>
            </a:r>
          </a:p>
          <a:p>
            <a:pPr marL="0" indent="0" eaLnBrk="1" fontAlgn="auto" hangingPunct="1">
              <a:spcAft>
                <a:spcPts val="0"/>
              </a:spcAft>
              <a:buFont typeface="Arial" panose="020B0604020202020204" pitchFamily="34" charset="0"/>
              <a:buNone/>
              <a:defRPr/>
            </a:pPr>
            <a:r>
              <a:rPr lang="en-US" sz="1800" b="1" dirty="0">
                <a:solidFill>
                  <a:srgbClr val="FF0000"/>
                </a:solidFill>
              </a:rPr>
              <a:t>CO</a:t>
            </a:r>
            <a:r>
              <a:rPr lang="en-US" sz="1800" b="1" baseline="-25000" dirty="0">
                <a:solidFill>
                  <a:srgbClr val="FF0000"/>
                </a:solidFill>
              </a:rPr>
              <a:t>2</a:t>
            </a:r>
            <a:r>
              <a:rPr lang="en-US" sz="1800" b="1" dirty="0">
                <a:solidFill>
                  <a:srgbClr val="FF0000"/>
                </a:solidFill>
              </a:rPr>
              <a:t> increase </a:t>
            </a:r>
            <a:endParaRPr lang="en-US" sz="1800" b="1" dirty="0" smtClean="0">
              <a:solidFill>
                <a:srgbClr val="FF0000"/>
              </a:solidFill>
            </a:endParaRPr>
          </a:p>
          <a:p>
            <a:pPr marL="0" indent="0" eaLnBrk="1" fontAlgn="auto" hangingPunct="1">
              <a:spcAft>
                <a:spcPts val="0"/>
              </a:spcAft>
              <a:buFont typeface="Arial" panose="020B0604020202020204" pitchFamily="34" charset="0"/>
              <a:buNone/>
              <a:defRPr/>
            </a:pPr>
            <a:r>
              <a:rPr lang="en-US" sz="1600" dirty="0" smtClean="0"/>
              <a:t>Cell </a:t>
            </a:r>
            <a:r>
              <a:rPr lang="en-US" sz="1600" dirty="0"/>
              <a:t>level </a:t>
            </a:r>
            <a:endParaRPr lang="en-US" sz="1600" dirty="0" smtClean="0"/>
          </a:p>
          <a:p>
            <a:pPr eaLnBrk="1" fontAlgn="auto" hangingPunct="1">
              <a:spcAft>
                <a:spcPts val="0"/>
              </a:spcAft>
              <a:buFont typeface="Wingdings" panose="05000000000000000000" pitchFamily="2" charset="2"/>
              <a:buChar char="v"/>
              <a:defRPr/>
            </a:pPr>
            <a:r>
              <a:rPr lang="en-US" sz="1600" dirty="0" smtClean="0"/>
              <a:t>Photosynthetic </a:t>
            </a:r>
            <a:r>
              <a:rPr lang="en-US" sz="1600" dirty="0"/>
              <a:t>rate increase  </a:t>
            </a:r>
            <a:r>
              <a:rPr lang="en-US" sz="1600" dirty="0" smtClean="0"/>
              <a:t>and </a:t>
            </a:r>
            <a:r>
              <a:rPr lang="en-US" sz="1600" dirty="0" err="1" smtClean="0"/>
              <a:t>Stomatal</a:t>
            </a:r>
            <a:r>
              <a:rPr lang="en-US" sz="1600" dirty="0" smtClean="0"/>
              <a:t> conductance </a:t>
            </a:r>
            <a:r>
              <a:rPr lang="en-US" sz="1600" dirty="0"/>
              <a:t>reduction </a:t>
            </a:r>
            <a:endParaRPr lang="en-US" sz="1600" dirty="0" smtClean="0"/>
          </a:p>
          <a:p>
            <a:pPr marL="0" indent="0" eaLnBrk="1" fontAlgn="auto" hangingPunct="1">
              <a:spcAft>
                <a:spcPts val="0"/>
              </a:spcAft>
              <a:buFont typeface="Arial" panose="020B0604020202020204" pitchFamily="34" charset="0"/>
              <a:buNone/>
              <a:defRPr/>
            </a:pPr>
            <a:r>
              <a:rPr lang="en-US" sz="1600" dirty="0" smtClean="0"/>
              <a:t>Organism </a:t>
            </a:r>
            <a:r>
              <a:rPr lang="en-US" sz="1600" dirty="0"/>
              <a:t>level </a:t>
            </a:r>
            <a:endParaRPr lang="en-US" sz="1600" dirty="0" smtClean="0"/>
          </a:p>
          <a:p>
            <a:pPr eaLnBrk="1" fontAlgn="auto" hangingPunct="1">
              <a:spcAft>
                <a:spcPts val="0"/>
              </a:spcAft>
              <a:buFont typeface="Wingdings" panose="05000000000000000000" pitchFamily="2" charset="2"/>
              <a:buChar char="v"/>
              <a:defRPr/>
            </a:pPr>
            <a:r>
              <a:rPr lang="en-US" sz="1600" dirty="0" smtClean="0"/>
              <a:t>Growth </a:t>
            </a:r>
            <a:r>
              <a:rPr lang="en-US" sz="1600" dirty="0"/>
              <a:t>rate increase </a:t>
            </a:r>
            <a:r>
              <a:rPr lang="en-US" sz="1600" dirty="0" smtClean="0"/>
              <a:t>, Water </a:t>
            </a:r>
            <a:r>
              <a:rPr lang="en-US" sz="1600" dirty="0"/>
              <a:t>use </a:t>
            </a:r>
            <a:r>
              <a:rPr lang="en-US" sz="1600" dirty="0" smtClean="0"/>
              <a:t>efficiency increase  and </a:t>
            </a:r>
            <a:r>
              <a:rPr lang="en-US" sz="1600" dirty="0" smtClean="0">
                <a:solidFill>
                  <a:srgbClr val="303030"/>
                </a:solidFill>
              </a:rPr>
              <a:t>Seed </a:t>
            </a:r>
            <a:r>
              <a:rPr lang="en-US" sz="1600" dirty="0">
                <a:solidFill>
                  <a:srgbClr val="303030"/>
                </a:solidFill>
              </a:rPr>
              <a:t>production increase </a:t>
            </a:r>
          </a:p>
          <a:p>
            <a:pPr marL="0" indent="0" eaLnBrk="1" fontAlgn="auto" hangingPunct="1">
              <a:spcAft>
                <a:spcPts val="0"/>
              </a:spcAft>
              <a:buFont typeface="Arial" panose="020B0604020202020204" pitchFamily="34" charset="0"/>
              <a:buNone/>
              <a:defRPr/>
            </a:pPr>
            <a:r>
              <a:rPr lang="en-US" sz="1600" dirty="0" smtClean="0"/>
              <a:t>Species </a:t>
            </a:r>
            <a:r>
              <a:rPr lang="en-US" sz="1600" dirty="0"/>
              <a:t>level </a:t>
            </a:r>
            <a:endParaRPr lang="en-US" sz="1600" dirty="0" smtClean="0"/>
          </a:p>
          <a:p>
            <a:pPr eaLnBrk="1" fontAlgn="auto" hangingPunct="1">
              <a:spcAft>
                <a:spcPts val="0"/>
              </a:spcAft>
              <a:buFont typeface="Wingdings" panose="05000000000000000000" pitchFamily="2" charset="2"/>
              <a:buChar char="v"/>
              <a:defRPr/>
            </a:pPr>
            <a:r>
              <a:rPr lang="en-US" sz="1600" dirty="0" smtClean="0"/>
              <a:t>Decreased </a:t>
            </a:r>
            <a:r>
              <a:rPr lang="en-US" sz="1600" dirty="0"/>
              <a:t>seed </a:t>
            </a:r>
            <a:r>
              <a:rPr lang="en-US" sz="1600" dirty="0" smtClean="0"/>
              <a:t>mortality, Increased </a:t>
            </a:r>
            <a:r>
              <a:rPr lang="en-US" sz="1600" dirty="0"/>
              <a:t>recruitment Period for individuals to reach maturity  </a:t>
            </a:r>
            <a:r>
              <a:rPr lang="en-US" sz="1600" dirty="0" smtClean="0"/>
              <a:t>and Changes </a:t>
            </a:r>
            <a:r>
              <a:rPr lang="en-US" sz="1600" dirty="0"/>
              <a:t>in individual density?</a:t>
            </a:r>
          </a:p>
          <a:p>
            <a:pPr marL="0" indent="0" eaLnBrk="1" fontAlgn="auto" hangingPunct="1">
              <a:spcAft>
                <a:spcPts val="0"/>
              </a:spcAft>
              <a:buFont typeface="Arial" panose="020B0604020202020204" pitchFamily="34" charset="0"/>
              <a:buNone/>
              <a:defRPr/>
            </a:pPr>
            <a:r>
              <a:rPr lang="en-US" sz="1600" dirty="0" smtClean="0"/>
              <a:t>Ecosystem </a:t>
            </a:r>
            <a:r>
              <a:rPr lang="en-US" sz="1600" dirty="0"/>
              <a:t>level </a:t>
            </a:r>
          </a:p>
          <a:p>
            <a:pPr eaLnBrk="1" fontAlgn="auto" hangingPunct="1">
              <a:spcAft>
                <a:spcPts val="0"/>
              </a:spcAft>
              <a:buFont typeface="Wingdings" panose="05000000000000000000" pitchFamily="2" charset="2"/>
              <a:buChar char="v"/>
              <a:defRPr/>
            </a:pPr>
            <a:r>
              <a:rPr lang="en-US" sz="1600" dirty="0" smtClean="0">
                <a:solidFill>
                  <a:srgbClr val="303030"/>
                </a:solidFill>
              </a:rPr>
              <a:t>Biomass </a:t>
            </a:r>
            <a:r>
              <a:rPr lang="en-US" sz="1600" dirty="0">
                <a:solidFill>
                  <a:srgbClr val="303030"/>
                </a:solidFill>
              </a:rPr>
              <a:t>production increase </a:t>
            </a:r>
            <a:r>
              <a:rPr lang="en-US" sz="1600" dirty="0" smtClean="0">
                <a:solidFill>
                  <a:srgbClr val="303030"/>
                </a:solidFill>
              </a:rPr>
              <a:t>, Alteration </a:t>
            </a:r>
            <a:r>
              <a:rPr lang="en-US" sz="1600" dirty="0">
                <a:solidFill>
                  <a:srgbClr val="303030"/>
                </a:solidFill>
              </a:rPr>
              <a:t>in species competitiveness  </a:t>
            </a:r>
            <a:r>
              <a:rPr lang="en-US" sz="1600" dirty="0" smtClean="0">
                <a:solidFill>
                  <a:srgbClr val="303030"/>
                </a:solidFill>
              </a:rPr>
              <a:t>and Changes </a:t>
            </a:r>
            <a:r>
              <a:rPr lang="en-US" sz="1600" dirty="0">
                <a:solidFill>
                  <a:srgbClr val="303030"/>
                </a:solidFill>
              </a:rPr>
              <a:t>in species composition</a:t>
            </a:r>
            <a:endParaRPr lang="en-US" sz="1600" dirty="0" smtClean="0"/>
          </a:p>
          <a:p>
            <a:pPr marL="0" indent="0" eaLnBrk="1" fontAlgn="auto" hangingPunct="1">
              <a:spcAft>
                <a:spcPts val="0"/>
              </a:spcAft>
              <a:buFont typeface="Arial" panose="020B0604020202020204" pitchFamily="34" charset="0"/>
              <a:buNone/>
              <a:defRPr/>
            </a:pPr>
            <a:r>
              <a:rPr lang="en-US" sz="1800" b="1" dirty="0" smtClean="0">
                <a:solidFill>
                  <a:srgbClr val="FF0000"/>
                </a:solidFill>
              </a:rPr>
              <a:t>Temperature </a:t>
            </a:r>
            <a:r>
              <a:rPr lang="en-US" sz="1800" b="1" dirty="0">
                <a:solidFill>
                  <a:srgbClr val="FF0000"/>
                </a:solidFill>
              </a:rPr>
              <a:t>increase </a:t>
            </a:r>
            <a:r>
              <a:rPr lang="en-US" sz="1600" dirty="0"/>
              <a:t>-Photosynthesis increase or decrease -Photosynthetic period can increase -Transpiration increase -Primary production positive or negative changes -Seed production changes Regeneration rate changes Possible increase in tree mortality. Negative consequences for species sensitive to temperature changes Alterations in species Competitiveness. Species’ composition Changes. Soil mineralization Increase. </a:t>
            </a:r>
            <a:endParaRPr lang="en-US" sz="1600" dirty="0" smtClean="0"/>
          </a:p>
          <a:p>
            <a:pPr marL="0" indent="0" eaLnBrk="1" fontAlgn="auto" hangingPunct="1">
              <a:spcAft>
                <a:spcPts val="0"/>
              </a:spcAft>
              <a:buFont typeface="Arial" panose="020B0604020202020204" pitchFamily="34" charset="0"/>
              <a:buNone/>
              <a:defRPr/>
            </a:pPr>
            <a:r>
              <a:rPr lang="en-US" sz="1800" b="1" dirty="0" smtClean="0">
                <a:solidFill>
                  <a:srgbClr val="FF0000"/>
                </a:solidFill>
              </a:rPr>
              <a:t>Rainfall </a:t>
            </a:r>
            <a:r>
              <a:rPr lang="en-US" sz="1800" b="1" dirty="0">
                <a:solidFill>
                  <a:srgbClr val="FF0000"/>
                </a:solidFill>
              </a:rPr>
              <a:t>regime changes </a:t>
            </a:r>
            <a:r>
              <a:rPr lang="en-US" sz="1600" dirty="0"/>
              <a:t>Growth rate decrease Seed mortality rate increase </a:t>
            </a:r>
            <a:r>
              <a:rPr lang="en-US" sz="1600" dirty="0" err="1"/>
              <a:t>Increase</a:t>
            </a:r>
            <a:r>
              <a:rPr lang="en-US" sz="1600" dirty="0"/>
              <a:t> of mature individuals’ mortality rate Alternation in species competitiveness Species composition changes</a:t>
            </a:r>
          </a:p>
        </p:txBody>
      </p:sp>
    </p:spTree>
    <p:extLst>
      <p:ext uri="{BB962C8B-B14F-4D97-AF65-F5344CB8AC3E}">
        <p14:creationId xmlns:p14="http://schemas.microsoft.com/office/powerpoint/2010/main" val="33018774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sz="3200" smtClean="0">
                <a:solidFill>
                  <a:srgbClr val="FF0000"/>
                </a:solidFill>
              </a:rPr>
              <a:t>Impact of Climate Change on Forests</a:t>
            </a:r>
          </a:p>
        </p:txBody>
      </p:sp>
      <p:sp>
        <p:nvSpPr>
          <p:cNvPr id="3" name="Content Placeholder 2"/>
          <p:cNvSpPr>
            <a:spLocks noGrp="1"/>
          </p:cNvSpPr>
          <p:nvPr>
            <p:ph idx="1"/>
          </p:nvPr>
        </p:nvSpPr>
        <p:spPr>
          <a:xfrm>
            <a:off x="762000" y="1828800"/>
            <a:ext cx="7543800" cy="4191000"/>
          </a:xfrm>
        </p:spPr>
        <p:txBody>
          <a:bodyPr rtlCol="0">
            <a:normAutofit fontScale="62500" lnSpcReduction="20000"/>
          </a:bodyPr>
          <a:lstStyle/>
          <a:p>
            <a:pPr marL="0" indent="0" eaLnBrk="1" fontAlgn="auto" hangingPunct="1">
              <a:spcAft>
                <a:spcPts val="0"/>
              </a:spcAft>
              <a:buFont typeface="Arial" panose="020B0604020202020204" pitchFamily="34" charset="0"/>
              <a:buNone/>
              <a:defRPr/>
            </a:pPr>
            <a:r>
              <a:rPr lang="en-US" sz="4800" dirty="0" smtClean="0"/>
              <a:t>Forest and their resources are vital to the environment in the South Pacific particularly on higher volcanic islands</a:t>
            </a:r>
          </a:p>
          <a:p>
            <a:pPr marL="0" indent="0" eaLnBrk="1" fontAlgn="auto" hangingPunct="1">
              <a:spcAft>
                <a:spcPts val="0"/>
              </a:spcAft>
              <a:buFont typeface="Arial" panose="020B0604020202020204" pitchFamily="34" charset="0"/>
              <a:buNone/>
              <a:defRPr/>
            </a:pPr>
            <a:endParaRPr lang="en-US" sz="4800" dirty="0" smtClean="0"/>
          </a:p>
          <a:p>
            <a:pPr marL="0" indent="0" eaLnBrk="1" fontAlgn="auto" hangingPunct="1">
              <a:spcAft>
                <a:spcPts val="0"/>
              </a:spcAft>
              <a:buFont typeface="Arial" panose="020B0604020202020204" pitchFamily="34" charset="0"/>
              <a:buNone/>
              <a:defRPr/>
            </a:pPr>
            <a:r>
              <a:rPr lang="en-US" sz="4800" dirty="0" smtClean="0"/>
              <a:t>Forests </a:t>
            </a:r>
            <a:r>
              <a:rPr lang="en-US" sz="4800" dirty="0"/>
              <a:t>are natural regulators of the amount of carbon dioxide in the Earths atmosphere. </a:t>
            </a:r>
            <a:endParaRPr lang="en-US" sz="4800" dirty="0" smtClean="0"/>
          </a:p>
          <a:p>
            <a:pPr marL="0" indent="0" eaLnBrk="1" fontAlgn="auto" hangingPunct="1">
              <a:spcAft>
                <a:spcPts val="0"/>
              </a:spcAft>
              <a:buFont typeface="Arial" panose="020B0604020202020204" pitchFamily="34" charset="0"/>
              <a:buNone/>
              <a:defRPr/>
            </a:pPr>
            <a:endParaRPr lang="en-US" sz="4800" dirty="0"/>
          </a:p>
          <a:p>
            <a:pPr marL="0" indent="0" eaLnBrk="1" fontAlgn="auto" hangingPunct="1">
              <a:spcAft>
                <a:spcPts val="0"/>
              </a:spcAft>
              <a:buFont typeface="Arial" panose="020B0604020202020204" pitchFamily="34" charset="0"/>
              <a:buNone/>
              <a:defRPr/>
            </a:pPr>
            <a:r>
              <a:rPr lang="en-US" sz="4800" dirty="0" smtClean="0"/>
              <a:t>Forest </a:t>
            </a:r>
            <a:r>
              <a:rPr lang="en-US" sz="4800" dirty="0"/>
              <a:t>acts as sink, trees absorb carbon dioxide from air and store it.</a:t>
            </a:r>
          </a:p>
          <a:p>
            <a:pPr marL="0" indent="0" eaLnBrk="1" fontAlgn="auto" hangingPunct="1">
              <a:spcAft>
                <a:spcPts val="0"/>
              </a:spcAft>
              <a:buFont typeface="Arial" panose="020B0604020202020204" pitchFamily="34" charset="0"/>
              <a:buNone/>
              <a:defRPr/>
            </a:pPr>
            <a:endParaRPr lang="en-US" sz="4800" dirty="0"/>
          </a:p>
        </p:txBody>
      </p:sp>
    </p:spTree>
    <p:extLst>
      <p:ext uri="{BB962C8B-B14F-4D97-AF65-F5344CB8AC3E}">
        <p14:creationId xmlns:p14="http://schemas.microsoft.com/office/powerpoint/2010/main" val="15195243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6781800" cy="990600"/>
          </a:xfrm>
        </p:spPr>
        <p:txBody>
          <a:bodyPr rtlCol="0">
            <a:normAutofit fontScale="90000"/>
          </a:bodyPr>
          <a:lstStyle/>
          <a:p>
            <a:pPr eaLnBrk="1" fontAlgn="auto" hangingPunct="1">
              <a:spcAft>
                <a:spcPts val="0"/>
              </a:spcAft>
              <a:defRPr/>
            </a:pPr>
            <a:r>
              <a:rPr lang="en-US" sz="3200" dirty="0" smtClean="0">
                <a:solidFill>
                  <a:srgbClr val="FF0000"/>
                </a:solidFill>
              </a:rPr>
              <a:t>How will Climate Change affect forests in the South Pacific</a:t>
            </a:r>
            <a:endParaRPr lang="en-US" sz="3200" dirty="0">
              <a:solidFill>
                <a:srgbClr val="FF0000"/>
              </a:solidFill>
            </a:endParaRPr>
          </a:p>
        </p:txBody>
      </p:sp>
      <p:sp>
        <p:nvSpPr>
          <p:cNvPr id="3" name="Content Placeholder 2"/>
          <p:cNvSpPr>
            <a:spLocks noGrp="1"/>
          </p:cNvSpPr>
          <p:nvPr>
            <p:ph idx="1"/>
          </p:nvPr>
        </p:nvSpPr>
        <p:spPr/>
        <p:txBody>
          <a:bodyPr rtlCol="0">
            <a:normAutofit fontScale="55000" lnSpcReduction="20000"/>
          </a:bodyPr>
          <a:lstStyle/>
          <a:p>
            <a:pPr eaLnBrk="1" fontAlgn="auto" hangingPunct="1">
              <a:spcAft>
                <a:spcPts val="0"/>
              </a:spcAft>
              <a:defRPr/>
            </a:pPr>
            <a:r>
              <a:rPr lang="en-US" dirty="0" smtClean="0"/>
              <a:t>The cutting down or burning of trees is responsible for the release of this stored carbon dioxide back into the atmosphere. Therefore, conserving forests and practicing sustainable forestry is vital for the balance of greenhouse gases in the atmosphere and limiting the impacts of climate change. </a:t>
            </a:r>
          </a:p>
          <a:p>
            <a:pPr eaLnBrk="1" fontAlgn="auto" hangingPunct="1">
              <a:spcAft>
                <a:spcPts val="0"/>
              </a:spcAft>
              <a:defRPr/>
            </a:pPr>
            <a:r>
              <a:rPr lang="en-US" dirty="0" smtClean="0"/>
              <a:t>Forest are an important ecosystem providing habitats for human, plants and animals.</a:t>
            </a:r>
          </a:p>
          <a:p>
            <a:pPr eaLnBrk="1" fontAlgn="auto" hangingPunct="1">
              <a:spcAft>
                <a:spcPts val="0"/>
              </a:spcAft>
              <a:defRPr/>
            </a:pPr>
            <a:r>
              <a:rPr lang="en-US" dirty="0" smtClean="0"/>
              <a:t>PNG Forest constitute the third largest block of unbroken tropical forests in the world and one of the worlds most varied bird populations with 740 species recorded, over two third of which depend upon the rain forests.</a:t>
            </a:r>
          </a:p>
          <a:p>
            <a:pPr eaLnBrk="1" fontAlgn="auto" hangingPunct="1">
              <a:spcAft>
                <a:spcPts val="0"/>
              </a:spcAft>
              <a:defRPr/>
            </a:pPr>
            <a:r>
              <a:rPr lang="en-US" dirty="0" smtClean="0"/>
              <a:t>Forests provide food, building materials and medicines for islanders in the south pacific. They are also important to the economies as forests provide timber for export markets.</a:t>
            </a:r>
          </a:p>
          <a:p>
            <a:pPr eaLnBrk="1" fontAlgn="auto" hangingPunct="1">
              <a:spcAft>
                <a:spcPts val="0"/>
              </a:spcAft>
              <a:defRPr/>
            </a:pPr>
            <a:r>
              <a:rPr lang="en-US" dirty="0" smtClean="0"/>
              <a:t>Climate change may see increased droughts, flooding and cyclones all of which will have adverse effects on forests.</a:t>
            </a:r>
          </a:p>
          <a:p>
            <a:pPr eaLnBrk="1" fontAlgn="auto" hangingPunct="1">
              <a:spcAft>
                <a:spcPts val="0"/>
              </a:spcAft>
              <a:defRPr/>
            </a:pPr>
            <a:r>
              <a:rPr lang="en-US" dirty="0" smtClean="0"/>
              <a:t>In 1997, over 165, 400  hectares of forest burned in Indonesia as a result of the El </a:t>
            </a:r>
            <a:r>
              <a:rPr lang="en-US" dirty="0" err="1" smtClean="0"/>
              <a:t>nino</a:t>
            </a:r>
            <a:r>
              <a:rPr lang="en-US" dirty="0" smtClean="0"/>
              <a:t> related extended dry season. New Guinea also experienced similar fires, with reports of bush fire related deaths in the highlands (Global Fire Monitoring Centre)</a:t>
            </a:r>
            <a:endParaRPr lang="en-US" dirty="0"/>
          </a:p>
        </p:txBody>
      </p:sp>
    </p:spTree>
    <p:extLst>
      <p:ext uri="{BB962C8B-B14F-4D97-AF65-F5344CB8AC3E}">
        <p14:creationId xmlns:p14="http://schemas.microsoft.com/office/powerpoint/2010/main" val="34174485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solidFill>
                  <a:srgbClr val="FF0000"/>
                </a:solidFill>
              </a:rPr>
              <a:t>Human Impacts make the effects worse. why?</a:t>
            </a:r>
            <a:endParaRPr lang="en-US" dirty="0">
              <a:solidFill>
                <a:srgbClr val="FF0000"/>
              </a:solidFill>
            </a:endParaRPr>
          </a:p>
        </p:txBody>
      </p:sp>
      <p:sp>
        <p:nvSpPr>
          <p:cNvPr id="28675" name="Content Placeholder 2"/>
          <p:cNvSpPr>
            <a:spLocks noGrp="1"/>
          </p:cNvSpPr>
          <p:nvPr>
            <p:ph idx="1"/>
          </p:nvPr>
        </p:nvSpPr>
        <p:spPr/>
        <p:txBody>
          <a:bodyPr/>
          <a:lstStyle/>
          <a:p>
            <a:pPr marL="0" indent="0" eaLnBrk="1" hangingPunct="1">
              <a:buFont typeface="Arial" panose="020B0604020202020204" pitchFamily="34" charset="0"/>
              <a:buNone/>
            </a:pPr>
            <a:r>
              <a:rPr lang="en-US" altLang="en-US" smtClean="0">
                <a:solidFill>
                  <a:srgbClr val="FF0000"/>
                </a:solidFill>
              </a:rPr>
              <a:t>CLEARING OF FOREST FOR COMMERCIAL LOGGING, AGRICULTURAL PLANTATIONS AND BUILDING ALL CONTRIBUTE TO DEFORESTATION. </a:t>
            </a:r>
          </a:p>
          <a:p>
            <a:pPr marL="0" indent="0" eaLnBrk="1" hangingPunct="1">
              <a:buFont typeface="Arial" panose="020B0604020202020204" pitchFamily="34" charset="0"/>
              <a:buNone/>
            </a:pPr>
            <a:r>
              <a:rPr lang="en-US" altLang="en-US" smtClean="0"/>
              <a:t>This makes it easier for forest fires to spread and leads to soil erosion which increases the chance of flooding as the soil fails to absorb heavy rainfall. </a:t>
            </a:r>
          </a:p>
        </p:txBody>
      </p:sp>
    </p:spTree>
    <p:extLst>
      <p:ext uri="{BB962C8B-B14F-4D97-AF65-F5344CB8AC3E}">
        <p14:creationId xmlns:p14="http://schemas.microsoft.com/office/powerpoint/2010/main" val="37883214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mtClean="0">
                <a:solidFill>
                  <a:srgbClr val="FF0000"/>
                </a:solidFill>
              </a:rPr>
              <a:t>What can you do?</a:t>
            </a:r>
          </a:p>
        </p:txBody>
      </p:sp>
      <p:sp>
        <p:nvSpPr>
          <p:cNvPr id="3" name="Content Placeholder 2"/>
          <p:cNvSpPr>
            <a:spLocks noGrp="1"/>
          </p:cNvSpPr>
          <p:nvPr>
            <p:ph idx="1"/>
          </p:nvPr>
        </p:nvSpPr>
        <p:spPr/>
        <p:txBody>
          <a:bodyPr rtlCol="0">
            <a:normAutofit fontScale="70000" lnSpcReduction="20000"/>
          </a:bodyPr>
          <a:lstStyle/>
          <a:p>
            <a:pPr eaLnBrk="1" fontAlgn="auto" hangingPunct="1">
              <a:spcAft>
                <a:spcPts val="0"/>
              </a:spcAft>
              <a:defRPr/>
            </a:pPr>
            <a:r>
              <a:rPr lang="en-US" dirty="0" smtClean="0"/>
              <a:t>Governments, local communities and companies need to recognize the need for conservation and land management for both commercial and subsistence purposes.</a:t>
            </a:r>
          </a:p>
          <a:p>
            <a:pPr eaLnBrk="1" fontAlgn="auto" hangingPunct="1">
              <a:spcAft>
                <a:spcPts val="0"/>
              </a:spcAft>
              <a:defRPr/>
            </a:pPr>
            <a:r>
              <a:rPr lang="en-US" dirty="0" smtClean="0"/>
              <a:t>WWF South Pacific works with local groups to encourage government and industry to manage forests for conservation and long term, sustainable use. It supports community based conservation and development projects throughout Melanesia. These projects work with community groups to manage and conserve their forests. The projects often assist village based business enterprises. </a:t>
            </a:r>
          </a:p>
          <a:p>
            <a:pPr eaLnBrk="1" fontAlgn="auto" hangingPunct="1">
              <a:spcAft>
                <a:spcPts val="0"/>
              </a:spcAft>
              <a:defRPr/>
            </a:pPr>
            <a:r>
              <a:rPr lang="en-US" dirty="0" smtClean="0"/>
              <a:t>Replanting of natural forests is important. Plant a tree, and plant a local species and not an introduced one.</a:t>
            </a:r>
          </a:p>
          <a:p>
            <a:pPr eaLnBrk="1" fontAlgn="auto" hangingPunct="1">
              <a:spcAft>
                <a:spcPts val="0"/>
              </a:spcAft>
              <a:defRPr/>
            </a:pPr>
            <a:r>
              <a:rPr lang="en-US" dirty="0" smtClean="0"/>
              <a:t>Lobby your traditional leaders, local governments and authorities for support for the conservation and land management of forest.</a:t>
            </a:r>
          </a:p>
          <a:p>
            <a:pPr eaLnBrk="1" fontAlgn="auto" hangingPunct="1">
              <a:spcAft>
                <a:spcPts val="0"/>
              </a:spcAft>
              <a:defRPr/>
            </a:pPr>
            <a:endParaRPr lang="en-US" dirty="0"/>
          </a:p>
        </p:txBody>
      </p:sp>
    </p:spTree>
    <p:extLst>
      <p:ext uri="{BB962C8B-B14F-4D97-AF65-F5344CB8AC3E}">
        <p14:creationId xmlns:p14="http://schemas.microsoft.com/office/powerpoint/2010/main" val="31248133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875" y="190500"/>
            <a:ext cx="8169275" cy="6889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tx1"/>
                </a:solidFill>
              </a:rPr>
              <a:t>Dramatic Departure From Norm</a:t>
            </a:r>
          </a:p>
        </p:txBody>
      </p:sp>
      <p:pic>
        <p:nvPicPr>
          <p:cNvPr id="30723" name="Picture 2" descr="https://www3.epa.gov/climatechange/images/science/GHGConc2000-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1201738"/>
            <a:ext cx="698817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771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b="1" dirty="0" smtClean="0"/>
              <a:t>Impacts of Climate Change</a:t>
            </a:r>
            <a:endParaRPr lang="en-US" sz="3600" dirty="0"/>
          </a:p>
        </p:txBody>
      </p:sp>
      <p:sp>
        <p:nvSpPr>
          <p:cNvPr id="3" name="Content Placeholder 2"/>
          <p:cNvSpPr>
            <a:spLocks noGrp="1"/>
          </p:cNvSpPr>
          <p:nvPr>
            <p:ph idx="1"/>
          </p:nvPr>
        </p:nvSpPr>
        <p:spPr>
          <a:xfrm>
            <a:off x="457200" y="990600"/>
            <a:ext cx="8534400" cy="5791200"/>
          </a:xfrm>
        </p:spPr>
        <p:txBody>
          <a:bodyPr>
            <a:normAutofit fontScale="47500" lnSpcReduction="20000"/>
          </a:bodyPr>
          <a:lstStyle/>
          <a:p>
            <a:pPr marL="0" indent="0">
              <a:buNone/>
            </a:pPr>
            <a:endParaRPr lang="en-US" dirty="0"/>
          </a:p>
          <a:p>
            <a:r>
              <a:rPr lang="en-US" sz="5100" b="1" dirty="0"/>
              <a:t>Hydrologic: </a:t>
            </a:r>
            <a:r>
              <a:rPr lang="en-US" sz="5100" dirty="0"/>
              <a:t>The hydrologic cycle now includes more frequent and intense droughts and floods in many agricultural regions. These events can damage and at times even destroy crops. </a:t>
            </a:r>
            <a:endParaRPr lang="en-US" sz="5100" dirty="0" smtClean="0"/>
          </a:p>
          <a:p>
            <a:endParaRPr lang="en-US" sz="4000" dirty="0"/>
          </a:p>
          <a:p>
            <a:pPr marL="0" indent="0">
              <a:buNone/>
            </a:pPr>
            <a:endParaRPr lang="en-US" sz="4000" dirty="0"/>
          </a:p>
          <a:p>
            <a:r>
              <a:rPr lang="en-US" sz="4400" b="1" dirty="0"/>
              <a:t>Heat: </a:t>
            </a:r>
            <a:r>
              <a:rPr lang="en-US" sz="4400" dirty="0"/>
              <a:t>Over the next 30-50 years, average temperatures will likely increase by at least 1.0 °C. Anticipated regionally-dependent changes include increased number of heat waves and warm nights, a decreasing number of frost days, and a longer growing season in temperate zones</a:t>
            </a:r>
            <a:r>
              <a:rPr lang="en-US" sz="4000" dirty="0"/>
              <a:t>. </a:t>
            </a:r>
            <a:endParaRPr lang="en-US" sz="4000" dirty="0" smtClean="0"/>
          </a:p>
          <a:p>
            <a:endParaRPr lang="en-US" sz="4000" dirty="0"/>
          </a:p>
          <a:p>
            <a:r>
              <a:rPr lang="en-US" sz="4400" b="1" dirty="0"/>
              <a:t>CO2: </a:t>
            </a:r>
            <a:r>
              <a:rPr lang="en-US" sz="4400" dirty="0"/>
              <a:t>Over the next 30-50 years, CO2 concentrations will increase to about 450 parts per million by volume (</a:t>
            </a:r>
            <a:r>
              <a:rPr lang="en-US" sz="4400" dirty="0" err="1"/>
              <a:t>ppmv</a:t>
            </a:r>
            <a:r>
              <a:rPr lang="en-US" sz="4400" dirty="0"/>
              <a:t>). The CO2 response is expected to be higher on C3 species (wheat, rice, and soybeans), which account for more than 95% of </a:t>
            </a:r>
            <a:r>
              <a:rPr lang="en-US" sz="4400" dirty="0" smtClean="0"/>
              <a:t>world’s </a:t>
            </a:r>
            <a:r>
              <a:rPr lang="en-US" sz="4400" dirty="0"/>
              <a:t>species than on C4 species (corn and sorghum). C3 weeds have responded well to elevated CO2 levels, symbolizing the potential for increased weed pressure and reduced crop </a:t>
            </a:r>
            <a:r>
              <a:rPr lang="en-US" sz="4400" dirty="0" smtClean="0"/>
              <a:t>yields.</a:t>
            </a:r>
            <a:endParaRPr lang="en-US" sz="4400" dirty="0"/>
          </a:p>
        </p:txBody>
      </p:sp>
    </p:spTree>
    <p:extLst>
      <p:ext uri="{BB962C8B-B14F-4D97-AF65-F5344CB8AC3E}">
        <p14:creationId xmlns:p14="http://schemas.microsoft.com/office/powerpoint/2010/main" val="28581718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875" y="258763"/>
            <a:ext cx="8169275" cy="889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CO2 concentrations couples to temperature through radiative forcing</a:t>
            </a:r>
          </a:p>
        </p:txBody>
      </p:sp>
      <p:pic>
        <p:nvPicPr>
          <p:cNvPr id="317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635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672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ww3.epa.gov/climatechange/images/science/models-observed-human-natural.png"/>
          <p:cNvPicPr>
            <a:picLocks noChangeAspect="1" noChangeArrowheads="1"/>
          </p:cNvPicPr>
          <p:nvPr/>
        </p:nvPicPr>
        <p:blipFill>
          <a:blip r:embed="rId2">
            <a:extLst>
              <a:ext uri="{28A0092B-C50C-407E-A947-70E740481C1C}">
                <a14:useLocalDpi xmlns:a14="http://schemas.microsoft.com/office/drawing/2010/main" val="0"/>
              </a:ext>
            </a:extLst>
          </a:blip>
          <a:srcRect t="10078"/>
          <a:stretch>
            <a:fillRect/>
          </a:stretch>
        </p:blipFill>
        <p:spPr bwMode="auto">
          <a:xfrm>
            <a:off x="452438" y="1250950"/>
            <a:ext cx="7800975"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6875" y="258763"/>
            <a:ext cx="8169275" cy="6905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Separating Human and Natural Influences on Climate </a:t>
            </a:r>
          </a:p>
        </p:txBody>
      </p:sp>
    </p:spTree>
    <p:extLst>
      <p:ext uri="{BB962C8B-B14F-4D97-AF65-F5344CB8AC3E}">
        <p14:creationId xmlns:p14="http://schemas.microsoft.com/office/powerpoint/2010/main" val="12422403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0" y="0"/>
            <a:ext cx="9144000" cy="6858000"/>
          </a:xfrm>
          <a:prstGeom prst="rect">
            <a:avLst/>
          </a:prstGeom>
          <a:solidFill>
            <a:srgbClr val="CCFFCC"/>
          </a:solidFill>
          <a:ln w="9525">
            <a:solidFill>
              <a:srgbClr val="CC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
        <p:nvSpPr>
          <p:cNvPr id="33795" name="Rectangle 2"/>
          <p:cNvSpPr txBox="1">
            <a:spLocks noChangeArrowheads="1"/>
          </p:cNvSpPr>
          <p:nvPr/>
        </p:nvSpPr>
        <p:spPr bwMode="auto">
          <a:xfrm>
            <a:off x="319088" y="193675"/>
            <a:ext cx="8497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latin typeface="Comic Sans MS" panose="030F0702030302020204" pitchFamily="66" charset="0"/>
              </a:rPr>
              <a:t>Observed consequences</a:t>
            </a:r>
            <a:br>
              <a:rPr lang="en-US" altLang="en-US" b="1">
                <a:latin typeface="Comic Sans MS" panose="030F0702030302020204" pitchFamily="66" charset="0"/>
              </a:rPr>
            </a:br>
            <a:r>
              <a:rPr lang="en-US" altLang="en-US" b="1">
                <a:latin typeface="Comic Sans MS" panose="030F0702030302020204" pitchFamily="66" charset="0"/>
              </a:rPr>
              <a:t>of Global Warming</a:t>
            </a:r>
          </a:p>
        </p:txBody>
      </p:sp>
      <p:sp>
        <p:nvSpPr>
          <p:cNvPr id="33796" name="Rectangle 3"/>
          <p:cNvSpPr txBox="1">
            <a:spLocks noChangeArrowheads="1"/>
          </p:cNvSpPr>
          <p:nvPr/>
        </p:nvSpPr>
        <p:spPr bwMode="auto">
          <a:xfrm>
            <a:off x="533400" y="1401763"/>
            <a:ext cx="8153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pPr>
            <a:r>
              <a:rPr lang="en-US" altLang="en-US" sz="2400">
                <a:latin typeface="Comic Sans MS" panose="030F0702030302020204" pitchFamily="66" charset="0"/>
              </a:rPr>
              <a:t>Global average surface temperatures increased by 0.6 +/- 0.2 degrees Celsius over the 20th century (IPCC 2001)</a:t>
            </a:r>
          </a:p>
          <a:p>
            <a:pPr eaLnBrk="1" hangingPunct="1">
              <a:lnSpc>
                <a:spcPct val="90000"/>
              </a:lnSpc>
            </a:pPr>
            <a:r>
              <a:rPr lang="en-US" altLang="en-US" sz="2400">
                <a:latin typeface="Comic Sans MS" panose="030F0702030302020204" pitchFamily="66" charset="0"/>
              </a:rPr>
              <a:t>Concurrent increase in atmospheric CO</a:t>
            </a:r>
            <a:r>
              <a:rPr lang="en-US" altLang="en-US" sz="2400" baseline="-25000">
                <a:latin typeface="Comic Sans MS" panose="030F0702030302020204" pitchFamily="66" charset="0"/>
              </a:rPr>
              <a:t>2</a:t>
            </a:r>
            <a:r>
              <a:rPr lang="en-US" altLang="en-US" sz="2400">
                <a:latin typeface="Comic Sans MS" panose="030F0702030302020204" pitchFamily="66" charset="0"/>
              </a:rPr>
              <a:t> (~282 to 366 ppm; 31% since 1750)</a:t>
            </a:r>
          </a:p>
          <a:p>
            <a:pPr eaLnBrk="1" hangingPunct="1">
              <a:lnSpc>
                <a:spcPct val="90000"/>
              </a:lnSpc>
            </a:pPr>
            <a:r>
              <a:rPr lang="en-US" altLang="en-US" sz="2400">
                <a:latin typeface="Comic Sans MS" panose="030F0702030302020204" pitchFamily="66" charset="0"/>
              </a:rPr>
              <a:t>Global average sea-level has risen (0.1 – 0.2 m 20</a:t>
            </a:r>
            <a:r>
              <a:rPr lang="en-US" altLang="en-US" sz="2400" baseline="30000">
                <a:latin typeface="Comic Sans MS" panose="030F0702030302020204" pitchFamily="66" charset="0"/>
              </a:rPr>
              <a:t>th</a:t>
            </a:r>
            <a:r>
              <a:rPr lang="en-US" altLang="en-US" sz="2400">
                <a:latin typeface="Comic Sans MS" panose="030F0702030302020204" pitchFamily="66" charset="0"/>
              </a:rPr>
              <a:t> century) and ocean heat content has increased</a:t>
            </a:r>
          </a:p>
          <a:p>
            <a:pPr eaLnBrk="1" hangingPunct="1">
              <a:lnSpc>
                <a:spcPct val="90000"/>
              </a:lnSpc>
            </a:pPr>
            <a:r>
              <a:rPr lang="en-US" altLang="en-US" sz="2400">
                <a:latin typeface="Comic Sans MS" panose="030F0702030302020204" pitchFamily="66" charset="0"/>
              </a:rPr>
              <a:t>Snow cover and ice extent has decreased</a:t>
            </a:r>
          </a:p>
          <a:p>
            <a:pPr eaLnBrk="1" hangingPunct="1">
              <a:lnSpc>
                <a:spcPct val="90000"/>
              </a:lnSpc>
            </a:pPr>
            <a:r>
              <a:rPr lang="en-US" altLang="en-US" sz="2400">
                <a:latin typeface="Comic Sans MS" panose="030F0702030302020204" pitchFamily="66" charset="0"/>
              </a:rPr>
              <a:t>lengthening of mid-to high-latitude growing seasons</a:t>
            </a:r>
          </a:p>
          <a:p>
            <a:pPr eaLnBrk="1" hangingPunct="1">
              <a:lnSpc>
                <a:spcPct val="90000"/>
              </a:lnSpc>
            </a:pPr>
            <a:r>
              <a:rPr lang="en-US" altLang="en-US" sz="2400">
                <a:latin typeface="Comic Sans MS" panose="030F0702030302020204" pitchFamily="66" charset="0"/>
              </a:rPr>
              <a:t>poleward and altitudinal shifts of plant and animal ranges</a:t>
            </a:r>
          </a:p>
          <a:p>
            <a:pPr eaLnBrk="1" hangingPunct="1">
              <a:lnSpc>
                <a:spcPct val="90000"/>
              </a:lnSpc>
            </a:pPr>
            <a:r>
              <a:rPr lang="en-US" altLang="en-US" sz="2400">
                <a:latin typeface="Comic Sans MS" panose="030F0702030302020204" pitchFamily="66" charset="0"/>
              </a:rPr>
              <a:t>earlier tree flowering, insect emergence and egg-laying in birds</a:t>
            </a:r>
          </a:p>
        </p:txBody>
      </p:sp>
    </p:spTree>
    <p:extLst>
      <p:ext uri="{BB962C8B-B14F-4D97-AF65-F5344CB8AC3E}">
        <p14:creationId xmlns:p14="http://schemas.microsoft.com/office/powerpoint/2010/main" val="7486603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TS-32_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589088"/>
            <a:ext cx="6477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6875" y="258763"/>
            <a:ext cx="8169275" cy="889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Model predictions of Future Warming</a:t>
            </a:r>
          </a:p>
        </p:txBody>
      </p:sp>
    </p:spTree>
    <p:extLst>
      <p:ext uri="{BB962C8B-B14F-4D97-AF65-F5344CB8AC3E}">
        <p14:creationId xmlns:p14="http://schemas.microsoft.com/office/powerpoint/2010/main" val="42881730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113" y="427038"/>
            <a:ext cx="8105775" cy="523875"/>
          </a:xfrm>
          <a:prstGeom prst="rect">
            <a:avLst/>
          </a:prstGeom>
          <a:solidFill>
            <a:schemeClr val="bg2">
              <a:lumMod val="90000"/>
            </a:schemeClr>
          </a:solidFill>
        </p:spPr>
        <p:txBody>
          <a:bodyPr wrap="none">
            <a:spAutoFit/>
          </a:bodyPr>
          <a:lstStyle/>
          <a:p>
            <a:pPr>
              <a:defRPr/>
            </a:pPr>
            <a:r>
              <a:rPr lang="en-US" sz="2800" b="1" dirty="0">
                <a:latin typeface="Arial" charset="0"/>
              </a:rPr>
              <a:t>Stabilization “Triangle” and Stabilization “wedges”     </a:t>
            </a:r>
          </a:p>
        </p:txBody>
      </p:sp>
      <p:sp>
        <p:nvSpPr>
          <p:cNvPr id="35843" name="TextBox 2"/>
          <p:cNvSpPr txBox="1">
            <a:spLocks noChangeArrowheads="1"/>
          </p:cNvSpPr>
          <p:nvPr/>
        </p:nvSpPr>
        <p:spPr bwMode="auto">
          <a:xfrm>
            <a:off x="879475" y="4751388"/>
            <a:ext cx="7199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rPr>
              <a:t>Wedges include: Energy Conservation, Alternate fuels, Sequestration, Alternate land-use practices.  </a:t>
            </a:r>
          </a:p>
        </p:txBody>
      </p:sp>
      <p:sp>
        <p:nvSpPr>
          <p:cNvPr id="35844" name="TextBox 3"/>
          <p:cNvSpPr txBox="1">
            <a:spLocks noChangeArrowheads="1"/>
          </p:cNvSpPr>
          <p:nvPr/>
        </p:nvSpPr>
        <p:spPr bwMode="auto">
          <a:xfrm>
            <a:off x="879475" y="5614988"/>
            <a:ext cx="78073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rPr>
              <a:t>Forest Practices are important in part because they pertain to multiple wedges but largely because they play such an important role in the global carbon cycle as a whole  </a:t>
            </a:r>
          </a:p>
        </p:txBody>
      </p:sp>
      <p:sp>
        <p:nvSpPr>
          <p:cNvPr id="5" name="5-Point Star 4"/>
          <p:cNvSpPr/>
          <p:nvPr/>
        </p:nvSpPr>
        <p:spPr>
          <a:xfrm>
            <a:off x="519113" y="4759325"/>
            <a:ext cx="328612" cy="346075"/>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5-Point Star 5"/>
          <p:cNvSpPr/>
          <p:nvPr/>
        </p:nvSpPr>
        <p:spPr>
          <a:xfrm>
            <a:off x="520700" y="5613400"/>
            <a:ext cx="328613" cy="346075"/>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847" name="Picture 4" descr="fig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143000"/>
            <a:ext cx="429577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5"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1143000"/>
            <a:ext cx="429577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16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val 8"/>
          <p:cNvSpPr>
            <a:spLocks noChangeArrowheads="1"/>
          </p:cNvSpPr>
          <p:nvPr/>
        </p:nvSpPr>
        <p:spPr bwMode="auto">
          <a:xfrm>
            <a:off x="4267200" y="1295400"/>
            <a:ext cx="4572000" cy="4572000"/>
          </a:xfrm>
          <a:prstGeom prst="ellipse">
            <a:avLst/>
          </a:prstGeom>
          <a:gradFill rotWithShape="1">
            <a:gsLst>
              <a:gs pos="0">
                <a:srgbClr val="001864"/>
              </a:gs>
              <a:gs pos="50000">
                <a:srgbClr val="002892"/>
              </a:gs>
              <a:gs pos="100000">
                <a:srgbClr val="0032AE"/>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400">
              <a:latin typeface="Times New Roman" panose="02020603050405020304" pitchFamily="18" charset="0"/>
            </a:endParaRPr>
          </a:p>
        </p:txBody>
      </p:sp>
      <p:sp>
        <p:nvSpPr>
          <p:cNvPr id="36867" name="Oval 1033"/>
          <p:cNvSpPr>
            <a:spLocks noChangeArrowheads="1"/>
          </p:cNvSpPr>
          <p:nvPr/>
        </p:nvSpPr>
        <p:spPr bwMode="auto">
          <a:xfrm>
            <a:off x="2419350" y="2305050"/>
            <a:ext cx="609600" cy="609600"/>
          </a:xfrm>
          <a:prstGeom prst="ellipse">
            <a:avLst/>
          </a:prstGeom>
          <a:gradFill rotWithShape="0">
            <a:gsLst>
              <a:gs pos="0">
                <a:srgbClr val="4AB9B9"/>
              </a:gs>
              <a:gs pos="100000">
                <a:srgbClr val="66FF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400">
              <a:latin typeface="Times New Roman" panose="02020603050405020304" pitchFamily="18" charset="0"/>
            </a:endParaRPr>
          </a:p>
        </p:txBody>
      </p:sp>
      <p:sp>
        <p:nvSpPr>
          <p:cNvPr id="36868" name="AutoShape 1045"/>
          <p:cNvSpPr>
            <a:spLocks noChangeArrowheads="1"/>
          </p:cNvSpPr>
          <p:nvPr/>
        </p:nvSpPr>
        <p:spPr bwMode="auto">
          <a:xfrm rot="-5400000">
            <a:off x="1346200" y="2997200"/>
            <a:ext cx="1905000" cy="482600"/>
          </a:xfrm>
          <a:prstGeom prst="curvedDownArrow">
            <a:avLst>
              <a:gd name="adj1" fmla="val 88578"/>
              <a:gd name="adj2" fmla="val 167526"/>
              <a:gd name="adj3" fmla="val 36083"/>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
        <p:nvSpPr>
          <p:cNvPr id="36869" name="Oval 1029"/>
          <p:cNvSpPr>
            <a:spLocks noChangeArrowheads="1"/>
          </p:cNvSpPr>
          <p:nvPr/>
        </p:nvSpPr>
        <p:spPr bwMode="auto">
          <a:xfrm>
            <a:off x="2247900" y="3810000"/>
            <a:ext cx="914400" cy="914400"/>
          </a:xfrm>
          <a:prstGeom prst="ellipse">
            <a:avLst/>
          </a:prstGeom>
          <a:gradFill rotWithShape="0">
            <a:gsLst>
              <a:gs pos="0">
                <a:srgbClr val="4A3219"/>
              </a:gs>
              <a:gs pos="100000">
                <a:srgbClr val="996633"/>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400">
              <a:latin typeface="Times New Roman" panose="02020603050405020304" pitchFamily="18" charset="0"/>
            </a:endParaRPr>
          </a:p>
        </p:txBody>
      </p:sp>
      <p:sp>
        <p:nvSpPr>
          <p:cNvPr id="36870" name="Oval 1031"/>
          <p:cNvSpPr>
            <a:spLocks noChangeArrowheads="1"/>
          </p:cNvSpPr>
          <p:nvPr/>
        </p:nvSpPr>
        <p:spPr bwMode="auto">
          <a:xfrm>
            <a:off x="2362200" y="3703638"/>
            <a:ext cx="304800" cy="304800"/>
          </a:xfrm>
          <a:prstGeom prst="ellipse">
            <a:avLst/>
          </a:prstGeom>
          <a:gradFill rotWithShape="0">
            <a:gsLst>
              <a:gs pos="0">
                <a:srgbClr val="767600"/>
              </a:gs>
              <a:gs pos="100000">
                <a:srgbClr val="FFFF00"/>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400">
              <a:latin typeface="Times New Roman" panose="02020603050405020304" pitchFamily="18" charset="0"/>
            </a:endParaRPr>
          </a:p>
        </p:txBody>
      </p:sp>
      <p:sp>
        <p:nvSpPr>
          <p:cNvPr id="36871" name="Oval 1030"/>
          <p:cNvSpPr>
            <a:spLocks noChangeArrowheads="1"/>
          </p:cNvSpPr>
          <p:nvPr/>
        </p:nvSpPr>
        <p:spPr bwMode="auto">
          <a:xfrm>
            <a:off x="2667000" y="3505200"/>
            <a:ext cx="533400" cy="533400"/>
          </a:xfrm>
          <a:prstGeom prst="ellipse">
            <a:avLst/>
          </a:prstGeom>
          <a:gradFill rotWithShape="0">
            <a:gsLst>
              <a:gs pos="0">
                <a:srgbClr val="185E18"/>
              </a:gs>
              <a:gs pos="100000">
                <a:srgbClr val="33CC33"/>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400">
              <a:latin typeface="Times New Roman" panose="02020603050405020304" pitchFamily="18" charset="0"/>
            </a:endParaRPr>
          </a:p>
        </p:txBody>
      </p:sp>
      <p:sp>
        <p:nvSpPr>
          <p:cNvPr id="36872" name="AutoShape 1046"/>
          <p:cNvSpPr>
            <a:spLocks noChangeArrowheads="1"/>
          </p:cNvSpPr>
          <p:nvPr/>
        </p:nvSpPr>
        <p:spPr bwMode="auto">
          <a:xfrm rot="-5400000" flipH="1" flipV="1">
            <a:off x="2184400" y="3149600"/>
            <a:ext cx="1905000" cy="482600"/>
          </a:xfrm>
          <a:prstGeom prst="curvedDownArrow">
            <a:avLst>
              <a:gd name="adj1" fmla="val 88578"/>
              <a:gd name="adj2" fmla="val 167526"/>
              <a:gd name="adj3" fmla="val 36083"/>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
        <p:nvSpPr>
          <p:cNvPr id="36873" name="Oval 1027"/>
          <p:cNvSpPr>
            <a:spLocks noChangeArrowheads="1"/>
          </p:cNvSpPr>
          <p:nvPr/>
        </p:nvSpPr>
        <p:spPr bwMode="auto">
          <a:xfrm>
            <a:off x="4267200" y="2057400"/>
            <a:ext cx="609600" cy="609600"/>
          </a:xfrm>
          <a:prstGeom prst="ellipse">
            <a:avLst/>
          </a:prstGeom>
          <a:gradFill rotWithShape="0">
            <a:gsLst>
              <a:gs pos="0">
                <a:srgbClr val="0074C1"/>
              </a:gs>
              <a:gs pos="100000">
                <a:srgbClr val="0099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400">
              <a:latin typeface="Times New Roman" panose="02020603050405020304" pitchFamily="18" charset="0"/>
            </a:endParaRPr>
          </a:p>
        </p:txBody>
      </p:sp>
      <p:sp>
        <p:nvSpPr>
          <p:cNvPr id="36874" name="Oval 1032"/>
          <p:cNvSpPr>
            <a:spLocks noChangeArrowheads="1"/>
          </p:cNvSpPr>
          <p:nvPr/>
        </p:nvSpPr>
        <p:spPr bwMode="auto">
          <a:xfrm>
            <a:off x="4191000" y="1828800"/>
            <a:ext cx="76200" cy="7620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1200">
              <a:latin typeface="Arial Black" panose="020B0A04020102020204" pitchFamily="34" charset="0"/>
            </a:endParaRPr>
          </a:p>
        </p:txBody>
      </p:sp>
      <p:sp>
        <p:nvSpPr>
          <p:cNvPr id="36875" name="Rectangle 1035"/>
          <p:cNvSpPr>
            <a:spLocks noChangeArrowheads="1"/>
          </p:cNvSpPr>
          <p:nvPr/>
        </p:nvSpPr>
        <p:spPr bwMode="auto">
          <a:xfrm>
            <a:off x="1219200" y="3657600"/>
            <a:ext cx="1414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Black" panose="020B0A04020102020204" pitchFamily="34" charset="0"/>
              </a:rPr>
              <a:t>Other Biomass</a:t>
            </a:r>
          </a:p>
        </p:txBody>
      </p:sp>
      <p:sp>
        <p:nvSpPr>
          <p:cNvPr id="36876" name="Rectangle 1036"/>
          <p:cNvSpPr>
            <a:spLocks noChangeArrowheads="1"/>
          </p:cNvSpPr>
          <p:nvPr/>
        </p:nvSpPr>
        <p:spPr bwMode="auto">
          <a:xfrm>
            <a:off x="2286000" y="3459163"/>
            <a:ext cx="812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Black" panose="020B0A04020102020204" pitchFamily="34" charset="0"/>
              </a:rPr>
              <a:t>Forests</a:t>
            </a:r>
          </a:p>
        </p:txBody>
      </p:sp>
      <p:sp>
        <p:nvSpPr>
          <p:cNvPr id="36877" name="Rectangle 1037"/>
          <p:cNvSpPr>
            <a:spLocks noChangeArrowheads="1"/>
          </p:cNvSpPr>
          <p:nvPr/>
        </p:nvSpPr>
        <p:spPr bwMode="auto">
          <a:xfrm>
            <a:off x="2438400" y="4097338"/>
            <a:ext cx="496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Black" panose="020B0A04020102020204" pitchFamily="34" charset="0"/>
              </a:rPr>
              <a:t>Soil</a:t>
            </a:r>
          </a:p>
        </p:txBody>
      </p:sp>
      <p:sp>
        <p:nvSpPr>
          <p:cNvPr id="36878" name="Rectangle 1039"/>
          <p:cNvSpPr>
            <a:spLocks noChangeArrowheads="1"/>
          </p:cNvSpPr>
          <p:nvPr/>
        </p:nvSpPr>
        <p:spPr bwMode="auto">
          <a:xfrm>
            <a:off x="3490913" y="2087563"/>
            <a:ext cx="10810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Black" panose="020B0A04020102020204" pitchFamily="34" charset="0"/>
              </a:rPr>
              <a:t>Top Ocean</a:t>
            </a:r>
          </a:p>
        </p:txBody>
      </p:sp>
      <p:sp>
        <p:nvSpPr>
          <p:cNvPr id="36879" name="Rectangle 1040"/>
          <p:cNvSpPr>
            <a:spLocks noChangeArrowheads="1"/>
          </p:cNvSpPr>
          <p:nvPr/>
        </p:nvSpPr>
        <p:spPr bwMode="auto">
          <a:xfrm>
            <a:off x="5334000" y="2438400"/>
            <a:ext cx="1192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Black" panose="020B0A04020102020204" pitchFamily="34" charset="0"/>
              </a:rPr>
              <a:t>Deep Ocean</a:t>
            </a:r>
          </a:p>
        </p:txBody>
      </p:sp>
      <p:sp>
        <p:nvSpPr>
          <p:cNvPr id="36880" name="Rectangle 1041"/>
          <p:cNvSpPr>
            <a:spLocks noChangeArrowheads="1"/>
          </p:cNvSpPr>
          <p:nvPr/>
        </p:nvSpPr>
        <p:spPr bwMode="auto">
          <a:xfrm>
            <a:off x="3048000" y="1600200"/>
            <a:ext cx="1516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Black" panose="020B0A04020102020204" pitchFamily="34" charset="0"/>
              </a:rPr>
              <a:t>Marine Biomass</a:t>
            </a:r>
          </a:p>
        </p:txBody>
      </p:sp>
      <p:sp>
        <p:nvSpPr>
          <p:cNvPr id="17" name="Oval 1042"/>
          <p:cNvSpPr>
            <a:spLocks noChangeArrowheads="1"/>
          </p:cNvSpPr>
          <p:nvPr/>
        </p:nvSpPr>
        <p:spPr bwMode="auto">
          <a:xfrm>
            <a:off x="7772400" y="228600"/>
            <a:ext cx="762000" cy="762000"/>
          </a:xfrm>
          <a:prstGeom prst="ellipse">
            <a:avLst/>
          </a:prstGeom>
          <a:gradFill rotWithShape="0">
            <a:gsLst>
              <a:gs pos="0">
                <a:schemeClr val="folHlink">
                  <a:gamma/>
                  <a:tint val="0"/>
                  <a:invGamma/>
                </a:schemeClr>
              </a:gs>
              <a:gs pos="100000">
                <a:schemeClr val="folHlink"/>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2400">
                <a:latin typeface="Arial Black" pitchFamily="34" charset="0"/>
              </a:rPr>
              <a:t>1000 Pg</a:t>
            </a:r>
          </a:p>
        </p:txBody>
      </p:sp>
      <p:sp>
        <p:nvSpPr>
          <p:cNvPr id="36882" name="Text Box 1043"/>
          <p:cNvSpPr txBox="1">
            <a:spLocks noChangeArrowheads="1"/>
          </p:cNvSpPr>
          <p:nvPr/>
        </p:nvSpPr>
        <p:spPr bwMode="auto">
          <a:xfrm>
            <a:off x="990600" y="320675"/>
            <a:ext cx="5883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latin typeface="Arial" panose="020B0604020202020204" pitchFamily="34" charset="0"/>
              </a:rPr>
              <a:t>Global Distribution of Carbon</a:t>
            </a:r>
          </a:p>
        </p:txBody>
      </p:sp>
      <p:pic>
        <p:nvPicPr>
          <p:cNvPr id="36883" name="Picture 1048"/>
          <p:cNvPicPr>
            <a:picLocks noChangeAspect="1" noChangeArrowheads="1"/>
          </p:cNvPicPr>
          <p:nvPr/>
        </p:nvPicPr>
        <p:blipFill>
          <a:blip r:embed="rId2" cstate="print">
            <a:extLst>
              <a:ext uri="{28A0092B-C50C-407E-A947-70E740481C1C}">
                <a14:useLocalDpi xmlns:a14="http://schemas.microsoft.com/office/drawing/2010/main" val="0"/>
              </a:ext>
            </a:extLst>
          </a:blip>
          <a:srcRect l="48979"/>
          <a:stretch>
            <a:fillRect/>
          </a:stretch>
        </p:blipFill>
        <p:spPr bwMode="auto">
          <a:xfrm>
            <a:off x="2730500" y="2305050"/>
            <a:ext cx="3175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84" name="AutoShape 1049"/>
          <p:cNvSpPr>
            <a:spLocks noChangeArrowheads="1"/>
          </p:cNvSpPr>
          <p:nvPr/>
        </p:nvSpPr>
        <p:spPr bwMode="auto">
          <a:xfrm rot="-3214754">
            <a:off x="-331787" y="2640013"/>
            <a:ext cx="3352800" cy="1123950"/>
          </a:xfrm>
          <a:prstGeom prst="curvedDownArrow">
            <a:avLst>
              <a:gd name="adj1" fmla="val 12775"/>
              <a:gd name="adj2" fmla="val 36943"/>
              <a:gd name="adj3" fmla="val 14148"/>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
        <p:nvSpPr>
          <p:cNvPr id="36885" name="Rectangle 1034"/>
          <p:cNvSpPr>
            <a:spLocks noChangeArrowheads="1"/>
          </p:cNvSpPr>
          <p:nvPr/>
        </p:nvSpPr>
        <p:spPr bwMode="auto">
          <a:xfrm>
            <a:off x="2590800" y="2438400"/>
            <a:ext cx="1193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Black" panose="020B0A04020102020204" pitchFamily="34" charset="0"/>
              </a:rPr>
              <a:t>Atmosphere</a:t>
            </a:r>
          </a:p>
        </p:txBody>
      </p:sp>
      <p:sp>
        <p:nvSpPr>
          <p:cNvPr id="36886" name="Oval 1028"/>
          <p:cNvSpPr>
            <a:spLocks noChangeArrowheads="1"/>
          </p:cNvSpPr>
          <p:nvPr/>
        </p:nvSpPr>
        <p:spPr bwMode="auto">
          <a:xfrm>
            <a:off x="609600" y="4267200"/>
            <a:ext cx="1828800" cy="1828800"/>
          </a:xfrm>
          <a:prstGeom prst="ellipse">
            <a:avLst/>
          </a:prstGeom>
          <a:gradFill rotWithShape="0">
            <a:gsLst>
              <a:gs pos="0">
                <a:srgbClr val="333333"/>
              </a:gs>
              <a:gs pos="100000">
                <a:srgbClr val="777777"/>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400">
              <a:latin typeface="Times New Roman" panose="02020603050405020304" pitchFamily="18" charset="0"/>
            </a:endParaRPr>
          </a:p>
        </p:txBody>
      </p:sp>
      <p:sp>
        <p:nvSpPr>
          <p:cNvPr id="36887" name="Rectangle 1038"/>
          <p:cNvSpPr>
            <a:spLocks noChangeArrowheads="1"/>
          </p:cNvSpPr>
          <p:nvPr/>
        </p:nvSpPr>
        <p:spPr bwMode="auto">
          <a:xfrm>
            <a:off x="990600" y="5029200"/>
            <a:ext cx="1082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Black" panose="020B0A04020102020204" pitchFamily="34" charset="0"/>
              </a:rPr>
              <a:t>Fossil Fuel</a:t>
            </a:r>
          </a:p>
        </p:txBody>
      </p:sp>
    </p:spTree>
    <p:extLst>
      <p:ext uri="{BB962C8B-B14F-4D97-AF65-F5344CB8AC3E}">
        <p14:creationId xmlns:p14="http://schemas.microsoft.com/office/powerpoint/2010/main" val="20577139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338" y="414338"/>
            <a:ext cx="8350250" cy="577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Effects of Climate change on forests:</a:t>
            </a:r>
          </a:p>
        </p:txBody>
      </p:sp>
      <p:sp>
        <p:nvSpPr>
          <p:cNvPr id="3" name="Rectangle 2"/>
          <p:cNvSpPr/>
          <p:nvPr/>
        </p:nvSpPr>
        <p:spPr>
          <a:xfrm>
            <a:off x="414338" y="1081088"/>
            <a:ext cx="8350250" cy="55721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Shifting disturbance regimes</a:t>
            </a:r>
          </a:p>
        </p:txBody>
      </p:sp>
      <p:sp>
        <p:nvSpPr>
          <p:cNvPr id="37892" name="TextBox 3"/>
          <p:cNvSpPr txBox="1">
            <a:spLocks noChangeArrowheads="1"/>
          </p:cNvSpPr>
          <p:nvPr/>
        </p:nvSpPr>
        <p:spPr bwMode="auto">
          <a:xfrm>
            <a:off x="5707063" y="2135188"/>
            <a:ext cx="2781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latin typeface="Arial" panose="020B0604020202020204" pitchFamily="34" charset="0"/>
              </a:rPr>
              <a:t>Lengthening  Fire  Season leads to more fire occurrence (Westering </a:t>
            </a:r>
            <a:r>
              <a:rPr lang="en-US" altLang="en-US" sz="1600" i="1">
                <a:latin typeface="Arial" panose="020B0604020202020204" pitchFamily="34" charset="0"/>
              </a:rPr>
              <a:t>et al, </a:t>
            </a:r>
            <a:r>
              <a:rPr lang="en-US" altLang="en-US" sz="1600">
                <a:latin typeface="Arial" panose="020B0604020202020204" pitchFamily="34" charset="0"/>
              </a:rPr>
              <a:t>2006, </a:t>
            </a:r>
            <a:r>
              <a:rPr lang="en-US" altLang="en-US" sz="1600" i="1">
                <a:latin typeface="Arial" panose="020B0604020202020204" pitchFamily="34" charset="0"/>
              </a:rPr>
              <a:t>Science</a:t>
            </a:r>
            <a:r>
              <a:rPr lang="en-US" altLang="en-US" sz="1600">
                <a:latin typeface="Arial" panose="020B0604020202020204" pitchFamily="34" charset="0"/>
              </a:rPr>
              <a:t>)</a:t>
            </a:r>
          </a:p>
        </p:txBody>
      </p:sp>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464820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6133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338" y="414338"/>
            <a:ext cx="8350250" cy="577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Effects of Climate change on forests:</a:t>
            </a:r>
          </a:p>
        </p:txBody>
      </p:sp>
      <p:sp>
        <p:nvSpPr>
          <p:cNvPr id="3" name="Rectangle 2"/>
          <p:cNvSpPr/>
          <p:nvPr/>
        </p:nvSpPr>
        <p:spPr>
          <a:xfrm>
            <a:off x="414338" y="1081088"/>
            <a:ext cx="8350250" cy="55721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Forest Distribution Shifts</a:t>
            </a:r>
          </a:p>
        </p:txBody>
      </p:sp>
      <p:pic>
        <p:nvPicPr>
          <p:cNvPr id="38916" name="Picture 3"/>
          <p:cNvPicPr>
            <a:picLocks noChangeAspect="1"/>
          </p:cNvPicPr>
          <p:nvPr/>
        </p:nvPicPr>
        <p:blipFill>
          <a:blip r:embed="rId2">
            <a:extLst>
              <a:ext uri="{28A0092B-C50C-407E-A947-70E740481C1C}">
                <a14:useLocalDpi xmlns:a14="http://schemas.microsoft.com/office/drawing/2010/main" val="0"/>
              </a:ext>
            </a:extLst>
          </a:blip>
          <a:srcRect l="19997" r="20001"/>
          <a:stretch>
            <a:fillRect/>
          </a:stretch>
        </p:blipFill>
        <p:spPr bwMode="auto">
          <a:xfrm>
            <a:off x="715963" y="2184400"/>
            <a:ext cx="1858962"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p:cNvPicPr>
          <p:nvPr/>
        </p:nvPicPr>
        <p:blipFill>
          <a:blip r:embed="rId3">
            <a:extLst>
              <a:ext uri="{28A0092B-C50C-407E-A947-70E740481C1C}">
                <a14:useLocalDpi xmlns:a14="http://schemas.microsoft.com/office/drawing/2010/main" val="0"/>
              </a:ext>
            </a:extLst>
          </a:blip>
          <a:srcRect l="20000" r="20000"/>
          <a:stretch>
            <a:fillRect/>
          </a:stretch>
        </p:blipFill>
        <p:spPr bwMode="auto">
          <a:xfrm>
            <a:off x="708025" y="4092575"/>
            <a:ext cx="185896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p:cNvPicPr>
            <a:picLocks noChangeAspect="1"/>
          </p:cNvPicPr>
          <p:nvPr/>
        </p:nvPicPr>
        <p:blipFill>
          <a:blip r:embed="rId4">
            <a:extLst>
              <a:ext uri="{28A0092B-C50C-407E-A947-70E740481C1C}">
                <a14:useLocalDpi xmlns:a14="http://schemas.microsoft.com/office/drawing/2010/main" val="0"/>
              </a:ext>
            </a:extLst>
          </a:blip>
          <a:srcRect l="20000" r="20000"/>
          <a:stretch>
            <a:fillRect/>
          </a:stretch>
        </p:blipFill>
        <p:spPr bwMode="auto">
          <a:xfrm>
            <a:off x="2649538" y="2184400"/>
            <a:ext cx="1858962"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p:cNvPicPr>
            <a:picLocks noChangeAspect="1"/>
          </p:cNvPicPr>
          <p:nvPr/>
        </p:nvPicPr>
        <p:blipFill>
          <a:blip r:embed="rId5">
            <a:extLst>
              <a:ext uri="{28A0092B-C50C-407E-A947-70E740481C1C}">
                <a14:useLocalDpi xmlns:a14="http://schemas.microsoft.com/office/drawing/2010/main" val="0"/>
              </a:ext>
            </a:extLst>
          </a:blip>
          <a:srcRect l="20000" r="20000"/>
          <a:stretch>
            <a:fillRect/>
          </a:stretch>
        </p:blipFill>
        <p:spPr bwMode="auto">
          <a:xfrm>
            <a:off x="2655888" y="4092575"/>
            <a:ext cx="185737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7"/>
          <p:cNvPicPr>
            <a:picLocks noChangeAspect="1"/>
          </p:cNvPicPr>
          <p:nvPr/>
        </p:nvPicPr>
        <p:blipFill>
          <a:blip r:embed="rId6">
            <a:extLst>
              <a:ext uri="{28A0092B-C50C-407E-A947-70E740481C1C}">
                <a14:useLocalDpi xmlns:a14="http://schemas.microsoft.com/office/drawing/2010/main" val="0"/>
              </a:ext>
            </a:extLst>
          </a:blip>
          <a:srcRect l="20000" r="20000"/>
          <a:stretch>
            <a:fillRect/>
          </a:stretch>
        </p:blipFill>
        <p:spPr bwMode="auto">
          <a:xfrm>
            <a:off x="4594225" y="2184400"/>
            <a:ext cx="185896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8"/>
          <p:cNvPicPr>
            <a:picLocks noChangeAspect="1"/>
          </p:cNvPicPr>
          <p:nvPr/>
        </p:nvPicPr>
        <p:blipFill>
          <a:blip r:embed="rId7">
            <a:extLst>
              <a:ext uri="{28A0092B-C50C-407E-A947-70E740481C1C}">
                <a14:useLocalDpi xmlns:a14="http://schemas.microsoft.com/office/drawing/2010/main" val="0"/>
              </a:ext>
            </a:extLst>
          </a:blip>
          <a:srcRect l="20000" r="20000"/>
          <a:stretch>
            <a:fillRect/>
          </a:stretch>
        </p:blipFill>
        <p:spPr bwMode="auto">
          <a:xfrm>
            <a:off x="4602163" y="4092575"/>
            <a:ext cx="1858962"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9" descr="Untitled.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16700" y="1924050"/>
            <a:ext cx="10080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034213" y="2671763"/>
            <a:ext cx="149225" cy="174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24" name="TextBox 11"/>
          <p:cNvSpPr txBox="1">
            <a:spLocks noChangeArrowheads="1"/>
          </p:cNvSpPr>
          <p:nvPr/>
        </p:nvSpPr>
        <p:spPr bwMode="auto">
          <a:xfrm>
            <a:off x="1250950" y="1835150"/>
            <a:ext cx="806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2000</a:t>
            </a:r>
          </a:p>
        </p:txBody>
      </p:sp>
      <p:sp>
        <p:nvSpPr>
          <p:cNvPr id="38925" name="TextBox 12"/>
          <p:cNvSpPr txBox="1">
            <a:spLocks noChangeArrowheads="1"/>
          </p:cNvSpPr>
          <p:nvPr/>
        </p:nvSpPr>
        <p:spPr bwMode="auto">
          <a:xfrm>
            <a:off x="3101975" y="1831975"/>
            <a:ext cx="808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2060</a:t>
            </a:r>
          </a:p>
        </p:txBody>
      </p:sp>
      <p:sp>
        <p:nvSpPr>
          <p:cNvPr id="38926" name="TextBox 13"/>
          <p:cNvSpPr txBox="1">
            <a:spLocks noChangeArrowheads="1"/>
          </p:cNvSpPr>
          <p:nvPr/>
        </p:nvSpPr>
        <p:spPr bwMode="auto">
          <a:xfrm>
            <a:off x="5119688" y="1819275"/>
            <a:ext cx="806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2090</a:t>
            </a:r>
          </a:p>
        </p:txBody>
      </p:sp>
      <p:sp>
        <p:nvSpPr>
          <p:cNvPr id="38927" name="TextBox 14"/>
          <p:cNvSpPr txBox="1">
            <a:spLocks noChangeArrowheads="1"/>
          </p:cNvSpPr>
          <p:nvPr/>
        </p:nvSpPr>
        <p:spPr bwMode="auto">
          <a:xfrm rot="-5400000">
            <a:off x="-283369" y="2845595"/>
            <a:ext cx="1546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Douglas-fir</a:t>
            </a:r>
          </a:p>
        </p:txBody>
      </p:sp>
      <p:sp>
        <p:nvSpPr>
          <p:cNvPr id="38928" name="TextBox 15"/>
          <p:cNvSpPr txBox="1">
            <a:spLocks noChangeArrowheads="1"/>
          </p:cNvSpPr>
          <p:nvPr/>
        </p:nvSpPr>
        <p:spPr bwMode="auto">
          <a:xfrm rot="-5400000">
            <a:off x="-573087" y="4846637"/>
            <a:ext cx="2135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ponderosa pine</a:t>
            </a:r>
          </a:p>
        </p:txBody>
      </p:sp>
      <p:sp>
        <p:nvSpPr>
          <p:cNvPr id="17" name="Rectangle 16"/>
          <p:cNvSpPr/>
          <p:nvPr/>
        </p:nvSpPr>
        <p:spPr>
          <a:xfrm>
            <a:off x="6818313" y="3252788"/>
            <a:ext cx="198437" cy="1651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30" name="TextBox 17"/>
          <p:cNvSpPr txBox="1">
            <a:spLocks noChangeArrowheads="1"/>
          </p:cNvSpPr>
          <p:nvPr/>
        </p:nvSpPr>
        <p:spPr bwMode="auto">
          <a:xfrm>
            <a:off x="6969125" y="3176588"/>
            <a:ext cx="1247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Occupied habitat</a:t>
            </a:r>
          </a:p>
        </p:txBody>
      </p:sp>
      <p:sp>
        <p:nvSpPr>
          <p:cNvPr id="38931" name="TextBox 18"/>
          <p:cNvSpPr txBox="1">
            <a:spLocks noChangeArrowheads="1"/>
          </p:cNvSpPr>
          <p:nvPr/>
        </p:nvSpPr>
        <p:spPr bwMode="auto">
          <a:xfrm>
            <a:off x="6969125" y="3417888"/>
            <a:ext cx="142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Unexploited habitat</a:t>
            </a:r>
          </a:p>
        </p:txBody>
      </p:sp>
      <p:sp>
        <p:nvSpPr>
          <p:cNvPr id="38932" name="TextBox 19"/>
          <p:cNvSpPr txBox="1">
            <a:spLocks noChangeArrowheads="1"/>
          </p:cNvSpPr>
          <p:nvPr/>
        </p:nvSpPr>
        <p:spPr bwMode="auto">
          <a:xfrm>
            <a:off x="6969125" y="3665538"/>
            <a:ext cx="1873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Persistence outside habitat</a:t>
            </a:r>
          </a:p>
        </p:txBody>
      </p:sp>
      <p:sp>
        <p:nvSpPr>
          <p:cNvPr id="21" name="Rectangle 20"/>
          <p:cNvSpPr/>
          <p:nvPr/>
        </p:nvSpPr>
        <p:spPr>
          <a:xfrm>
            <a:off x="6810375" y="3494088"/>
            <a:ext cx="198438" cy="1651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6821488" y="3727450"/>
            <a:ext cx="198437" cy="16351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35" name="TextBox 22"/>
          <p:cNvSpPr txBox="1">
            <a:spLocks noChangeArrowheads="1"/>
          </p:cNvSpPr>
          <p:nvPr/>
        </p:nvSpPr>
        <p:spPr bwMode="auto">
          <a:xfrm>
            <a:off x="6616700" y="4416425"/>
            <a:ext cx="24225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latin typeface="Arial" panose="020B0604020202020204" pitchFamily="34" charset="0"/>
              </a:rPr>
              <a:t>Dramatic range shifts predicted in mountain regions, outpacing tree migration capacity (Campbell, in prep)</a:t>
            </a:r>
          </a:p>
        </p:txBody>
      </p:sp>
    </p:spTree>
    <p:extLst>
      <p:ext uri="{BB962C8B-B14F-4D97-AF65-F5344CB8AC3E}">
        <p14:creationId xmlns:p14="http://schemas.microsoft.com/office/powerpoint/2010/main" val="22953225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775" y="422275"/>
            <a:ext cx="7694613" cy="585788"/>
          </a:xfrm>
          <a:prstGeom prst="rect">
            <a:avLst/>
          </a:prstGeom>
          <a:solidFill>
            <a:schemeClr val="bg1">
              <a:lumMod val="65000"/>
            </a:schemeClr>
          </a:solidFill>
          <a:ln>
            <a:solidFill>
              <a:schemeClr val="bg1">
                <a:lumMod val="65000"/>
              </a:schemeClr>
            </a:solidFill>
          </a:ln>
        </p:spPr>
        <p:txBody>
          <a:bodyPr>
            <a:spAutoFit/>
          </a:bodyPr>
          <a:lstStyle/>
          <a:p>
            <a:pPr algn="ctr">
              <a:defRPr/>
            </a:pPr>
            <a:r>
              <a:rPr lang="en-US" altLang="en-US" sz="3200" b="1" dirty="0">
                <a:latin typeface="Arial" charset="0"/>
              </a:rPr>
              <a:t>Management responses to Climate Change</a:t>
            </a:r>
            <a:endParaRPr lang="en-US" sz="3200" b="1" dirty="0">
              <a:latin typeface="Arial" charset="0"/>
            </a:endParaRPr>
          </a:p>
        </p:txBody>
      </p:sp>
      <p:sp>
        <p:nvSpPr>
          <p:cNvPr id="3" name="Rectangle 3"/>
          <p:cNvSpPr txBox="1">
            <a:spLocks/>
          </p:cNvSpPr>
          <p:nvPr/>
        </p:nvSpPr>
        <p:spPr>
          <a:xfrm>
            <a:off x="612775" y="1790700"/>
            <a:ext cx="7978775" cy="3946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altLang="en-US" sz="3200" dirty="0" smtClean="0"/>
          </a:p>
          <a:p>
            <a:pPr>
              <a:defRPr/>
            </a:pPr>
            <a:r>
              <a:rPr lang="en-US" altLang="en-US" sz="3200" dirty="0" smtClean="0"/>
              <a:t>Adaptation: actions taken to reduce the ultimate impact of climate-related change</a:t>
            </a:r>
          </a:p>
          <a:p>
            <a:pPr marL="0" indent="0">
              <a:buFont typeface="Arial" panose="020B0604020202020204" pitchFamily="34" charset="0"/>
              <a:buNone/>
              <a:defRPr/>
            </a:pPr>
            <a:endParaRPr lang="en-US" altLang="en-US" sz="3200" dirty="0" smtClean="0"/>
          </a:p>
          <a:p>
            <a:pPr>
              <a:defRPr/>
            </a:pPr>
            <a:r>
              <a:rPr lang="en-US" altLang="en-US" sz="3200" dirty="0"/>
              <a:t>Mitigation: actions taken to reduce the amount of carbon in the atmosphere or to reduce its input  to the atmosphere</a:t>
            </a:r>
          </a:p>
          <a:p>
            <a:pPr>
              <a:defRPr/>
            </a:pPr>
            <a:endParaRPr lang="en-US" altLang="en-US" sz="3200" dirty="0" smtClean="0"/>
          </a:p>
        </p:txBody>
      </p:sp>
    </p:spTree>
    <p:extLst>
      <p:ext uri="{BB962C8B-B14F-4D97-AF65-F5344CB8AC3E}">
        <p14:creationId xmlns:p14="http://schemas.microsoft.com/office/powerpoint/2010/main" val="3264869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775" y="422275"/>
            <a:ext cx="7694613" cy="585788"/>
          </a:xfrm>
          <a:prstGeom prst="rect">
            <a:avLst/>
          </a:prstGeom>
          <a:solidFill>
            <a:schemeClr val="bg1">
              <a:lumMod val="65000"/>
            </a:schemeClr>
          </a:solidFill>
          <a:ln>
            <a:solidFill>
              <a:schemeClr val="bg1">
                <a:lumMod val="65000"/>
              </a:schemeClr>
            </a:solidFill>
          </a:ln>
        </p:spPr>
        <p:txBody>
          <a:bodyPr>
            <a:spAutoFit/>
          </a:bodyPr>
          <a:lstStyle/>
          <a:p>
            <a:pPr algn="ctr">
              <a:defRPr/>
            </a:pPr>
            <a:r>
              <a:rPr lang="en-US" sz="3200" b="1" dirty="0">
                <a:latin typeface="Arial" charset="0"/>
              </a:rPr>
              <a:t>Adaptation Options</a:t>
            </a:r>
          </a:p>
        </p:txBody>
      </p:sp>
      <p:sp>
        <p:nvSpPr>
          <p:cNvPr id="3" name="Rectangle 3"/>
          <p:cNvSpPr txBox="1">
            <a:spLocks/>
          </p:cNvSpPr>
          <p:nvPr/>
        </p:nvSpPr>
        <p:spPr>
          <a:xfrm>
            <a:off x="457200" y="1600200"/>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b="1" dirty="0" smtClean="0"/>
              <a:t>Resistance: </a:t>
            </a:r>
            <a:r>
              <a:rPr lang="en-US" altLang="en-US" dirty="0" smtClean="0"/>
              <a:t>forestall impacts and protect highly valued resources</a:t>
            </a:r>
          </a:p>
          <a:p>
            <a:pPr marL="0" indent="0">
              <a:buFont typeface="Arial" panose="020B0604020202020204" pitchFamily="34" charset="0"/>
              <a:buNone/>
              <a:defRPr/>
            </a:pPr>
            <a:endParaRPr lang="en-US" altLang="en-US" dirty="0" smtClean="0"/>
          </a:p>
          <a:p>
            <a:pPr>
              <a:defRPr/>
            </a:pPr>
            <a:r>
              <a:rPr lang="en-US" altLang="en-US" b="1" dirty="0" smtClean="0"/>
              <a:t>Resilience: </a:t>
            </a:r>
            <a:r>
              <a:rPr lang="en-US" altLang="en-US" dirty="0" smtClean="0"/>
              <a:t>improve the capacity of ecosystems to return to desired conditions after disturbance</a:t>
            </a:r>
          </a:p>
          <a:p>
            <a:pPr marL="0" indent="0">
              <a:buFont typeface="Arial" panose="020B0604020202020204" pitchFamily="34" charset="0"/>
              <a:buNone/>
              <a:defRPr/>
            </a:pPr>
            <a:endParaRPr lang="en-US" altLang="en-US" dirty="0" smtClean="0"/>
          </a:p>
          <a:p>
            <a:pPr>
              <a:defRPr/>
            </a:pPr>
            <a:r>
              <a:rPr lang="en-US" altLang="en-US" b="1" dirty="0" smtClean="0"/>
              <a:t>Response: </a:t>
            </a:r>
            <a:r>
              <a:rPr lang="en-US" altLang="en-US" dirty="0" smtClean="0"/>
              <a:t>facilitate transition of ecosystems from current to new conditions</a:t>
            </a:r>
          </a:p>
        </p:txBody>
      </p:sp>
    </p:spTree>
    <p:extLst>
      <p:ext uri="{BB962C8B-B14F-4D97-AF65-F5344CB8AC3E}">
        <p14:creationId xmlns:p14="http://schemas.microsoft.com/office/powerpoint/2010/main" val="221745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458200" cy="5516563"/>
          </a:xfrm>
        </p:spPr>
        <p:txBody>
          <a:bodyPr>
            <a:normAutofit/>
          </a:bodyPr>
          <a:lstStyle/>
          <a:p>
            <a:r>
              <a:rPr lang="en-US" sz="2800" b="1" dirty="0" smtClean="0"/>
              <a:t>CO2: </a:t>
            </a:r>
            <a:r>
              <a:rPr lang="en-US" sz="2800" dirty="0" smtClean="0"/>
              <a:t>Over the next 30-50 years, CO2 concentrations will increase to about 450 parts per million by volume (</a:t>
            </a:r>
            <a:r>
              <a:rPr lang="en-US" sz="2800" dirty="0" err="1" smtClean="0"/>
              <a:t>ppmv</a:t>
            </a:r>
            <a:r>
              <a:rPr lang="en-US" sz="2800" dirty="0" smtClean="0"/>
              <a:t>). The CO2 response is expected to be higher on C3 species (wheat, rice, and soybeans), which account for more than 95% of world’s species than on C4 species (corn and sorghum). C3 weeds have responded well to elevated CO2 levels, symbolizing the potential for increased weed pressure and reduced crop yields.</a:t>
            </a:r>
          </a:p>
          <a:p>
            <a:pPr marL="0" indent="0">
              <a:buNone/>
            </a:pPr>
            <a:endParaRPr lang="en-US" sz="2800" dirty="0"/>
          </a:p>
          <a:p>
            <a:r>
              <a:rPr lang="en-US" sz="2800" dirty="0"/>
              <a:t> </a:t>
            </a:r>
            <a:r>
              <a:rPr lang="en-US" sz="2800" b="1" dirty="0"/>
              <a:t>Crop Biodiversity: </a:t>
            </a:r>
            <a:r>
              <a:rPr lang="en-US" sz="2800" dirty="0"/>
              <a:t>The distribution of wild crop relatives, an increasingly important genetic resource for the breeding of crops, will be severely affected. </a:t>
            </a:r>
            <a:endParaRPr lang="en-US" sz="2800" dirty="0" smtClean="0"/>
          </a:p>
          <a:p>
            <a:endParaRPr lang="en-US" dirty="0"/>
          </a:p>
        </p:txBody>
      </p:sp>
    </p:spTree>
    <p:extLst>
      <p:ext uri="{BB962C8B-B14F-4D97-AF65-F5344CB8AC3E}">
        <p14:creationId xmlns:p14="http://schemas.microsoft.com/office/powerpoint/2010/main" val="35628646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8"/>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ts val="1000"/>
              </a:spcBef>
            </a:pPr>
            <a:r>
              <a:rPr lang="en-US" altLang="en-US" sz="2800"/>
              <a:t>Store more in forest ecosystems</a:t>
            </a:r>
          </a:p>
          <a:p>
            <a:pPr lvl="1" eaLnBrk="1" hangingPunct="1">
              <a:lnSpc>
                <a:spcPct val="80000"/>
              </a:lnSpc>
              <a:spcBef>
                <a:spcPts val="500"/>
              </a:spcBef>
              <a:buFont typeface="Arial" panose="020B0604020202020204" pitchFamily="34" charset="0"/>
              <a:buChar char="•"/>
            </a:pPr>
            <a:r>
              <a:rPr lang="en-US" altLang="en-US" sz="2400"/>
              <a:t>Longer rotations, less intensive harvest</a:t>
            </a:r>
          </a:p>
          <a:p>
            <a:pPr lvl="1" eaLnBrk="1" hangingPunct="1">
              <a:lnSpc>
                <a:spcPct val="80000"/>
              </a:lnSpc>
              <a:spcBef>
                <a:spcPts val="500"/>
              </a:spcBef>
              <a:buFont typeface="Arial" panose="020B0604020202020204" pitchFamily="34" charset="0"/>
              <a:buChar char="•"/>
            </a:pPr>
            <a:r>
              <a:rPr lang="en-US" altLang="en-US" sz="2400"/>
              <a:t>Increase productivity</a:t>
            </a:r>
          </a:p>
          <a:p>
            <a:pPr eaLnBrk="1" hangingPunct="1">
              <a:lnSpc>
                <a:spcPct val="80000"/>
              </a:lnSpc>
              <a:spcBef>
                <a:spcPts val="1000"/>
              </a:spcBef>
            </a:pPr>
            <a:r>
              <a:rPr lang="en-US" altLang="en-US" sz="2800"/>
              <a:t>Store more in forest products</a:t>
            </a:r>
          </a:p>
          <a:p>
            <a:pPr lvl="1" eaLnBrk="1" hangingPunct="1">
              <a:lnSpc>
                <a:spcPct val="80000"/>
              </a:lnSpc>
              <a:spcBef>
                <a:spcPts val="500"/>
              </a:spcBef>
              <a:buFont typeface="Arial" panose="020B0604020202020204" pitchFamily="34" charset="0"/>
              <a:buChar char="•"/>
            </a:pPr>
            <a:r>
              <a:rPr lang="en-US" altLang="en-US" sz="2400"/>
              <a:t>Harvest more frequently and intensively</a:t>
            </a:r>
          </a:p>
          <a:p>
            <a:pPr lvl="1" eaLnBrk="1" hangingPunct="1">
              <a:lnSpc>
                <a:spcPct val="80000"/>
              </a:lnSpc>
              <a:spcBef>
                <a:spcPts val="500"/>
              </a:spcBef>
              <a:buFont typeface="Arial" panose="020B0604020202020204" pitchFamily="34" charset="0"/>
              <a:buChar char="•"/>
            </a:pPr>
            <a:r>
              <a:rPr lang="en-US" altLang="en-US" sz="2400"/>
              <a:t>Build longer lasting structures</a:t>
            </a:r>
          </a:p>
          <a:p>
            <a:pPr lvl="1" eaLnBrk="1" hangingPunct="1">
              <a:lnSpc>
                <a:spcPct val="80000"/>
              </a:lnSpc>
              <a:spcBef>
                <a:spcPts val="500"/>
              </a:spcBef>
              <a:buFont typeface="Arial" panose="020B0604020202020204" pitchFamily="34" charset="0"/>
              <a:buChar char="•"/>
            </a:pPr>
            <a:r>
              <a:rPr lang="en-US" altLang="en-US" sz="2400"/>
              <a:t>Substitute more</a:t>
            </a:r>
          </a:p>
          <a:p>
            <a:pPr eaLnBrk="1" hangingPunct="1">
              <a:lnSpc>
                <a:spcPct val="80000"/>
              </a:lnSpc>
              <a:spcBef>
                <a:spcPts val="1000"/>
              </a:spcBef>
            </a:pPr>
            <a:r>
              <a:rPr lang="en-US" altLang="en-US" sz="2800"/>
              <a:t>Reduce emissions from disturbance</a:t>
            </a:r>
          </a:p>
          <a:p>
            <a:pPr lvl="1" eaLnBrk="1" hangingPunct="1">
              <a:lnSpc>
                <a:spcPct val="80000"/>
              </a:lnSpc>
              <a:spcBef>
                <a:spcPts val="500"/>
              </a:spcBef>
              <a:buFont typeface="Arial" panose="020B0604020202020204" pitchFamily="34" charset="0"/>
              <a:buChar char="•"/>
            </a:pPr>
            <a:r>
              <a:rPr lang="en-US" altLang="en-US" sz="2400"/>
              <a:t>Remove carbon</a:t>
            </a:r>
          </a:p>
          <a:p>
            <a:pPr lvl="1" eaLnBrk="1" hangingPunct="1">
              <a:lnSpc>
                <a:spcPct val="80000"/>
              </a:lnSpc>
              <a:spcBef>
                <a:spcPts val="500"/>
              </a:spcBef>
              <a:buFont typeface="Arial" panose="020B0604020202020204" pitchFamily="34" charset="0"/>
              <a:buChar char="•"/>
            </a:pPr>
            <a:r>
              <a:rPr lang="en-US" altLang="en-US" sz="2400"/>
              <a:t>Increase resistance and resilience </a:t>
            </a:r>
          </a:p>
        </p:txBody>
      </p:sp>
      <p:sp>
        <p:nvSpPr>
          <p:cNvPr id="4" name="Rectangle 3"/>
          <p:cNvSpPr/>
          <p:nvPr/>
        </p:nvSpPr>
        <p:spPr>
          <a:xfrm>
            <a:off x="612775" y="422275"/>
            <a:ext cx="7694613" cy="585788"/>
          </a:xfrm>
          <a:prstGeom prst="rect">
            <a:avLst/>
          </a:prstGeom>
          <a:solidFill>
            <a:schemeClr val="bg1">
              <a:lumMod val="65000"/>
            </a:schemeClr>
          </a:solidFill>
          <a:ln>
            <a:solidFill>
              <a:schemeClr val="bg1">
                <a:lumMod val="65000"/>
              </a:schemeClr>
            </a:solidFill>
          </a:ln>
        </p:spPr>
        <p:txBody>
          <a:bodyPr>
            <a:spAutoFit/>
          </a:bodyPr>
          <a:lstStyle/>
          <a:p>
            <a:pPr algn="ctr">
              <a:defRPr/>
            </a:pPr>
            <a:r>
              <a:rPr lang="en-US" altLang="en-US" sz="3200" b="1" dirty="0">
                <a:latin typeface="Arial" charset="0"/>
              </a:rPr>
              <a:t>Mitigation Options</a:t>
            </a:r>
            <a:endParaRPr lang="en-US" sz="3200" b="1" dirty="0">
              <a:latin typeface="Arial" charset="0"/>
            </a:endParaRPr>
          </a:p>
        </p:txBody>
      </p:sp>
    </p:spTree>
    <p:extLst>
      <p:ext uri="{BB962C8B-B14F-4D97-AF65-F5344CB8AC3E}">
        <p14:creationId xmlns:p14="http://schemas.microsoft.com/office/powerpoint/2010/main" val="34425359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338" y="414338"/>
            <a:ext cx="8350250" cy="13112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Understanding mitigation options begins with an understanding of the forest carbon dynamics  </a:t>
            </a:r>
          </a:p>
        </p:txBody>
      </p:sp>
      <p:sp>
        <p:nvSpPr>
          <p:cNvPr id="3" name="Rounded Rectangle 2"/>
          <p:cNvSpPr/>
          <p:nvPr/>
        </p:nvSpPr>
        <p:spPr>
          <a:xfrm>
            <a:off x="1717675" y="2200275"/>
            <a:ext cx="5330825" cy="749300"/>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Atmosphere</a:t>
            </a:r>
          </a:p>
        </p:txBody>
      </p:sp>
      <p:sp>
        <p:nvSpPr>
          <p:cNvPr id="4" name="Rounded Rectangle 3"/>
          <p:cNvSpPr/>
          <p:nvPr/>
        </p:nvSpPr>
        <p:spPr>
          <a:xfrm>
            <a:off x="2990850" y="4632325"/>
            <a:ext cx="2552700" cy="1165225"/>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sz="2800" dirty="0">
                <a:solidFill>
                  <a:schemeClr val="tx1"/>
                </a:solidFill>
              </a:rPr>
              <a:t>Forests and Forest Products</a:t>
            </a:r>
          </a:p>
        </p:txBody>
      </p:sp>
      <p:sp>
        <p:nvSpPr>
          <p:cNvPr id="17" name="Freeform 16"/>
          <p:cNvSpPr/>
          <p:nvPr/>
        </p:nvSpPr>
        <p:spPr>
          <a:xfrm>
            <a:off x="5564188" y="2967038"/>
            <a:ext cx="311150" cy="1906587"/>
          </a:xfrm>
          <a:custGeom>
            <a:avLst/>
            <a:gdLst>
              <a:gd name="connsiteX0" fmla="*/ 0 w 897147"/>
              <a:gd name="connsiteY0" fmla="*/ 2027207 h 2027207"/>
              <a:gd name="connsiteX1" fmla="*/ 897147 w 897147"/>
              <a:gd name="connsiteY1" fmla="*/ 2027207 h 2027207"/>
              <a:gd name="connsiteX2" fmla="*/ 897147 w 897147"/>
              <a:gd name="connsiteY2" fmla="*/ 0 h 2027207"/>
              <a:gd name="connsiteX3" fmla="*/ 897147 w 897147"/>
              <a:gd name="connsiteY3" fmla="*/ 0 h 2027207"/>
            </a:gdLst>
            <a:ahLst/>
            <a:cxnLst>
              <a:cxn ang="0">
                <a:pos x="connsiteX0" y="connsiteY0"/>
              </a:cxn>
              <a:cxn ang="0">
                <a:pos x="connsiteX1" y="connsiteY1"/>
              </a:cxn>
              <a:cxn ang="0">
                <a:pos x="connsiteX2" y="connsiteY2"/>
              </a:cxn>
              <a:cxn ang="0">
                <a:pos x="connsiteX3" y="connsiteY3"/>
              </a:cxn>
            </a:cxnLst>
            <a:rect l="l" t="t" r="r" b="b"/>
            <a:pathLst>
              <a:path w="897147" h="2027207">
                <a:moveTo>
                  <a:pt x="0" y="2027207"/>
                </a:moveTo>
                <a:lnTo>
                  <a:pt x="897147" y="2027207"/>
                </a:lnTo>
                <a:lnTo>
                  <a:pt x="897147" y="0"/>
                </a:lnTo>
                <a:lnTo>
                  <a:pt x="897147" y="0"/>
                </a:ln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a:off x="5564188" y="2949575"/>
            <a:ext cx="855662" cy="2265363"/>
          </a:xfrm>
          <a:custGeom>
            <a:avLst/>
            <a:gdLst>
              <a:gd name="connsiteX0" fmla="*/ 0 w 897147"/>
              <a:gd name="connsiteY0" fmla="*/ 2027207 h 2027207"/>
              <a:gd name="connsiteX1" fmla="*/ 897147 w 897147"/>
              <a:gd name="connsiteY1" fmla="*/ 2027207 h 2027207"/>
              <a:gd name="connsiteX2" fmla="*/ 897147 w 897147"/>
              <a:gd name="connsiteY2" fmla="*/ 0 h 2027207"/>
              <a:gd name="connsiteX3" fmla="*/ 897147 w 897147"/>
              <a:gd name="connsiteY3" fmla="*/ 0 h 2027207"/>
            </a:gdLst>
            <a:ahLst/>
            <a:cxnLst>
              <a:cxn ang="0">
                <a:pos x="connsiteX0" y="connsiteY0"/>
              </a:cxn>
              <a:cxn ang="0">
                <a:pos x="connsiteX1" y="connsiteY1"/>
              </a:cxn>
              <a:cxn ang="0">
                <a:pos x="connsiteX2" y="connsiteY2"/>
              </a:cxn>
              <a:cxn ang="0">
                <a:pos x="connsiteX3" y="connsiteY3"/>
              </a:cxn>
            </a:cxnLst>
            <a:rect l="l" t="t" r="r" b="b"/>
            <a:pathLst>
              <a:path w="897147" h="2027207">
                <a:moveTo>
                  <a:pt x="0" y="2027207"/>
                </a:moveTo>
                <a:lnTo>
                  <a:pt x="897147" y="2027207"/>
                </a:lnTo>
                <a:lnTo>
                  <a:pt x="897147" y="0"/>
                </a:lnTo>
                <a:lnTo>
                  <a:pt x="897147" y="0"/>
                </a:ln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reeform 18"/>
          <p:cNvSpPr/>
          <p:nvPr/>
        </p:nvSpPr>
        <p:spPr>
          <a:xfrm>
            <a:off x="5564188" y="2949575"/>
            <a:ext cx="1328737" cy="2544763"/>
          </a:xfrm>
          <a:custGeom>
            <a:avLst/>
            <a:gdLst>
              <a:gd name="connsiteX0" fmla="*/ 0 w 897147"/>
              <a:gd name="connsiteY0" fmla="*/ 2027207 h 2027207"/>
              <a:gd name="connsiteX1" fmla="*/ 897147 w 897147"/>
              <a:gd name="connsiteY1" fmla="*/ 2027207 h 2027207"/>
              <a:gd name="connsiteX2" fmla="*/ 897147 w 897147"/>
              <a:gd name="connsiteY2" fmla="*/ 0 h 2027207"/>
              <a:gd name="connsiteX3" fmla="*/ 897147 w 897147"/>
              <a:gd name="connsiteY3" fmla="*/ 0 h 2027207"/>
            </a:gdLst>
            <a:ahLst/>
            <a:cxnLst>
              <a:cxn ang="0">
                <a:pos x="connsiteX0" y="connsiteY0"/>
              </a:cxn>
              <a:cxn ang="0">
                <a:pos x="connsiteX1" y="connsiteY1"/>
              </a:cxn>
              <a:cxn ang="0">
                <a:pos x="connsiteX2" y="connsiteY2"/>
              </a:cxn>
              <a:cxn ang="0">
                <a:pos x="connsiteX3" y="connsiteY3"/>
              </a:cxn>
            </a:cxnLst>
            <a:rect l="l" t="t" r="r" b="b"/>
            <a:pathLst>
              <a:path w="897147" h="2027207">
                <a:moveTo>
                  <a:pt x="0" y="2027207"/>
                </a:moveTo>
                <a:lnTo>
                  <a:pt x="897147" y="2027207"/>
                </a:lnTo>
                <a:lnTo>
                  <a:pt x="897147" y="0"/>
                </a:lnTo>
                <a:lnTo>
                  <a:pt x="897147" y="0"/>
                </a:ln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reeform 19"/>
          <p:cNvSpPr/>
          <p:nvPr/>
        </p:nvSpPr>
        <p:spPr>
          <a:xfrm flipH="1">
            <a:off x="2260600" y="2949575"/>
            <a:ext cx="733425" cy="2173288"/>
          </a:xfrm>
          <a:custGeom>
            <a:avLst/>
            <a:gdLst>
              <a:gd name="connsiteX0" fmla="*/ 0 w 897147"/>
              <a:gd name="connsiteY0" fmla="*/ 2027207 h 2027207"/>
              <a:gd name="connsiteX1" fmla="*/ 897147 w 897147"/>
              <a:gd name="connsiteY1" fmla="*/ 2027207 h 2027207"/>
              <a:gd name="connsiteX2" fmla="*/ 897147 w 897147"/>
              <a:gd name="connsiteY2" fmla="*/ 0 h 2027207"/>
              <a:gd name="connsiteX3" fmla="*/ 897147 w 897147"/>
              <a:gd name="connsiteY3" fmla="*/ 0 h 2027207"/>
            </a:gdLst>
            <a:ahLst/>
            <a:cxnLst>
              <a:cxn ang="0">
                <a:pos x="connsiteX0" y="connsiteY0"/>
              </a:cxn>
              <a:cxn ang="0">
                <a:pos x="connsiteX1" y="connsiteY1"/>
              </a:cxn>
              <a:cxn ang="0">
                <a:pos x="connsiteX2" y="connsiteY2"/>
              </a:cxn>
              <a:cxn ang="0">
                <a:pos x="connsiteX3" y="connsiteY3"/>
              </a:cxn>
            </a:cxnLst>
            <a:rect l="l" t="t" r="r" b="b"/>
            <a:pathLst>
              <a:path w="897147" h="2027207">
                <a:moveTo>
                  <a:pt x="0" y="2027207"/>
                </a:moveTo>
                <a:lnTo>
                  <a:pt x="897147" y="2027207"/>
                </a:lnTo>
                <a:lnTo>
                  <a:pt x="897147" y="0"/>
                </a:lnTo>
                <a:lnTo>
                  <a:pt x="897147" y="0"/>
                </a:lnTo>
              </a:path>
            </a:pathLst>
          </a:custGeom>
          <a:noFill/>
          <a:ln w="38100">
            <a:solidFill>
              <a:schemeClr val="tx1"/>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17" name="TextBox 20"/>
          <p:cNvSpPr txBox="1">
            <a:spLocks noChangeArrowheads="1"/>
          </p:cNvSpPr>
          <p:nvPr/>
        </p:nvSpPr>
        <p:spPr bwMode="auto">
          <a:xfrm>
            <a:off x="1535113" y="3543300"/>
            <a:ext cx="16224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i="1">
                <a:latin typeface="Arial" panose="020B0604020202020204" pitchFamily="34" charset="0"/>
              </a:rPr>
              <a:t>Photosynthesis</a:t>
            </a:r>
          </a:p>
        </p:txBody>
      </p:sp>
      <p:sp>
        <p:nvSpPr>
          <p:cNvPr id="43018" name="TextBox 21"/>
          <p:cNvSpPr txBox="1">
            <a:spLocks noChangeArrowheads="1"/>
          </p:cNvSpPr>
          <p:nvPr/>
        </p:nvSpPr>
        <p:spPr bwMode="auto">
          <a:xfrm>
            <a:off x="5080000" y="3543300"/>
            <a:ext cx="1277938" cy="515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75000"/>
              </a:lnSpc>
              <a:spcBef>
                <a:spcPct val="0"/>
              </a:spcBef>
              <a:buFontTx/>
              <a:buNone/>
            </a:pPr>
            <a:r>
              <a:rPr lang="en-US" altLang="en-US" sz="1800" b="1" i="1">
                <a:latin typeface="Arial" panose="020B0604020202020204" pitchFamily="34" charset="0"/>
              </a:rPr>
              <a:t>Plant</a:t>
            </a:r>
          </a:p>
          <a:p>
            <a:pPr algn="ctr">
              <a:lnSpc>
                <a:spcPct val="75000"/>
              </a:lnSpc>
              <a:spcBef>
                <a:spcPct val="0"/>
              </a:spcBef>
              <a:buFontTx/>
              <a:buNone/>
            </a:pPr>
            <a:r>
              <a:rPr lang="en-US" altLang="en-US" sz="1800" b="1" i="1">
                <a:latin typeface="Arial" panose="020B0604020202020204" pitchFamily="34" charset="0"/>
              </a:rPr>
              <a:t>Respiration</a:t>
            </a:r>
          </a:p>
        </p:txBody>
      </p:sp>
      <p:sp>
        <p:nvSpPr>
          <p:cNvPr id="43019" name="TextBox 22"/>
          <p:cNvSpPr txBox="1">
            <a:spLocks noChangeArrowheads="1"/>
          </p:cNvSpPr>
          <p:nvPr/>
        </p:nvSpPr>
        <p:spPr bwMode="auto">
          <a:xfrm>
            <a:off x="6035675" y="4170363"/>
            <a:ext cx="768350" cy="309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75000"/>
              </a:lnSpc>
              <a:spcBef>
                <a:spcPct val="0"/>
              </a:spcBef>
              <a:buFontTx/>
              <a:buNone/>
            </a:pPr>
            <a:r>
              <a:rPr lang="en-US" altLang="en-US" sz="1800" b="1" i="1">
                <a:latin typeface="Arial" panose="020B0604020202020204" pitchFamily="34" charset="0"/>
              </a:rPr>
              <a:t>Decay</a:t>
            </a:r>
          </a:p>
        </p:txBody>
      </p:sp>
      <p:sp>
        <p:nvSpPr>
          <p:cNvPr id="43020" name="TextBox 23"/>
          <p:cNvSpPr txBox="1">
            <a:spLocks noChangeArrowheads="1"/>
          </p:cNvSpPr>
          <p:nvPr/>
        </p:nvSpPr>
        <p:spPr bwMode="auto">
          <a:xfrm>
            <a:off x="6534150" y="4632325"/>
            <a:ext cx="1325563" cy="309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75000"/>
              </a:lnSpc>
              <a:spcBef>
                <a:spcPct val="0"/>
              </a:spcBef>
              <a:buFontTx/>
              <a:buNone/>
            </a:pPr>
            <a:r>
              <a:rPr lang="en-US" altLang="en-US" sz="1800" b="1" i="1">
                <a:latin typeface="Arial" panose="020B0604020202020204" pitchFamily="34" charset="0"/>
              </a:rPr>
              <a:t>Combustion</a:t>
            </a:r>
          </a:p>
        </p:txBody>
      </p:sp>
    </p:spTree>
    <p:extLst>
      <p:ext uri="{BB962C8B-B14F-4D97-AF65-F5344CB8AC3E}">
        <p14:creationId xmlns:p14="http://schemas.microsoft.com/office/powerpoint/2010/main" val="2481555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r>
              <a:rPr lang="en-US" b="1" dirty="0" smtClean="0"/>
              <a:t>Economic </a:t>
            </a:r>
            <a:r>
              <a:rPr lang="en-US" b="1" dirty="0"/>
              <a:t>Consequences: </a:t>
            </a:r>
            <a:r>
              <a:rPr lang="en-US" dirty="0"/>
              <a:t>Price will rise for the most important agricultural crops–rice, wheat, maize, and soybeans. This, in turn, leads to higher feed and therefore meat prices. As a result, climate change will reduce the growth in meat consumption slightly and cause a more substantial fall in cereals consumption, leading to greater food insecurity </a:t>
            </a:r>
          </a:p>
        </p:txBody>
      </p:sp>
    </p:spTree>
    <p:extLst>
      <p:ext uri="{BB962C8B-B14F-4D97-AF65-F5344CB8AC3E}">
        <p14:creationId xmlns:p14="http://schemas.microsoft.com/office/powerpoint/2010/main" val="2792465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200" dirty="0" smtClean="0"/>
              <a:t>Examples of Climate change impact in Pacific islands</a:t>
            </a:r>
            <a:endParaRPr lang="en-US" sz="3200" dirty="0"/>
          </a:p>
        </p:txBody>
      </p:sp>
      <p:sp>
        <p:nvSpPr>
          <p:cNvPr id="3" name="Content Placeholder 2"/>
          <p:cNvSpPr>
            <a:spLocks noGrp="1"/>
          </p:cNvSpPr>
          <p:nvPr>
            <p:ph idx="1"/>
          </p:nvPr>
        </p:nvSpPr>
        <p:spPr>
          <a:xfrm>
            <a:off x="457200" y="990600"/>
            <a:ext cx="8229600" cy="5638800"/>
          </a:xfrm>
        </p:spPr>
        <p:txBody>
          <a:bodyPr>
            <a:normAutofit/>
          </a:bodyPr>
          <a:lstStyle/>
          <a:p>
            <a:pPr marL="457200" indent="-457200" algn="just">
              <a:buAutoNum type="arabicPeriod"/>
            </a:pPr>
            <a:r>
              <a:rPr lang="en-US" sz="2400" i="1" dirty="0" smtClean="0"/>
              <a:t>Sweet </a:t>
            </a:r>
            <a:r>
              <a:rPr lang="en-US" sz="2400" i="1" dirty="0"/>
              <a:t>potato, which is the main staple crop for most people in the SI, is vulnerable to </a:t>
            </a:r>
            <a:r>
              <a:rPr lang="en-US" sz="2400" i="1" dirty="0" smtClean="0"/>
              <a:t>extended periods </a:t>
            </a:r>
            <a:r>
              <a:rPr lang="en-US" sz="2400" i="1" dirty="0"/>
              <a:t>of wet weather. This was demonstrated by the wet conditions of Sept–Oct 2004, </a:t>
            </a:r>
            <a:r>
              <a:rPr lang="en-US" sz="2400" i="1" dirty="0" smtClean="0"/>
              <a:t>which adversely </a:t>
            </a:r>
            <a:r>
              <a:rPr lang="en-US" sz="2400" i="1" dirty="0"/>
              <a:t>affected sweet potato production in some areas, for example on the Weather Coast </a:t>
            </a:r>
            <a:r>
              <a:rPr lang="en-US" sz="2400" i="1" dirty="0" smtClean="0"/>
              <a:t>of Guadalcanal</a:t>
            </a:r>
            <a:r>
              <a:rPr lang="en-US" sz="2400" i="1" dirty="0"/>
              <a:t>, resulting in food shortage</a:t>
            </a:r>
            <a:r>
              <a:rPr lang="en-US" sz="2400" i="1" dirty="0" smtClean="0"/>
              <a:t>.</a:t>
            </a:r>
          </a:p>
          <a:p>
            <a:pPr marL="0" indent="0">
              <a:buNone/>
            </a:pPr>
            <a:r>
              <a:rPr lang="en-US" sz="2400" i="1" dirty="0" smtClean="0"/>
              <a:t>2. </a:t>
            </a:r>
            <a:r>
              <a:rPr lang="en-US" sz="2400" dirty="0" smtClean="0"/>
              <a:t>Increased </a:t>
            </a:r>
            <a:r>
              <a:rPr lang="en-US" sz="2400" dirty="0"/>
              <a:t>rainfall is likely to exacerbate damage </a:t>
            </a:r>
            <a:r>
              <a:rPr lang="en-US" sz="2400" dirty="0" smtClean="0"/>
              <a:t>by bacteria   and fungus affecting fruit </a:t>
            </a:r>
            <a:r>
              <a:rPr lang="en-US" sz="2400" dirty="0"/>
              <a:t>quality</a:t>
            </a:r>
            <a:r>
              <a:rPr lang="en-US" sz="2400" dirty="0" smtClean="0"/>
              <a:t>.</a:t>
            </a:r>
          </a:p>
          <a:p>
            <a:pPr marL="0" indent="0">
              <a:buNone/>
            </a:pP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191000"/>
            <a:ext cx="20478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191000"/>
            <a:ext cx="293914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4932" y="4191000"/>
            <a:ext cx="2643868" cy="241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586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5753</Words>
  <Application>Microsoft Office PowerPoint</Application>
  <PresentationFormat>On-screen Show (4:3)</PresentationFormat>
  <Paragraphs>238</Paragraphs>
  <Slides>71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Arial Black</vt:lpstr>
      <vt:lpstr>Calibri</vt:lpstr>
      <vt:lpstr>Comic Sans MS</vt:lpstr>
      <vt:lpstr>Helvetica Neue</vt:lpstr>
      <vt:lpstr>Roboto</vt:lpstr>
      <vt:lpstr>Times New Roman</vt:lpstr>
      <vt:lpstr>Wingdings</vt:lpstr>
      <vt:lpstr>Office Theme</vt:lpstr>
      <vt:lpstr>Climate change impact on Agriculture</vt:lpstr>
      <vt:lpstr>Hungry World</vt:lpstr>
      <vt:lpstr>PowerPoint Presentation</vt:lpstr>
      <vt:lpstr>Global distribution of undernourishment </vt:lpstr>
      <vt:lpstr>Introduction</vt:lpstr>
      <vt:lpstr>Impacts of Climate Change</vt:lpstr>
      <vt:lpstr>PowerPoint Presentation</vt:lpstr>
      <vt:lpstr>PowerPoint Presentation</vt:lpstr>
      <vt:lpstr>Examples of Climate change impact in Pacific islands</vt:lpstr>
      <vt:lpstr>PowerPoint Presentation</vt:lpstr>
      <vt:lpstr>PowerPoint Presentation</vt:lpstr>
      <vt:lpstr>Summary</vt:lpstr>
      <vt:lpstr>PowerPoint Presentation</vt:lpstr>
      <vt:lpstr>Discussion questions</vt:lpstr>
      <vt:lpstr>Climate Change impact on Freshwater Resources</vt:lpstr>
      <vt:lpstr>Description and Status of Freshwater Resources</vt:lpstr>
      <vt:lpstr>PowerPoint Presentation</vt:lpstr>
      <vt:lpstr>PowerPoint Presentation</vt:lpstr>
      <vt:lpstr>Climate Impacts on the Hydrology and Water Resources</vt:lpstr>
      <vt:lpstr>PowerPoint Presentation</vt:lpstr>
      <vt:lpstr>PowerPoint Presentation</vt:lpstr>
      <vt:lpstr>PowerPoint Presentation</vt:lpstr>
      <vt:lpstr>Climate Change impact on Marine Resources</vt:lpstr>
      <vt:lpstr>1. Introduction</vt:lpstr>
      <vt:lpstr>PowerPoint Presentation</vt:lpstr>
      <vt:lpstr>Ocean as sink for heat and CO2</vt:lpstr>
      <vt:lpstr>PowerPoint Presentation</vt:lpstr>
      <vt:lpstr>Change in parameters</vt:lpstr>
      <vt:lpstr>PowerPoint Presentation</vt:lpstr>
      <vt:lpstr>PowerPoint Presentation</vt:lpstr>
      <vt:lpstr>PowerPoint Presentation</vt:lpstr>
      <vt:lpstr>PowerPoint Presentation</vt:lpstr>
      <vt:lpstr>PowerPoint Presentation</vt:lpstr>
      <vt:lpstr>PowerPoint Presentation</vt:lpstr>
      <vt:lpstr>Impact on marine biodiversity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and livelihoods</vt:lpstr>
      <vt:lpstr>PowerPoint Presentation</vt:lpstr>
      <vt:lpstr>PowerPoint Presentation</vt:lpstr>
      <vt:lpstr>PowerPoint Presentation</vt:lpstr>
      <vt:lpstr>Discussion Question</vt:lpstr>
      <vt:lpstr>PowerPoint Presentation</vt:lpstr>
      <vt:lpstr>IMPACT OF CLIMATE CHANGE ON FORESTS</vt:lpstr>
      <vt:lpstr>Impact of Climate Change on Forests</vt:lpstr>
      <vt:lpstr>How will Climate Change affect forests in the South Pacific</vt:lpstr>
      <vt:lpstr>Human Impacts make the effects worse. why?</vt:lpstr>
      <vt:lpstr>What can you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HEAVEN KILLERS RELEASE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impact on Agriculture</dc:title>
  <dc:creator>Nirbhay Chand</dc:creator>
  <cp:lastModifiedBy>Ilaitia Q. Finau</cp:lastModifiedBy>
  <cp:revision>10</cp:revision>
  <dcterms:created xsi:type="dcterms:W3CDTF">2019-05-20T02:14:08Z</dcterms:created>
  <dcterms:modified xsi:type="dcterms:W3CDTF">2022-03-22T23:53:24Z</dcterms:modified>
</cp:coreProperties>
</file>