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handoutMasterIdLst>
    <p:handoutMasterId r:id="rId31"/>
  </p:handoutMasterIdLst>
  <p:sldIdLst>
    <p:sldId id="291" r:id="rId2"/>
    <p:sldId id="321" r:id="rId3"/>
    <p:sldId id="295" r:id="rId4"/>
    <p:sldId id="294" r:id="rId5"/>
    <p:sldId id="297" r:id="rId6"/>
    <p:sldId id="298" r:id="rId7"/>
    <p:sldId id="258" r:id="rId8"/>
    <p:sldId id="307" r:id="rId9"/>
    <p:sldId id="308" r:id="rId10"/>
    <p:sldId id="309" r:id="rId11"/>
    <p:sldId id="310" r:id="rId12"/>
    <p:sldId id="312" r:id="rId13"/>
    <p:sldId id="311" r:id="rId14"/>
    <p:sldId id="301" r:id="rId15"/>
    <p:sldId id="302" r:id="rId16"/>
    <p:sldId id="303" r:id="rId17"/>
    <p:sldId id="314" r:id="rId18"/>
    <p:sldId id="305" r:id="rId19"/>
    <p:sldId id="259" r:id="rId20"/>
    <p:sldId id="315" r:id="rId21"/>
    <p:sldId id="317" r:id="rId22"/>
    <p:sldId id="318" r:id="rId23"/>
    <p:sldId id="319" r:id="rId24"/>
    <p:sldId id="320" r:id="rId25"/>
    <p:sldId id="260" r:id="rId26"/>
    <p:sldId id="264" r:id="rId27"/>
    <p:sldId id="263" r:id="rId28"/>
    <p:sldId id="266" r:id="rId2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6187" autoAdjust="0"/>
  </p:normalViewPr>
  <p:slideViewPr>
    <p:cSldViewPr>
      <p:cViewPr>
        <p:scale>
          <a:sx n="81" d="100"/>
          <a:sy n="81" d="100"/>
        </p:scale>
        <p:origin x="-1566" y="17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498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7" y="1"/>
            <a:ext cx="2972421" cy="464980"/>
          </a:xfrm>
          <a:prstGeom prst="rect">
            <a:avLst/>
          </a:prstGeom>
        </p:spPr>
        <p:txBody>
          <a:bodyPr vert="horz" lIns="91440" tIns="45720" rIns="91440" bIns="45720" rtlCol="0"/>
          <a:lstStyle>
            <a:lvl1pPr algn="r">
              <a:defRPr sz="1200"/>
            </a:lvl1pPr>
          </a:lstStyle>
          <a:p>
            <a:fld id="{7740F3D3-A1A1-42FB-9D85-8555511252B3}" type="datetimeFigureOut">
              <a:rPr lang="en-US" smtClean="0"/>
              <a:pPr/>
              <a:t>9/3/2018</a:t>
            </a:fld>
            <a:endParaRPr lang="en-US"/>
          </a:p>
        </p:txBody>
      </p:sp>
      <p:sp>
        <p:nvSpPr>
          <p:cNvPr id="4" name="Footer Placeholder 3"/>
          <p:cNvSpPr>
            <a:spLocks noGrp="1"/>
          </p:cNvSpPr>
          <p:nvPr>
            <p:ph type="ftr" sz="quarter" idx="2"/>
          </p:nvPr>
        </p:nvSpPr>
        <p:spPr>
          <a:xfrm>
            <a:off x="1" y="8829823"/>
            <a:ext cx="2972421" cy="46498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829823"/>
            <a:ext cx="2972421" cy="464980"/>
          </a:xfrm>
          <a:prstGeom prst="rect">
            <a:avLst/>
          </a:prstGeom>
        </p:spPr>
        <p:txBody>
          <a:bodyPr vert="horz" lIns="91440" tIns="45720" rIns="91440" bIns="45720" rtlCol="0" anchor="b"/>
          <a:lstStyle>
            <a:lvl1pPr algn="r">
              <a:defRPr sz="1200"/>
            </a:lvl1pPr>
          </a:lstStyle>
          <a:p>
            <a:fld id="{79BC98C0-A911-4E3B-9647-08182A91212F}" type="slidenum">
              <a:rPr lang="en-US" smtClean="0"/>
              <a:pPr/>
              <a:t>‹#›</a:t>
            </a:fld>
            <a:endParaRPr lang="en-US"/>
          </a:p>
        </p:txBody>
      </p:sp>
    </p:spTree>
    <p:extLst>
      <p:ext uri="{BB962C8B-B14F-4D97-AF65-F5344CB8AC3E}">
        <p14:creationId xmlns:p14="http://schemas.microsoft.com/office/powerpoint/2010/main" val="7689064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6D258F3D-C5D7-444C-B480-85B213C065DC}" type="datetimeFigureOut">
              <a:rPr lang="en-US" smtClean="0"/>
              <a:t>9/3/2018</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fld id="{DC6D1E72-47C1-497B-9D67-1EE00AF4A59D}" type="slidenum">
              <a:rPr lang="en-US" smtClean="0"/>
              <a:t>‹#›</a:t>
            </a:fld>
            <a:endParaRPr lang="en-US"/>
          </a:p>
        </p:txBody>
      </p:sp>
    </p:spTree>
    <p:extLst>
      <p:ext uri="{BB962C8B-B14F-4D97-AF65-F5344CB8AC3E}">
        <p14:creationId xmlns:p14="http://schemas.microsoft.com/office/powerpoint/2010/main" val="109848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err="1" smtClean="0"/>
              <a:t>Refernces</a:t>
            </a:r>
            <a:r>
              <a:rPr lang="en-US" dirty="0" smtClean="0"/>
              <a:t> </a:t>
            </a:r>
          </a:p>
          <a:p>
            <a:pPr algn="just"/>
            <a:r>
              <a:rPr lang="en-US" dirty="0" smtClean="0"/>
              <a:t>1. Prasad, B. 2007. Lessons To Be Learnt Since Independence. Fiji Times Online, 5 October,2007.</a:t>
            </a:r>
          </a:p>
          <a:p>
            <a:pPr algn="just"/>
            <a:r>
              <a:rPr lang="en-US" dirty="0" smtClean="0"/>
              <a:t>2.Donelly,K; </a:t>
            </a:r>
            <a:r>
              <a:rPr lang="en-US" dirty="0" err="1" smtClean="0"/>
              <a:t>Quanchi</a:t>
            </a:r>
            <a:r>
              <a:rPr lang="en-US" dirty="0" smtClean="0"/>
              <a:t>, M and Kerr, G. 1994. Fiji In The Pacific. Jacaranda Press. Australia.</a:t>
            </a:r>
          </a:p>
          <a:p>
            <a:pPr algn="just"/>
            <a:r>
              <a:rPr lang="en-US" dirty="0" smtClean="0"/>
              <a:t>3. </a:t>
            </a:r>
            <a:r>
              <a:rPr lang="en-US" dirty="0" err="1" smtClean="0"/>
              <a:t>Lal,B</a:t>
            </a:r>
            <a:r>
              <a:rPr lang="en-US" dirty="0" smtClean="0"/>
              <a:t>. 1998. Broken Waves. Centre for Pacific Studies, University of Hawaii.</a:t>
            </a:r>
          </a:p>
          <a:p>
            <a:pPr algn="just"/>
            <a:r>
              <a:rPr lang="en-US" dirty="0" smtClean="0"/>
              <a:t>4.Lal,B &amp; Fortune, K (</a:t>
            </a:r>
            <a:r>
              <a:rPr lang="en-US" dirty="0" err="1" smtClean="0"/>
              <a:t>eds</a:t>
            </a:r>
            <a:r>
              <a:rPr lang="en-US" dirty="0" smtClean="0"/>
              <a:t>), 2000. The Pacific Islands: an encyclopedia. University of Hawaii Press (AUSAID).</a:t>
            </a:r>
          </a:p>
          <a:p>
            <a:r>
              <a:rPr lang="en-US" dirty="0" smtClean="0"/>
              <a:t>5.http://epress.anu.edu.au/</a:t>
            </a:r>
            <a:r>
              <a:rPr lang="en-US" dirty="0" err="1" smtClean="0"/>
              <a:t>coup_coup</a:t>
            </a:r>
            <a:r>
              <a:rPr lang="en-US" dirty="0" smtClean="0"/>
              <a:t>/</a:t>
            </a:r>
            <a:r>
              <a:rPr lang="en-US" dirty="0" err="1" smtClean="0"/>
              <a:t>mobile_devices</a:t>
            </a:r>
            <a:r>
              <a:rPr lang="en-US" dirty="0" smtClean="0"/>
              <a:t>/ch05.html</a:t>
            </a:r>
          </a:p>
          <a:p>
            <a:r>
              <a:rPr lang="en-US" dirty="0" smtClean="0"/>
              <a:t>6.www.historyorb.com/countries/Fiji</a:t>
            </a:r>
          </a:p>
          <a:p>
            <a:endParaRPr lang="en-US" dirty="0"/>
          </a:p>
        </p:txBody>
      </p:sp>
      <p:sp>
        <p:nvSpPr>
          <p:cNvPr id="4" name="Slide Number Placeholder 3"/>
          <p:cNvSpPr>
            <a:spLocks noGrp="1"/>
          </p:cNvSpPr>
          <p:nvPr>
            <p:ph type="sldNum" sz="quarter" idx="10"/>
          </p:nvPr>
        </p:nvSpPr>
        <p:spPr/>
        <p:txBody>
          <a:bodyPr/>
          <a:lstStyle/>
          <a:p>
            <a:fld id="{DC6D1E72-47C1-497B-9D67-1EE00AF4A59D}" type="slidenum">
              <a:rPr lang="en-US" smtClean="0"/>
              <a:t>28</a:t>
            </a:fld>
            <a:endParaRPr lang="en-US"/>
          </a:p>
        </p:txBody>
      </p:sp>
    </p:spTree>
    <p:extLst>
      <p:ext uri="{BB962C8B-B14F-4D97-AF65-F5344CB8AC3E}">
        <p14:creationId xmlns:p14="http://schemas.microsoft.com/office/powerpoint/2010/main" val="13536533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DEE9C5B-4908-444B-99A1-4ADE8D0AFA38}" type="datetimeFigureOut">
              <a:rPr lang="en-US" smtClean="0"/>
              <a:pPr/>
              <a:t>9/3/2018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1BC877D-34DB-4F6D-902A-CDB8B9F0B8D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DEE9C5B-4908-444B-99A1-4ADE8D0AFA38}" type="datetimeFigureOut">
              <a:rPr lang="en-US" smtClean="0"/>
              <a:pPr/>
              <a:t>9/3/2018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1BC877D-34DB-4F6D-902A-CDB8B9F0B8D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DEE9C5B-4908-444B-99A1-4ADE8D0AFA38}" type="datetimeFigureOut">
              <a:rPr lang="en-US" smtClean="0"/>
              <a:pPr/>
              <a:t>9/3/2018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1BC877D-34DB-4F6D-902A-CDB8B9F0B8D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DEE9C5B-4908-444B-99A1-4ADE8D0AFA38}" type="datetimeFigureOut">
              <a:rPr lang="en-US" smtClean="0"/>
              <a:pPr/>
              <a:t>9/3/2018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1BC877D-34DB-4F6D-902A-CDB8B9F0B8D2}"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DEE9C5B-4908-444B-99A1-4ADE8D0AFA38}" type="datetimeFigureOut">
              <a:rPr lang="en-US" smtClean="0"/>
              <a:pPr/>
              <a:t>9/3/2018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1BC877D-34DB-4F6D-902A-CDB8B9F0B8D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DEE9C5B-4908-444B-99A1-4ADE8D0AFA38}" type="datetimeFigureOut">
              <a:rPr lang="en-US" smtClean="0"/>
              <a:pPr/>
              <a:t>9/3/2018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1BC877D-34DB-4F6D-902A-CDB8B9F0B8D2}"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DEE9C5B-4908-444B-99A1-4ADE8D0AFA38}" type="datetimeFigureOut">
              <a:rPr lang="en-US" smtClean="0"/>
              <a:pPr/>
              <a:t>9/3/2018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1BC877D-34DB-4F6D-902A-CDB8B9F0B8D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DEE9C5B-4908-444B-99A1-4ADE8D0AFA38}" type="datetimeFigureOut">
              <a:rPr lang="en-US" smtClean="0"/>
              <a:pPr/>
              <a:t>9/3/2018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1BC877D-34DB-4F6D-902A-CDB8B9F0B8D2}"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DEE9C5B-4908-444B-99A1-4ADE8D0AFA38}" type="datetimeFigureOut">
              <a:rPr lang="en-US" smtClean="0"/>
              <a:pPr/>
              <a:t>9/3/2018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1BC877D-34DB-4F6D-902A-CDB8B9F0B8D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DEE9C5B-4908-444B-99A1-4ADE8D0AFA38}" type="datetimeFigureOut">
              <a:rPr lang="en-US" smtClean="0"/>
              <a:pPr/>
              <a:t>9/3/2018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1BC877D-34DB-4F6D-902A-CDB8B9F0B8D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DEE9C5B-4908-444B-99A1-4ADE8D0AFA38}" type="datetimeFigureOut">
              <a:rPr lang="en-US" smtClean="0"/>
              <a:pPr/>
              <a:t>9/3/2018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1BC877D-34DB-4F6D-902A-CDB8B9F0B8D2}"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DEE9C5B-4908-444B-99A1-4ADE8D0AFA38}" type="datetimeFigureOut">
              <a:rPr lang="en-US" smtClean="0"/>
              <a:pPr/>
              <a:t>9/3/2018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1BC877D-34DB-4F6D-902A-CDB8B9F0B8D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t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t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t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t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382000" cy="5224272"/>
          </a:xfrm>
        </p:spPr>
        <p:txBody>
          <a:bodyPr>
            <a:normAutofit fontScale="62500" lnSpcReduction="20000"/>
          </a:bodyPr>
          <a:lstStyle/>
          <a:p>
            <a:pPr fontAlgn="base"/>
            <a:r>
              <a:rPr lang="en-US" b="1" dirty="0"/>
              <a:t>1643 </a:t>
            </a:r>
            <a:r>
              <a:rPr lang="en-US" dirty="0"/>
              <a:t>- Dutch explorer Abel Tasman is the first European to visit the islands.</a:t>
            </a:r>
          </a:p>
          <a:p>
            <a:pPr fontAlgn="base"/>
            <a:r>
              <a:rPr lang="en-US" b="1" dirty="0"/>
              <a:t>1830s </a:t>
            </a:r>
            <a:r>
              <a:rPr lang="en-US" dirty="0"/>
              <a:t>- Western Christian missionaries begin to arrive.</a:t>
            </a:r>
          </a:p>
          <a:p>
            <a:pPr fontAlgn="base"/>
            <a:r>
              <a:rPr lang="en-US" b="1" dirty="0"/>
              <a:t>1840s-50s </a:t>
            </a:r>
            <a:r>
              <a:rPr lang="en-US" dirty="0"/>
              <a:t>- Christian convert chief </a:t>
            </a:r>
            <a:r>
              <a:rPr lang="en-US" dirty="0" err="1"/>
              <a:t>Cakobau</a:t>
            </a:r>
            <a:r>
              <a:rPr lang="en-US" dirty="0"/>
              <a:t> gains control of most of western Fiji, while another Christian convert, </a:t>
            </a:r>
            <a:r>
              <a:rPr lang="en-US" dirty="0" err="1"/>
              <a:t>Ma'afu</a:t>
            </a:r>
            <a:r>
              <a:rPr lang="en-US" dirty="0"/>
              <a:t> from Tonga, controls the east.</a:t>
            </a:r>
          </a:p>
          <a:p>
            <a:pPr fontAlgn="base"/>
            <a:r>
              <a:rPr lang="en-US" b="1" dirty="0"/>
              <a:t>1868 </a:t>
            </a:r>
            <a:r>
              <a:rPr lang="en-US" dirty="0"/>
              <a:t>- </a:t>
            </a:r>
            <a:r>
              <a:rPr lang="en-US" dirty="0" err="1"/>
              <a:t>Cakobau</a:t>
            </a:r>
            <a:r>
              <a:rPr lang="en-US" dirty="0"/>
              <a:t> sells Suva - the current capital of Fiji - to an Australian company.</a:t>
            </a:r>
          </a:p>
          <a:p>
            <a:pPr fontAlgn="base"/>
            <a:r>
              <a:rPr lang="en-US" b="1" dirty="0"/>
              <a:t>1871 </a:t>
            </a:r>
            <a:r>
              <a:rPr lang="en-US" dirty="0"/>
              <a:t>- European settlers at </a:t>
            </a:r>
            <a:r>
              <a:rPr lang="en-US" dirty="0" err="1"/>
              <a:t>Levuka</a:t>
            </a:r>
            <a:r>
              <a:rPr lang="en-US" dirty="0"/>
              <a:t> island organize a national government and name </a:t>
            </a:r>
            <a:r>
              <a:rPr lang="en-US" dirty="0" err="1"/>
              <a:t>Cakobau</a:t>
            </a:r>
            <a:r>
              <a:rPr lang="en-US" dirty="0"/>
              <a:t> king of Fiji following local disorder</a:t>
            </a:r>
            <a:r>
              <a:rPr lang="en-US" dirty="0" smtClean="0"/>
              <a:t>.</a:t>
            </a:r>
          </a:p>
          <a:p>
            <a:pPr>
              <a:buNone/>
            </a:pPr>
            <a:r>
              <a:rPr lang="en-US" b="1" i="1" dirty="0"/>
              <a:t>British Rule</a:t>
            </a:r>
          </a:p>
          <a:p>
            <a:pPr>
              <a:buNone/>
            </a:pPr>
            <a:r>
              <a:rPr lang="en-US" dirty="0"/>
              <a:t>On 13</a:t>
            </a:r>
            <a:r>
              <a:rPr lang="en-US" baseline="30000" dirty="0"/>
              <a:t>th</a:t>
            </a:r>
            <a:r>
              <a:rPr lang="en-US" dirty="0"/>
              <a:t> June 1873, British Parliament passed a resolution to take over Fiji, as it was request by </a:t>
            </a:r>
            <a:r>
              <a:rPr lang="en-US" dirty="0" err="1"/>
              <a:t>Cakobua</a:t>
            </a:r>
            <a:r>
              <a:rPr lang="en-US" dirty="0"/>
              <a:t>, because his government was near to collapse or Civil War was likely to break.</a:t>
            </a:r>
          </a:p>
          <a:p>
            <a:pPr>
              <a:buNone/>
            </a:pPr>
            <a:r>
              <a:rPr lang="en-US" dirty="0"/>
              <a:t>Deed of Cession was signed at </a:t>
            </a:r>
            <a:r>
              <a:rPr lang="en-US" dirty="0" err="1"/>
              <a:t>Levuka</a:t>
            </a:r>
            <a:r>
              <a:rPr lang="en-US" dirty="0"/>
              <a:t> on 10 October 1874.</a:t>
            </a:r>
          </a:p>
          <a:p>
            <a:pPr>
              <a:buNone/>
            </a:pPr>
            <a:r>
              <a:rPr lang="en-US" dirty="0"/>
              <a:t>1874- British Crown Colony. Fiji became the British Colony</a:t>
            </a:r>
            <a:r>
              <a:rPr lang="en-US" dirty="0" smtClean="0"/>
              <a:t>.</a:t>
            </a:r>
          </a:p>
          <a:p>
            <a:pPr>
              <a:buNone/>
            </a:pPr>
            <a:r>
              <a:rPr lang="en-US" dirty="0"/>
              <a:t>1875-76  - measles epidemic –one-third of native population wiped out. </a:t>
            </a:r>
          </a:p>
          <a:p>
            <a:pPr>
              <a:buNone/>
            </a:pPr>
            <a:r>
              <a:rPr lang="en-US" dirty="0"/>
              <a:t>Rebellion by hill tribes suppressed by British forces &amp; Fijian chiefs </a:t>
            </a:r>
          </a:p>
          <a:p>
            <a:pPr>
              <a:buNone/>
            </a:pPr>
            <a:r>
              <a:rPr lang="en-US" dirty="0"/>
              <a:t>1879 – 1916 – 60,000+ Indian Indentured </a:t>
            </a:r>
            <a:r>
              <a:rPr lang="en-US" dirty="0" err="1"/>
              <a:t>labourers</a:t>
            </a:r>
            <a:r>
              <a:rPr lang="en-US" dirty="0"/>
              <a:t> brought to work in sugar plantations  </a:t>
            </a:r>
          </a:p>
          <a:p>
            <a:endParaRPr lang="en-US" dirty="0"/>
          </a:p>
          <a:p>
            <a:pPr>
              <a:buNone/>
            </a:pPr>
            <a:endParaRPr lang="en-US" dirty="0"/>
          </a:p>
          <a:p>
            <a:pPr fontAlgn="base"/>
            <a:endParaRPr lang="en-US" dirty="0"/>
          </a:p>
          <a:p>
            <a:endParaRPr lang="en-US" dirty="0"/>
          </a:p>
        </p:txBody>
      </p:sp>
      <p:sp>
        <p:nvSpPr>
          <p:cNvPr id="3" name="Title 2"/>
          <p:cNvSpPr>
            <a:spLocks noGrp="1"/>
          </p:cNvSpPr>
          <p:nvPr>
            <p:ph type="title"/>
          </p:nvPr>
        </p:nvSpPr>
        <p:spPr/>
        <p:txBody>
          <a:bodyPr>
            <a:normAutofit/>
          </a:bodyPr>
          <a:lstStyle/>
          <a:p>
            <a:r>
              <a:rPr lang="en-US" sz="2400" dirty="0">
                <a:solidFill>
                  <a:schemeClr val="tx1"/>
                </a:solidFill>
              </a:rPr>
              <a:t>KEY HISTORICAL </a:t>
            </a:r>
            <a:r>
              <a:rPr lang="en-US" sz="2400" dirty="0" smtClean="0">
                <a:solidFill>
                  <a:schemeClr val="tx1"/>
                </a:solidFill>
              </a:rPr>
              <a:t>EVENTS</a:t>
            </a:r>
            <a:br>
              <a:rPr lang="en-US" sz="2400" dirty="0" smtClean="0">
                <a:solidFill>
                  <a:schemeClr val="tx1"/>
                </a:solidFill>
              </a:rPr>
            </a:br>
            <a:r>
              <a:rPr lang="en-US" sz="2400" dirty="0" smtClean="0">
                <a:solidFill>
                  <a:schemeClr val="tx1"/>
                </a:solidFill>
              </a:rPr>
              <a:t>1970 </a:t>
            </a:r>
            <a:r>
              <a:rPr lang="en-US" sz="2400" dirty="0">
                <a:solidFill>
                  <a:schemeClr val="tx1"/>
                </a:solidFill>
              </a:rPr>
              <a:t>to </a:t>
            </a:r>
            <a:r>
              <a:rPr lang="en-US" sz="2400" dirty="0" smtClean="0">
                <a:solidFill>
                  <a:schemeClr val="tx1"/>
                </a:solidFill>
              </a:rPr>
              <a:t>1987 </a:t>
            </a:r>
            <a:r>
              <a:rPr lang="en-US" sz="2400" dirty="0" smtClean="0">
                <a:solidFill>
                  <a:schemeClr val="tx1"/>
                </a:solidFill>
              </a:rPr>
              <a:t>Fiji </a:t>
            </a:r>
            <a:r>
              <a:rPr lang="en-US" sz="2400" dirty="0" smtClean="0">
                <a:solidFill>
                  <a:schemeClr val="tx1"/>
                </a:solidFill>
              </a:rPr>
              <a:t>Before Independence</a:t>
            </a:r>
            <a:endParaRPr lang="en-US" sz="2400" dirty="0">
              <a:solidFill>
                <a:schemeClr val="tx1"/>
              </a:solidFill>
            </a:endParaRPr>
          </a:p>
        </p:txBody>
      </p:sp>
    </p:spTree>
    <p:extLst>
      <p:ext uri="{BB962C8B-B14F-4D97-AF65-F5344CB8AC3E}">
        <p14:creationId xmlns:p14="http://schemas.microsoft.com/office/powerpoint/2010/main" val="3462121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The provision was made for the election of Indian representative in the Constitution in 1929.</a:t>
            </a:r>
          </a:p>
          <a:p>
            <a:r>
              <a:rPr lang="en-US" dirty="0" smtClean="0"/>
              <a:t>Now legislative Council consist of the Governor, 13 nominated members, 6 European elected members, 3 Fijian members and 3 Indian elected members. </a:t>
            </a:r>
          </a:p>
          <a:p>
            <a:r>
              <a:rPr lang="en-US" dirty="0" smtClean="0"/>
              <a:t>The Fijian members were again selected from the list presented by the Council of Chiefs.</a:t>
            </a:r>
          </a:p>
          <a:p>
            <a:r>
              <a:rPr lang="en-US" dirty="0" smtClean="0"/>
              <a:t>Indian member Vishnu </a:t>
            </a:r>
            <a:r>
              <a:rPr lang="en-US" dirty="0" err="1" smtClean="0"/>
              <a:t>Deo</a:t>
            </a:r>
            <a:r>
              <a:rPr lang="en-US" dirty="0" smtClean="0"/>
              <a:t> moved that the Indian electors should be placed on the common roll along with other British subject but it was defeated and the Indian members resigned their seats </a:t>
            </a:r>
            <a:endParaRPr lang="en-US" dirty="0"/>
          </a:p>
        </p:txBody>
      </p:sp>
      <p:sp>
        <p:nvSpPr>
          <p:cNvPr id="3" name="Title 2"/>
          <p:cNvSpPr>
            <a:spLocks noGrp="1"/>
          </p:cNvSpPr>
          <p:nvPr>
            <p:ph type="title"/>
          </p:nvPr>
        </p:nvSpPr>
        <p:spPr/>
        <p:txBody>
          <a:bodyPr>
            <a:normAutofit fontScale="90000"/>
          </a:bodyPr>
          <a:lstStyle/>
          <a:p>
            <a:r>
              <a:rPr lang="en-US" dirty="0" smtClean="0"/>
              <a:t>Changes in 1929: Indian membership in Legislative Council</a:t>
            </a:r>
            <a:endParaRPr lang="en-US" dirty="0"/>
          </a:p>
        </p:txBody>
      </p:sp>
    </p:spTree>
    <p:extLst>
      <p:ext uri="{BB962C8B-B14F-4D97-AF65-F5344CB8AC3E}">
        <p14:creationId xmlns:p14="http://schemas.microsoft.com/office/powerpoint/2010/main" val="1972386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r>
              <a:rPr lang="en-US" dirty="0" smtClean="0"/>
              <a:t>In 1937, Legislative Council was again enlarged to the size which remained till 1963.</a:t>
            </a:r>
          </a:p>
          <a:p>
            <a:r>
              <a:rPr lang="en-US" dirty="0" smtClean="0"/>
              <a:t>It consisted of the Governor, 16 official members, 5 European members (3 elected, 2 nominated), 5 Fijian members (chosen by the </a:t>
            </a:r>
            <a:r>
              <a:rPr lang="en-US" dirty="0" err="1" smtClean="0"/>
              <a:t>the</a:t>
            </a:r>
            <a:r>
              <a:rPr lang="en-US" dirty="0" smtClean="0"/>
              <a:t> Council of Chiefs) and 5 Indian members (3 elected &amp; 2 </a:t>
            </a:r>
            <a:r>
              <a:rPr lang="en-US" dirty="0" err="1" smtClean="0"/>
              <a:t>nomiated</a:t>
            </a:r>
            <a:r>
              <a:rPr lang="en-US" dirty="0" smtClean="0"/>
              <a:t>).</a:t>
            </a:r>
          </a:p>
          <a:p>
            <a:r>
              <a:rPr lang="en-US" dirty="0" smtClean="0"/>
              <a:t>In 1956, Ratu Sir </a:t>
            </a:r>
            <a:r>
              <a:rPr lang="en-US" dirty="0" err="1" smtClean="0"/>
              <a:t>Sukuna</a:t>
            </a:r>
            <a:r>
              <a:rPr lang="en-US" dirty="0" smtClean="0"/>
              <a:t> was appointed as First speaker and earlier the governor used to be the speaker</a:t>
            </a:r>
            <a:r>
              <a:rPr lang="en-US" dirty="0" smtClean="0"/>
              <a:t>.</a:t>
            </a:r>
          </a:p>
          <a:p>
            <a:endParaRPr lang="en-US" dirty="0" smtClean="0"/>
          </a:p>
          <a:p>
            <a:r>
              <a:rPr lang="en-US" b="1" dirty="0" smtClean="0"/>
              <a:t>Indenture </a:t>
            </a:r>
            <a:r>
              <a:rPr lang="en-US" b="1" dirty="0" err="1" smtClean="0"/>
              <a:t>Labour</a:t>
            </a:r>
            <a:endParaRPr lang="en-US" b="1" dirty="0"/>
          </a:p>
          <a:p>
            <a:r>
              <a:rPr lang="en-US" sz="2800" dirty="0"/>
              <a:t>1916- British Colonial </a:t>
            </a:r>
            <a:r>
              <a:rPr lang="en-US" sz="2800" dirty="0" err="1"/>
              <a:t>Govt</a:t>
            </a:r>
            <a:r>
              <a:rPr lang="en-US" sz="2800" dirty="0"/>
              <a:t> in India ceased recruitment of indentured laborers</a:t>
            </a:r>
          </a:p>
          <a:p>
            <a:r>
              <a:rPr lang="en-US" sz="2800" dirty="0"/>
              <a:t>1920- indenture system </a:t>
            </a:r>
            <a:r>
              <a:rPr lang="en-US" sz="2800" dirty="0" smtClean="0"/>
              <a:t>ends</a:t>
            </a:r>
          </a:p>
          <a:p>
            <a:endParaRPr lang="en-US" sz="2800" dirty="0" smtClean="0"/>
          </a:p>
          <a:p>
            <a:r>
              <a:rPr lang="en-US" sz="3600" b="1" dirty="0"/>
              <a:t>Changes after 1945-1966</a:t>
            </a:r>
            <a:endParaRPr lang="en-US" sz="7300" b="1" dirty="0"/>
          </a:p>
          <a:p>
            <a:r>
              <a:rPr lang="en-US" sz="2400" dirty="0"/>
              <a:t>As Ratu Sir </a:t>
            </a:r>
            <a:r>
              <a:rPr lang="en-US" sz="2400" dirty="0" err="1"/>
              <a:t>Lalabalavu</a:t>
            </a:r>
            <a:r>
              <a:rPr lang="en-US" sz="2400" dirty="0"/>
              <a:t> </a:t>
            </a:r>
            <a:r>
              <a:rPr lang="en-US" sz="2400" dirty="0" err="1"/>
              <a:t>Sukuna</a:t>
            </a:r>
            <a:r>
              <a:rPr lang="en-US" sz="2400" dirty="0"/>
              <a:t> believed that the purpose of the Fijian administration was to train chiefs and people in the ways of government so that they could take their place in democratic society.</a:t>
            </a:r>
          </a:p>
          <a:p>
            <a:r>
              <a:rPr lang="en-US" sz="2400" dirty="0"/>
              <a:t>He wanted changes should be made slowly.</a:t>
            </a:r>
          </a:p>
          <a:p>
            <a:r>
              <a:rPr lang="en-US" sz="2400" dirty="0"/>
              <a:t>But there was need modernization in 1966.</a:t>
            </a:r>
          </a:p>
          <a:p>
            <a:endParaRPr lang="en-US" sz="2800" dirty="0"/>
          </a:p>
          <a:p>
            <a:endParaRPr lang="en-US" dirty="0"/>
          </a:p>
        </p:txBody>
      </p:sp>
      <p:sp>
        <p:nvSpPr>
          <p:cNvPr id="3" name="Title 2"/>
          <p:cNvSpPr>
            <a:spLocks noGrp="1"/>
          </p:cNvSpPr>
          <p:nvPr>
            <p:ph type="title"/>
          </p:nvPr>
        </p:nvSpPr>
        <p:spPr/>
        <p:txBody>
          <a:bodyPr>
            <a:normAutofit fontScale="90000"/>
          </a:bodyPr>
          <a:lstStyle/>
          <a:p>
            <a:r>
              <a:rPr lang="en-US" dirty="0" smtClean="0"/>
              <a:t>Changes in 1937: Legislative Council</a:t>
            </a:r>
            <a:endParaRPr lang="en-US" dirty="0"/>
          </a:p>
        </p:txBody>
      </p:sp>
    </p:spTree>
    <p:extLst>
      <p:ext uri="{BB962C8B-B14F-4D97-AF65-F5344CB8AC3E}">
        <p14:creationId xmlns:p14="http://schemas.microsoft.com/office/powerpoint/2010/main" val="3157507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smtClean="0"/>
              <a:t>Major Changes happened in 1963</a:t>
            </a:r>
          </a:p>
          <a:p>
            <a:pPr marL="624078" indent="-514350">
              <a:buFont typeface="+mj-lt"/>
              <a:buAutoNum type="arabicPeriod"/>
            </a:pPr>
            <a:r>
              <a:rPr lang="en-US" dirty="0" smtClean="0"/>
              <a:t>The membership of the Legislative Council was again enlarged  to consist of the Speaker, 19 official members and 18 unofficial members. </a:t>
            </a:r>
          </a:p>
          <a:p>
            <a:pPr marL="624078" indent="-514350">
              <a:buFont typeface="+mj-lt"/>
              <a:buAutoNum type="arabicPeriod"/>
            </a:pPr>
            <a:r>
              <a:rPr lang="en-US" dirty="0" smtClean="0"/>
              <a:t>These 18 unofficial members based on racial basis </a:t>
            </a:r>
          </a:p>
          <a:p>
            <a:pPr marL="624078" indent="-514350">
              <a:buFont typeface="+mj-lt"/>
              <a:buAutoNum type="arabicPeriod"/>
            </a:pPr>
            <a:r>
              <a:rPr lang="en-US" dirty="0" smtClean="0"/>
              <a:t>4 Fijians, 4 elected Indian, 4 elected Europeans while 2 other Indians and Europeans nominated by the Governor and 2 Fijians by Council of Chiefs</a:t>
            </a:r>
            <a:r>
              <a:rPr lang="en-US" dirty="0" smtClean="0"/>
              <a:t>.</a:t>
            </a:r>
          </a:p>
          <a:p>
            <a:pPr marL="109728" indent="0">
              <a:buNone/>
            </a:pPr>
            <a:r>
              <a:rPr lang="en-US" b="1" dirty="0" smtClean="0"/>
              <a:t>Changes is 1963</a:t>
            </a:r>
          </a:p>
          <a:p>
            <a:r>
              <a:rPr lang="en-US" dirty="0"/>
              <a:t>Second change was in voting system </a:t>
            </a:r>
          </a:p>
          <a:p>
            <a:r>
              <a:rPr lang="en-US" dirty="0"/>
              <a:t>First time the elections were to held in which Fijian people could elect their own representatives. Many Fijian migrated to Urban areas and started participating in trade unions and cooperative bodies.</a:t>
            </a:r>
          </a:p>
          <a:p>
            <a:r>
              <a:rPr lang="en-US" dirty="0"/>
              <a:t>Right to vote was also given to women</a:t>
            </a:r>
          </a:p>
          <a:p>
            <a:r>
              <a:rPr lang="en-US" dirty="0"/>
              <a:t>1963 –Mostly Fijian Alliance Party [AP] was set up</a:t>
            </a:r>
          </a:p>
          <a:p>
            <a:pPr marL="624078" indent="-514350">
              <a:buFont typeface="+mj-lt"/>
              <a:buAutoNum type="arabicPeriod"/>
            </a:pPr>
            <a:endParaRPr lang="en-US" dirty="0" smtClean="0"/>
          </a:p>
          <a:p>
            <a:endParaRPr lang="en-US" dirty="0"/>
          </a:p>
        </p:txBody>
      </p:sp>
      <p:sp>
        <p:nvSpPr>
          <p:cNvPr id="3" name="Title 2"/>
          <p:cNvSpPr>
            <a:spLocks noGrp="1"/>
          </p:cNvSpPr>
          <p:nvPr>
            <p:ph type="title"/>
          </p:nvPr>
        </p:nvSpPr>
        <p:spPr/>
        <p:txBody>
          <a:bodyPr/>
          <a:lstStyle/>
          <a:p>
            <a:r>
              <a:rPr lang="en-US" dirty="0" smtClean="0"/>
              <a:t>New voters added in 1963</a:t>
            </a:r>
            <a:endParaRPr lang="en-US" dirty="0"/>
          </a:p>
        </p:txBody>
      </p:sp>
    </p:spTree>
    <p:extLst>
      <p:ext uri="{BB962C8B-B14F-4D97-AF65-F5344CB8AC3E}">
        <p14:creationId xmlns:p14="http://schemas.microsoft.com/office/powerpoint/2010/main" val="1813845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Under this system, 3 members of the Legislative council  appointed to the Executive departments with the title of Members, </a:t>
            </a:r>
            <a:r>
              <a:rPr lang="en-US" dirty="0" err="1" smtClean="0"/>
              <a:t>i.e</a:t>
            </a:r>
            <a:r>
              <a:rPr lang="en-US" dirty="0" smtClean="0"/>
              <a:t> </a:t>
            </a:r>
            <a:r>
              <a:rPr lang="en-US" dirty="0" err="1" smtClean="0"/>
              <a:t>Ratu</a:t>
            </a:r>
            <a:r>
              <a:rPr lang="en-US" dirty="0" smtClean="0"/>
              <a:t> K.K.T. Mara was appointed Member of Natural Resources and A.D. Patel took the post of Member for Social Services. </a:t>
            </a:r>
          </a:p>
          <a:p>
            <a:r>
              <a:rPr lang="en-US" dirty="0" smtClean="0"/>
              <a:t>First time the elected members of the Legislative Council controlled important government department. But they were still responsible to the Government.</a:t>
            </a:r>
            <a:endParaRPr lang="en-US" dirty="0"/>
          </a:p>
        </p:txBody>
      </p:sp>
      <p:sp>
        <p:nvSpPr>
          <p:cNvPr id="3" name="Title 2"/>
          <p:cNvSpPr>
            <a:spLocks noGrp="1"/>
          </p:cNvSpPr>
          <p:nvPr>
            <p:ph type="title"/>
          </p:nvPr>
        </p:nvSpPr>
        <p:spPr>
          <a:xfrm>
            <a:off x="457200" y="274638"/>
            <a:ext cx="8229600" cy="868362"/>
          </a:xfrm>
        </p:spPr>
        <p:txBody>
          <a:bodyPr>
            <a:normAutofit/>
          </a:bodyPr>
          <a:lstStyle/>
          <a:p>
            <a:r>
              <a:rPr lang="en-US" sz="3200" dirty="0" smtClean="0"/>
              <a:t>Membership system Introduced in  1964</a:t>
            </a:r>
            <a:endParaRPr lang="en-US" sz="3200" dirty="0"/>
          </a:p>
        </p:txBody>
      </p:sp>
    </p:spTree>
    <p:extLst>
      <p:ext uri="{BB962C8B-B14F-4D97-AF65-F5344CB8AC3E}">
        <p14:creationId xmlns:p14="http://schemas.microsoft.com/office/powerpoint/2010/main" val="2127863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245291"/>
          </a:xfrm>
        </p:spPr>
        <p:txBody>
          <a:bodyPr/>
          <a:lstStyle/>
          <a:p>
            <a:r>
              <a:rPr lang="en-US" dirty="0" err="1" smtClean="0"/>
              <a:t>Sukuna’s</a:t>
            </a:r>
            <a:r>
              <a:rPr lang="en-US" dirty="0" smtClean="0"/>
              <a:t> aim was to lead the Fijian people slowly towards democracy but it did not came because the Fijian’s traditional respect for the authority of chiefs.</a:t>
            </a:r>
          </a:p>
          <a:p>
            <a:r>
              <a:rPr lang="en-US" dirty="0" smtClean="0"/>
              <a:t>Too much power in the administration was being left in the hands of few.</a:t>
            </a:r>
          </a:p>
          <a:p>
            <a:r>
              <a:rPr lang="en-US" dirty="0" smtClean="0"/>
              <a:t>But more Fijians became educated and moved towards towns and away from village influence.</a:t>
            </a:r>
          </a:p>
          <a:p>
            <a:r>
              <a:rPr lang="en-US" dirty="0" smtClean="0"/>
              <a:t>Demands were made for the Fijian members of the Legislative Council to be elected, not appointed by the Council of Chiefs</a:t>
            </a:r>
            <a:endParaRPr lang="en-US" dirty="0"/>
          </a:p>
        </p:txBody>
      </p:sp>
      <p:sp>
        <p:nvSpPr>
          <p:cNvPr id="3" name="Title 2"/>
          <p:cNvSpPr>
            <a:spLocks noGrp="1"/>
          </p:cNvSpPr>
          <p:nvPr>
            <p:ph type="title"/>
          </p:nvPr>
        </p:nvSpPr>
        <p:spPr>
          <a:xfrm>
            <a:off x="457200" y="304800"/>
            <a:ext cx="8229600" cy="639762"/>
          </a:xfrm>
        </p:spPr>
        <p:txBody>
          <a:bodyPr>
            <a:normAutofit fontScale="90000"/>
          </a:bodyPr>
          <a:lstStyle/>
          <a:p>
            <a:r>
              <a:rPr lang="en-US" sz="3600" dirty="0"/>
              <a:t>Tradition versus Progress</a:t>
            </a:r>
            <a:r>
              <a:rPr lang="en-US" sz="3600" dirty="0" smtClean="0"/>
              <a:t>, 1945-1966 </a:t>
            </a:r>
            <a:r>
              <a:rPr lang="en-US" dirty="0"/>
              <a:t/>
            </a:r>
            <a:br>
              <a:rPr lang="en-US" dirty="0"/>
            </a:br>
            <a:endParaRPr lang="en-US" dirty="0"/>
          </a:p>
        </p:txBody>
      </p:sp>
    </p:spTree>
    <p:extLst>
      <p:ext uri="{BB962C8B-B14F-4D97-AF65-F5344CB8AC3E}">
        <p14:creationId xmlns:p14="http://schemas.microsoft.com/office/powerpoint/2010/main" val="38918453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Many investigations were made into the Fijian way of life and Fijian administration and they suggested to make some changes. Most important report was made by Sir Alan Burns in 1960. Many changes were suggested on land tenure, rights, immigration and agriculture development.</a:t>
            </a:r>
          </a:p>
          <a:p>
            <a:pPr marL="624078" indent="-514350">
              <a:buFont typeface="+mj-lt"/>
              <a:buAutoNum type="arabicPeriod"/>
            </a:pPr>
            <a:r>
              <a:rPr lang="en-US" dirty="0" smtClean="0"/>
              <a:t>Important Constitutional Change between 1960-1963 was that Country’s Constitution was made</a:t>
            </a:r>
          </a:p>
          <a:p>
            <a:pPr marL="624078" indent="-514350">
              <a:buFont typeface="+mj-lt"/>
              <a:buAutoNum type="arabicPeriod"/>
            </a:pPr>
            <a:r>
              <a:rPr lang="en-US" dirty="0" smtClean="0"/>
              <a:t>Now, Fijians gained the right to vote for members of the Legislative Council.</a:t>
            </a:r>
          </a:p>
          <a:p>
            <a:pPr marL="624078" indent="-514350">
              <a:buFont typeface="+mj-lt"/>
              <a:buAutoNum type="arabicPeriod"/>
            </a:pPr>
            <a:r>
              <a:rPr lang="en-US" dirty="0" smtClean="0"/>
              <a:t>Women also got the right to vote for the first time.</a:t>
            </a:r>
          </a:p>
        </p:txBody>
      </p:sp>
      <p:sp>
        <p:nvSpPr>
          <p:cNvPr id="3" name="Title 2"/>
          <p:cNvSpPr>
            <a:spLocks noGrp="1"/>
          </p:cNvSpPr>
          <p:nvPr>
            <p:ph type="title"/>
          </p:nvPr>
        </p:nvSpPr>
        <p:spPr/>
        <p:txBody>
          <a:bodyPr>
            <a:normAutofit fontScale="90000"/>
          </a:bodyPr>
          <a:lstStyle/>
          <a:p>
            <a:r>
              <a:rPr lang="en-US" dirty="0" smtClean="0"/>
              <a:t>Reports Recommendation for Changes between 1956-1960</a:t>
            </a:r>
            <a:endParaRPr lang="en-US" dirty="0"/>
          </a:p>
        </p:txBody>
      </p:sp>
    </p:spTree>
    <p:extLst>
      <p:ext uri="{BB962C8B-B14F-4D97-AF65-F5344CB8AC3E}">
        <p14:creationId xmlns:p14="http://schemas.microsoft.com/office/powerpoint/2010/main" val="4269755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305800" cy="5410200"/>
          </a:xfrm>
        </p:spPr>
        <p:txBody>
          <a:bodyPr>
            <a:normAutofit fontScale="55000" lnSpcReduction="20000"/>
          </a:bodyPr>
          <a:lstStyle/>
          <a:p>
            <a:r>
              <a:rPr lang="en-US" dirty="0" smtClean="0"/>
              <a:t>In 1962, the Governor, Sir Kenneth </a:t>
            </a:r>
            <a:r>
              <a:rPr lang="en-US" dirty="0" err="1" smtClean="0"/>
              <a:t>Maddocks</a:t>
            </a:r>
            <a:r>
              <a:rPr lang="en-US" dirty="0" smtClean="0"/>
              <a:t>, said the failure of the provinces to collect rates and warned the government could not increase the amount of money which it gave to the Fijian Administration.</a:t>
            </a:r>
          </a:p>
          <a:p>
            <a:r>
              <a:rPr lang="en-US" dirty="0" smtClean="0"/>
              <a:t>Therefore Council of Chiefs made a special commission to resolve this problem, which recommended</a:t>
            </a:r>
          </a:p>
          <a:p>
            <a:pPr marL="624078" indent="-514350">
              <a:buFont typeface="+mj-lt"/>
              <a:buAutoNum type="arabicPeriod"/>
            </a:pPr>
            <a:r>
              <a:rPr lang="en-US" dirty="0" smtClean="0"/>
              <a:t>Provincial Councils should be given more power, taking over many of the duties of the Fijian Affairs board. Like to make by laws and  enforce them;</a:t>
            </a:r>
          </a:p>
          <a:p>
            <a:pPr marL="624078" indent="-514350">
              <a:buFont typeface="+mj-lt"/>
              <a:buAutoNum type="arabicPeriod"/>
            </a:pPr>
            <a:r>
              <a:rPr lang="en-US" dirty="0" smtClean="0"/>
              <a:t>Have the majority of their members chosen by direct election by the residents of the provinces.</a:t>
            </a:r>
          </a:p>
          <a:p>
            <a:pPr marL="624078" indent="-514350">
              <a:buFont typeface="+mj-lt"/>
              <a:buAutoNum type="arabicPeriod"/>
            </a:pPr>
            <a:r>
              <a:rPr lang="en-US" dirty="0" smtClean="0"/>
              <a:t>Be developed along the lines of rural local authorities</a:t>
            </a:r>
          </a:p>
          <a:p>
            <a:pPr marL="624078" indent="-514350">
              <a:buFont typeface="+mj-lt"/>
              <a:buAutoNum type="arabicPeriod"/>
            </a:pPr>
            <a:r>
              <a:rPr lang="en-US" dirty="0" smtClean="0"/>
              <a:t>Replace the present provincial rates system with a system of land rates based on the unimproved value of Fijian owned land in the provinces. </a:t>
            </a:r>
            <a:endParaRPr lang="en-US" dirty="0" smtClean="0"/>
          </a:p>
          <a:p>
            <a:pPr marL="624078" indent="-514350">
              <a:buFont typeface="+mj-lt"/>
              <a:buAutoNum type="arabicPeriod"/>
            </a:pPr>
            <a:endParaRPr lang="en-US" dirty="0"/>
          </a:p>
          <a:p>
            <a:pPr marL="109728" indent="0">
              <a:buNone/>
            </a:pPr>
            <a:r>
              <a:rPr lang="en-US" b="1" dirty="0" smtClean="0"/>
              <a:t>Other Changes Recommended</a:t>
            </a:r>
          </a:p>
          <a:p>
            <a:pPr marL="624078" indent="-514350">
              <a:buFont typeface="+mj-lt"/>
              <a:buAutoNum type="arabicPeriod"/>
            </a:pPr>
            <a:endParaRPr lang="en-US" dirty="0"/>
          </a:p>
          <a:p>
            <a:r>
              <a:rPr lang="en-US" dirty="0"/>
              <a:t>The control of Fijian magistrates should be shifted to the Judicial Department</a:t>
            </a:r>
          </a:p>
          <a:p>
            <a:r>
              <a:rPr lang="en-US" dirty="0"/>
              <a:t>The provincial Constabulary should be controlled by the Police Department.</a:t>
            </a:r>
          </a:p>
          <a:p>
            <a:r>
              <a:rPr lang="en-US" dirty="0"/>
              <a:t>The control of the village health inspectorate should be passed by the Health Department.</a:t>
            </a:r>
          </a:p>
          <a:p>
            <a:endParaRPr lang="en-US" dirty="0"/>
          </a:p>
          <a:p>
            <a:r>
              <a:rPr lang="en-US" b="1" dirty="0"/>
              <a:t>Main aim was to shift power away from the Fijian Affairs Board to the provinces.  It wanted to bring the Fijian administration eventually into a nation-wide system of local government.</a:t>
            </a:r>
          </a:p>
          <a:p>
            <a:pPr marL="624078" indent="-514350">
              <a:buFont typeface="+mj-lt"/>
              <a:buAutoNum type="arabicPeriod"/>
            </a:pPr>
            <a:endParaRPr lang="en-US" dirty="0"/>
          </a:p>
        </p:txBody>
      </p:sp>
      <p:sp>
        <p:nvSpPr>
          <p:cNvPr id="3" name="Title 2"/>
          <p:cNvSpPr>
            <a:spLocks noGrp="1"/>
          </p:cNvSpPr>
          <p:nvPr>
            <p:ph type="title"/>
          </p:nvPr>
        </p:nvSpPr>
        <p:spPr/>
        <p:txBody>
          <a:bodyPr/>
          <a:lstStyle/>
          <a:p>
            <a:r>
              <a:rPr lang="en-US" dirty="0" smtClean="0"/>
              <a:t>Changes made in 1962</a:t>
            </a:r>
            <a:endParaRPr lang="en-US" dirty="0"/>
          </a:p>
        </p:txBody>
      </p:sp>
    </p:spTree>
    <p:extLst>
      <p:ext uri="{BB962C8B-B14F-4D97-AF65-F5344CB8AC3E}">
        <p14:creationId xmlns:p14="http://schemas.microsoft.com/office/powerpoint/2010/main" val="38749828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There was a major issue of disagreement in the move towards the power to be granted to the people. Voting carried out in separate Common rolls.</a:t>
            </a:r>
          </a:p>
          <a:p>
            <a:r>
              <a:rPr lang="en-US" dirty="0" smtClean="0"/>
              <a:t>Electors voted in their racial groups, with Fijians electing Fijians, Indian election Indians and European voting for Europeans. </a:t>
            </a:r>
          </a:p>
          <a:p>
            <a:r>
              <a:rPr lang="en-US" dirty="0" smtClean="0"/>
              <a:t>Section of Indians felt dissatisfied with this and demanded that everybody should be placed on one common voting roll to vote for whichever candidate they chose, regardless of race. As Europeans being smallest group got more right to represent more in comparison to Indians or Fijians. </a:t>
            </a:r>
            <a:endParaRPr lang="en-US" dirty="0"/>
          </a:p>
        </p:txBody>
      </p:sp>
      <p:sp>
        <p:nvSpPr>
          <p:cNvPr id="3" name="Title 2"/>
          <p:cNvSpPr>
            <a:spLocks noGrp="1"/>
          </p:cNvSpPr>
          <p:nvPr>
            <p:ph type="title"/>
          </p:nvPr>
        </p:nvSpPr>
        <p:spPr/>
        <p:txBody>
          <a:bodyPr>
            <a:normAutofit fontScale="90000"/>
          </a:bodyPr>
          <a:lstStyle/>
          <a:p>
            <a:r>
              <a:rPr lang="en-US" dirty="0" smtClean="0"/>
              <a:t>Common Role versus Communal role</a:t>
            </a:r>
            <a:endParaRPr lang="en-US" dirty="0"/>
          </a:p>
        </p:txBody>
      </p:sp>
    </p:spTree>
    <p:extLst>
      <p:ext uri="{BB962C8B-B14F-4D97-AF65-F5344CB8AC3E}">
        <p14:creationId xmlns:p14="http://schemas.microsoft.com/office/powerpoint/2010/main" val="2115567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In 1967, the Provincial Councils were chosen by general elections for the first time. 2 nominated members remained in each council as advisers only. Urban representatives were included</a:t>
            </a:r>
          </a:p>
          <a:p>
            <a:r>
              <a:rPr lang="en-US" dirty="0" smtClean="0"/>
              <a:t>Provinces were grouped according to population. With the reorganization of the provinces, the old </a:t>
            </a:r>
            <a:r>
              <a:rPr lang="en-US" dirty="0" err="1" smtClean="0"/>
              <a:t>Tikina</a:t>
            </a:r>
            <a:r>
              <a:rPr lang="en-US" dirty="0" smtClean="0"/>
              <a:t> Councils disappeared, and with them went the </a:t>
            </a:r>
            <a:r>
              <a:rPr lang="en-US" dirty="0" err="1" smtClean="0"/>
              <a:t>Buli</a:t>
            </a:r>
            <a:r>
              <a:rPr lang="en-US" dirty="0" smtClean="0"/>
              <a:t>. The </a:t>
            </a:r>
            <a:r>
              <a:rPr lang="en-US" dirty="0" err="1" smtClean="0"/>
              <a:t>Roko</a:t>
            </a:r>
            <a:r>
              <a:rPr lang="en-US" dirty="0" smtClean="0"/>
              <a:t> remained and were now helped in their duties by Assistant </a:t>
            </a:r>
            <a:r>
              <a:rPr lang="en-US" dirty="0" err="1" smtClean="0"/>
              <a:t>Roko</a:t>
            </a:r>
            <a:r>
              <a:rPr lang="en-US" dirty="0" smtClean="0"/>
              <a:t>.</a:t>
            </a:r>
          </a:p>
          <a:p>
            <a:endParaRPr lang="en-US" dirty="0"/>
          </a:p>
        </p:txBody>
      </p:sp>
      <p:sp>
        <p:nvSpPr>
          <p:cNvPr id="3" name="Title 2"/>
          <p:cNvSpPr>
            <a:spLocks noGrp="1"/>
          </p:cNvSpPr>
          <p:nvPr>
            <p:ph type="title"/>
          </p:nvPr>
        </p:nvSpPr>
        <p:spPr/>
        <p:txBody>
          <a:bodyPr/>
          <a:lstStyle/>
          <a:p>
            <a:r>
              <a:rPr lang="en-US" dirty="0" smtClean="0"/>
              <a:t>Changes in practice</a:t>
            </a:r>
            <a:endParaRPr lang="en-US" dirty="0"/>
          </a:p>
        </p:txBody>
      </p:sp>
    </p:spTree>
    <p:extLst>
      <p:ext uri="{BB962C8B-B14F-4D97-AF65-F5344CB8AC3E}">
        <p14:creationId xmlns:p14="http://schemas.microsoft.com/office/powerpoint/2010/main" val="2065244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85000" lnSpcReduction="10000"/>
          </a:bodyPr>
          <a:lstStyle/>
          <a:p>
            <a:r>
              <a:rPr lang="en-US" b="1" dirty="0" smtClean="0"/>
              <a:t>1963- first elections </a:t>
            </a:r>
          </a:p>
          <a:p>
            <a:r>
              <a:rPr lang="en-US" dirty="0" smtClean="0"/>
              <a:t>Political parties that contested- Alliance Party (led by </a:t>
            </a:r>
            <a:r>
              <a:rPr lang="en-US" dirty="0" err="1" smtClean="0"/>
              <a:t>Ratu</a:t>
            </a:r>
            <a:r>
              <a:rPr lang="en-US" dirty="0" smtClean="0"/>
              <a:t> Mara)and Federation Party (led by </a:t>
            </a:r>
            <a:r>
              <a:rPr lang="en-US" dirty="0" err="1" smtClean="0"/>
              <a:t>A.D.Patel</a:t>
            </a:r>
            <a:r>
              <a:rPr lang="en-US" dirty="0" smtClean="0"/>
              <a:t>)</a:t>
            </a:r>
          </a:p>
          <a:p>
            <a:r>
              <a:rPr lang="en-US" dirty="0" smtClean="0"/>
              <a:t>1964- Membership System introduced- a step towards internal self-government</a:t>
            </a:r>
          </a:p>
          <a:p>
            <a:r>
              <a:rPr lang="en-US" b="1" dirty="0" smtClean="0"/>
              <a:t>1965 – first Constitutional Conference </a:t>
            </a:r>
            <a:r>
              <a:rPr lang="en-US" dirty="0" smtClean="0"/>
              <a:t>in London-discussion on electoral system and constitution.</a:t>
            </a:r>
          </a:p>
          <a:p>
            <a:r>
              <a:rPr lang="en-US" dirty="0" smtClean="0"/>
              <a:t>The purpose of this conference will be to work out a constitutional framework which will preserve a continuing link with Britain and within further progress can be made in the direction of internal self-government in Fiji.</a:t>
            </a:r>
          </a:p>
          <a:p>
            <a:r>
              <a:rPr lang="en-US" dirty="0" smtClean="0"/>
              <a:t>There was deadlock when Federation party members insisted on the Common roll should be introduced while other remaining members wanted some sort of compromise.</a:t>
            </a:r>
          </a:p>
        </p:txBody>
      </p:sp>
    </p:spTree>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2000" y="1371600"/>
            <a:ext cx="7772400" cy="5257800"/>
          </a:xfrm>
        </p:spPr>
      </p:pic>
      <p:sp>
        <p:nvSpPr>
          <p:cNvPr id="3" name="Title 2"/>
          <p:cNvSpPr>
            <a:spLocks noGrp="1"/>
          </p:cNvSpPr>
          <p:nvPr>
            <p:ph type="title"/>
          </p:nvPr>
        </p:nvSpPr>
        <p:spPr/>
        <p:txBody>
          <a:bodyPr>
            <a:normAutofit fontScale="90000"/>
          </a:bodyPr>
          <a:lstStyle/>
          <a:p>
            <a:r>
              <a:rPr lang="en-US" dirty="0" smtClean="0"/>
              <a:t>Administration under Native Affairs Ordinance 1876</a:t>
            </a:r>
            <a:endParaRPr lang="en-US" dirty="0"/>
          </a:p>
        </p:txBody>
      </p:sp>
    </p:spTree>
    <p:extLst>
      <p:ext uri="{BB962C8B-B14F-4D97-AF65-F5344CB8AC3E}">
        <p14:creationId xmlns:p14="http://schemas.microsoft.com/office/powerpoint/2010/main" val="34096975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The council members increased to 36, where 12 were Indian members; 14 were Fijian Members;10 were Europeans and other races: called general members.</a:t>
            </a:r>
          </a:p>
          <a:p>
            <a:r>
              <a:rPr lang="en-US" dirty="0" smtClean="0"/>
              <a:t>Among them 9 Fijians, 9 Indians and 7 general members were selected on separate communal rolls. While 2 Fijian members were elected by the Councils of Chiefs. The remaining 9 members were elected on a system of cross voting by which a compromise had been made in the question of common rolls</a:t>
            </a:r>
            <a:r>
              <a:rPr lang="en-US" dirty="0" smtClean="0"/>
              <a:t>.</a:t>
            </a:r>
          </a:p>
          <a:p>
            <a:r>
              <a:rPr lang="en-US" dirty="0"/>
              <a:t>Under this system, the colony was divided into three large constituencies, in each of which electors voted for one Fijian, one Indian and one general representative.</a:t>
            </a:r>
          </a:p>
          <a:p>
            <a:r>
              <a:rPr lang="en-US" dirty="0"/>
              <a:t>Therefore all races voted for candidates of other races.  </a:t>
            </a:r>
          </a:p>
          <a:p>
            <a:r>
              <a:rPr lang="en-US" dirty="0"/>
              <a:t>There were maximum 4 official members in the Legislative </a:t>
            </a:r>
            <a:r>
              <a:rPr lang="en-US" dirty="0" smtClean="0"/>
              <a:t>Council</a:t>
            </a:r>
            <a:r>
              <a:rPr lang="en-US" dirty="0" smtClean="0"/>
              <a:t> </a:t>
            </a:r>
            <a:endParaRPr lang="en-US" dirty="0" smtClean="0"/>
          </a:p>
          <a:p>
            <a:endParaRPr lang="en-US" dirty="0"/>
          </a:p>
          <a:p>
            <a:pPr marL="0" indent="0">
              <a:buNone/>
            </a:pPr>
            <a:endParaRPr lang="en-US" dirty="0"/>
          </a:p>
          <a:p>
            <a:endParaRPr lang="en-US" dirty="0"/>
          </a:p>
        </p:txBody>
      </p:sp>
      <p:sp>
        <p:nvSpPr>
          <p:cNvPr id="3" name="Title 2"/>
          <p:cNvSpPr>
            <a:spLocks noGrp="1"/>
          </p:cNvSpPr>
          <p:nvPr>
            <p:ph type="title"/>
          </p:nvPr>
        </p:nvSpPr>
        <p:spPr/>
        <p:txBody>
          <a:bodyPr/>
          <a:lstStyle/>
          <a:p>
            <a:r>
              <a:rPr lang="en-US" dirty="0" smtClean="0"/>
              <a:t>Legislative Council</a:t>
            </a:r>
            <a:endParaRPr lang="en-US" dirty="0"/>
          </a:p>
        </p:txBody>
      </p:sp>
    </p:spTree>
    <p:extLst>
      <p:ext uri="{BB962C8B-B14F-4D97-AF65-F5344CB8AC3E}">
        <p14:creationId xmlns:p14="http://schemas.microsoft.com/office/powerpoint/2010/main" val="33134180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 y="1447800"/>
            <a:ext cx="8534400" cy="4572000"/>
          </a:xfrm>
        </p:spPr>
      </p:pic>
      <p:sp>
        <p:nvSpPr>
          <p:cNvPr id="3" name="Title 2"/>
          <p:cNvSpPr>
            <a:spLocks noGrp="1"/>
          </p:cNvSpPr>
          <p:nvPr>
            <p:ph type="title"/>
          </p:nvPr>
        </p:nvSpPr>
        <p:spPr/>
        <p:txBody>
          <a:bodyPr/>
          <a:lstStyle/>
          <a:p>
            <a:r>
              <a:rPr lang="en-US" dirty="0" smtClean="0"/>
              <a:t>Legislative Council in 1968.</a:t>
            </a:r>
            <a:endParaRPr lang="en-US" dirty="0"/>
          </a:p>
        </p:txBody>
      </p:sp>
    </p:spTree>
    <p:extLst>
      <p:ext uri="{BB962C8B-B14F-4D97-AF65-F5344CB8AC3E}">
        <p14:creationId xmlns:p14="http://schemas.microsoft.com/office/powerpoint/2010/main" val="42566534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1966 elections</a:t>
            </a:r>
            <a:r>
              <a:rPr lang="en-US" dirty="0"/>
              <a:t>-fought on party lines between Alliance and Federation Parties; ethnic polarization in parties.</a:t>
            </a:r>
          </a:p>
          <a:p>
            <a:r>
              <a:rPr lang="en-US" dirty="0" smtClean="0"/>
              <a:t>Two Political parties contested, where Alliance gained the majority and official leader was </a:t>
            </a:r>
            <a:r>
              <a:rPr lang="en-US" dirty="0" err="1" smtClean="0"/>
              <a:t>Ratu</a:t>
            </a:r>
            <a:r>
              <a:rPr lang="en-US" dirty="0" smtClean="0"/>
              <a:t> K.K.T. Mara. But the system did not give the full responsible government as Governor still retained full powers in matter of </a:t>
            </a:r>
            <a:r>
              <a:rPr lang="en-US" dirty="0" err="1" smtClean="0"/>
              <a:t>defence</a:t>
            </a:r>
            <a:r>
              <a:rPr lang="en-US" dirty="0" smtClean="0"/>
              <a:t>, external affairs, internal security and public service.</a:t>
            </a:r>
            <a:endParaRPr lang="en-US" dirty="0"/>
          </a:p>
        </p:txBody>
      </p:sp>
      <p:sp>
        <p:nvSpPr>
          <p:cNvPr id="3" name="Title 2"/>
          <p:cNvSpPr>
            <a:spLocks noGrp="1"/>
          </p:cNvSpPr>
          <p:nvPr>
            <p:ph type="title"/>
          </p:nvPr>
        </p:nvSpPr>
        <p:spPr/>
        <p:txBody>
          <a:bodyPr/>
          <a:lstStyle/>
          <a:p>
            <a:r>
              <a:rPr lang="en-US" dirty="0" smtClean="0"/>
              <a:t>Election of 1966</a:t>
            </a:r>
            <a:endParaRPr lang="en-US" dirty="0"/>
          </a:p>
        </p:txBody>
      </p:sp>
    </p:spTree>
    <p:extLst>
      <p:ext uri="{BB962C8B-B14F-4D97-AF65-F5344CB8AC3E}">
        <p14:creationId xmlns:p14="http://schemas.microsoft.com/office/powerpoint/2010/main" val="18231114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Bills of right was introduced where every person in Fiji regardless of race, origin, </a:t>
            </a:r>
            <a:r>
              <a:rPr lang="en-US" dirty="0" err="1" smtClean="0"/>
              <a:t>colour</a:t>
            </a:r>
            <a:r>
              <a:rPr lang="en-US" dirty="0" smtClean="0"/>
              <a:t>, religion, sex or political opinion were given the freedom to expression, assembly.</a:t>
            </a:r>
          </a:p>
          <a:p>
            <a:r>
              <a:rPr lang="en-US" dirty="0" smtClean="0"/>
              <a:t>Self Government approaches, both parties worked together for introduction of ministerial system.</a:t>
            </a:r>
          </a:p>
          <a:p>
            <a:r>
              <a:rPr lang="en-US" dirty="0" smtClean="0"/>
              <a:t>Constitution conferences were held and second held in 1970 and new constitution was introduced in 1970.</a:t>
            </a:r>
            <a:endParaRPr lang="en-US" dirty="0"/>
          </a:p>
        </p:txBody>
      </p:sp>
      <p:sp>
        <p:nvSpPr>
          <p:cNvPr id="3" name="Title 2"/>
          <p:cNvSpPr>
            <a:spLocks noGrp="1"/>
          </p:cNvSpPr>
          <p:nvPr>
            <p:ph type="title"/>
          </p:nvPr>
        </p:nvSpPr>
        <p:spPr/>
        <p:txBody>
          <a:bodyPr/>
          <a:lstStyle/>
          <a:p>
            <a:endParaRPr lang="en-US" dirty="0"/>
          </a:p>
        </p:txBody>
      </p:sp>
    </p:spTree>
    <p:extLst>
      <p:ext uri="{BB962C8B-B14F-4D97-AF65-F5344CB8AC3E}">
        <p14:creationId xmlns:p14="http://schemas.microsoft.com/office/powerpoint/2010/main" val="29287353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1371600"/>
            <a:ext cx="8229600" cy="4648200"/>
          </a:xfrm>
        </p:spPr>
      </p:pic>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37586098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20000"/>
          </a:bodyPr>
          <a:lstStyle/>
          <a:p>
            <a:r>
              <a:rPr lang="en-US" b="1" dirty="0" smtClean="0"/>
              <a:t>Federation Party- </a:t>
            </a:r>
            <a:r>
              <a:rPr lang="en-US" dirty="0" smtClean="0"/>
              <a:t>stood for independence, self-government, common roll</a:t>
            </a:r>
          </a:p>
          <a:p>
            <a:r>
              <a:rPr lang="en-US" b="1" dirty="0" smtClean="0"/>
              <a:t>Alliance Party </a:t>
            </a:r>
            <a:r>
              <a:rPr lang="en-US" dirty="0" smtClean="0"/>
              <a:t>stood for gradual political change, retention of communal roll</a:t>
            </a:r>
          </a:p>
          <a:p>
            <a:r>
              <a:rPr lang="en-US" dirty="0" smtClean="0"/>
              <a:t>AP won with 22 seats and Federation nine.</a:t>
            </a:r>
          </a:p>
          <a:p>
            <a:r>
              <a:rPr lang="en-US" dirty="0" smtClean="0"/>
              <a:t>1969-Denning Report- sugar cane contract favored cane growers (CSR ceased operations 1973)</a:t>
            </a:r>
          </a:p>
          <a:p>
            <a:r>
              <a:rPr lang="en-US" b="1" dirty="0" smtClean="0"/>
              <a:t>April 1970- second London Conference </a:t>
            </a:r>
            <a:r>
              <a:rPr lang="en-US" dirty="0" smtClean="0"/>
              <a:t>which led to a compromise on electoral system and constitution </a:t>
            </a:r>
            <a:endParaRPr lang="en-US" dirty="0" smtClean="0"/>
          </a:p>
          <a:p>
            <a:pPr marL="109728" indent="0">
              <a:buNone/>
            </a:pPr>
            <a:r>
              <a:rPr lang="en-US" b="1" dirty="0"/>
              <a:t>Fiji- Bicameral Legislature</a:t>
            </a:r>
          </a:p>
          <a:p>
            <a:r>
              <a:rPr lang="en-US" dirty="0"/>
              <a:t>Upper House- Senate - appointed members</a:t>
            </a:r>
          </a:p>
          <a:p>
            <a:r>
              <a:rPr lang="en-US" dirty="0"/>
              <a:t>Lower House – House of Representatives – elected members – 52 seats</a:t>
            </a:r>
          </a:p>
          <a:p>
            <a:r>
              <a:rPr lang="en-US" dirty="0"/>
              <a:t>A compromise reached and interim solution reached on election method for House of Representatives</a:t>
            </a:r>
          </a:p>
          <a:p>
            <a:r>
              <a:rPr lang="en-US" b="1" dirty="0"/>
              <a:t>1969- Fiji Education Commission </a:t>
            </a:r>
            <a:r>
              <a:rPr lang="en-US" dirty="0"/>
              <a:t>set up to review education system and examine problem of Fijian education</a:t>
            </a:r>
          </a:p>
          <a:p>
            <a:endParaRPr lang="en-US" dirty="0"/>
          </a:p>
        </p:txBody>
      </p:sp>
    </p:spTree>
    <p:extLst>
      <p:ext uri="{BB962C8B-B14F-4D97-AF65-F5344CB8AC3E}">
        <p14:creationId xmlns:p14="http://schemas.microsoft.com/office/powerpoint/2010/main" val="2534160168"/>
      </p:ext>
    </p:extLst>
  </p:cSld>
  <p:clrMapOvr>
    <a:masterClrMapping/>
  </p:clrMapOvr>
  <p:transition spd="slow">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305800" cy="6324600"/>
          </a:xfrm>
        </p:spPr>
        <p:txBody>
          <a:bodyPr>
            <a:normAutofit fontScale="77500" lnSpcReduction="20000"/>
          </a:bodyPr>
          <a:lstStyle/>
          <a:p>
            <a:r>
              <a:rPr lang="en-US" b="1" i="1" dirty="0" smtClean="0"/>
              <a:t>Education Commission recommendation</a:t>
            </a:r>
            <a:r>
              <a:rPr lang="en-US" dirty="0" smtClean="0"/>
              <a:t>:</a:t>
            </a:r>
          </a:p>
          <a:p>
            <a:pPr marL="514350" indent="-514350">
              <a:buAutoNum type="arabicPeriod"/>
            </a:pPr>
            <a:r>
              <a:rPr lang="en-US" dirty="0" smtClean="0"/>
              <a:t>50% Government university scholarship reserved for Fijians, other ethnic groups competing for own allocated quota</a:t>
            </a:r>
          </a:p>
          <a:p>
            <a:pPr marL="514350" indent="-514350">
              <a:buAutoNum type="arabicPeriod"/>
            </a:pPr>
            <a:r>
              <a:rPr lang="en-US" dirty="0" smtClean="0"/>
              <a:t>Provision for 9years review@ end of 6 years.</a:t>
            </a:r>
          </a:p>
          <a:p>
            <a:pPr marL="514350" indent="-514350">
              <a:buAutoNum type="arabicPeriod"/>
            </a:pPr>
            <a:r>
              <a:rPr lang="en-US" dirty="0" smtClean="0"/>
              <a:t>1976-review came into effect</a:t>
            </a:r>
          </a:p>
          <a:p>
            <a:r>
              <a:rPr lang="en-US" dirty="0" smtClean="0"/>
              <a:t>1969-A.D.Patel passed away; NFP ranks led by </a:t>
            </a:r>
            <a:r>
              <a:rPr lang="en-US" dirty="0" err="1" smtClean="0"/>
              <a:t>Siddiq</a:t>
            </a:r>
            <a:r>
              <a:rPr lang="en-US" dirty="0" smtClean="0"/>
              <a:t> </a:t>
            </a:r>
            <a:r>
              <a:rPr lang="en-US" dirty="0" err="1" smtClean="0"/>
              <a:t>Koya</a:t>
            </a:r>
            <a:r>
              <a:rPr lang="en-US" dirty="0" smtClean="0"/>
              <a:t> (Muslim lawyer)</a:t>
            </a:r>
          </a:p>
          <a:p>
            <a:pPr marL="0" indent="0">
              <a:buNone/>
            </a:pPr>
            <a:r>
              <a:rPr lang="en-US" b="1" dirty="0"/>
              <a:t>1970 </a:t>
            </a:r>
            <a:r>
              <a:rPr lang="en-US" dirty="0"/>
              <a:t>- Fiji becomes independent with </a:t>
            </a:r>
            <a:r>
              <a:rPr lang="en-US" dirty="0" err="1"/>
              <a:t>Ratu</a:t>
            </a:r>
            <a:r>
              <a:rPr lang="en-US" dirty="0"/>
              <a:t> Sir </a:t>
            </a:r>
            <a:r>
              <a:rPr lang="en-US" dirty="0" err="1"/>
              <a:t>Kamisese</a:t>
            </a:r>
            <a:r>
              <a:rPr lang="en-US" dirty="0"/>
              <a:t> Mara of the AP as prime </a:t>
            </a:r>
            <a:r>
              <a:rPr lang="en-US" dirty="0" smtClean="0"/>
              <a:t>minister.</a:t>
            </a:r>
            <a:endParaRPr lang="en-US" dirty="0"/>
          </a:p>
          <a:p>
            <a:pPr marL="0" indent="0">
              <a:buNone/>
            </a:pPr>
            <a:r>
              <a:rPr lang="en-US" dirty="0"/>
              <a:t>October 1970 – Fiji gained independence with a 1970 </a:t>
            </a:r>
            <a:r>
              <a:rPr lang="en-US" dirty="0" smtClean="0"/>
              <a:t>Constitution</a:t>
            </a:r>
          </a:p>
          <a:p>
            <a:pPr algn="just"/>
            <a:r>
              <a:rPr lang="en-US" b="1" dirty="0"/>
              <a:t>1970- Bicameral Parliament </a:t>
            </a:r>
            <a:r>
              <a:rPr lang="en-US" dirty="0"/>
              <a:t>– Senate- 22 seats; House of Representatives- 52 (27 communal; 25 national)</a:t>
            </a:r>
          </a:p>
          <a:p>
            <a:pPr algn="just"/>
            <a:r>
              <a:rPr lang="en-US" b="1" dirty="0"/>
              <a:t>1975- Street Commission </a:t>
            </a:r>
            <a:r>
              <a:rPr lang="en-US" dirty="0"/>
              <a:t>appointed to review &amp; provide recommendation for electoral system</a:t>
            </a:r>
          </a:p>
          <a:p>
            <a:pPr algn="just"/>
            <a:r>
              <a:rPr lang="en-US" dirty="0"/>
              <a:t>Recommended keep communal seats but also include common roll-opposed by AP </a:t>
            </a:r>
          </a:p>
          <a:p>
            <a:pPr algn="just"/>
            <a:r>
              <a:rPr lang="en-US" dirty="0"/>
              <a:t>Mid 1970s- land issue resurfaced with Alliance Government reserving large areas of Crown land  (1966-ALTO-30 years lease, extended contract)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60649497"/>
      </p:ext>
    </p:extLst>
  </p:cSld>
  <p:clrMapOvr>
    <a:masterClrMapping/>
  </p:clrMapOvr>
  <p:transition spd="slow">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382000" cy="6096000"/>
          </a:xfrm>
        </p:spPr>
        <p:txBody>
          <a:bodyPr>
            <a:normAutofit fontScale="92500" lnSpcReduction="20000"/>
          </a:bodyPr>
          <a:lstStyle/>
          <a:p>
            <a:pPr algn="just"/>
            <a:r>
              <a:rPr lang="en-US" b="1" dirty="0" smtClean="0"/>
              <a:t>1975- </a:t>
            </a:r>
            <a:r>
              <a:rPr lang="en-US" b="1" dirty="0" err="1" smtClean="0"/>
              <a:t>Sakeasi</a:t>
            </a:r>
            <a:r>
              <a:rPr lang="en-US" b="1" dirty="0" smtClean="0"/>
              <a:t> </a:t>
            </a:r>
            <a:r>
              <a:rPr lang="en-US" b="1" dirty="0" err="1" smtClean="0"/>
              <a:t>Butadroka</a:t>
            </a:r>
            <a:r>
              <a:rPr lang="en-US" b="1" dirty="0" smtClean="0"/>
              <a:t> </a:t>
            </a:r>
            <a:r>
              <a:rPr lang="en-US" dirty="0" smtClean="0"/>
              <a:t>– Alliance Parliamentarian (assistant minister) advocated Fiji for the Fijians &amp; repatriate Indians to India, was formerly expelled from AP.</a:t>
            </a:r>
          </a:p>
          <a:p>
            <a:pPr algn="just"/>
            <a:r>
              <a:rPr lang="en-US" dirty="0" err="1" smtClean="0"/>
              <a:t>Butadroka</a:t>
            </a:r>
            <a:r>
              <a:rPr lang="en-US" dirty="0" smtClean="0"/>
              <a:t> formed own party- Fijian Nationalist Party- support from underprivileged Fijian community</a:t>
            </a:r>
          </a:p>
          <a:p>
            <a:pPr algn="just"/>
            <a:r>
              <a:rPr lang="en-US" dirty="0" smtClean="0"/>
              <a:t>April 1977 - General Elections</a:t>
            </a:r>
          </a:p>
          <a:p>
            <a:pPr algn="just"/>
            <a:r>
              <a:rPr lang="en-US" dirty="0" smtClean="0"/>
              <a:t>National Federation Party won 26 seats; Alliance- 24 seats (</a:t>
            </a:r>
            <a:r>
              <a:rPr lang="en-US" dirty="0" err="1" smtClean="0"/>
              <a:t>Butadroka’s</a:t>
            </a:r>
            <a:r>
              <a:rPr lang="en-US" dirty="0" smtClean="0"/>
              <a:t> party split Fijian votes) </a:t>
            </a:r>
            <a:endParaRPr lang="en-US" dirty="0" smtClean="0"/>
          </a:p>
          <a:p>
            <a:pPr algn="just"/>
            <a:r>
              <a:rPr lang="en-US" dirty="0"/>
              <a:t>NFP couldn’t immediately form a government</a:t>
            </a:r>
          </a:p>
          <a:p>
            <a:pPr algn="just"/>
            <a:r>
              <a:rPr lang="en-US" dirty="0"/>
              <a:t>Governor General re-appointed a minority government of national unity led by Ratu Mara</a:t>
            </a:r>
          </a:p>
          <a:p>
            <a:pPr algn="just"/>
            <a:r>
              <a:rPr lang="en-US" dirty="0"/>
              <a:t>Rift within National Federation Party leadership ranks; emergence of Jai Ram Reddy</a:t>
            </a:r>
          </a:p>
          <a:p>
            <a:pPr algn="just"/>
            <a:r>
              <a:rPr lang="en-US" dirty="0"/>
              <a:t>1982 General Elections – new </a:t>
            </a:r>
            <a:r>
              <a:rPr lang="en-US" b="1" dirty="0"/>
              <a:t>Western United Front (WUF) Party </a:t>
            </a:r>
            <a:r>
              <a:rPr lang="en-US" dirty="0"/>
              <a:t>emerged (1981) led by Ratu </a:t>
            </a:r>
            <a:r>
              <a:rPr lang="en-US" dirty="0" err="1"/>
              <a:t>Osea</a:t>
            </a:r>
            <a:r>
              <a:rPr lang="en-US" dirty="0"/>
              <a:t> Gavidi which forged a coalition with NFP</a:t>
            </a:r>
          </a:p>
          <a:p>
            <a:pPr algn="just"/>
            <a:endParaRPr lang="en-US" dirty="0"/>
          </a:p>
        </p:txBody>
      </p:sp>
    </p:spTree>
    <p:extLst>
      <p:ext uri="{BB962C8B-B14F-4D97-AF65-F5344CB8AC3E}">
        <p14:creationId xmlns:p14="http://schemas.microsoft.com/office/powerpoint/2010/main" val="1853382310"/>
      </p:ext>
    </p:extLst>
  </p:cSld>
  <p:clrMapOvr>
    <a:masterClrMapping/>
  </p:clrMapOvr>
  <p:transition spd="slow">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82000" cy="6172200"/>
          </a:xfrm>
        </p:spPr>
        <p:txBody>
          <a:bodyPr>
            <a:normAutofit fontScale="85000" lnSpcReduction="20000"/>
          </a:bodyPr>
          <a:lstStyle/>
          <a:p>
            <a:pPr algn="just"/>
            <a:r>
              <a:rPr lang="en-US" dirty="0" smtClean="0"/>
              <a:t>AP won with 28 seats; NFP-WUF coalition won 24 seats</a:t>
            </a:r>
          </a:p>
          <a:p>
            <a:pPr algn="just"/>
            <a:r>
              <a:rPr lang="en-US" dirty="0" smtClean="0"/>
              <a:t>Pattern of ethnic voting continued</a:t>
            </a:r>
          </a:p>
          <a:p>
            <a:pPr algn="just"/>
            <a:r>
              <a:rPr lang="en-US" dirty="0" smtClean="0"/>
              <a:t>1984- Jai Ram Reddy resigned from Parliament and </a:t>
            </a:r>
            <a:r>
              <a:rPr lang="en-US" dirty="0" err="1" smtClean="0"/>
              <a:t>Siddiq</a:t>
            </a:r>
            <a:r>
              <a:rPr lang="en-US" dirty="0" smtClean="0"/>
              <a:t> </a:t>
            </a:r>
            <a:r>
              <a:rPr lang="en-US" dirty="0" err="1" smtClean="0"/>
              <a:t>Koya</a:t>
            </a:r>
            <a:r>
              <a:rPr lang="en-US" dirty="0" smtClean="0"/>
              <a:t> resumed leadership of NFP</a:t>
            </a:r>
          </a:p>
          <a:p>
            <a:pPr algn="just"/>
            <a:r>
              <a:rPr lang="en-US" dirty="0" smtClean="0"/>
              <a:t>Early 1980s- trade union movement gained momentum with registration of 46 trade unions (Alliance Government wage freeze in 1984)</a:t>
            </a:r>
          </a:p>
          <a:p>
            <a:pPr algn="just"/>
            <a:r>
              <a:rPr lang="en-US" dirty="0" smtClean="0"/>
              <a:t>1985- Fiji </a:t>
            </a:r>
            <a:r>
              <a:rPr lang="en-US" dirty="0" err="1" smtClean="0"/>
              <a:t>Labour</a:t>
            </a:r>
            <a:r>
              <a:rPr lang="en-US" dirty="0" smtClean="0"/>
              <a:t> Party </a:t>
            </a:r>
            <a:r>
              <a:rPr lang="en-US" dirty="0" smtClean="0"/>
              <a:t>formed</a:t>
            </a:r>
          </a:p>
          <a:p>
            <a:pPr algn="just"/>
            <a:r>
              <a:rPr lang="en-US" dirty="0"/>
              <a:t>Fiji </a:t>
            </a:r>
            <a:r>
              <a:rPr lang="en-US" dirty="0" err="1"/>
              <a:t>Labour</a:t>
            </a:r>
            <a:r>
              <a:rPr lang="en-US" dirty="0"/>
              <a:t> Party formed in 1985</a:t>
            </a:r>
          </a:p>
          <a:p>
            <a:pPr algn="just"/>
            <a:r>
              <a:rPr lang="en-US" dirty="0"/>
              <a:t>Formed out of Fiji Public Servants Association</a:t>
            </a:r>
          </a:p>
          <a:p>
            <a:pPr algn="just"/>
            <a:r>
              <a:rPr lang="en-US" dirty="0"/>
              <a:t>Secretary-</a:t>
            </a:r>
            <a:r>
              <a:rPr lang="en-US" dirty="0" err="1"/>
              <a:t>Mahendra</a:t>
            </a:r>
            <a:r>
              <a:rPr lang="en-US" dirty="0"/>
              <a:t> Chaudhary</a:t>
            </a:r>
          </a:p>
          <a:p>
            <a:pPr algn="just"/>
            <a:r>
              <a:rPr lang="en-US" dirty="0"/>
              <a:t>President-Dr </a:t>
            </a:r>
            <a:r>
              <a:rPr lang="en-US" dirty="0" err="1"/>
              <a:t>Timoci</a:t>
            </a:r>
            <a:r>
              <a:rPr lang="en-US" dirty="0"/>
              <a:t> </a:t>
            </a:r>
            <a:r>
              <a:rPr lang="en-US" dirty="0" err="1"/>
              <a:t>Bavadra</a:t>
            </a:r>
            <a:r>
              <a:rPr lang="en-US" dirty="0"/>
              <a:t> sets up the Fiji </a:t>
            </a:r>
            <a:r>
              <a:rPr lang="en-US" dirty="0" err="1"/>
              <a:t>Labour</a:t>
            </a:r>
            <a:r>
              <a:rPr lang="en-US" dirty="0"/>
              <a:t> Party with trade union support.</a:t>
            </a:r>
          </a:p>
          <a:p>
            <a:pPr algn="just"/>
            <a:r>
              <a:rPr lang="en-US" dirty="0"/>
              <a:t>Appealed to majority of commoners-urban working class Fijians, some old NFP members &amp; Youth Wing</a:t>
            </a:r>
          </a:p>
          <a:p>
            <a:pPr algn="just"/>
            <a:r>
              <a:rPr lang="en-US" dirty="0"/>
              <a:t>Contested 1987 elections &amp; won.</a:t>
            </a:r>
          </a:p>
          <a:p>
            <a:pPr algn="just"/>
            <a:r>
              <a:rPr lang="en-US" b="1" dirty="0"/>
              <a:t>1987 April </a:t>
            </a:r>
            <a:r>
              <a:rPr lang="en-US" dirty="0"/>
              <a:t>- Indian-dominated coalition led by </a:t>
            </a:r>
            <a:r>
              <a:rPr lang="en-US" dirty="0" err="1"/>
              <a:t>Bavadra</a:t>
            </a:r>
            <a:r>
              <a:rPr lang="en-US" dirty="0"/>
              <a:t> wins general election, ending 17 years of rule by the AP and Prime Minister Mara.</a:t>
            </a:r>
          </a:p>
          <a:p>
            <a:pPr algn="just"/>
            <a:endParaRPr lang="en-US" dirty="0"/>
          </a:p>
        </p:txBody>
      </p:sp>
    </p:spTree>
    <p:extLst>
      <p:ext uri="{BB962C8B-B14F-4D97-AF65-F5344CB8AC3E}">
        <p14:creationId xmlns:p14="http://schemas.microsoft.com/office/powerpoint/2010/main" val="1798008634"/>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 y="1447800"/>
            <a:ext cx="7696200" cy="5105399"/>
          </a:xfrm>
        </p:spPr>
      </p:pic>
      <p:sp>
        <p:nvSpPr>
          <p:cNvPr id="3" name="Title 2"/>
          <p:cNvSpPr>
            <a:spLocks noGrp="1"/>
          </p:cNvSpPr>
          <p:nvPr>
            <p:ph type="title"/>
          </p:nvPr>
        </p:nvSpPr>
        <p:spPr/>
        <p:txBody>
          <a:bodyPr/>
          <a:lstStyle/>
          <a:p>
            <a:r>
              <a:rPr lang="en-US" dirty="0" smtClean="0"/>
              <a:t>Fijian Affair Board 1945</a:t>
            </a:r>
            <a:endParaRPr lang="en-US" dirty="0"/>
          </a:p>
        </p:txBody>
      </p:sp>
    </p:spTree>
    <p:extLst>
      <p:ext uri="{BB962C8B-B14F-4D97-AF65-F5344CB8AC3E}">
        <p14:creationId xmlns:p14="http://schemas.microsoft.com/office/powerpoint/2010/main" val="893271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r>
              <a:rPr lang="en-US" dirty="0" smtClean="0"/>
              <a:t>It was designed to be the link between the Legislative Council, the Council of Chiefs and the Executive Council.</a:t>
            </a:r>
          </a:p>
          <a:p>
            <a:r>
              <a:rPr lang="en-US" dirty="0" smtClean="0"/>
              <a:t>The board’s duties were to make recommendations to the Governor for the benefit of the Fijian people and to consider any matters which the Governor might submit to it. It made laws called Fijian Affairs Regulations after 1948 dealing with Fijian life. </a:t>
            </a:r>
            <a:endParaRPr lang="en-US" dirty="0" smtClean="0"/>
          </a:p>
          <a:p>
            <a:endParaRPr lang="en-US" dirty="0"/>
          </a:p>
          <a:p>
            <a:pPr marL="109728" indent="0">
              <a:buNone/>
            </a:pPr>
            <a:r>
              <a:rPr lang="en-US" b="1" u="sng" dirty="0" smtClean="0"/>
              <a:t>Council of Chiefs</a:t>
            </a:r>
          </a:p>
          <a:p>
            <a:r>
              <a:rPr lang="en-US" dirty="0"/>
              <a:t>The Council of Chiefs existed since Gordon’s period and was reorganized in 1945. Its members were</a:t>
            </a:r>
          </a:p>
          <a:p>
            <a:pPr marL="624078" indent="-514350">
              <a:buFont typeface="+mj-lt"/>
              <a:buAutoNum type="arabicPeriod"/>
            </a:pPr>
            <a:r>
              <a:rPr lang="en-US" dirty="0"/>
              <a:t>Secretary for Fijian affairs, Chairperson</a:t>
            </a:r>
          </a:p>
          <a:p>
            <a:pPr marL="624078" indent="-514350">
              <a:buFont typeface="+mj-lt"/>
              <a:buAutoNum type="arabicPeriod"/>
            </a:pPr>
            <a:r>
              <a:rPr lang="en-US" dirty="0"/>
              <a:t>The </a:t>
            </a:r>
            <a:r>
              <a:rPr lang="en-US" dirty="0" err="1"/>
              <a:t>Roko</a:t>
            </a:r>
            <a:r>
              <a:rPr lang="en-US" dirty="0"/>
              <a:t> of the 14 provinces. </a:t>
            </a:r>
          </a:p>
          <a:p>
            <a:pPr marL="624078" indent="-514350">
              <a:buFont typeface="+mj-lt"/>
              <a:buAutoNum type="arabicPeriod"/>
            </a:pPr>
            <a:r>
              <a:rPr lang="en-US" dirty="0"/>
              <a:t>1 representative from each province</a:t>
            </a:r>
          </a:p>
          <a:p>
            <a:pPr marL="624078" indent="-514350">
              <a:buFont typeface="+mj-lt"/>
              <a:buAutoNum type="arabicPeriod"/>
            </a:pPr>
            <a:r>
              <a:rPr lang="en-US" dirty="0"/>
              <a:t>1 Fijian magistrate</a:t>
            </a:r>
          </a:p>
          <a:p>
            <a:pPr marL="624078" indent="-514350">
              <a:buFont typeface="+mj-lt"/>
              <a:buAutoNum type="arabicPeriod"/>
            </a:pPr>
            <a:r>
              <a:rPr lang="en-US" dirty="0"/>
              <a:t>1Fijian medical practitioner</a:t>
            </a:r>
          </a:p>
          <a:p>
            <a:pPr marL="624078" indent="-514350">
              <a:buFont typeface="+mj-lt"/>
              <a:buAutoNum type="arabicPeriod"/>
            </a:pPr>
            <a:r>
              <a:rPr lang="en-US" dirty="0"/>
              <a:t>6 chiefs nominated by the Governor</a:t>
            </a:r>
          </a:p>
          <a:p>
            <a:pPr marL="624078" indent="-514350">
              <a:buFont typeface="+mj-lt"/>
              <a:buAutoNum type="arabicPeriod"/>
            </a:pPr>
            <a:r>
              <a:rPr lang="en-US" dirty="0"/>
              <a:t>1 school teacher.</a:t>
            </a:r>
          </a:p>
          <a:p>
            <a:pPr marL="109728" indent="0">
              <a:buNone/>
            </a:pPr>
            <a:r>
              <a:rPr lang="en-US" b="1" dirty="0"/>
              <a:t>Council duties were to make recommendation and proposals for the benefit of the Fijian people and it was purely an advisory</a:t>
            </a:r>
            <a:r>
              <a:rPr lang="en-US" b="1" dirty="0" smtClean="0"/>
              <a:t>.</a:t>
            </a:r>
          </a:p>
          <a:p>
            <a:endParaRPr lang="en-US" dirty="0"/>
          </a:p>
        </p:txBody>
      </p:sp>
      <p:sp>
        <p:nvSpPr>
          <p:cNvPr id="3" name="Title 2"/>
          <p:cNvSpPr>
            <a:spLocks noGrp="1"/>
          </p:cNvSpPr>
          <p:nvPr>
            <p:ph type="title"/>
          </p:nvPr>
        </p:nvSpPr>
        <p:spPr/>
        <p:txBody>
          <a:bodyPr/>
          <a:lstStyle/>
          <a:p>
            <a:r>
              <a:rPr lang="en-US" dirty="0" smtClean="0"/>
              <a:t>Fijian Affairs Board</a:t>
            </a:r>
            <a:endParaRPr lang="en-US" dirty="0"/>
          </a:p>
        </p:txBody>
      </p:sp>
    </p:spTree>
    <p:extLst>
      <p:ext uri="{BB962C8B-B14F-4D97-AF65-F5344CB8AC3E}">
        <p14:creationId xmlns:p14="http://schemas.microsoft.com/office/powerpoint/2010/main" val="365887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016691"/>
          </a:xfrm>
        </p:spPr>
        <p:txBody>
          <a:bodyPr>
            <a:normAutofit fontScale="85000" lnSpcReduction="10000"/>
          </a:bodyPr>
          <a:lstStyle/>
          <a:p>
            <a:r>
              <a:rPr lang="en-US" dirty="0" smtClean="0"/>
              <a:t>These councils were to carry out the business of the Fiji administration in the provinces. Its members were</a:t>
            </a:r>
          </a:p>
          <a:p>
            <a:pPr marL="624078" indent="-514350">
              <a:buFont typeface="+mj-lt"/>
              <a:buAutoNum type="arabicPeriod"/>
            </a:pPr>
            <a:r>
              <a:rPr lang="en-US" dirty="0" smtClean="0"/>
              <a:t>The Secretary For Fijian Affairs, (Chairperson)</a:t>
            </a:r>
          </a:p>
          <a:p>
            <a:pPr marL="624078" indent="-514350">
              <a:buFont typeface="+mj-lt"/>
              <a:buAutoNum type="arabicPeriod"/>
            </a:pPr>
            <a:r>
              <a:rPr lang="en-US" dirty="0" smtClean="0"/>
              <a:t>The District Commissioner</a:t>
            </a:r>
          </a:p>
          <a:p>
            <a:pPr marL="624078" indent="-514350">
              <a:buFont typeface="+mj-lt"/>
              <a:buAutoNum type="arabicPeriod"/>
            </a:pPr>
            <a:r>
              <a:rPr lang="en-US" dirty="0" smtClean="0"/>
              <a:t>The </a:t>
            </a:r>
            <a:r>
              <a:rPr lang="en-US" dirty="0" err="1" smtClean="0"/>
              <a:t>Roko</a:t>
            </a:r>
            <a:endParaRPr lang="en-US" dirty="0" smtClean="0"/>
          </a:p>
          <a:p>
            <a:pPr marL="624078" indent="-514350">
              <a:buFont typeface="+mj-lt"/>
              <a:buAutoNum type="arabicPeriod"/>
            </a:pPr>
            <a:r>
              <a:rPr lang="en-US" dirty="0" smtClean="0"/>
              <a:t>The District officers</a:t>
            </a:r>
          </a:p>
          <a:p>
            <a:pPr marL="624078" indent="-514350">
              <a:buFont typeface="+mj-lt"/>
              <a:buAutoNum type="arabicPeriod"/>
            </a:pPr>
            <a:r>
              <a:rPr lang="en-US" dirty="0" smtClean="0"/>
              <a:t>5 landowners</a:t>
            </a:r>
          </a:p>
          <a:p>
            <a:pPr marL="624078" indent="-514350">
              <a:buFont typeface="+mj-lt"/>
              <a:buAutoNum type="arabicPeriod"/>
            </a:pPr>
            <a:r>
              <a:rPr lang="en-US" dirty="0" smtClean="0"/>
              <a:t>Fijian magistrates</a:t>
            </a:r>
          </a:p>
          <a:p>
            <a:pPr marL="624078" indent="-514350">
              <a:buFont typeface="+mj-lt"/>
              <a:buAutoNum type="arabicPeriod"/>
            </a:pPr>
            <a:r>
              <a:rPr lang="en-US" dirty="0" smtClean="0"/>
              <a:t>Medical officers</a:t>
            </a:r>
          </a:p>
          <a:p>
            <a:pPr marL="624078" indent="-514350">
              <a:buFont typeface="+mj-lt"/>
              <a:buAutoNum type="arabicPeriod"/>
            </a:pPr>
            <a:r>
              <a:rPr lang="en-US" dirty="0" smtClean="0"/>
              <a:t> </a:t>
            </a:r>
            <a:r>
              <a:rPr lang="en-US" dirty="0" err="1" smtClean="0"/>
              <a:t>Buli</a:t>
            </a:r>
            <a:endParaRPr lang="en-US" dirty="0" smtClean="0"/>
          </a:p>
          <a:p>
            <a:pPr marL="624078" indent="-514350">
              <a:buFont typeface="+mj-lt"/>
              <a:buAutoNum type="arabicPeriod"/>
            </a:pPr>
            <a:r>
              <a:rPr lang="en-US" dirty="0" smtClean="0"/>
              <a:t>3 representatives from each </a:t>
            </a:r>
            <a:r>
              <a:rPr lang="en-US" dirty="0" err="1" smtClean="0"/>
              <a:t>Tikina</a:t>
            </a:r>
            <a:endParaRPr lang="en-US" dirty="0" smtClean="0"/>
          </a:p>
          <a:p>
            <a:pPr marL="109728" indent="0">
              <a:buNone/>
            </a:pPr>
            <a:r>
              <a:rPr lang="en-US" b="1" dirty="0" smtClean="0"/>
              <a:t>The council made laws for carrying out the Fijian Regulations and for the levying of rates in the provinces.</a:t>
            </a:r>
          </a:p>
          <a:p>
            <a:endParaRPr lang="en-US" dirty="0"/>
          </a:p>
        </p:txBody>
      </p:sp>
      <p:sp>
        <p:nvSpPr>
          <p:cNvPr id="3" name="Title 2"/>
          <p:cNvSpPr>
            <a:spLocks noGrp="1"/>
          </p:cNvSpPr>
          <p:nvPr>
            <p:ph type="title"/>
          </p:nvPr>
        </p:nvSpPr>
        <p:spPr>
          <a:xfrm>
            <a:off x="457200" y="304800"/>
            <a:ext cx="8229600" cy="685800"/>
          </a:xfrm>
        </p:spPr>
        <p:txBody>
          <a:bodyPr>
            <a:normAutofit fontScale="90000"/>
          </a:bodyPr>
          <a:lstStyle/>
          <a:p>
            <a:r>
              <a:rPr lang="en-US" dirty="0" smtClean="0"/>
              <a:t>Provincial Councils</a:t>
            </a:r>
            <a:endParaRPr lang="en-US" dirty="0"/>
          </a:p>
        </p:txBody>
      </p:sp>
    </p:spTree>
    <p:extLst>
      <p:ext uri="{BB962C8B-B14F-4D97-AF65-F5344CB8AC3E}">
        <p14:creationId xmlns:p14="http://schemas.microsoft.com/office/powerpoint/2010/main" val="2611014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smtClean="0"/>
              <a:t>The </a:t>
            </a:r>
            <a:r>
              <a:rPr lang="en-US" dirty="0" err="1" smtClean="0"/>
              <a:t>Tikina</a:t>
            </a:r>
            <a:r>
              <a:rPr lang="en-US" dirty="0" smtClean="0"/>
              <a:t> Councils were those with which the people had most direct contact. Its members were</a:t>
            </a:r>
          </a:p>
          <a:p>
            <a:pPr marL="624078" indent="-514350">
              <a:buFont typeface="+mj-lt"/>
              <a:buAutoNum type="arabicPeriod"/>
            </a:pPr>
            <a:r>
              <a:rPr lang="en-US" dirty="0" err="1" smtClean="0"/>
              <a:t>Buli</a:t>
            </a:r>
            <a:endParaRPr lang="en-US" dirty="0" smtClean="0"/>
          </a:p>
          <a:p>
            <a:pPr marL="624078" indent="-514350">
              <a:buFont typeface="+mj-lt"/>
              <a:buAutoNum type="arabicPeriod"/>
            </a:pPr>
            <a:r>
              <a:rPr lang="en-US" dirty="0" smtClean="0"/>
              <a:t>3 chiefs elected by the </a:t>
            </a:r>
            <a:r>
              <a:rPr lang="en-US" dirty="0" err="1" smtClean="0"/>
              <a:t>Tikina</a:t>
            </a:r>
            <a:r>
              <a:rPr lang="en-US" dirty="0" smtClean="0"/>
              <a:t> chiefs</a:t>
            </a:r>
          </a:p>
          <a:p>
            <a:pPr marL="624078" indent="-514350">
              <a:buFont typeface="+mj-lt"/>
              <a:buAutoNum type="arabicPeriod"/>
            </a:pPr>
            <a:r>
              <a:rPr lang="en-US" dirty="0" smtClean="0"/>
              <a:t>The Fijian magistrate</a:t>
            </a:r>
          </a:p>
          <a:p>
            <a:pPr marL="624078" indent="-514350">
              <a:buFont typeface="+mj-lt"/>
              <a:buAutoNum type="arabicPeriod"/>
            </a:pPr>
            <a:r>
              <a:rPr lang="en-US" dirty="0" smtClean="0"/>
              <a:t>Medical officers</a:t>
            </a:r>
          </a:p>
          <a:p>
            <a:pPr marL="624078" indent="-514350">
              <a:buFont typeface="+mj-lt"/>
              <a:buAutoNum type="arabicPeriod"/>
            </a:pPr>
            <a:r>
              <a:rPr lang="en-US" dirty="0" smtClean="0"/>
              <a:t>3 </a:t>
            </a:r>
            <a:r>
              <a:rPr lang="en-US" dirty="0" err="1" smtClean="0"/>
              <a:t>Turaga-ni-Koro</a:t>
            </a:r>
            <a:endParaRPr lang="en-US" dirty="0" smtClean="0"/>
          </a:p>
          <a:p>
            <a:pPr marL="624078" indent="-514350">
              <a:buFont typeface="+mj-lt"/>
              <a:buAutoNum type="arabicPeriod"/>
            </a:pPr>
            <a:r>
              <a:rPr lang="en-US" dirty="0" smtClean="0"/>
              <a:t>1 representative from each village</a:t>
            </a:r>
          </a:p>
          <a:p>
            <a:pPr marL="624078" indent="-514350">
              <a:buFont typeface="+mj-lt"/>
              <a:buAutoNum type="arabicPeriod"/>
            </a:pPr>
            <a:r>
              <a:rPr lang="en-US" dirty="0" smtClean="0"/>
              <a:t>Field assistant of the </a:t>
            </a:r>
            <a:r>
              <a:rPr lang="en-US" dirty="0" err="1" smtClean="0"/>
              <a:t>Tikina</a:t>
            </a:r>
            <a:endParaRPr lang="en-US" dirty="0" smtClean="0"/>
          </a:p>
          <a:p>
            <a:pPr marL="109728" indent="0">
              <a:buNone/>
            </a:pPr>
            <a:r>
              <a:rPr lang="en-US" b="1" dirty="0" smtClean="0"/>
              <a:t>The councils could make orders to be obeyed by all the inhabitants of the </a:t>
            </a:r>
            <a:r>
              <a:rPr lang="en-US" b="1" dirty="0" err="1" smtClean="0"/>
              <a:t>Tikina</a:t>
            </a:r>
            <a:r>
              <a:rPr lang="en-US" b="1" dirty="0" smtClean="0"/>
              <a:t>, and could make some programs for communal services as directed by the provincial Councils</a:t>
            </a:r>
            <a:r>
              <a:rPr lang="en-US" b="1" dirty="0" smtClean="0"/>
              <a:t>.</a:t>
            </a:r>
          </a:p>
          <a:p>
            <a:pPr marL="109728" indent="0">
              <a:buNone/>
            </a:pPr>
            <a:r>
              <a:rPr lang="en-US" b="1" u="sng" dirty="0" smtClean="0"/>
              <a:t>Village Council</a:t>
            </a:r>
          </a:p>
          <a:p>
            <a:pPr marL="109728" indent="0">
              <a:buNone/>
            </a:pPr>
            <a:r>
              <a:rPr lang="en-US" sz="2800" dirty="0"/>
              <a:t>The Village Councils existed in many villages, although it was never an official body. But it could have a large amount of influence over village life</a:t>
            </a:r>
            <a:endParaRPr lang="en-US" b="1" dirty="0"/>
          </a:p>
        </p:txBody>
      </p:sp>
      <p:sp>
        <p:nvSpPr>
          <p:cNvPr id="3" name="Title 2"/>
          <p:cNvSpPr>
            <a:spLocks noGrp="1"/>
          </p:cNvSpPr>
          <p:nvPr>
            <p:ph type="title"/>
          </p:nvPr>
        </p:nvSpPr>
        <p:spPr/>
        <p:txBody>
          <a:bodyPr/>
          <a:lstStyle/>
          <a:p>
            <a:r>
              <a:rPr lang="en-US" dirty="0" smtClean="0"/>
              <a:t>The </a:t>
            </a:r>
            <a:r>
              <a:rPr lang="en-US" dirty="0" err="1" smtClean="0"/>
              <a:t>Tikina</a:t>
            </a:r>
            <a:r>
              <a:rPr lang="en-US" dirty="0" smtClean="0"/>
              <a:t> Councils</a:t>
            </a:r>
            <a:endParaRPr lang="en-US" dirty="0"/>
          </a:p>
        </p:txBody>
      </p:sp>
    </p:spTree>
    <p:extLst>
      <p:ext uri="{BB962C8B-B14F-4D97-AF65-F5344CB8AC3E}">
        <p14:creationId xmlns:p14="http://schemas.microsoft.com/office/powerpoint/2010/main" val="2786568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marL="109728" indent="0">
              <a:buNone/>
            </a:pPr>
            <a:r>
              <a:rPr lang="en-US" b="1" dirty="0" smtClean="0"/>
              <a:t>Discourse of Legislature making</a:t>
            </a:r>
            <a:endParaRPr lang="en-US" b="1" dirty="0" smtClean="0"/>
          </a:p>
          <a:p>
            <a:r>
              <a:rPr lang="en-US" dirty="0" smtClean="0"/>
              <a:t>Under </a:t>
            </a:r>
            <a:r>
              <a:rPr lang="en-US" dirty="0" smtClean="0"/>
              <a:t>Crown Colony, Governor controlled all aspects of government and there was no elected body which was representative of the people.</a:t>
            </a:r>
          </a:p>
          <a:p>
            <a:r>
              <a:rPr lang="en-US" dirty="0" smtClean="0"/>
              <a:t>Legislative council of members were nominated by the Governor and Executive Council comprised of official members.</a:t>
            </a:r>
          </a:p>
          <a:p>
            <a:r>
              <a:rPr lang="en-US" dirty="0" smtClean="0"/>
              <a:t>No major change made in the Constitution until 1904</a:t>
            </a:r>
            <a:endParaRPr lang="en-US" dirty="0"/>
          </a:p>
          <a:p>
            <a:r>
              <a:rPr lang="en-US" dirty="0" smtClean="0"/>
              <a:t>1904- Legislative Council set up as advisors to British Governor; consist of elected European &amp; nominated Fijian members</a:t>
            </a:r>
          </a:p>
          <a:p>
            <a:endParaRPr lang="en-US" dirty="0" smtClean="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membership of Legislative Council was changed to consist of the Governor as President, then official members, 6 elected members and 2 native members.</a:t>
            </a:r>
          </a:p>
          <a:p>
            <a:r>
              <a:rPr lang="en-US" dirty="0"/>
              <a:t>These Fijian members were chosen from the list put forward by the Council of Chiefs and elected members were chosen by the voters who were engaged in agriculture or sugar production and whose wages were 120 Pound per year.</a:t>
            </a:r>
          </a:p>
          <a:p>
            <a:endParaRPr lang="en-US" dirty="0"/>
          </a:p>
        </p:txBody>
      </p:sp>
      <p:sp>
        <p:nvSpPr>
          <p:cNvPr id="3" name="Title 2"/>
          <p:cNvSpPr>
            <a:spLocks noGrp="1"/>
          </p:cNvSpPr>
          <p:nvPr>
            <p:ph type="title"/>
          </p:nvPr>
        </p:nvSpPr>
        <p:spPr/>
        <p:txBody>
          <a:bodyPr/>
          <a:lstStyle/>
          <a:p>
            <a:r>
              <a:rPr lang="en-US" dirty="0" smtClean="0"/>
              <a:t>Fijian membership </a:t>
            </a:r>
            <a:endParaRPr lang="en-US" dirty="0"/>
          </a:p>
        </p:txBody>
      </p:sp>
    </p:spTree>
    <p:extLst>
      <p:ext uri="{BB962C8B-B14F-4D97-AF65-F5344CB8AC3E}">
        <p14:creationId xmlns:p14="http://schemas.microsoft.com/office/powerpoint/2010/main" val="2137153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In 1910, 3 electoral divisions were set up for the legislative council, each with one European representative, in addition the 2 members for Suva and one for </a:t>
            </a:r>
            <a:r>
              <a:rPr lang="en-US" dirty="0" err="1" smtClean="0"/>
              <a:t>Levuka</a:t>
            </a:r>
            <a:r>
              <a:rPr lang="en-US" dirty="0" smtClean="0"/>
              <a:t>.</a:t>
            </a:r>
          </a:p>
          <a:p>
            <a:r>
              <a:rPr lang="en-US" dirty="0" smtClean="0"/>
              <a:t>In 1914, the number of official members was raised to 11 and the number of elected members to 7.</a:t>
            </a:r>
          </a:p>
          <a:p>
            <a:r>
              <a:rPr lang="en-US" dirty="0" smtClean="0"/>
              <a:t>In 1916, Legislative Council was enlarged </a:t>
            </a:r>
            <a:r>
              <a:rPr lang="en-US" dirty="0" err="1" smtClean="0"/>
              <a:t>upto</a:t>
            </a:r>
            <a:r>
              <a:rPr lang="en-US" dirty="0" smtClean="0"/>
              <a:t> 12 nominated official members , of whom one was an Indian.  But neither Fijian or Indians had the right to elect representative to the Legislative Council.</a:t>
            </a:r>
          </a:p>
          <a:p>
            <a:r>
              <a:rPr lang="en-US" dirty="0" smtClean="0"/>
              <a:t>The nominated Indian member was a person who was acceptable to the European interests, but he was not necessarily the leader of the Indian community.</a:t>
            </a:r>
          </a:p>
          <a:p>
            <a:r>
              <a:rPr lang="en-US" dirty="0" smtClean="0"/>
              <a:t>It made Indians dissatisfied and they did not have the right to be a voter.</a:t>
            </a:r>
            <a:endParaRPr lang="en-US" dirty="0"/>
          </a:p>
        </p:txBody>
      </p:sp>
      <p:sp>
        <p:nvSpPr>
          <p:cNvPr id="3" name="Title 2"/>
          <p:cNvSpPr>
            <a:spLocks noGrp="1"/>
          </p:cNvSpPr>
          <p:nvPr>
            <p:ph type="title"/>
          </p:nvPr>
        </p:nvSpPr>
        <p:spPr/>
        <p:txBody>
          <a:bodyPr/>
          <a:lstStyle/>
          <a:p>
            <a:r>
              <a:rPr lang="en-US" dirty="0" smtClean="0"/>
              <a:t>Indian membership</a:t>
            </a:r>
            <a:endParaRPr lang="en-US" dirty="0"/>
          </a:p>
        </p:txBody>
      </p:sp>
    </p:spTree>
    <p:extLst>
      <p:ext uri="{BB962C8B-B14F-4D97-AF65-F5344CB8AC3E}">
        <p14:creationId xmlns:p14="http://schemas.microsoft.com/office/powerpoint/2010/main" val="25739227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837</TotalTime>
  <Words>2494</Words>
  <Application>Microsoft Office PowerPoint</Application>
  <PresentationFormat>On-screen Show (4:3)</PresentationFormat>
  <Paragraphs>201</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Concourse</vt:lpstr>
      <vt:lpstr>KEY HISTORICAL EVENTS 1970 to 1987 Fiji Before Independence</vt:lpstr>
      <vt:lpstr>Administration under Native Affairs Ordinance 1876</vt:lpstr>
      <vt:lpstr>Fijian Affair Board 1945</vt:lpstr>
      <vt:lpstr>Fijian Affairs Board</vt:lpstr>
      <vt:lpstr>Provincial Councils</vt:lpstr>
      <vt:lpstr>The Tikina Councils</vt:lpstr>
      <vt:lpstr>PowerPoint Presentation</vt:lpstr>
      <vt:lpstr>Fijian membership </vt:lpstr>
      <vt:lpstr>Indian membership</vt:lpstr>
      <vt:lpstr>Changes in 1929: Indian membership in Legislative Council</vt:lpstr>
      <vt:lpstr>Changes in 1937: Legislative Council</vt:lpstr>
      <vt:lpstr>New voters added in 1963</vt:lpstr>
      <vt:lpstr>Membership system Introduced in  1964</vt:lpstr>
      <vt:lpstr>Tradition versus Progress, 1945-1966  </vt:lpstr>
      <vt:lpstr>Reports Recommendation for Changes between 1956-1960</vt:lpstr>
      <vt:lpstr>Changes made in 1962</vt:lpstr>
      <vt:lpstr>Common Role versus Communal role</vt:lpstr>
      <vt:lpstr>Changes in practice</vt:lpstr>
      <vt:lpstr>PowerPoint Presentation</vt:lpstr>
      <vt:lpstr>Legislative Council</vt:lpstr>
      <vt:lpstr>Legislative Council in 1968.</vt:lpstr>
      <vt:lpstr>Election of 1966</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 701</dc:title>
  <dc:creator>asus</dc:creator>
  <cp:lastModifiedBy>Sakul Kundra</cp:lastModifiedBy>
  <cp:revision>63</cp:revision>
  <cp:lastPrinted>2013-09-09T22:20:46Z</cp:lastPrinted>
  <dcterms:created xsi:type="dcterms:W3CDTF">2013-09-10T10:51:30Z</dcterms:created>
  <dcterms:modified xsi:type="dcterms:W3CDTF">2018-09-03T00:02:42Z</dcterms:modified>
</cp:coreProperties>
</file>