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62" r:id="rId2"/>
    <p:sldId id="265" r:id="rId3"/>
    <p:sldId id="266" r:id="rId4"/>
    <p:sldId id="267" r:id="rId5"/>
    <p:sldId id="268" r:id="rId6"/>
    <p:sldId id="274" r:id="rId7"/>
    <p:sldId id="277" r:id="rId8"/>
    <p:sldId id="278" r:id="rId9"/>
    <p:sldId id="281" r:id="rId10"/>
    <p:sldId id="282" r:id="rId11"/>
    <p:sldId id="283" r:id="rId12"/>
    <p:sldId id="284" r:id="rId13"/>
    <p:sldId id="286" r:id="rId14"/>
    <p:sldId id="290" r:id="rId15"/>
    <p:sldId id="291" r:id="rId16"/>
    <p:sldId id="292" r:id="rId17"/>
    <p:sldId id="294" r:id="rId18"/>
    <p:sldId id="296" r:id="rId19"/>
    <p:sldId id="298" r:id="rId20"/>
    <p:sldId id="300" r:id="rId21"/>
    <p:sldId id="304" r:id="rId22"/>
    <p:sldId id="306" r:id="rId23"/>
    <p:sldId id="307" r:id="rId24"/>
    <p:sldId id="30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50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78759F-8930-459D-AE42-395181B843D8}" type="datetimeFigureOut">
              <a:rPr lang="en-US" smtClean="0"/>
              <a:t>2/11/2019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0E2D57-D83B-4B68-A897-0BD7F728F2DD}" type="slidenum">
              <a:rPr lang="en-US" smtClean="0"/>
              <a:t>‹#›</a:t>
            </a:fld>
            <a:endParaRPr lang="en-US"/>
          </a:p>
        </p:txBody>
      </p:sp>
    </p:spTree>
    <p:extLst>
      <p:ext uri="{BB962C8B-B14F-4D97-AF65-F5344CB8AC3E}">
        <p14:creationId xmlns:p14="http://schemas.microsoft.com/office/powerpoint/2010/main" val="4221542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smtClean="0">
                <a:solidFill>
                  <a:schemeClr val="tx1"/>
                </a:solidFill>
                <a:effectLst/>
                <a:latin typeface="+mn-lt"/>
                <a:ea typeface="+mn-ea"/>
                <a:cs typeface="+mn-cs"/>
              </a:rPr>
              <a:t>Bosnia</a:t>
            </a:r>
            <a:r>
              <a:rPr lang="en-US" sz="1200" b="0" i="0" kern="1200" dirty="0" smtClean="0">
                <a:solidFill>
                  <a:schemeClr val="tx1"/>
                </a:solidFill>
                <a:effectLst/>
                <a:latin typeface="+mn-lt"/>
                <a:ea typeface="+mn-ea"/>
                <a:cs typeface="+mn-cs"/>
              </a:rPr>
              <a:t> and </a:t>
            </a:r>
            <a:r>
              <a:rPr lang="en-US" sz="1200" b="1" i="0" kern="1200" dirty="0" smtClean="0">
                <a:solidFill>
                  <a:schemeClr val="tx1"/>
                </a:solidFill>
                <a:effectLst/>
                <a:latin typeface="+mn-lt"/>
                <a:ea typeface="+mn-ea"/>
                <a:cs typeface="+mn-cs"/>
              </a:rPr>
              <a:t>Herzegovina</a:t>
            </a:r>
            <a:endParaRPr lang="en-US" dirty="0"/>
          </a:p>
        </p:txBody>
      </p:sp>
      <p:sp>
        <p:nvSpPr>
          <p:cNvPr id="4" name="Slide Number Placeholder 3"/>
          <p:cNvSpPr>
            <a:spLocks noGrp="1"/>
          </p:cNvSpPr>
          <p:nvPr>
            <p:ph type="sldNum" sz="quarter" idx="10"/>
          </p:nvPr>
        </p:nvSpPr>
        <p:spPr/>
        <p:txBody>
          <a:bodyPr/>
          <a:lstStyle/>
          <a:p>
            <a:fld id="{FE0E2D57-D83B-4B68-A897-0BD7F728F2DD}" type="slidenum">
              <a:rPr lang="en-US" smtClean="0"/>
              <a:t>22</a:t>
            </a:fld>
            <a:endParaRPr lang="en-US"/>
          </a:p>
        </p:txBody>
      </p:sp>
    </p:spTree>
    <p:extLst>
      <p:ext uri="{BB962C8B-B14F-4D97-AF65-F5344CB8AC3E}">
        <p14:creationId xmlns:p14="http://schemas.microsoft.com/office/powerpoint/2010/main" val="2989018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a:ln/>
        </p:spPr>
      </p:sp>
      <p:sp>
        <p:nvSpPr>
          <p:cNvPr id="1249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t>The Gallipoli Campaign of 1915-16, also known as the Battle of Gallipoli or the Dardanelles Campaign, was an unsuccessful attempt by the Allied Powers to control the sea route from Europe to Russia during World War I. The campaign began with a failed naval attack by British and French ships on the Dardanelles Straits in February-March 1915 and continued with a major land invasion of the Gallipoli Peninsula on April 25, involving British and French troops as well as divisions of the Australian and New Zealand Army Corps (ANZAC). Lack of sufficient intelligence and knowledge of the terrain, along with a fierce Turkish resistance, hampered the success of the invasion. By mid-October, Allied forces had suffered heavy casualties and had made little headway from their initial landing sites. Evacuation began in December 1915, and was completed early the following January.</a:t>
            </a:r>
          </a:p>
        </p:txBody>
      </p:sp>
      <p:sp>
        <p:nvSpPr>
          <p:cNvPr id="1249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A9CBFD69-AE21-4860-8F0E-E3B98A5B4583}" type="slidenum">
              <a:rPr lang="en-US" smtClean="0"/>
              <a:pPr eaLnBrk="1" hangingPunct="1"/>
              <a:t>23</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NZ" smtClean="0"/>
              <a:t>What is History?</a:t>
            </a:r>
            <a:endParaRPr lang="en-GB" smtClean="0"/>
          </a:p>
        </p:txBody>
      </p:sp>
      <p:sp>
        <p:nvSpPr>
          <p:cNvPr id="7171" name="Content Placeholder 2"/>
          <p:cNvSpPr>
            <a:spLocks noGrp="1"/>
          </p:cNvSpPr>
          <p:nvPr>
            <p:ph idx="1"/>
          </p:nvPr>
        </p:nvSpPr>
        <p:spPr>
          <a:xfrm>
            <a:off x="457200" y="1143000"/>
            <a:ext cx="8229600" cy="4983163"/>
          </a:xfrm>
        </p:spPr>
        <p:txBody>
          <a:bodyPr>
            <a:normAutofit fontScale="47500" lnSpcReduction="20000"/>
          </a:bodyPr>
          <a:lstStyle/>
          <a:p>
            <a:pPr eaLnBrk="1" hangingPunct="1">
              <a:buFont typeface="Arial" charset="0"/>
              <a:buNone/>
            </a:pPr>
            <a:r>
              <a:rPr lang="en-NZ" sz="4000" b="1" dirty="0" smtClean="0"/>
              <a:t>1. What is History?</a:t>
            </a:r>
            <a:endParaRPr lang="en-GB" sz="4000" dirty="0" smtClean="0"/>
          </a:p>
          <a:p>
            <a:pPr eaLnBrk="1" hangingPunct="1"/>
            <a:r>
              <a:rPr lang="en-NZ" sz="4000" dirty="0" smtClean="0"/>
              <a:t>We will learn what History is and is not.</a:t>
            </a:r>
            <a:endParaRPr lang="en-GB" sz="4000" dirty="0" smtClean="0"/>
          </a:p>
          <a:p>
            <a:pPr eaLnBrk="1" hangingPunct="1"/>
            <a:r>
              <a:rPr lang="en-NZ" sz="4000" dirty="0" smtClean="0"/>
              <a:t>We will learn about Leopold von Ranke (the founder of History as a modern academic field of study).</a:t>
            </a:r>
            <a:endParaRPr lang="en-GB" sz="4000" dirty="0" smtClean="0"/>
          </a:p>
          <a:p>
            <a:pPr eaLnBrk="1" hangingPunct="1"/>
            <a:r>
              <a:rPr lang="en-NZ" sz="4000" dirty="0" smtClean="0"/>
              <a:t>We will learn the meaning of historiography.</a:t>
            </a:r>
            <a:endParaRPr lang="en-GB" sz="4000" dirty="0" smtClean="0"/>
          </a:p>
          <a:p>
            <a:pPr eaLnBrk="1" hangingPunct="1"/>
            <a:r>
              <a:rPr lang="en-NZ" sz="4000" dirty="0" smtClean="0"/>
              <a:t>We will appreciate the diversity of areas history deals with.</a:t>
            </a:r>
          </a:p>
          <a:p>
            <a:pPr>
              <a:buNone/>
            </a:pPr>
            <a:r>
              <a:rPr lang="en-NZ" sz="4000" dirty="0"/>
              <a:t>When you think of the word ‘history’ what words or ideas come to your mind?</a:t>
            </a:r>
            <a:endParaRPr lang="en-GB" sz="4000" dirty="0"/>
          </a:p>
          <a:p>
            <a:r>
              <a:rPr lang="en-NZ" sz="4000" dirty="0"/>
              <a:t>It is about wars and heroes?</a:t>
            </a:r>
            <a:endParaRPr lang="en-GB" sz="4000" dirty="0"/>
          </a:p>
          <a:p>
            <a:r>
              <a:rPr lang="en-NZ" sz="4000" dirty="0"/>
              <a:t>It is about the past?</a:t>
            </a:r>
            <a:endParaRPr lang="en-GB" sz="4000" dirty="0"/>
          </a:p>
          <a:p>
            <a:r>
              <a:rPr lang="en-NZ" sz="4000" dirty="0"/>
              <a:t>It is a boring subject?</a:t>
            </a:r>
            <a:endParaRPr lang="en-GB" sz="4000" dirty="0"/>
          </a:p>
          <a:p>
            <a:r>
              <a:rPr lang="en-NZ" sz="4000" dirty="0"/>
              <a:t>The history we study at university is different from school and </a:t>
            </a:r>
            <a:r>
              <a:rPr lang="en-NZ" sz="4000" dirty="0" smtClean="0"/>
              <a:t>rom </a:t>
            </a:r>
            <a:r>
              <a:rPr lang="en-NZ" sz="4000" dirty="0"/>
              <a:t>what ordinary people say. First, we need to see what history is NOT</a:t>
            </a:r>
            <a:r>
              <a:rPr lang="en-NZ" sz="4000" dirty="0" smtClean="0"/>
              <a:t>.</a:t>
            </a:r>
            <a:br>
              <a:rPr lang="en-NZ" sz="4000" dirty="0" smtClean="0"/>
            </a:br>
            <a:r>
              <a:rPr lang="en-US" sz="4000" b="1" dirty="0"/>
              <a:t>History is the study of the past.  It is about asking questions and looking for answers about the events that occurred in the past.</a:t>
            </a:r>
          </a:p>
          <a:p>
            <a:r>
              <a:rPr lang="en-US" sz="4000" b="1" dirty="0"/>
              <a:t>Definition:</a:t>
            </a:r>
          </a:p>
          <a:p>
            <a:pPr>
              <a:buFont typeface="Arial" charset="0"/>
              <a:buNone/>
            </a:pPr>
            <a:r>
              <a:rPr lang="en-US" sz="4000" b="1" i="1" dirty="0"/>
              <a:t>	</a:t>
            </a:r>
            <a:r>
              <a:rPr lang="en-US" sz="4000" b="1" i="1" dirty="0">
                <a:solidFill>
                  <a:srgbClr val="FF0000"/>
                </a:solidFill>
              </a:rPr>
              <a:t>“History is about investigating and wanting to know more, wanting to know reasons, wanting to know how actions are taken, wanting to know where events took place and people involved”</a:t>
            </a:r>
          </a:p>
          <a:p>
            <a:pPr>
              <a:buNone/>
            </a:pPr>
            <a:endParaRPr lang="en-GB" dirty="0"/>
          </a:p>
          <a:p>
            <a:pPr eaLnBrk="1" hangingPunct="1"/>
            <a:endParaRPr lang="en-GB" dirty="0" smtClean="0"/>
          </a:p>
          <a:p>
            <a:pPr eaLnBrk="1" hangingPunct="1"/>
            <a:endParaRPr lang="en-GB" dirty="0" smtClean="0"/>
          </a:p>
        </p:txBody>
      </p:sp>
    </p:spTree>
    <p:extLst>
      <p:ext uri="{BB962C8B-B14F-4D97-AF65-F5344CB8AC3E}">
        <p14:creationId xmlns:p14="http://schemas.microsoft.com/office/powerpoint/2010/main" val="3013642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pPr>
              <a:defRPr/>
            </a:pPr>
            <a:r>
              <a:rPr lang="en-US" altLang="en-US"/>
              <a:t>©2011, The McGraw-Hill Companies, Inc. All Rights Reserved.</a:t>
            </a:r>
          </a:p>
        </p:txBody>
      </p:sp>
      <p:sp>
        <p:nvSpPr>
          <p:cNvPr id="5" name="Slide Number Placeholder 4"/>
          <p:cNvSpPr>
            <a:spLocks noGrp="1"/>
          </p:cNvSpPr>
          <p:nvPr>
            <p:ph type="sldNum" sz="quarter" idx="12"/>
          </p:nvPr>
        </p:nvSpPr>
        <p:spPr/>
        <p:txBody>
          <a:bodyPr/>
          <a:lstStyle/>
          <a:p>
            <a:pPr>
              <a:defRPr/>
            </a:pPr>
            <a:fld id="{895A6EFE-B7ED-4C8A-B62D-22B599C1400A}" type="slidenum">
              <a:rPr lang="en-US" altLang="en-US"/>
              <a:pPr>
                <a:defRPr/>
              </a:pPr>
              <a:t>10</a:t>
            </a:fld>
            <a:endParaRPr lang="en-US" altLang="en-US"/>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2011982246"/>
              </p:ext>
            </p:extLst>
          </p:nvPr>
        </p:nvGraphicFramePr>
        <p:xfrm>
          <a:off x="381000" y="228600"/>
          <a:ext cx="8762999" cy="7172290"/>
        </p:xfrm>
        <a:graphic>
          <a:graphicData uri="http://schemas.openxmlformats.org/drawingml/2006/table">
            <a:tbl>
              <a:tblPr/>
              <a:tblGrid>
                <a:gridCol w="1252008"/>
                <a:gridCol w="1417349"/>
                <a:gridCol w="226242"/>
                <a:gridCol w="1651240"/>
                <a:gridCol w="4216160"/>
              </a:tblGrid>
              <a:tr h="330628">
                <a:tc gridSpan="5">
                  <a:txBody>
                    <a:bodyPr/>
                    <a:lstStyle/>
                    <a:p>
                      <a:pPr algn="ctr"/>
                      <a:r>
                        <a:rPr lang="en-US" sz="2400" b="1" dirty="0" smtClean="0"/>
                        <a:t>Europe Before 1914: the Main Powers</a:t>
                      </a:r>
                      <a:endParaRPr lang="en-US" sz="2400" b="1" dirty="0"/>
                    </a:p>
                  </a:txBody>
                  <a:tcPr marL="41031" marR="41031" marT="20517" marB="20517">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69737">
                <a:tc gridSpan="5">
                  <a:txBody>
                    <a:bodyPr/>
                    <a:lstStyle/>
                    <a:p>
                      <a:r>
                        <a:rPr lang="en-US" sz="1200" b="1" dirty="0" smtClean="0"/>
                        <a:t>                                                                          Triple </a:t>
                      </a:r>
                      <a:r>
                        <a:rPr lang="en-US" sz="1200" b="1" dirty="0"/>
                        <a:t>Entente</a:t>
                      </a:r>
                    </a:p>
                  </a:txBody>
                  <a:tcPr marL="41031" marR="41031" marT="20517" marB="20517">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69737">
                <a:tc>
                  <a:txBody>
                    <a:bodyPr/>
                    <a:lstStyle/>
                    <a:p>
                      <a:r>
                        <a:rPr lang="en-US" sz="1200" b="1" dirty="0"/>
                        <a:t>Name</a:t>
                      </a:r>
                      <a:endParaRPr lang="en-US" sz="1200" dirty="0"/>
                    </a:p>
                  </a:txBody>
                  <a:tcPr marL="41031" marR="41031" marT="20517" marB="20517">
                    <a:lnL>
                      <a:noFill/>
                    </a:lnL>
                    <a:lnR>
                      <a:noFill/>
                    </a:lnR>
                    <a:lnT>
                      <a:noFill/>
                    </a:lnT>
                    <a:lnB>
                      <a:noFill/>
                    </a:lnB>
                  </a:tcPr>
                </a:tc>
                <a:tc>
                  <a:txBody>
                    <a:bodyPr/>
                    <a:lstStyle/>
                    <a:p>
                      <a:r>
                        <a:rPr lang="en-US" sz="1200" b="1"/>
                        <a:t>Head of State</a:t>
                      </a:r>
                      <a:endParaRPr lang="en-US" sz="1200"/>
                    </a:p>
                  </a:txBody>
                  <a:tcPr marL="41031" marR="41031" marT="20517" marB="20517">
                    <a:lnL>
                      <a:noFill/>
                    </a:lnL>
                    <a:lnR>
                      <a:noFill/>
                    </a:lnR>
                    <a:lnT>
                      <a:noFill/>
                    </a:lnT>
                    <a:lnB>
                      <a:noFill/>
                    </a:lnB>
                  </a:tcPr>
                </a:tc>
                <a:tc gridSpan="2">
                  <a:txBody>
                    <a:bodyPr/>
                    <a:lstStyle/>
                    <a:p>
                      <a:r>
                        <a:rPr lang="en-US" sz="1200" b="1"/>
                        <a:t>Allies</a:t>
                      </a:r>
                      <a:endParaRPr lang="en-US" sz="1200"/>
                    </a:p>
                  </a:txBody>
                  <a:tcPr marL="41031" marR="41031" marT="20517" marB="20517">
                    <a:lnL>
                      <a:noFill/>
                    </a:lnL>
                    <a:lnR>
                      <a:noFill/>
                    </a:lnR>
                    <a:lnT>
                      <a:noFill/>
                    </a:lnT>
                    <a:lnB>
                      <a:noFill/>
                    </a:lnB>
                  </a:tcPr>
                </a:tc>
                <a:tc hMerge="1">
                  <a:txBody>
                    <a:bodyPr/>
                    <a:lstStyle/>
                    <a:p>
                      <a:endParaRPr lang="en-US"/>
                    </a:p>
                  </a:txBody>
                  <a:tcPr/>
                </a:tc>
                <a:tc>
                  <a:txBody>
                    <a:bodyPr/>
                    <a:lstStyle/>
                    <a:p>
                      <a:r>
                        <a:rPr lang="en-US" sz="1200" b="1" dirty="0"/>
                        <a:t>Disputes</a:t>
                      </a:r>
                      <a:endParaRPr lang="en-US" sz="1200" dirty="0"/>
                    </a:p>
                  </a:txBody>
                  <a:tcPr marL="41031" marR="41031" marT="20517" marB="20517">
                    <a:lnL>
                      <a:noFill/>
                    </a:lnL>
                    <a:lnR>
                      <a:noFill/>
                    </a:lnR>
                    <a:lnT>
                      <a:noFill/>
                    </a:lnT>
                    <a:lnB>
                      <a:noFill/>
                    </a:lnB>
                  </a:tcPr>
                </a:tc>
              </a:tr>
              <a:tr h="930667">
                <a:tc>
                  <a:txBody>
                    <a:bodyPr/>
                    <a:lstStyle/>
                    <a:p>
                      <a:r>
                        <a:rPr lang="en-US" sz="1200" b="1" dirty="0"/>
                        <a:t>Britain</a:t>
                      </a:r>
                      <a:endParaRPr lang="en-US" sz="1200" dirty="0"/>
                    </a:p>
                  </a:txBody>
                  <a:tcPr marL="41031" marR="41031" marT="20517" marB="20517">
                    <a:lnL>
                      <a:noFill/>
                    </a:lnL>
                    <a:lnR>
                      <a:noFill/>
                    </a:lnR>
                    <a:lnT>
                      <a:noFill/>
                    </a:lnT>
                    <a:lnB>
                      <a:noFill/>
                    </a:lnB>
                  </a:tcPr>
                </a:tc>
                <a:tc>
                  <a:txBody>
                    <a:bodyPr/>
                    <a:lstStyle/>
                    <a:p>
                      <a:r>
                        <a:rPr lang="en-US" sz="1200"/>
                        <a:t>King George V (1910 - 1936)</a:t>
                      </a:r>
                      <a:br>
                        <a:rPr lang="en-US" sz="1200"/>
                      </a:br>
                      <a:r>
                        <a:rPr lang="en-US" sz="1200"/>
                        <a:t>Constitutional Monarchy</a:t>
                      </a:r>
                    </a:p>
                  </a:txBody>
                  <a:tcPr marL="41031" marR="41031" marT="20517" marB="20517">
                    <a:lnL>
                      <a:noFill/>
                    </a:lnL>
                    <a:lnR>
                      <a:noFill/>
                    </a:lnR>
                    <a:lnT>
                      <a:noFill/>
                    </a:lnT>
                    <a:lnB>
                      <a:noFill/>
                    </a:lnB>
                  </a:tcPr>
                </a:tc>
                <a:tc gridSpan="2">
                  <a:txBody>
                    <a:bodyPr/>
                    <a:lstStyle/>
                    <a:p>
                      <a:r>
                        <a:rPr lang="en-US" sz="1200" dirty="0"/>
                        <a:t>France, Russia</a:t>
                      </a:r>
                    </a:p>
                  </a:txBody>
                  <a:tcPr marL="41031" marR="41031" marT="20517" marB="20517">
                    <a:lnL>
                      <a:noFill/>
                    </a:lnL>
                    <a:lnR>
                      <a:noFill/>
                    </a:lnR>
                    <a:lnT>
                      <a:noFill/>
                    </a:lnT>
                    <a:lnB>
                      <a:noFill/>
                    </a:lnB>
                  </a:tcPr>
                </a:tc>
                <a:tc hMerge="1">
                  <a:txBody>
                    <a:bodyPr/>
                    <a:lstStyle/>
                    <a:p>
                      <a:endParaRPr lang="en-US"/>
                    </a:p>
                  </a:txBody>
                  <a:tcPr/>
                </a:tc>
                <a:tc>
                  <a:txBody>
                    <a:bodyPr/>
                    <a:lstStyle/>
                    <a:p>
                      <a:r>
                        <a:rPr lang="en-US" sz="1200" dirty="0"/>
                        <a:t>Naval arms race</a:t>
                      </a:r>
                      <a:br>
                        <a:rPr lang="en-US" sz="1200" dirty="0"/>
                      </a:br>
                      <a:r>
                        <a:rPr lang="en-US" sz="1200" dirty="0"/>
                        <a:t>economic rivalry </a:t>
                      </a:r>
                      <a:r>
                        <a:rPr lang="en-US" sz="1200"/>
                        <a:t>with </a:t>
                      </a:r>
                      <a:r>
                        <a:rPr lang="en-US" sz="1200" smtClean="0"/>
                        <a:t>Germany</a:t>
                      </a:r>
                      <a:endParaRPr lang="en-US" sz="1200" dirty="0"/>
                    </a:p>
                  </a:txBody>
                  <a:tcPr marL="41031" marR="41031" marT="20517" marB="20517">
                    <a:lnL>
                      <a:noFill/>
                    </a:lnL>
                    <a:lnR>
                      <a:noFill/>
                    </a:lnR>
                    <a:lnT>
                      <a:noFill/>
                    </a:lnT>
                    <a:lnB>
                      <a:noFill/>
                    </a:lnB>
                  </a:tcPr>
                </a:tc>
              </a:tr>
              <a:tr h="866487">
                <a:tc>
                  <a:txBody>
                    <a:bodyPr/>
                    <a:lstStyle/>
                    <a:p>
                      <a:r>
                        <a:rPr lang="en-US" sz="1200" b="1" dirty="0"/>
                        <a:t>France</a:t>
                      </a:r>
                      <a:endParaRPr lang="en-US" sz="1200" dirty="0"/>
                    </a:p>
                  </a:txBody>
                  <a:tcPr marL="41031" marR="41031" marT="20517" marB="20517">
                    <a:lnL>
                      <a:noFill/>
                    </a:lnL>
                    <a:lnR>
                      <a:noFill/>
                    </a:lnR>
                    <a:lnT>
                      <a:noFill/>
                    </a:lnT>
                    <a:lnB>
                      <a:noFill/>
                    </a:lnB>
                  </a:tcPr>
                </a:tc>
                <a:tc>
                  <a:txBody>
                    <a:bodyPr/>
                    <a:lstStyle/>
                    <a:p>
                      <a:r>
                        <a:rPr lang="en-US" sz="1200" dirty="0"/>
                        <a:t>President Raymond </a:t>
                      </a:r>
                      <a:r>
                        <a:rPr lang="en-US" sz="1200" dirty="0" err="1"/>
                        <a:t>Poincaire</a:t>
                      </a:r>
                      <a:r>
                        <a:rPr lang="en-US" sz="1200" dirty="0"/>
                        <a:t/>
                      </a:r>
                      <a:br>
                        <a:rPr lang="en-US" sz="1200" dirty="0"/>
                      </a:br>
                      <a:r>
                        <a:rPr lang="en-US" sz="1200" dirty="0"/>
                        <a:t>Parliamentary Democracy</a:t>
                      </a:r>
                    </a:p>
                  </a:txBody>
                  <a:tcPr marL="41031" marR="41031" marT="20517" marB="20517">
                    <a:lnL>
                      <a:noFill/>
                    </a:lnL>
                    <a:lnR>
                      <a:noFill/>
                    </a:lnR>
                    <a:lnT>
                      <a:noFill/>
                    </a:lnT>
                    <a:lnB>
                      <a:noFill/>
                    </a:lnB>
                  </a:tcPr>
                </a:tc>
                <a:tc gridSpan="2">
                  <a:txBody>
                    <a:bodyPr/>
                    <a:lstStyle/>
                    <a:p>
                      <a:r>
                        <a:rPr lang="en-US" sz="1200"/>
                        <a:t>Britain, Russia</a:t>
                      </a:r>
                    </a:p>
                  </a:txBody>
                  <a:tcPr marL="41031" marR="41031" marT="20517" marB="20517">
                    <a:lnL>
                      <a:noFill/>
                    </a:lnL>
                    <a:lnR>
                      <a:noFill/>
                    </a:lnR>
                    <a:lnT>
                      <a:noFill/>
                    </a:lnT>
                    <a:lnB>
                      <a:noFill/>
                    </a:lnB>
                  </a:tcPr>
                </a:tc>
                <a:tc hMerge="1">
                  <a:txBody>
                    <a:bodyPr/>
                    <a:lstStyle/>
                    <a:p>
                      <a:endParaRPr lang="en-US"/>
                    </a:p>
                  </a:txBody>
                  <a:tcPr/>
                </a:tc>
                <a:tc>
                  <a:txBody>
                    <a:bodyPr/>
                    <a:lstStyle/>
                    <a:p>
                      <a:r>
                        <a:rPr lang="en-US" sz="1200" dirty="0"/>
                        <a:t>Wanted the return of the provinces of Alsace and Lorraine </a:t>
                      </a:r>
                      <a:r>
                        <a:rPr lang="en-US" sz="1200"/>
                        <a:t>from </a:t>
                      </a:r>
                      <a:r>
                        <a:rPr lang="en-US" sz="1200" smtClean="0"/>
                        <a:t>Germany</a:t>
                      </a:r>
                      <a:endParaRPr lang="en-US" sz="1200" dirty="0"/>
                    </a:p>
                  </a:txBody>
                  <a:tcPr marL="41031" marR="41031" marT="20517" marB="20517">
                    <a:lnL>
                      <a:noFill/>
                    </a:lnL>
                    <a:lnR>
                      <a:noFill/>
                    </a:lnR>
                    <a:lnT>
                      <a:noFill/>
                    </a:lnT>
                    <a:lnB>
                      <a:noFill/>
                    </a:lnB>
                  </a:tcPr>
                </a:tc>
              </a:tr>
              <a:tr h="706203">
                <a:tc>
                  <a:txBody>
                    <a:bodyPr/>
                    <a:lstStyle/>
                    <a:p>
                      <a:r>
                        <a:rPr lang="en-US" sz="1200" b="1" dirty="0"/>
                        <a:t>Russia</a:t>
                      </a:r>
                      <a:endParaRPr lang="en-US" sz="1200" dirty="0"/>
                    </a:p>
                  </a:txBody>
                  <a:tcPr marL="41031" marR="41031" marT="20517" marB="20517">
                    <a:lnL>
                      <a:noFill/>
                    </a:lnL>
                    <a:lnR>
                      <a:noFill/>
                    </a:lnR>
                    <a:lnT>
                      <a:noFill/>
                    </a:lnT>
                    <a:lnB>
                      <a:noFill/>
                    </a:lnB>
                  </a:tcPr>
                </a:tc>
                <a:tc>
                  <a:txBody>
                    <a:bodyPr/>
                    <a:lstStyle/>
                    <a:p>
                      <a:r>
                        <a:rPr lang="en-US" sz="1200" dirty="0"/>
                        <a:t>Tsar Nicholas II (1894-1917)</a:t>
                      </a:r>
                      <a:br>
                        <a:rPr lang="en-US" sz="1200" dirty="0"/>
                      </a:br>
                      <a:r>
                        <a:rPr lang="en-US" sz="1200" dirty="0"/>
                        <a:t>Monarchy</a:t>
                      </a:r>
                    </a:p>
                  </a:txBody>
                  <a:tcPr marL="41031" marR="41031" marT="20517" marB="20517">
                    <a:lnL>
                      <a:noFill/>
                    </a:lnL>
                    <a:lnR>
                      <a:noFill/>
                    </a:lnR>
                    <a:lnT>
                      <a:noFill/>
                    </a:lnT>
                    <a:lnB>
                      <a:noFill/>
                    </a:lnB>
                  </a:tcPr>
                </a:tc>
                <a:tc gridSpan="2">
                  <a:txBody>
                    <a:bodyPr/>
                    <a:lstStyle/>
                    <a:p>
                      <a:r>
                        <a:rPr lang="en-US" sz="1200" dirty="0"/>
                        <a:t>Britain, France</a:t>
                      </a:r>
                    </a:p>
                  </a:txBody>
                  <a:tcPr marL="41031" marR="41031" marT="20517" marB="20517">
                    <a:lnL>
                      <a:noFill/>
                    </a:lnL>
                    <a:lnR>
                      <a:noFill/>
                    </a:lnR>
                    <a:lnT>
                      <a:noFill/>
                    </a:lnT>
                    <a:lnB>
                      <a:noFill/>
                    </a:lnB>
                  </a:tcPr>
                </a:tc>
                <a:tc hMerge="1">
                  <a:txBody>
                    <a:bodyPr/>
                    <a:lstStyle/>
                    <a:p>
                      <a:endParaRPr lang="en-US"/>
                    </a:p>
                  </a:txBody>
                  <a:tcPr/>
                </a:tc>
                <a:tc>
                  <a:txBody>
                    <a:bodyPr/>
                    <a:lstStyle/>
                    <a:p>
                      <a:r>
                        <a:rPr lang="en-US" sz="1200" dirty="0"/>
                        <a:t>Rivals with Austria for control of the Balkans</a:t>
                      </a:r>
                      <a:br>
                        <a:rPr lang="en-US" sz="1200" dirty="0"/>
                      </a:br>
                      <a:r>
                        <a:rPr lang="en-US" sz="1200" dirty="0"/>
                        <a:t>Strained relations with Britain.</a:t>
                      </a:r>
                    </a:p>
                  </a:txBody>
                  <a:tcPr marL="41031" marR="41031" marT="20517" marB="20517">
                    <a:lnL>
                      <a:noFill/>
                    </a:lnL>
                    <a:lnR>
                      <a:noFill/>
                    </a:lnR>
                    <a:lnT>
                      <a:noFill/>
                    </a:lnT>
                    <a:lnB>
                      <a:noFill/>
                    </a:lnB>
                  </a:tcPr>
                </a:tc>
              </a:tr>
              <a:tr h="269737">
                <a:tc gridSpan="5">
                  <a:txBody>
                    <a:bodyPr/>
                    <a:lstStyle/>
                    <a:p>
                      <a:pPr algn="ctr"/>
                      <a:r>
                        <a:rPr lang="en-US" sz="1200" b="1"/>
                        <a:t>Triple Alliance</a:t>
                      </a:r>
                    </a:p>
                  </a:txBody>
                  <a:tcPr marL="41031" marR="41031" marT="20517" marB="20517" anchor="ctr">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50976">
                <a:tc>
                  <a:txBody>
                    <a:bodyPr/>
                    <a:lstStyle/>
                    <a:p>
                      <a:r>
                        <a:rPr lang="en-US" sz="1200" b="1" smtClean="0"/>
                        <a:t>Germany</a:t>
                      </a:r>
                      <a:endParaRPr lang="en-US" sz="1200" dirty="0"/>
                    </a:p>
                  </a:txBody>
                  <a:tcPr marL="41031" marR="41031" marT="20517" marB="20517">
                    <a:lnL>
                      <a:noFill/>
                    </a:lnL>
                    <a:lnR>
                      <a:noFill/>
                    </a:lnR>
                    <a:lnT>
                      <a:noFill/>
                    </a:lnT>
                    <a:lnB>
                      <a:noFill/>
                    </a:lnB>
                  </a:tcPr>
                </a:tc>
                <a:tc gridSpan="2">
                  <a:txBody>
                    <a:bodyPr/>
                    <a:lstStyle/>
                    <a:p>
                      <a:r>
                        <a:rPr lang="en-US" sz="1200" dirty="0"/>
                        <a:t>Kaiser Wilhelm [William] II (1888-1918)</a:t>
                      </a:r>
                      <a:br>
                        <a:rPr lang="en-US" sz="1200" dirty="0"/>
                      </a:br>
                      <a:r>
                        <a:rPr lang="en-US" sz="1200" dirty="0"/>
                        <a:t>Constitutional Monarchy</a:t>
                      </a:r>
                    </a:p>
                  </a:txBody>
                  <a:tcPr marL="41031" marR="41031" marT="20517" marB="20517">
                    <a:lnL>
                      <a:noFill/>
                    </a:lnL>
                    <a:lnR>
                      <a:noFill/>
                    </a:lnR>
                    <a:lnT>
                      <a:noFill/>
                    </a:lnT>
                    <a:lnB>
                      <a:noFill/>
                    </a:lnB>
                  </a:tcPr>
                </a:tc>
                <a:tc hMerge="1">
                  <a:txBody>
                    <a:bodyPr/>
                    <a:lstStyle/>
                    <a:p>
                      <a:endParaRPr lang="en-US" sz="1200" dirty="0"/>
                    </a:p>
                  </a:txBody>
                  <a:tcPr marL="41031" marR="41031" marT="20515" marB="20515">
                    <a:lnL>
                      <a:noFill/>
                    </a:lnL>
                    <a:lnR>
                      <a:noFill/>
                    </a:lnR>
                    <a:lnT>
                      <a:noFill/>
                    </a:lnT>
                    <a:lnB>
                      <a:noFill/>
                    </a:lnB>
                  </a:tcPr>
                </a:tc>
                <a:tc>
                  <a:txBody>
                    <a:bodyPr/>
                    <a:lstStyle/>
                    <a:p>
                      <a:r>
                        <a:rPr lang="en-US" sz="1200" dirty="0"/>
                        <a:t>Italy, Austria- Hungary.</a:t>
                      </a:r>
                    </a:p>
                  </a:txBody>
                  <a:tcPr marL="41031" marR="41031" marT="20517" marB="20517">
                    <a:lnL>
                      <a:noFill/>
                    </a:lnL>
                    <a:lnR>
                      <a:noFill/>
                    </a:lnR>
                    <a:lnT>
                      <a:noFill/>
                    </a:lnT>
                    <a:lnB>
                      <a:noFill/>
                    </a:lnB>
                  </a:tcPr>
                </a:tc>
                <a:tc>
                  <a:txBody>
                    <a:bodyPr/>
                    <a:lstStyle/>
                    <a:p>
                      <a:r>
                        <a:rPr lang="en-US" sz="1200" dirty="0"/>
                        <a:t>Rivals with France over Alsace, Britain over her navy.</a:t>
                      </a:r>
                    </a:p>
                  </a:txBody>
                  <a:tcPr marL="41031" marR="41031" marT="20517" marB="20517">
                    <a:lnL>
                      <a:noFill/>
                    </a:lnL>
                    <a:lnR>
                      <a:noFill/>
                    </a:lnR>
                    <a:lnT>
                      <a:noFill/>
                    </a:lnT>
                    <a:lnB>
                      <a:noFill/>
                    </a:lnB>
                  </a:tcPr>
                </a:tc>
              </a:tr>
              <a:tr h="1150976">
                <a:tc>
                  <a:txBody>
                    <a:bodyPr/>
                    <a:lstStyle/>
                    <a:p>
                      <a:r>
                        <a:rPr lang="en-US" sz="1200" b="1"/>
                        <a:t>Austria- Hungary</a:t>
                      </a:r>
                      <a:endParaRPr lang="en-US" sz="1200"/>
                    </a:p>
                  </a:txBody>
                  <a:tcPr marL="41031" marR="41031" marT="20517" marB="20517">
                    <a:lnL>
                      <a:noFill/>
                    </a:lnL>
                    <a:lnR>
                      <a:noFill/>
                    </a:lnR>
                    <a:lnT>
                      <a:noFill/>
                    </a:lnT>
                    <a:lnB>
                      <a:noFill/>
                    </a:lnB>
                  </a:tcPr>
                </a:tc>
                <a:tc gridSpan="2">
                  <a:txBody>
                    <a:bodyPr/>
                    <a:lstStyle/>
                    <a:p>
                      <a:r>
                        <a:rPr lang="fr-FR" sz="1200"/>
                        <a:t>Kaiser Franz Joseph (1848-1916)</a:t>
                      </a:r>
                      <a:br>
                        <a:rPr lang="fr-FR" sz="1200"/>
                      </a:br>
                      <a:r>
                        <a:rPr lang="fr-FR" sz="1200"/>
                        <a:t>Constitutional Monarchy</a:t>
                      </a:r>
                    </a:p>
                  </a:txBody>
                  <a:tcPr marL="41031" marR="41031" marT="20517" marB="20517">
                    <a:lnL>
                      <a:noFill/>
                    </a:lnL>
                    <a:lnR>
                      <a:noFill/>
                    </a:lnR>
                    <a:lnT>
                      <a:noFill/>
                    </a:lnT>
                    <a:lnB>
                      <a:noFill/>
                    </a:lnB>
                  </a:tcPr>
                </a:tc>
                <a:tc hMerge="1">
                  <a:txBody>
                    <a:bodyPr/>
                    <a:lstStyle/>
                    <a:p>
                      <a:endParaRPr lang="en-US" sz="1200" dirty="0"/>
                    </a:p>
                  </a:txBody>
                  <a:tcPr marL="41031" marR="41031" marT="20515" marB="20515">
                    <a:lnL>
                      <a:noFill/>
                    </a:lnL>
                    <a:lnR>
                      <a:noFill/>
                    </a:lnR>
                    <a:lnT>
                      <a:noFill/>
                    </a:lnT>
                    <a:lnB>
                      <a:noFill/>
                    </a:lnB>
                  </a:tcPr>
                </a:tc>
                <a:tc>
                  <a:txBody>
                    <a:bodyPr/>
                    <a:lstStyle/>
                    <a:p>
                      <a:r>
                        <a:rPr lang="en-US" sz="1200" dirty="0"/>
                        <a:t>Italy</a:t>
                      </a:r>
                      <a:r>
                        <a:rPr lang="en-US" sz="1200"/>
                        <a:t>, </a:t>
                      </a:r>
                      <a:r>
                        <a:rPr lang="en-US" sz="1200" smtClean="0"/>
                        <a:t>Germany</a:t>
                      </a:r>
                      <a:endParaRPr lang="en-US" sz="1200" dirty="0"/>
                    </a:p>
                  </a:txBody>
                  <a:tcPr marL="41031" marR="41031" marT="20517" marB="20517">
                    <a:lnL>
                      <a:noFill/>
                    </a:lnL>
                    <a:lnR>
                      <a:noFill/>
                    </a:lnR>
                    <a:lnT>
                      <a:noFill/>
                    </a:lnT>
                    <a:lnB>
                      <a:noFill/>
                    </a:lnB>
                  </a:tcPr>
                </a:tc>
                <a:tc>
                  <a:txBody>
                    <a:bodyPr/>
                    <a:lstStyle/>
                    <a:p>
                      <a:r>
                        <a:rPr lang="en-US" sz="1200" dirty="0"/>
                        <a:t>Rivalry with Russia over the Balkans, Territorial disputes with her ally, Italy</a:t>
                      </a:r>
                    </a:p>
                  </a:txBody>
                  <a:tcPr marL="41031" marR="41031" marT="20517" marB="20517">
                    <a:lnL>
                      <a:noFill/>
                    </a:lnL>
                    <a:lnR>
                      <a:noFill/>
                    </a:lnR>
                    <a:lnT>
                      <a:noFill/>
                    </a:lnT>
                    <a:lnB>
                      <a:noFill/>
                    </a:lnB>
                  </a:tcPr>
                </a:tc>
              </a:tr>
              <a:tr h="1150976">
                <a:tc>
                  <a:txBody>
                    <a:bodyPr/>
                    <a:lstStyle/>
                    <a:p>
                      <a:r>
                        <a:rPr lang="en-US" sz="1200" b="1" dirty="0"/>
                        <a:t>Italy</a:t>
                      </a:r>
                      <a:endParaRPr lang="en-US" sz="1200" dirty="0"/>
                    </a:p>
                  </a:txBody>
                  <a:tcPr marL="41031" marR="41031" marT="20517" marB="20517">
                    <a:lnL>
                      <a:noFill/>
                    </a:lnL>
                    <a:lnR>
                      <a:noFill/>
                    </a:lnR>
                    <a:lnT>
                      <a:noFill/>
                    </a:lnT>
                    <a:lnB>
                      <a:noFill/>
                    </a:lnB>
                  </a:tcPr>
                </a:tc>
                <a:tc gridSpan="2">
                  <a:txBody>
                    <a:bodyPr/>
                    <a:lstStyle/>
                    <a:p>
                      <a:r>
                        <a:rPr lang="en-US" sz="1200"/>
                        <a:t>King Victor Emmanuel III (1900-1946)</a:t>
                      </a:r>
                      <a:br>
                        <a:rPr lang="en-US" sz="1200"/>
                      </a:br>
                      <a:r>
                        <a:rPr lang="en-US" sz="1200"/>
                        <a:t>Constitutional Monarchy</a:t>
                      </a:r>
                    </a:p>
                  </a:txBody>
                  <a:tcPr marL="41031" marR="41031" marT="20517" marB="20517">
                    <a:lnL>
                      <a:noFill/>
                    </a:lnL>
                    <a:lnR>
                      <a:noFill/>
                    </a:lnR>
                    <a:lnT>
                      <a:noFill/>
                    </a:lnT>
                    <a:lnB>
                      <a:noFill/>
                    </a:lnB>
                  </a:tcPr>
                </a:tc>
                <a:tc hMerge="1">
                  <a:txBody>
                    <a:bodyPr/>
                    <a:lstStyle/>
                    <a:p>
                      <a:endParaRPr lang="en-US" sz="1200" dirty="0"/>
                    </a:p>
                  </a:txBody>
                  <a:tcPr marL="41031" marR="41031" marT="20515" marB="20515">
                    <a:lnL>
                      <a:noFill/>
                    </a:lnL>
                    <a:lnR>
                      <a:noFill/>
                    </a:lnR>
                    <a:lnT>
                      <a:noFill/>
                    </a:lnT>
                    <a:lnB>
                      <a:noFill/>
                    </a:lnB>
                  </a:tcPr>
                </a:tc>
                <a:tc>
                  <a:txBody>
                    <a:bodyPr/>
                    <a:lstStyle/>
                    <a:p>
                      <a:r>
                        <a:rPr lang="en-US" sz="1200" dirty="0"/>
                        <a:t>Austria</a:t>
                      </a:r>
                      <a:r>
                        <a:rPr lang="en-US" sz="1200"/>
                        <a:t>, </a:t>
                      </a:r>
                      <a:r>
                        <a:rPr lang="en-US" sz="1200" smtClean="0"/>
                        <a:t>Germany</a:t>
                      </a:r>
                      <a:endParaRPr lang="en-US" sz="1200" dirty="0"/>
                    </a:p>
                  </a:txBody>
                  <a:tcPr marL="41031" marR="41031" marT="20517" marB="20517">
                    <a:lnL>
                      <a:noFill/>
                    </a:lnL>
                    <a:lnR>
                      <a:noFill/>
                    </a:lnR>
                    <a:lnT>
                      <a:noFill/>
                    </a:lnT>
                    <a:lnB>
                      <a:noFill/>
                    </a:lnB>
                  </a:tcPr>
                </a:tc>
                <a:tc>
                  <a:txBody>
                    <a:bodyPr/>
                    <a:lstStyle/>
                    <a:p>
                      <a:r>
                        <a:rPr lang="en-US" sz="1200" dirty="0"/>
                        <a:t>Disputes with France in North Africa </a:t>
                      </a:r>
                      <a:br>
                        <a:rPr lang="en-US" sz="1200" dirty="0"/>
                      </a:br>
                      <a:r>
                        <a:rPr lang="en-US" sz="1200" dirty="0"/>
                        <a:t>large Italian communities lived in the Austrian Empire.</a:t>
                      </a:r>
                    </a:p>
                  </a:txBody>
                  <a:tcPr marL="41031" marR="41031" marT="20517" marB="20517">
                    <a:lnL>
                      <a:noFill/>
                    </a:lnL>
                    <a:lnR>
                      <a:noFill/>
                    </a:lnR>
                    <a:lnT>
                      <a:noFill/>
                    </a:lnT>
                    <a:lnB>
                      <a:noFill/>
                    </a:lnB>
                  </a:tcPr>
                </a:tc>
              </a:tr>
            </a:tbl>
          </a:graphicData>
        </a:graphic>
      </p:graphicFrame>
    </p:spTree>
    <p:extLst>
      <p:ext uri="{BB962C8B-B14F-4D97-AF65-F5344CB8AC3E}">
        <p14:creationId xmlns:p14="http://schemas.microsoft.com/office/powerpoint/2010/main" val="12027910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eaLnBrk="1" fontAlgn="auto" hangingPunct="1">
              <a:spcAft>
                <a:spcPts val="0"/>
              </a:spcAft>
              <a:defRPr/>
            </a:pPr>
            <a:r>
              <a:rPr lang="en-US" dirty="0">
                <a:solidFill>
                  <a:schemeClr val="tx2">
                    <a:satMod val="130000"/>
                  </a:schemeClr>
                </a:solidFill>
              </a:rPr>
              <a:t>The countries of Europe in 1914 </a:t>
            </a:r>
            <a:br>
              <a:rPr lang="en-US" dirty="0">
                <a:solidFill>
                  <a:schemeClr val="tx2">
                    <a:satMod val="130000"/>
                  </a:schemeClr>
                </a:solidFill>
              </a:rPr>
            </a:br>
            <a:endParaRPr lang="en-US" dirty="0">
              <a:solidFill>
                <a:schemeClr val="tx2">
                  <a:satMod val="130000"/>
                </a:schemeClr>
              </a:solidFill>
            </a:endParaRPr>
          </a:p>
        </p:txBody>
      </p:sp>
      <p:sp>
        <p:nvSpPr>
          <p:cNvPr id="5" name="Content Placeholder 4"/>
          <p:cNvSpPr>
            <a:spLocks noGrp="1"/>
          </p:cNvSpPr>
          <p:nvPr>
            <p:ph idx="1"/>
          </p:nvPr>
        </p:nvSpPr>
        <p:spPr>
          <a:xfrm>
            <a:off x="381000" y="990600"/>
            <a:ext cx="8553450" cy="5791200"/>
          </a:xfrm>
        </p:spPr>
        <p:txBody>
          <a:bodyPr>
            <a:normAutofit fontScale="25000" lnSpcReduction="20000"/>
          </a:bodyPr>
          <a:lstStyle/>
          <a:p>
            <a:pPr marL="365760" indent="-283464" eaLnBrk="1" fontAlgn="auto" hangingPunct="1">
              <a:spcAft>
                <a:spcPts val="0"/>
              </a:spcAft>
              <a:buFont typeface="Wingdings 2"/>
              <a:buChar char=""/>
              <a:defRPr/>
            </a:pPr>
            <a:r>
              <a:rPr lang="en-US" sz="7200" b="1" dirty="0" smtClean="0"/>
              <a:t>Turkey:  </a:t>
            </a:r>
            <a:r>
              <a:rPr lang="en-US" sz="7200" dirty="0"/>
              <a:t>A very weak despotism, ruled by a corrupt government. Turkey was known as ‘the sick man of Europe’. Once, Turkey had ruled all of the Balkans, but now the peoples of that area were rebelling and driving the Turks out – this created a significant area of instability in Europe: </a:t>
            </a:r>
            <a:r>
              <a:rPr lang="en-US" sz="7200" dirty="0" smtClean="0"/>
              <a:t>‘</a:t>
            </a:r>
            <a:r>
              <a:rPr lang="en-US" sz="7200" dirty="0"/>
              <a:t>the Balkan pressure-cooker’. </a:t>
            </a:r>
            <a:r>
              <a:rPr lang="en-US" sz="7200" dirty="0" smtClean="0"/>
              <a:t> In the course of declining power of Turkey,  the other powers Austria, Russia, Bulgaria and Serbia began to increase their influence.</a:t>
            </a:r>
            <a:endParaRPr lang="en-US" sz="7200" dirty="0"/>
          </a:p>
          <a:p>
            <a:pPr marL="365760" indent="-283464" eaLnBrk="1" fontAlgn="auto" hangingPunct="1">
              <a:spcAft>
                <a:spcPts val="0"/>
              </a:spcAft>
              <a:buFont typeface="Wingdings 2"/>
              <a:buChar char=""/>
              <a:defRPr/>
            </a:pPr>
            <a:r>
              <a:rPr lang="en-US" sz="7200" b="1" dirty="0" smtClean="0"/>
              <a:t>Germany: </a:t>
            </a:r>
            <a:r>
              <a:rPr lang="en-US" sz="7200" dirty="0"/>
              <a:t>Germany was massively powerful, with the most up-to-date industry in the world. Germany had become a united country for the first time in 1870-1. At first, the Chancellor Otto von Bismarck was careful not to annoy other countries, but after 1890 the slightly-mad Kaiser Wilhelm II took over the government. </a:t>
            </a:r>
          </a:p>
          <a:p>
            <a:pPr marL="365760" indent="-283464" eaLnBrk="1" fontAlgn="auto" hangingPunct="1">
              <a:spcAft>
                <a:spcPts val="0"/>
              </a:spcAft>
              <a:buFont typeface="Wingdings 2"/>
              <a:buChar char=""/>
              <a:defRPr/>
            </a:pPr>
            <a:r>
              <a:rPr lang="en-US" sz="7200" b="1" dirty="0"/>
              <a:t>Austria </a:t>
            </a:r>
            <a:r>
              <a:rPr lang="en-US" sz="7200" b="1" dirty="0" smtClean="0"/>
              <a:t>Hungary:  </a:t>
            </a:r>
            <a:r>
              <a:rPr lang="en-US" sz="7200" dirty="0"/>
              <a:t>Had once been a strong empire, but now the government was weak and divided (the Austrians and the Hungarians hated each other). Austria-Hungary had been built up by marriage and diplomacy during the Middle Ages, and was known as the ‘polyglot (many languages) empire’ because of all the different races in it. The Habsburg rulers were stupid and inbred, and Emperor Franz </a:t>
            </a:r>
            <a:r>
              <a:rPr lang="en-US" sz="7200" dirty="0" smtClean="0"/>
              <a:t>Josef (emperor of Austria) </a:t>
            </a:r>
            <a:r>
              <a:rPr lang="en-US" sz="7200" dirty="0"/>
              <a:t>was old and autocratic. </a:t>
            </a:r>
            <a:endParaRPr lang="en-US" sz="7200" dirty="0" smtClean="0"/>
          </a:p>
          <a:p>
            <a:pPr marL="365760" indent="-283464" eaLnBrk="1" fontAlgn="auto" hangingPunct="1">
              <a:spcAft>
                <a:spcPts val="0"/>
              </a:spcAft>
              <a:buFont typeface="Wingdings 2"/>
              <a:buChar char=""/>
              <a:defRPr/>
            </a:pPr>
            <a:r>
              <a:rPr lang="en-US" sz="7200" b="1" dirty="0" smtClean="0"/>
              <a:t>Italy:</a:t>
            </a:r>
            <a:r>
              <a:rPr lang="en-US" sz="7200" dirty="0" smtClean="0"/>
              <a:t> </a:t>
            </a:r>
            <a:r>
              <a:rPr lang="en-US" sz="7200" dirty="0"/>
              <a:t>A new country formed in 1866. A weak ruler, chaotic governments and a pathetic army. The Mafia and corruption everywhere. </a:t>
            </a:r>
            <a:endParaRPr lang="en-US" sz="7200" dirty="0" smtClean="0"/>
          </a:p>
          <a:p>
            <a:pPr marL="365760" indent="-283464" eaLnBrk="1" fontAlgn="auto" hangingPunct="1">
              <a:spcAft>
                <a:spcPts val="0"/>
              </a:spcAft>
              <a:buFont typeface="Wingdings 2"/>
              <a:buChar char=""/>
              <a:defRPr/>
            </a:pPr>
            <a:r>
              <a:rPr lang="en-US" sz="7200" b="1" dirty="0" smtClean="0"/>
              <a:t>Russia: </a:t>
            </a:r>
            <a:r>
              <a:rPr lang="en-US" sz="7200" dirty="0"/>
              <a:t>Russia was huge but backward. Nicholas II was a weak and ineffectual ruler, dominated by his wife and the ‘mad monk’ Rasputin. He kept power by setting the Cossacks on the mob, and by his </a:t>
            </a:r>
            <a:r>
              <a:rPr lang="en-US" sz="7200" dirty="0" err="1"/>
              <a:t>Okhrana</a:t>
            </a:r>
            <a:r>
              <a:rPr lang="en-US" sz="7200" dirty="0"/>
              <a:t> (secret police). Russia lost a war to Japan disastrously in 1904. </a:t>
            </a:r>
          </a:p>
          <a:p>
            <a:pPr marL="365760" indent="-283464" eaLnBrk="1" fontAlgn="auto" hangingPunct="1">
              <a:spcAft>
                <a:spcPts val="0"/>
              </a:spcAft>
              <a:buFont typeface="Wingdings 2"/>
              <a:buChar char=""/>
              <a:defRPr/>
            </a:pPr>
            <a:endParaRPr lang="en-US" dirty="0"/>
          </a:p>
        </p:txBody>
      </p:sp>
      <p:sp>
        <p:nvSpPr>
          <p:cNvPr id="2" name="Footer Placeholder 1"/>
          <p:cNvSpPr>
            <a:spLocks noGrp="1"/>
          </p:cNvSpPr>
          <p:nvPr>
            <p:ph type="ftr" sz="quarter" idx="11"/>
          </p:nvPr>
        </p:nvSpPr>
        <p:spPr/>
        <p:txBody>
          <a:bodyPr/>
          <a:lstStyle/>
          <a:p>
            <a:pPr>
              <a:defRPr/>
            </a:pPr>
            <a:r>
              <a:rPr lang="en-US" altLang="en-US"/>
              <a:t>©2011, The McGraw-Hill Companies, Inc. All Rights Reserved.</a:t>
            </a:r>
          </a:p>
        </p:txBody>
      </p:sp>
      <p:sp>
        <p:nvSpPr>
          <p:cNvPr id="3" name="Slide Number Placeholder 2"/>
          <p:cNvSpPr>
            <a:spLocks noGrp="1"/>
          </p:cNvSpPr>
          <p:nvPr>
            <p:ph type="sldNum" sz="quarter" idx="12"/>
          </p:nvPr>
        </p:nvSpPr>
        <p:spPr/>
        <p:txBody>
          <a:bodyPr/>
          <a:lstStyle/>
          <a:p>
            <a:pPr>
              <a:defRPr/>
            </a:pPr>
            <a:fld id="{A029C324-C010-4CC8-BD73-ED5C5F0D1E30}" type="slidenum">
              <a:rPr lang="en-US" altLang="en-US"/>
              <a:pPr>
                <a:defRPr/>
              </a:pPr>
              <a:t>11</a:t>
            </a:fld>
            <a:endParaRPr lang="en-US" altLang="en-US"/>
          </a:p>
        </p:txBody>
      </p:sp>
    </p:spTree>
    <p:extLst>
      <p:ext uri="{BB962C8B-B14F-4D97-AF65-F5344CB8AC3E}">
        <p14:creationId xmlns:p14="http://schemas.microsoft.com/office/powerpoint/2010/main" val="41787679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eaLnBrk="1" fontAlgn="auto" hangingPunct="1">
              <a:spcAft>
                <a:spcPts val="0"/>
              </a:spcAft>
              <a:defRPr/>
            </a:pPr>
            <a:r>
              <a:rPr lang="en-US" dirty="0">
                <a:solidFill>
                  <a:schemeClr val="tx2">
                    <a:satMod val="130000"/>
                  </a:schemeClr>
                </a:solidFill>
              </a:rPr>
              <a:t>The countries of Europe in 1914 </a:t>
            </a:r>
            <a:br>
              <a:rPr lang="en-US" dirty="0">
                <a:solidFill>
                  <a:schemeClr val="tx2">
                    <a:satMod val="130000"/>
                  </a:schemeClr>
                </a:solidFill>
              </a:rPr>
            </a:br>
            <a:endParaRPr lang="en-US" dirty="0">
              <a:solidFill>
                <a:schemeClr val="tx2">
                  <a:satMod val="130000"/>
                </a:schemeClr>
              </a:solidFill>
            </a:endParaRPr>
          </a:p>
        </p:txBody>
      </p:sp>
      <p:sp>
        <p:nvSpPr>
          <p:cNvPr id="5" name="Content Placeholder 4"/>
          <p:cNvSpPr>
            <a:spLocks noGrp="1"/>
          </p:cNvSpPr>
          <p:nvPr>
            <p:ph idx="1"/>
          </p:nvPr>
        </p:nvSpPr>
        <p:spPr>
          <a:xfrm>
            <a:off x="533400" y="1143000"/>
            <a:ext cx="8401050" cy="5486400"/>
          </a:xfrm>
        </p:spPr>
        <p:txBody>
          <a:bodyPr>
            <a:normAutofit fontScale="70000" lnSpcReduction="20000"/>
          </a:bodyPr>
          <a:lstStyle/>
          <a:p>
            <a:pPr marL="365760" indent="-283464" eaLnBrk="1" fontAlgn="auto" hangingPunct="1">
              <a:spcAft>
                <a:spcPts val="0"/>
              </a:spcAft>
              <a:buFont typeface="Wingdings 2"/>
              <a:buChar char=""/>
              <a:defRPr/>
            </a:pPr>
            <a:r>
              <a:rPr lang="en-US" b="1" dirty="0" smtClean="0"/>
              <a:t>France: </a:t>
            </a:r>
            <a:r>
              <a:rPr lang="en-US" dirty="0"/>
              <a:t>France was a democracy, but the French government was weak. In 1870-1, when Germany was trying to become a united country, France had gone to war to try to stop it. The Germans won the war easily, and took the area of Alsace Lorraine from France. The French were desperate for revenge. </a:t>
            </a:r>
            <a:endParaRPr lang="en-US" dirty="0" smtClean="0"/>
          </a:p>
          <a:p>
            <a:pPr marL="365760" indent="-283464" eaLnBrk="1" fontAlgn="auto" hangingPunct="1">
              <a:spcAft>
                <a:spcPts val="0"/>
              </a:spcAft>
              <a:buFont typeface="Wingdings 2"/>
              <a:buChar char=""/>
              <a:defRPr/>
            </a:pPr>
            <a:r>
              <a:rPr lang="en-US" b="1" dirty="0" smtClean="0"/>
              <a:t>Britain:  </a:t>
            </a:r>
            <a:r>
              <a:rPr lang="en-US" dirty="0"/>
              <a:t>Britain was a democracy with a huge empire, but until 1900 Britain believed in ‘splendid isolation’ – keeping out of affairs in Europe. Neither do you want to go running away with the idea that Britain had an efficient or modern government. The army was still dominated by the aristocracy, and women were not given the vote until 1918. </a:t>
            </a:r>
          </a:p>
          <a:p>
            <a:pPr marL="365760" indent="-283464" eaLnBrk="1" fontAlgn="auto" hangingPunct="1">
              <a:spcAft>
                <a:spcPts val="0"/>
              </a:spcAft>
              <a:buFont typeface="Wingdings 2"/>
              <a:buChar char=""/>
              <a:defRPr/>
            </a:pPr>
            <a:r>
              <a:rPr lang="en-US" sz="3500" dirty="0" smtClean="0"/>
              <a:t>Alliance system were designed </a:t>
            </a:r>
            <a:r>
              <a:rPr lang="en-US" sz="3500" dirty="0"/>
              <a:t>to keep peace in Europe, instead pushed continent towards war</a:t>
            </a:r>
          </a:p>
          <a:p>
            <a:pPr lvl="1"/>
            <a:r>
              <a:rPr lang="en-US" sz="3500" dirty="0"/>
              <a:t>Many Alliances made in secret</a:t>
            </a:r>
          </a:p>
          <a:p>
            <a:pPr lvl="1"/>
            <a:r>
              <a:rPr lang="en-US" sz="3500" dirty="0"/>
              <a:t>By 1907 two major alliances:  Triple Alliance and Triple Entente</a:t>
            </a:r>
          </a:p>
          <a:p>
            <a:pPr marL="365760" indent="-283464" eaLnBrk="1" fontAlgn="auto" hangingPunct="1">
              <a:spcAft>
                <a:spcPts val="0"/>
              </a:spcAft>
              <a:buFont typeface="Wingdings 2"/>
              <a:buChar char=""/>
              <a:defRPr/>
            </a:pPr>
            <a:endParaRPr lang="en-US" dirty="0"/>
          </a:p>
          <a:p>
            <a:pPr marL="365760" indent="-283464" eaLnBrk="1" fontAlgn="auto" hangingPunct="1">
              <a:spcAft>
                <a:spcPts val="0"/>
              </a:spcAft>
              <a:buFont typeface="Wingdings 2"/>
              <a:buChar char=""/>
              <a:defRPr/>
            </a:pPr>
            <a:endParaRPr lang="en-US" dirty="0"/>
          </a:p>
        </p:txBody>
      </p:sp>
      <p:sp>
        <p:nvSpPr>
          <p:cNvPr id="2" name="Footer Placeholder 1"/>
          <p:cNvSpPr>
            <a:spLocks noGrp="1"/>
          </p:cNvSpPr>
          <p:nvPr>
            <p:ph type="ftr" sz="quarter" idx="11"/>
          </p:nvPr>
        </p:nvSpPr>
        <p:spPr/>
        <p:txBody>
          <a:bodyPr/>
          <a:lstStyle/>
          <a:p>
            <a:pPr>
              <a:defRPr/>
            </a:pPr>
            <a:r>
              <a:rPr lang="en-US" altLang="en-US"/>
              <a:t>©2011, The McGraw-Hill Companies, Inc. All Rights Reserved.</a:t>
            </a:r>
          </a:p>
        </p:txBody>
      </p:sp>
      <p:sp>
        <p:nvSpPr>
          <p:cNvPr id="3" name="Slide Number Placeholder 2"/>
          <p:cNvSpPr>
            <a:spLocks noGrp="1"/>
          </p:cNvSpPr>
          <p:nvPr>
            <p:ph type="sldNum" sz="quarter" idx="12"/>
          </p:nvPr>
        </p:nvSpPr>
        <p:spPr/>
        <p:txBody>
          <a:bodyPr/>
          <a:lstStyle/>
          <a:p>
            <a:pPr>
              <a:defRPr/>
            </a:pPr>
            <a:fld id="{BDC88B34-7586-4F61-8BC2-5F42334A719D}" type="slidenum">
              <a:rPr lang="en-US" altLang="en-US"/>
              <a:pPr>
                <a:defRPr/>
              </a:pPr>
              <a:t>12</a:t>
            </a:fld>
            <a:endParaRPr lang="en-US" altLang="en-US"/>
          </a:p>
        </p:txBody>
      </p:sp>
    </p:spTree>
    <p:extLst>
      <p:ext uri="{BB962C8B-B14F-4D97-AF65-F5344CB8AC3E}">
        <p14:creationId xmlns:p14="http://schemas.microsoft.com/office/powerpoint/2010/main" val="37685643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435100" y="274638"/>
            <a:ext cx="7499350" cy="1143000"/>
          </a:xfrm>
        </p:spPr>
        <p:txBody>
          <a:bodyPr/>
          <a:lstStyle/>
          <a:p>
            <a:pPr algn="ctr" eaLnBrk="1" fontAlgn="auto" hangingPunct="1">
              <a:spcAft>
                <a:spcPts val="0"/>
              </a:spcAft>
              <a:defRPr/>
            </a:pPr>
            <a:r>
              <a:rPr lang="en-US">
                <a:solidFill>
                  <a:schemeClr val="tx2">
                    <a:satMod val="130000"/>
                  </a:schemeClr>
                </a:solidFill>
              </a:rPr>
              <a:t>The Two Sides</a:t>
            </a:r>
          </a:p>
        </p:txBody>
      </p:sp>
      <p:sp>
        <p:nvSpPr>
          <p:cNvPr id="13315" name="Rectangle 3"/>
          <p:cNvSpPr>
            <a:spLocks noGrp="1" noChangeArrowheads="1"/>
          </p:cNvSpPr>
          <p:nvPr>
            <p:ph type="body" sz="half" idx="1"/>
          </p:nvPr>
        </p:nvSpPr>
        <p:spPr>
          <a:xfrm>
            <a:off x="304800" y="1676400"/>
            <a:ext cx="4024313" cy="4648200"/>
          </a:xfrm>
        </p:spPr>
        <p:txBody>
          <a:bodyPr>
            <a:normAutofit fontScale="92500" lnSpcReduction="10000"/>
          </a:bodyPr>
          <a:lstStyle/>
          <a:p>
            <a:pPr algn="ctr" eaLnBrk="1" hangingPunct="1">
              <a:lnSpc>
                <a:spcPct val="90000"/>
              </a:lnSpc>
              <a:buFont typeface="Wingdings" pitchFamily="2" charset="2"/>
              <a:buNone/>
            </a:pPr>
            <a:r>
              <a:rPr lang="en-US" sz="3900" u="sng" dirty="0" smtClean="0"/>
              <a:t>Triple Alliance</a:t>
            </a:r>
          </a:p>
          <a:p>
            <a:pPr marL="457200" lvl="1" indent="-457200" algn="ctr">
              <a:lnSpc>
                <a:spcPct val="90000"/>
              </a:lnSpc>
              <a:buFont typeface="Arial" pitchFamily="34" charset="0"/>
              <a:buChar char="•"/>
            </a:pPr>
            <a:r>
              <a:rPr lang="en-US" sz="3300" dirty="0" smtClean="0"/>
              <a:t>Germany</a:t>
            </a:r>
            <a:r>
              <a:rPr lang="en-US" sz="3300" dirty="0"/>
              <a:t>: colonies </a:t>
            </a:r>
            <a:r>
              <a:rPr lang="en-US" sz="3300" dirty="0" smtClean="0"/>
              <a:t>in Africa</a:t>
            </a:r>
            <a:r>
              <a:rPr lang="en-US" sz="3300" dirty="0"/>
              <a:t>, Parts of Asia</a:t>
            </a:r>
          </a:p>
          <a:p>
            <a:pPr algn="ctr">
              <a:lnSpc>
                <a:spcPct val="90000"/>
              </a:lnSpc>
            </a:pPr>
            <a:r>
              <a:rPr lang="en-US" sz="3300" dirty="0" smtClean="0"/>
              <a:t>Austria-Hungary</a:t>
            </a:r>
          </a:p>
          <a:p>
            <a:pPr algn="ctr">
              <a:lnSpc>
                <a:spcPct val="90000"/>
              </a:lnSpc>
            </a:pPr>
            <a:r>
              <a:rPr lang="en-US" sz="3300" dirty="0" smtClean="0"/>
              <a:t>Italy</a:t>
            </a:r>
          </a:p>
          <a:p>
            <a:pPr algn="ctr" eaLnBrk="1" hangingPunct="1">
              <a:lnSpc>
                <a:spcPct val="90000"/>
              </a:lnSpc>
              <a:buFont typeface="Wingdings" pitchFamily="2" charset="2"/>
              <a:buNone/>
            </a:pPr>
            <a:r>
              <a:rPr lang="en-US" sz="3200" u="sng" dirty="0" smtClean="0"/>
              <a:t>Central Powers</a:t>
            </a:r>
          </a:p>
          <a:p>
            <a:pPr algn="ctr" eaLnBrk="1" hangingPunct="1">
              <a:lnSpc>
                <a:spcPct val="90000"/>
              </a:lnSpc>
              <a:buFont typeface="Wingdings" pitchFamily="2" charset="2"/>
              <a:buNone/>
            </a:pPr>
            <a:r>
              <a:rPr lang="en-US" dirty="0" smtClean="0"/>
              <a:t>Germany </a:t>
            </a:r>
          </a:p>
          <a:p>
            <a:pPr algn="ctr" eaLnBrk="1" hangingPunct="1">
              <a:lnSpc>
                <a:spcPct val="90000"/>
              </a:lnSpc>
              <a:buFont typeface="Wingdings" pitchFamily="2" charset="2"/>
              <a:buNone/>
            </a:pPr>
            <a:r>
              <a:rPr lang="en-US" dirty="0" smtClean="0"/>
              <a:t>Austria-Hungary</a:t>
            </a:r>
          </a:p>
          <a:p>
            <a:pPr algn="ctr">
              <a:lnSpc>
                <a:spcPct val="90000"/>
              </a:lnSpc>
              <a:buNone/>
            </a:pPr>
            <a:r>
              <a:rPr lang="en-US" dirty="0" smtClean="0"/>
              <a:t>Ottoman Empire(Turkey)</a:t>
            </a:r>
            <a:r>
              <a:rPr lang="en-US" dirty="0">
                <a:latin typeface="Times New Roman" pitchFamily="18" charset="0"/>
              </a:rPr>
              <a:t> Bulgaria</a:t>
            </a:r>
          </a:p>
          <a:p>
            <a:pPr algn="ctr" eaLnBrk="1" hangingPunct="1">
              <a:lnSpc>
                <a:spcPct val="90000"/>
              </a:lnSpc>
              <a:buFont typeface="Wingdings" pitchFamily="2" charset="2"/>
              <a:buNone/>
            </a:pPr>
            <a:endParaRPr lang="en-US" dirty="0" smtClean="0"/>
          </a:p>
        </p:txBody>
      </p:sp>
      <p:sp>
        <p:nvSpPr>
          <p:cNvPr id="13316" name="Rectangle 4"/>
          <p:cNvSpPr>
            <a:spLocks noGrp="1" noChangeArrowheads="1"/>
          </p:cNvSpPr>
          <p:nvPr>
            <p:ph type="body" sz="half" idx="2"/>
          </p:nvPr>
        </p:nvSpPr>
        <p:spPr>
          <a:xfrm>
            <a:off x="4495800" y="1676400"/>
            <a:ext cx="4024313" cy="4572000"/>
          </a:xfrm>
        </p:spPr>
        <p:txBody>
          <a:bodyPr>
            <a:normAutofit fontScale="92500" lnSpcReduction="20000"/>
          </a:bodyPr>
          <a:lstStyle/>
          <a:p>
            <a:pPr algn="ctr" eaLnBrk="1" hangingPunct="1">
              <a:lnSpc>
                <a:spcPct val="90000"/>
              </a:lnSpc>
              <a:buFont typeface="Wingdings" pitchFamily="2" charset="2"/>
              <a:buNone/>
            </a:pPr>
            <a:r>
              <a:rPr lang="en-US" sz="3900" u="sng" dirty="0" smtClean="0"/>
              <a:t>Triple Entente</a:t>
            </a:r>
          </a:p>
          <a:p>
            <a:pPr marL="342900" lvl="1" indent="-342900" algn="ctr">
              <a:lnSpc>
                <a:spcPct val="90000"/>
              </a:lnSpc>
              <a:buFont typeface="Arial" pitchFamily="34" charset="0"/>
              <a:buChar char="•"/>
            </a:pPr>
            <a:r>
              <a:rPr lang="en-US" sz="3300" dirty="0" smtClean="0"/>
              <a:t>England: colonies </a:t>
            </a:r>
            <a:r>
              <a:rPr lang="en-US" sz="2900" dirty="0">
                <a:latin typeface="Times New Roman" pitchFamily="18" charset="0"/>
                <a:cs typeface="Times New Roman" pitchFamily="18" charset="0"/>
              </a:rPr>
              <a:t>Africa, Australia, Hong Kong, India, Canada, S. America </a:t>
            </a:r>
            <a:endParaRPr lang="en-US" sz="2900" dirty="0"/>
          </a:p>
          <a:p>
            <a:pPr marL="457200" lvl="1" indent="-457200" algn="ctr">
              <a:lnSpc>
                <a:spcPct val="90000"/>
              </a:lnSpc>
              <a:buFont typeface="Arial" pitchFamily="34" charset="0"/>
              <a:buChar char="•"/>
            </a:pPr>
            <a:r>
              <a:rPr lang="en-US" sz="3300" dirty="0" smtClean="0"/>
              <a:t>France: colonies </a:t>
            </a:r>
            <a:r>
              <a:rPr lang="en-US" sz="2900" dirty="0"/>
              <a:t>Vietnam, Parts of </a:t>
            </a:r>
            <a:r>
              <a:rPr lang="en-US" sz="2900" dirty="0" smtClean="0"/>
              <a:t>Africa</a:t>
            </a:r>
          </a:p>
          <a:p>
            <a:pPr marL="457200" lvl="1" indent="-457200" algn="ctr">
              <a:lnSpc>
                <a:spcPct val="90000"/>
              </a:lnSpc>
              <a:buFont typeface="Arial" pitchFamily="34" charset="0"/>
              <a:buChar char="•"/>
            </a:pPr>
            <a:r>
              <a:rPr lang="en-US" sz="3300" dirty="0" smtClean="0"/>
              <a:t>Russia</a:t>
            </a:r>
          </a:p>
          <a:p>
            <a:pPr algn="ctr" eaLnBrk="1" hangingPunct="1">
              <a:lnSpc>
                <a:spcPct val="90000"/>
              </a:lnSpc>
              <a:buFont typeface="Wingdings" pitchFamily="2" charset="2"/>
              <a:buNone/>
            </a:pPr>
            <a:r>
              <a:rPr lang="en-US" sz="3200" u="sng" dirty="0" smtClean="0"/>
              <a:t>Allied Powers</a:t>
            </a:r>
          </a:p>
          <a:p>
            <a:pPr algn="ctr" eaLnBrk="1" hangingPunct="1">
              <a:lnSpc>
                <a:spcPct val="90000"/>
              </a:lnSpc>
              <a:buFont typeface="Wingdings" pitchFamily="2" charset="2"/>
              <a:buNone/>
            </a:pPr>
            <a:r>
              <a:rPr lang="en-US" sz="2900" dirty="0" smtClean="0"/>
              <a:t>England, France, </a:t>
            </a:r>
            <a:r>
              <a:rPr lang="en-US" sz="2900" i="1" dirty="0" smtClean="0"/>
              <a:t>Russia</a:t>
            </a:r>
            <a:r>
              <a:rPr lang="en-US" sz="2900" dirty="0" smtClean="0"/>
              <a:t>, </a:t>
            </a:r>
            <a:r>
              <a:rPr lang="en-US" sz="2900" i="1" dirty="0" smtClean="0"/>
              <a:t>United States, </a:t>
            </a:r>
            <a:r>
              <a:rPr lang="en-US" sz="2900" dirty="0" smtClean="0"/>
              <a:t>Italy, Serbia, Belgium, Switzerland</a:t>
            </a:r>
          </a:p>
          <a:p>
            <a:pPr algn="ctr" eaLnBrk="1" hangingPunct="1">
              <a:lnSpc>
                <a:spcPct val="90000"/>
              </a:lnSpc>
              <a:buFont typeface="Wingdings" pitchFamily="2" charset="2"/>
              <a:buNone/>
            </a:pPr>
            <a:endParaRPr lang="en-US" sz="2900" i="1" dirty="0" smtClean="0"/>
          </a:p>
        </p:txBody>
      </p:sp>
    </p:spTree>
    <p:extLst>
      <p:ext uri="{BB962C8B-B14F-4D97-AF65-F5344CB8AC3E}">
        <p14:creationId xmlns:p14="http://schemas.microsoft.com/office/powerpoint/2010/main" val="15354825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tx2">
                    <a:satMod val="130000"/>
                  </a:schemeClr>
                </a:solidFill>
              </a:rPr>
              <a:t>Triple Entente </a:t>
            </a:r>
            <a:r>
              <a:rPr lang="en-US" dirty="0" err="1" smtClean="0">
                <a:solidFill>
                  <a:schemeClr val="tx2">
                    <a:satMod val="130000"/>
                  </a:schemeClr>
                </a:solidFill>
              </a:rPr>
              <a:t>Vs</a:t>
            </a:r>
            <a:r>
              <a:rPr lang="en-US" dirty="0" smtClean="0">
                <a:solidFill>
                  <a:schemeClr val="tx2">
                    <a:satMod val="130000"/>
                  </a:schemeClr>
                </a:solidFill>
              </a:rPr>
              <a:t> Triple Alliance</a:t>
            </a:r>
            <a:endParaRPr lang="en-US" dirty="0">
              <a:solidFill>
                <a:schemeClr val="tx2">
                  <a:satMod val="130000"/>
                </a:schemeClr>
              </a:solidFill>
            </a:endParaRPr>
          </a:p>
        </p:txBody>
      </p:sp>
      <p:pic>
        <p:nvPicPr>
          <p:cNvPr id="17411"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781175" y="1447800"/>
            <a:ext cx="6807200" cy="4800600"/>
          </a:xfrm>
        </p:spPr>
      </p:pic>
      <p:sp>
        <p:nvSpPr>
          <p:cNvPr id="4" name="Footer Placeholder 3"/>
          <p:cNvSpPr>
            <a:spLocks noGrp="1"/>
          </p:cNvSpPr>
          <p:nvPr>
            <p:ph type="ftr" sz="quarter" idx="11"/>
          </p:nvPr>
        </p:nvSpPr>
        <p:spPr/>
        <p:txBody>
          <a:bodyPr/>
          <a:lstStyle/>
          <a:p>
            <a:pPr>
              <a:defRPr/>
            </a:pPr>
            <a:r>
              <a:rPr lang="en-US" altLang="en-US" dirty="0"/>
              <a:t>©2011, </a:t>
            </a:r>
            <a:r>
              <a:rPr lang="en-US" altLang="en-US" dirty="0" err="1"/>
              <a:t>Th</a:t>
            </a:r>
            <a:r>
              <a:rPr lang="en-US" altLang="en-US" dirty="0"/>
              <a:t> McGraw-Hill Companies, Inc. All Rights Reserved.</a:t>
            </a:r>
          </a:p>
        </p:txBody>
      </p:sp>
      <p:sp>
        <p:nvSpPr>
          <p:cNvPr id="5" name="Slide Number Placeholder 4"/>
          <p:cNvSpPr>
            <a:spLocks noGrp="1"/>
          </p:cNvSpPr>
          <p:nvPr>
            <p:ph type="sldNum" sz="quarter" idx="12"/>
          </p:nvPr>
        </p:nvSpPr>
        <p:spPr/>
        <p:txBody>
          <a:bodyPr/>
          <a:lstStyle/>
          <a:p>
            <a:pPr>
              <a:defRPr/>
            </a:pPr>
            <a:fld id="{D9D1B479-5C57-4692-AC25-60816C5C036E}" type="slidenum">
              <a:rPr lang="en-US" altLang="en-US"/>
              <a:pPr>
                <a:defRPr/>
              </a:pPr>
              <a:t>14</a:t>
            </a:fld>
            <a:endParaRPr lang="en-US" altLang="en-US"/>
          </a:p>
        </p:txBody>
      </p:sp>
    </p:spTree>
    <p:extLst>
      <p:ext uri="{BB962C8B-B14F-4D97-AF65-F5344CB8AC3E}">
        <p14:creationId xmlns:p14="http://schemas.microsoft.com/office/powerpoint/2010/main" val="3935596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2000" dirty="0">
                <a:solidFill>
                  <a:schemeClr val="tx2">
                    <a:satMod val="130000"/>
                  </a:schemeClr>
                </a:solidFill>
              </a:rPr>
              <a:t>Long-Range Causes of First World </a:t>
            </a:r>
            <a:r>
              <a:rPr lang="en-US" sz="2000" dirty="0" smtClean="0">
                <a:solidFill>
                  <a:schemeClr val="tx2">
                    <a:satMod val="130000"/>
                  </a:schemeClr>
                </a:solidFill>
              </a:rPr>
              <a:t>War: </a:t>
            </a:r>
            <a:br>
              <a:rPr lang="en-US" sz="2000" dirty="0" smtClean="0">
                <a:solidFill>
                  <a:schemeClr val="tx2">
                    <a:satMod val="130000"/>
                  </a:schemeClr>
                </a:solidFill>
              </a:rPr>
            </a:br>
            <a:r>
              <a:rPr lang="en-US" sz="2000" dirty="0" smtClean="0">
                <a:solidFill>
                  <a:schemeClr val="tx2">
                    <a:satMod val="130000"/>
                  </a:schemeClr>
                </a:solidFill>
              </a:rPr>
              <a:t>Triple Alliance/Central Powers [Germany, Austria-Hungary and Italy]   </a:t>
            </a:r>
            <a:r>
              <a:rPr lang="en-US" sz="2000" dirty="0" err="1" smtClean="0">
                <a:solidFill>
                  <a:schemeClr val="tx2">
                    <a:satMod val="130000"/>
                  </a:schemeClr>
                </a:solidFill>
              </a:rPr>
              <a:t>Vs</a:t>
            </a:r>
            <a:r>
              <a:rPr lang="en-US" sz="2000" dirty="0" smtClean="0">
                <a:solidFill>
                  <a:schemeClr val="tx2">
                    <a:satMod val="130000"/>
                  </a:schemeClr>
                </a:solidFill>
              </a:rPr>
              <a:t> Triple Entente/ Allies [Great Britain, France and Russia]</a:t>
            </a:r>
            <a:endParaRPr lang="en-US" sz="2000" dirty="0">
              <a:solidFill>
                <a:schemeClr val="tx2">
                  <a:satMod val="130000"/>
                </a:schemeClr>
              </a:solidFill>
            </a:endParaRPr>
          </a:p>
        </p:txBody>
      </p:sp>
      <p:sp>
        <p:nvSpPr>
          <p:cNvPr id="3" name="Content Placeholder 2"/>
          <p:cNvSpPr>
            <a:spLocks noGrp="1"/>
          </p:cNvSpPr>
          <p:nvPr>
            <p:ph idx="1"/>
          </p:nvPr>
        </p:nvSpPr>
        <p:spPr/>
        <p:txBody>
          <a:bodyPr>
            <a:normAutofit fontScale="85000" lnSpcReduction="20000"/>
          </a:bodyPr>
          <a:lstStyle/>
          <a:p>
            <a:pPr marL="365760" indent="-283464" eaLnBrk="1" fontAlgn="auto" hangingPunct="1">
              <a:spcAft>
                <a:spcPts val="0"/>
              </a:spcAft>
              <a:buFont typeface="Wingdings 2"/>
              <a:buChar char=""/>
              <a:defRPr/>
            </a:pPr>
            <a:r>
              <a:rPr lang="en-US" b="1" dirty="0"/>
              <a:t>Alliances: </a:t>
            </a:r>
            <a:r>
              <a:rPr lang="en-US" dirty="0"/>
              <a:t>The major European nations attempted to maintain a balance of power by means of opposing alliance systems. Member nations of each alliance pledged to fight together against a common enemy if any member were to be attacked. </a:t>
            </a:r>
            <a:r>
              <a:rPr lang="en-US" b="1" dirty="0" smtClean="0"/>
              <a:t>Germany</a:t>
            </a:r>
            <a:r>
              <a:rPr lang="en-US" b="1" dirty="0"/>
              <a:t>, Austria-Hungary, and Italy </a:t>
            </a:r>
            <a:r>
              <a:rPr lang="en-US" dirty="0"/>
              <a:t>formed the </a:t>
            </a:r>
            <a:r>
              <a:rPr lang="en-US" b="1" dirty="0"/>
              <a:t>Triple Alliance. </a:t>
            </a:r>
            <a:r>
              <a:rPr lang="en-US" dirty="0"/>
              <a:t>(In 1914 Italy dropped out of the triple Alliance and was replaced by Turkey). These nations became known as the </a:t>
            </a:r>
            <a:r>
              <a:rPr lang="en-US" b="1" dirty="0"/>
              <a:t>“Central Powers</a:t>
            </a:r>
            <a:r>
              <a:rPr lang="en-US" dirty="0"/>
              <a:t>” because of their location in Central Europe. </a:t>
            </a:r>
            <a:r>
              <a:rPr lang="en-US" b="1" dirty="0"/>
              <a:t>Great Britain, France, and Russia formed the Triple Entente.</a:t>
            </a:r>
            <a:r>
              <a:rPr lang="en-US" dirty="0"/>
              <a:t> These nations became known as the “</a:t>
            </a:r>
            <a:r>
              <a:rPr lang="en-US" b="1" dirty="0"/>
              <a:t>Allies”. </a:t>
            </a:r>
            <a:r>
              <a:rPr lang="en-US" dirty="0"/>
              <a:t>Each of the major nations had alliances with less powerful nations. </a:t>
            </a:r>
          </a:p>
        </p:txBody>
      </p:sp>
      <p:sp>
        <p:nvSpPr>
          <p:cNvPr id="4" name="Footer Placeholder 3"/>
          <p:cNvSpPr>
            <a:spLocks noGrp="1"/>
          </p:cNvSpPr>
          <p:nvPr>
            <p:ph type="ftr" sz="quarter" idx="11"/>
          </p:nvPr>
        </p:nvSpPr>
        <p:spPr/>
        <p:txBody>
          <a:bodyPr/>
          <a:lstStyle/>
          <a:p>
            <a:pPr>
              <a:defRPr/>
            </a:pPr>
            <a:r>
              <a:rPr lang="en-US" altLang="en-US"/>
              <a:t>©2011, The McGraw-Hill Companies, Inc. All Rights Reserved.</a:t>
            </a:r>
          </a:p>
        </p:txBody>
      </p:sp>
      <p:sp>
        <p:nvSpPr>
          <p:cNvPr id="5" name="Slide Number Placeholder 4"/>
          <p:cNvSpPr>
            <a:spLocks noGrp="1"/>
          </p:cNvSpPr>
          <p:nvPr>
            <p:ph type="sldNum" sz="quarter" idx="12"/>
          </p:nvPr>
        </p:nvSpPr>
        <p:spPr/>
        <p:txBody>
          <a:bodyPr/>
          <a:lstStyle/>
          <a:p>
            <a:pPr>
              <a:defRPr/>
            </a:pPr>
            <a:fld id="{F704D9A3-4F4F-4169-9E81-84B19B2A238D}" type="slidenum">
              <a:rPr lang="en-US" altLang="en-US"/>
              <a:pPr>
                <a:defRPr/>
              </a:pPr>
              <a:t>15</a:t>
            </a:fld>
            <a:endParaRPr lang="en-US" altLang="en-US"/>
          </a:p>
        </p:txBody>
      </p:sp>
    </p:spTree>
    <p:extLst>
      <p:ext uri="{BB962C8B-B14F-4D97-AF65-F5344CB8AC3E}">
        <p14:creationId xmlns:p14="http://schemas.microsoft.com/office/powerpoint/2010/main" val="38447373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tx2">
                    <a:satMod val="130000"/>
                  </a:schemeClr>
                </a:solidFill>
              </a:rPr>
              <a:t>First World War</a:t>
            </a:r>
            <a:endParaRPr lang="en-US" dirty="0">
              <a:solidFill>
                <a:schemeClr val="tx2">
                  <a:satMod val="130000"/>
                </a:schemeClr>
              </a:solidFill>
            </a:endParaRPr>
          </a:p>
        </p:txBody>
      </p:sp>
      <p:sp>
        <p:nvSpPr>
          <p:cNvPr id="3" name="Content Placeholder 2"/>
          <p:cNvSpPr>
            <a:spLocks noGrp="1"/>
          </p:cNvSpPr>
          <p:nvPr>
            <p:ph idx="1"/>
          </p:nvPr>
        </p:nvSpPr>
        <p:spPr>
          <a:xfrm>
            <a:off x="381000" y="1219200"/>
            <a:ext cx="8305800" cy="4906963"/>
          </a:xfrm>
        </p:spPr>
        <p:txBody>
          <a:bodyPr>
            <a:noAutofit/>
          </a:bodyPr>
          <a:lstStyle/>
          <a:p>
            <a:pPr marL="365760" indent="-283464" eaLnBrk="1" fontAlgn="auto" hangingPunct="1">
              <a:spcAft>
                <a:spcPts val="0"/>
              </a:spcAft>
              <a:buFont typeface="Wingdings 2"/>
              <a:buChar char=""/>
              <a:defRPr/>
            </a:pPr>
            <a:r>
              <a:rPr lang="en-US" sz="1800" dirty="0" smtClean="0"/>
              <a:t>World War I was originally known as the “Great War”. It involved all of the European powers and many of their colonies. Eventually, the United States, Japan, and China were also drawn into the conflict. </a:t>
            </a:r>
          </a:p>
          <a:p>
            <a:pPr marL="365760" indent="-283464" eaLnBrk="1" fontAlgn="auto" hangingPunct="1">
              <a:spcAft>
                <a:spcPts val="0"/>
              </a:spcAft>
              <a:buFont typeface="Wingdings 2"/>
              <a:buChar char=""/>
              <a:defRPr/>
            </a:pPr>
            <a:r>
              <a:rPr lang="en-US" sz="1800" dirty="0" smtClean="0"/>
              <a:t>In 1914, there broke a out a war which soon engulfed the whole of the world in its vicious circle. This was First World War. It was fought on a world-wide scale and deeply influence all the countries of the world. It was fought on land, air, sea and under sea. New methods of destruction and </a:t>
            </a:r>
            <a:r>
              <a:rPr lang="en-US" sz="1800" dirty="0" err="1" smtClean="0"/>
              <a:t>defence</a:t>
            </a:r>
            <a:r>
              <a:rPr lang="en-US" sz="1800" dirty="0" smtClean="0"/>
              <a:t> were used in it.</a:t>
            </a:r>
          </a:p>
          <a:p>
            <a:pPr marL="365760" indent="-283464">
              <a:buFont typeface="Wingdings 2"/>
              <a:buChar char=""/>
              <a:defRPr/>
            </a:pPr>
            <a:r>
              <a:rPr lang="en-US" sz="1800" dirty="0"/>
              <a:t>Growth of German power in Central Europe challenged Great Powers (France, Great Britain, Russia). </a:t>
            </a:r>
          </a:p>
          <a:p>
            <a:pPr marL="365760" indent="-283464">
              <a:buFont typeface="Wingdings 2"/>
              <a:buChar char=""/>
              <a:defRPr/>
            </a:pPr>
            <a:r>
              <a:rPr lang="en-US" sz="1800" dirty="0"/>
              <a:t>International competition among European powers for colonies and economic markets. </a:t>
            </a:r>
          </a:p>
          <a:p>
            <a:pPr marL="365760" indent="-283464">
              <a:buFont typeface="Wingdings 2"/>
              <a:buChar char=""/>
              <a:defRPr/>
            </a:pPr>
            <a:r>
              <a:rPr lang="en-US" sz="1800" dirty="0"/>
              <a:t>Naval rivalry between Great Britain and Germany. Increase in size of European armies. </a:t>
            </a:r>
          </a:p>
          <a:p>
            <a:pPr marL="365760" indent="-283464">
              <a:buFont typeface="Wingdings 2"/>
              <a:buChar char=""/>
              <a:defRPr/>
            </a:pPr>
            <a:r>
              <a:rPr lang="en-US" sz="1800" dirty="0"/>
              <a:t>Breakdown of the European treaty system and the 19th c. “Balance of Power.” </a:t>
            </a:r>
          </a:p>
          <a:p>
            <a:pPr marL="365760" indent="-283464">
              <a:buFont typeface="Wingdings 2"/>
              <a:buChar char=""/>
              <a:defRPr/>
            </a:pPr>
            <a:r>
              <a:rPr lang="en-US" sz="1800" dirty="0"/>
              <a:t>Nationalism</a:t>
            </a:r>
            <a:r>
              <a:rPr lang="en-US" sz="1800" dirty="0" smtClean="0"/>
              <a:t>.</a:t>
            </a:r>
            <a:endParaRPr lang="en-US" sz="1800" dirty="0"/>
          </a:p>
        </p:txBody>
      </p:sp>
      <p:sp>
        <p:nvSpPr>
          <p:cNvPr id="4" name="Footer Placeholder 3"/>
          <p:cNvSpPr>
            <a:spLocks noGrp="1"/>
          </p:cNvSpPr>
          <p:nvPr>
            <p:ph type="ftr" sz="quarter" idx="11"/>
          </p:nvPr>
        </p:nvSpPr>
        <p:spPr/>
        <p:txBody>
          <a:bodyPr/>
          <a:lstStyle/>
          <a:p>
            <a:pPr>
              <a:defRPr/>
            </a:pPr>
            <a:r>
              <a:rPr lang="en-US" altLang="en-US"/>
              <a:t>©2011, The McGraw-Hill Companies, Inc. All Rights Reserved.</a:t>
            </a:r>
          </a:p>
        </p:txBody>
      </p:sp>
      <p:sp>
        <p:nvSpPr>
          <p:cNvPr id="5" name="Slide Number Placeholder 4"/>
          <p:cNvSpPr>
            <a:spLocks noGrp="1"/>
          </p:cNvSpPr>
          <p:nvPr>
            <p:ph type="sldNum" sz="quarter" idx="12"/>
          </p:nvPr>
        </p:nvSpPr>
        <p:spPr/>
        <p:txBody>
          <a:bodyPr/>
          <a:lstStyle/>
          <a:p>
            <a:pPr>
              <a:defRPr/>
            </a:pPr>
            <a:fld id="{F9737C55-2155-48D1-A6E1-7B8188C711C2}" type="slidenum">
              <a:rPr lang="en-US" altLang="en-US"/>
              <a:pPr>
                <a:defRPr/>
              </a:pPr>
              <a:t>16</a:t>
            </a:fld>
            <a:endParaRPr lang="en-US" altLang="en-US"/>
          </a:p>
        </p:txBody>
      </p:sp>
    </p:spTree>
    <p:extLst>
      <p:ext uri="{BB962C8B-B14F-4D97-AF65-F5344CB8AC3E}">
        <p14:creationId xmlns:p14="http://schemas.microsoft.com/office/powerpoint/2010/main" val="22693419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705850" cy="1020762"/>
          </a:xfrm>
        </p:spPr>
        <p:txBody>
          <a:bodyPr/>
          <a:lstStyle/>
          <a:p>
            <a:pPr eaLnBrk="1" fontAlgn="auto" hangingPunct="1">
              <a:spcAft>
                <a:spcPts val="0"/>
              </a:spcAft>
              <a:defRPr/>
            </a:pPr>
            <a:r>
              <a:rPr lang="en-US" sz="2800" dirty="0">
                <a:solidFill>
                  <a:schemeClr val="tx2">
                    <a:satMod val="130000"/>
                  </a:schemeClr>
                </a:solidFill>
              </a:rPr>
              <a:t>Long-Range </a:t>
            </a:r>
            <a:r>
              <a:rPr lang="en-US" sz="2800" dirty="0" smtClean="0">
                <a:solidFill>
                  <a:schemeClr val="tx2">
                    <a:satMod val="130000"/>
                  </a:schemeClr>
                </a:solidFill>
              </a:rPr>
              <a:t>Causes of First World War: Nationalism</a:t>
            </a:r>
            <a:endParaRPr lang="en-US" sz="2800" dirty="0">
              <a:solidFill>
                <a:schemeClr val="tx2">
                  <a:satMod val="130000"/>
                </a:schemeClr>
              </a:solidFill>
            </a:endParaRPr>
          </a:p>
        </p:txBody>
      </p:sp>
      <p:sp>
        <p:nvSpPr>
          <p:cNvPr id="3" name="Content Placeholder 2"/>
          <p:cNvSpPr>
            <a:spLocks noGrp="1"/>
          </p:cNvSpPr>
          <p:nvPr>
            <p:ph idx="1"/>
          </p:nvPr>
        </p:nvSpPr>
        <p:spPr/>
        <p:txBody>
          <a:bodyPr>
            <a:normAutofit fontScale="70000" lnSpcReduction="20000"/>
          </a:bodyPr>
          <a:lstStyle/>
          <a:p>
            <a:pPr marL="365760" indent="-283464" eaLnBrk="1" fontAlgn="auto" hangingPunct="1">
              <a:spcAft>
                <a:spcPts val="0"/>
              </a:spcAft>
              <a:buFont typeface="Wingdings 2"/>
              <a:buChar char=""/>
              <a:defRPr/>
            </a:pPr>
            <a:r>
              <a:rPr lang="en-US" dirty="0" smtClean="0"/>
              <a:t> </a:t>
            </a:r>
            <a:r>
              <a:rPr lang="en-US" b="1" dirty="0"/>
              <a:t>Nationalism: </a:t>
            </a:r>
            <a:r>
              <a:rPr lang="en-US" dirty="0"/>
              <a:t>Feelings of nationalism ran deep in the late 19th century and early 20th century. </a:t>
            </a:r>
            <a:r>
              <a:rPr lang="en-US" dirty="0" smtClean="0"/>
              <a:t> French </a:t>
            </a:r>
            <a:r>
              <a:rPr lang="en-US" dirty="0"/>
              <a:t>nationalists hoped to regain Alsace and Lorraine, which had been lost to </a:t>
            </a:r>
            <a:r>
              <a:rPr lang="en-US" dirty="0" smtClean="0"/>
              <a:t>Germany </a:t>
            </a:r>
            <a:r>
              <a:rPr lang="en-US" dirty="0"/>
              <a:t>in the Franco-Prussian War. </a:t>
            </a:r>
            <a:endParaRPr lang="en-US" dirty="0" smtClean="0"/>
          </a:p>
          <a:p>
            <a:pPr marL="365760" indent="-283464">
              <a:buFont typeface="Wingdings 2"/>
              <a:buChar char=""/>
              <a:defRPr/>
            </a:pPr>
            <a:r>
              <a:rPr lang="en-US" dirty="0" smtClean="0"/>
              <a:t>In </a:t>
            </a:r>
            <a:r>
              <a:rPr lang="en-US" dirty="0"/>
              <a:t>Eastern Europe, Poles, Serbs, Croats, Czechs, and other ethnic groups desired to break away from the Austro-Hungarian Empire and set up independent nations of their own. Again competition between England and Germany for commercial and colonial expansion reached at the Climax.</a:t>
            </a:r>
          </a:p>
          <a:p>
            <a:pPr marL="365760" indent="-283464">
              <a:buFont typeface="Wingdings 2"/>
              <a:buChar char=""/>
              <a:defRPr/>
            </a:pPr>
            <a:r>
              <a:rPr lang="en-US" dirty="0"/>
              <a:t>The conflict between Austria and Serbia in the Balkans also proved to be dangerous for the world peace.</a:t>
            </a:r>
          </a:p>
          <a:p>
            <a:pPr marL="365760" indent="-283464">
              <a:buFont typeface="Wingdings 2"/>
              <a:buChar char=""/>
              <a:defRPr/>
            </a:pPr>
            <a:r>
              <a:rPr lang="en-US" dirty="0"/>
              <a:t>The interests of Austria and Russia also clashed in the Balkans. The spirit of Narrow Nationalism was harmful for the whole mankind.</a:t>
            </a:r>
          </a:p>
          <a:p>
            <a:pPr marL="365760" indent="-283464" eaLnBrk="1" fontAlgn="auto" hangingPunct="1">
              <a:spcAft>
                <a:spcPts val="0"/>
              </a:spcAft>
              <a:buFont typeface="Wingdings 2"/>
              <a:buChar char=""/>
              <a:defRPr/>
            </a:pPr>
            <a:endParaRPr lang="en-US" dirty="0" smtClean="0"/>
          </a:p>
        </p:txBody>
      </p:sp>
      <p:sp>
        <p:nvSpPr>
          <p:cNvPr id="4" name="Footer Placeholder 3"/>
          <p:cNvSpPr>
            <a:spLocks noGrp="1"/>
          </p:cNvSpPr>
          <p:nvPr>
            <p:ph type="ftr" sz="quarter" idx="11"/>
          </p:nvPr>
        </p:nvSpPr>
        <p:spPr/>
        <p:txBody>
          <a:bodyPr/>
          <a:lstStyle/>
          <a:p>
            <a:pPr>
              <a:defRPr/>
            </a:pPr>
            <a:r>
              <a:rPr lang="en-US" altLang="en-US"/>
              <a:t>©2011, The McGraw-Hill Companies, Inc. All Rights Reserved.</a:t>
            </a:r>
          </a:p>
        </p:txBody>
      </p:sp>
      <p:sp>
        <p:nvSpPr>
          <p:cNvPr id="5" name="Slide Number Placeholder 4"/>
          <p:cNvSpPr>
            <a:spLocks noGrp="1"/>
          </p:cNvSpPr>
          <p:nvPr>
            <p:ph type="sldNum" sz="quarter" idx="12"/>
          </p:nvPr>
        </p:nvSpPr>
        <p:spPr/>
        <p:txBody>
          <a:bodyPr/>
          <a:lstStyle/>
          <a:p>
            <a:pPr>
              <a:defRPr/>
            </a:pPr>
            <a:fld id="{AF5432C1-0ADC-4A1D-B5EC-3B05971830DB}" type="slidenum">
              <a:rPr lang="en-US" altLang="en-US"/>
              <a:pPr>
                <a:defRPr/>
              </a:pPr>
              <a:t>17</a:t>
            </a:fld>
            <a:endParaRPr lang="en-US" altLang="en-US"/>
          </a:p>
        </p:txBody>
      </p:sp>
    </p:spTree>
    <p:extLst>
      <p:ext uri="{BB962C8B-B14F-4D97-AF65-F5344CB8AC3E}">
        <p14:creationId xmlns:p14="http://schemas.microsoft.com/office/powerpoint/2010/main" val="38137319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pPr eaLnBrk="1" fontAlgn="auto" hangingPunct="1">
              <a:spcAft>
                <a:spcPts val="0"/>
              </a:spcAft>
              <a:defRPr/>
            </a:pPr>
            <a:r>
              <a:rPr lang="en-US" sz="3600" dirty="0">
                <a:solidFill>
                  <a:schemeClr val="tx2">
                    <a:satMod val="130000"/>
                  </a:schemeClr>
                </a:solidFill>
              </a:rPr>
              <a:t>Long-Range Causes of First World War</a:t>
            </a:r>
          </a:p>
        </p:txBody>
      </p:sp>
      <p:sp>
        <p:nvSpPr>
          <p:cNvPr id="3" name="Content Placeholder 2"/>
          <p:cNvSpPr>
            <a:spLocks noGrp="1"/>
          </p:cNvSpPr>
          <p:nvPr>
            <p:ph idx="1"/>
          </p:nvPr>
        </p:nvSpPr>
        <p:spPr>
          <a:xfrm>
            <a:off x="609600" y="1447800"/>
            <a:ext cx="8324088" cy="4953000"/>
          </a:xfrm>
          <a:extLst/>
        </p:spPr>
        <p:txBody>
          <a:bodyPr>
            <a:normAutofit fontScale="77500" lnSpcReduction="20000"/>
          </a:bodyPr>
          <a:lstStyle/>
          <a:p>
            <a:pPr marL="365760" indent="-283464" eaLnBrk="1" fontAlgn="auto" hangingPunct="1">
              <a:spcAft>
                <a:spcPts val="0"/>
              </a:spcAft>
              <a:buFont typeface="Wingdings 2"/>
              <a:buChar char=""/>
              <a:defRPr/>
            </a:pPr>
            <a:endParaRPr lang="en-US" dirty="0"/>
          </a:p>
          <a:p>
            <a:pPr marL="365760" indent="-283464" eaLnBrk="1" fontAlgn="auto" hangingPunct="1">
              <a:spcAft>
                <a:spcPts val="0"/>
              </a:spcAft>
              <a:buFont typeface="Wingdings 2"/>
              <a:buChar char=""/>
              <a:defRPr/>
            </a:pPr>
            <a:r>
              <a:rPr lang="en-US" b="1" dirty="0"/>
              <a:t>Militarism: </a:t>
            </a:r>
            <a:r>
              <a:rPr lang="en-US" dirty="0"/>
              <a:t>A nation’s policy of building up its armed forces with the goal of having more military power than its rivals is called militarism. In the years before the war, </a:t>
            </a:r>
            <a:r>
              <a:rPr lang="en-US" dirty="0" smtClean="0"/>
              <a:t>Germany </a:t>
            </a:r>
            <a:r>
              <a:rPr lang="en-US" dirty="0"/>
              <a:t>built up its military in an attempt to rival Great Britain which had the world’s strongest navy. There was competition between countries to enlarge their armies and build superior weapons.  </a:t>
            </a:r>
            <a:endParaRPr lang="en-US" dirty="0" smtClean="0"/>
          </a:p>
          <a:p>
            <a:pPr>
              <a:lnSpc>
                <a:spcPct val="90000"/>
              </a:lnSpc>
            </a:pPr>
            <a:r>
              <a:rPr lang="en-US" dirty="0"/>
              <a:t>Germany- spent more on army &amp; navy than all other countries in Europe</a:t>
            </a:r>
          </a:p>
          <a:p>
            <a:pPr lvl="1">
              <a:lnSpc>
                <a:spcPct val="90000"/>
              </a:lnSpc>
            </a:pPr>
            <a:r>
              <a:rPr lang="en-US" dirty="0"/>
              <a:t>End up with 2</a:t>
            </a:r>
            <a:r>
              <a:rPr lang="en-US" baseline="30000" dirty="0"/>
              <a:t>nd</a:t>
            </a:r>
            <a:r>
              <a:rPr lang="en-US" dirty="0"/>
              <a:t> largest navy &amp; 2</a:t>
            </a:r>
            <a:r>
              <a:rPr lang="en-US" baseline="30000" dirty="0"/>
              <a:t>nd</a:t>
            </a:r>
            <a:r>
              <a:rPr lang="en-US" dirty="0"/>
              <a:t> largest army</a:t>
            </a:r>
          </a:p>
          <a:p>
            <a:pPr>
              <a:lnSpc>
                <a:spcPct val="90000"/>
              </a:lnSpc>
            </a:pPr>
            <a:r>
              <a:rPr lang="en-US" dirty="0"/>
              <a:t>British navy creates Dreadnoughts (considered direct threat by Germans </a:t>
            </a:r>
          </a:p>
          <a:p>
            <a:pPr>
              <a:lnSpc>
                <a:spcPct val="90000"/>
              </a:lnSpc>
            </a:pPr>
            <a:r>
              <a:rPr lang="en-US" dirty="0"/>
              <a:t>Who respond w/</a:t>
            </a:r>
            <a:r>
              <a:rPr lang="en-US" i="1" dirty="0" err="1"/>
              <a:t>unterseebooten</a:t>
            </a:r>
            <a:r>
              <a:rPr lang="en-US" i="1" dirty="0"/>
              <a:t> </a:t>
            </a:r>
            <a:r>
              <a:rPr lang="en-US" dirty="0"/>
              <a:t>(</a:t>
            </a:r>
            <a:r>
              <a:rPr lang="en-US" dirty="0" err="1"/>
              <a:t>u-boats</a:t>
            </a:r>
            <a:r>
              <a:rPr lang="en-US" dirty="0"/>
              <a:t>)</a:t>
            </a:r>
          </a:p>
          <a:p>
            <a:pPr>
              <a:lnSpc>
                <a:spcPct val="90000"/>
              </a:lnSpc>
            </a:pPr>
            <a:r>
              <a:rPr lang="en-US" dirty="0"/>
              <a:t>Germany also creates </a:t>
            </a:r>
            <a:r>
              <a:rPr lang="en-US" dirty="0" err="1"/>
              <a:t>Schlieffen</a:t>
            </a:r>
            <a:r>
              <a:rPr lang="en-US" dirty="0"/>
              <a:t> Plan in case of 2 Front </a:t>
            </a:r>
            <a:r>
              <a:rPr lang="en-US" dirty="0" smtClean="0"/>
              <a:t>War</a:t>
            </a:r>
            <a:endParaRPr lang="en-US" b="1" dirty="0"/>
          </a:p>
          <a:p>
            <a:pPr lvl="8">
              <a:defRPr/>
            </a:pPr>
            <a:endParaRPr lang="en-US" b="1" dirty="0" smtClean="0"/>
          </a:p>
          <a:p>
            <a:pPr marL="365760" indent="-283464" eaLnBrk="1" fontAlgn="auto" hangingPunct="1">
              <a:spcAft>
                <a:spcPts val="0"/>
              </a:spcAft>
              <a:buFont typeface="Wingdings 2"/>
              <a:buChar char=""/>
              <a:defRPr/>
            </a:pPr>
            <a:endParaRPr lang="en-US" dirty="0"/>
          </a:p>
        </p:txBody>
      </p:sp>
      <p:sp>
        <p:nvSpPr>
          <p:cNvPr id="4" name="Footer Placeholder 3"/>
          <p:cNvSpPr>
            <a:spLocks noGrp="1"/>
          </p:cNvSpPr>
          <p:nvPr>
            <p:ph type="ftr" sz="quarter" idx="11"/>
          </p:nvPr>
        </p:nvSpPr>
        <p:spPr/>
        <p:txBody>
          <a:bodyPr/>
          <a:lstStyle/>
          <a:p>
            <a:pPr>
              <a:defRPr/>
            </a:pPr>
            <a:r>
              <a:rPr lang="en-US" altLang="en-US"/>
              <a:t>©2011, The McGraw-Hill Companies, Inc. All Rights Reserved.</a:t>
            </a:r>
          </a:p>
        </p:txBody>
      </p:sp>
      <p:sp>
        <p:nvSpPr>
          <p:cNvPr id="5" name="Slide Number Placeholder 4"/>
          <p:cNvSpPr>
            <a:spLocks noGrp="1"/>
          </p:cNvSpPr>
          <p:nvPr>
            <p:ph type="sldNum" sz="quarter" idx="12"/>
          </p:nvPr>
        </p:nvSpPr>
        <p:spPr/>
        <p:txBody>
          <a:bodyPr/>
          <a:lstStyle/>
          <a:p>
            <a:pPr>
              <a:defRPr/>
            </a:pPr>
            <a:fld id="{8D484085-76A4-4821-B2D4-668BAB79164F}" type="slidenum">
              <a:rPr lang="en-US" altLang="en-US"/>
              <a:pPr>
                <a:defRPr/>
              </a:pPr>
              <a:t>18</a:t>
            </a:fld>
            <a:endParaRPr lang="en-US" altLang="en-US"/>
          </a:p>
        </p:txBody>
      </p:sp>
    </p:spTree>
    <p:extLst>
      <p:ext uri="{BB962C8B-B14F-4D97-AF65-F5344CB8AC3E}">
        <p14:creationId xmlns:p14="http://schemas.microsoft.com/office/powerpoint/2010/main" val="24618585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3600" dirty="0">
                <a:solidFill>
                  <a:schemeClr val="tx2">
                    <a:satMod val="130000"/>
                  </a:schemeClr>
                </a:solidFill>
              </a:rPr>
              <a:t>Long-Range Causes of First World War</a:t>
            </a:r>
          </a:p>
        </p:txBody>
      </p:sp>
      <p:sp>
        <p:nvSpPr>
          <p:cNvPr id="3" name="Content Placeholder 2"/>
          <p:cNvSpPr>
            <a:spLocks noGrp="1"/>
          </p:cNvSpPr>
          <p:nvPr>
            <p:ph idx="1"/>
          </p:nvPr>
        </p:nvSpPr>
        <p:spPr/>
        <p:txBody>
          <a:bodyPr>
            <a:normAutofit fontScale="55000" lnSpcReduction="20000"/>
          </a:bodyPr>
          <a:lstStyle/>
          <a:p>
            <a:pPr marL="365760" indent="-283464" eaLnBrk="1" fontAlgn="auto" hangingPunct="1">
              <a:spcAft>
                <a:spcPts val="0"/>
              </a:spcAft>
              <a:buFont typeface="Wingdings 2"/>
              <a:buChar char=""/>
              <a:defRPr/>
            </a:pPr>
            <a:r>
              <a:rPr lang="en-US" b="1" dirty="0"/>
              <a:t>Imperialism: </a:t>
            </a:r>
            <a:r>
              <a:rPr lang="en-US" dirty="0" smtClean="0"/>
              <a:t>Germany’s </a:t>
            </a:r>
            <a:r>
              <a:rPr lang="en-US" dirty="0"/>
              <a:t>attempts to acquire African colonies were viewed by Great Britain and France as challenges to their own empires in Africa. </a:t>
            </a:r>
            <a:endParaRPr lang="en-US" dirty="0" smtClean="0"/>
          </a:p>
          <a:p>
            <a:pPr marL="596646" indent="-514350" eaLnBrk="1" fontAlgn="auto" hangingPunct="1">
              <a:spcAft>
                <a:spcPts val="0"/>
              </a:spcAft>
              <a:buFont typeface="+mj-lt"/>
              <a:buAutoNum type="arabicPeriod"/>
              <a:defRPr/>
            </a:pPr>
            <a:r>
              <a:rPr lang="en-US" b="1" dirty="0" smtClean="0"/>
              <a:t>Franco-German Rivalry: </a:t>
            </a:r>
            <a:r>
              <a:rPr lang="en-US" dirty="0" smtClean="0"/>
              <a:t>France was defeated by Germany in 1870-71 and consequently her two important provinces of Alsace and Lorraine were taken away from her. [Both places had rich iron deposits] so France could not prosper without them. This created a rift between Germany and France. Similarly  both these countries wanted to seize Morocco in Africa and Morocco Crisis also created a enmity between the two.</a:t>
            </a:r>
          </a:p>
          <a:p>
            <a:r>
              <a:rPr lang="en-US" b="1" dirty="0"/>
              <a:t>Division of Europe into Hostile Groups</a:t>
            </a:r>
            <a:r>
              <a:rPr lang="en-US" dirty="0"/>
              <a:t>: France was defeated badly in Franco-Prussian War of 1870-71. After 1871, German Chancellor Bismarck adopted such a policy to keep France isolated and prevented her from establishing friendly relations with any other European country. </a:t>
            </a:r>
          </a:p>
          <a:p>
            <a:r>
              <a:rPr lang="en-US" dirty="0"/>
              <a:t>Bismarck made Dual Alliance with Austria in 1879 and Italy joined it in later and in 1882, it was converted into a </a:t>
            </a:r>
            <a:r>
              <a:rPr lang="en-US" b="1" dirty="0"/>
              <a:t>Triple Alliance.  </a:t>
            </a:r>
            <a:r>
              <a:rPr lang="en-US" dirty="0"/>
              <a:t>After the fall of Bismarck only, France was able to make friendly relations with Russia and England and these three entered into </a:t>
            </a:r>
            <a:r>
              <a:rPr lang="en-US" b="1" dirty="0"/>
              <a:t>Triple Entente.  </a:t>
            </a:r>
            <a:r>
              <a:rPr lang="en-US" dirty="0"/>
              <a:t>Later Japan joined Triple Entente and Turkey joined Triple Alliance.</a:t>
            </a:r>
          </a:p>
          <a:p>
            <a:r>
              <a:rPr lang="en-US" dirty="0"/>
              <a:t>Therefore Europe was divided among two hostile groups.</a:t>
            </a:r>
          </a:p>
          <a:p>
            <a:pPr marL="596646" indent="-514350" eaLnBrk="1" fontAlgn="auto" hangingPunct="1">
              <a:spcAft>
                <a:spcPts val="0"/>
              </a:spcAft>
              <a:buFont typeface="+mj-lt"/>
              <a:buAutoNum type="arabicPeriod"/>
              <a:defRPr/>
            </a:pPr>
            <a:endParaRPr lang="en-US" dirty="0"/>
          </a:p>
          <a:p>
            <a:pPr marL="365760" indent="-283464" eaLnBrk="1" fontAlgn="auto" hangingPunct="1">
              <a:spcAft>
                <a:spcPts val="0"/>
              </a:spcAft>
              <a:buFont typeface="Wingdings 2"/>
              <a:buChar char=""/>
              <a:defRPr/>
            </a:pPr>
            <a:endParaRPr lang="en-US" dirty="0"/>
          </a:p>
        </p:txBody>
      </p:sp>
      <p:sp>
        <p:nvSpPr>
          <p:cNvPr id="4" name="Footer Placeholder 3"/>
          <p:cNvSpPr>
            <a:spLocks noGrp="1"/>
          </p:cNvSpPr>
          <p:nvPr>
            <p:ph type="ftr" sz="quarter" idx="11"/>
          </p:nvPr>
        </p:nvSpPr>
        <p:spPr/>
        <p:txBody>
          <a:bodyPr/>
          <a:lstStyle/>
          <a:p>
            <a:pPr>
              <a:defRPr/>
            </a:pPr>
            <a:r>
              <a:rPr lang="en-US" altLang="en-US"/>
              <a:t>©2011, The McGraw-Hill Companies, Inc. All Rights Reserved.</a:t>
            </a:r>
          </a:p>
        </p:txBody>
      </p:sp>
      <p:sp>
        <p:nvSpPr>
          <p:cNvPr id="5" name="Slide Number Placeholder 4"/>
          <p:cNvSpPr>
            <a:spLocks noGrp="1"/>
          </p:cNvSpPr>
          <p:nvPr>
            <p:ph type="sldNum" sz="quarter" idx="12"/>
          </p:nvPr>
        </p:nvSpPr>
        <p:spPr/>
        <p:txBody>
          <a:bodyPr/>
          <a:lstStyle/>
          <a:p>
            <a:pPr>
              <a:defRPr/>
            </a:pPr>
            <a:fld id="{919FE8AC-E982-4150-B4F2-E0EA05925184}" type="slidenum">
              <a:rPr lang="en-US" altLang="en-US"/>
              <a:pPr>
                <a:defRPr/>
              </a:pPr>
              <a:t>19</a:t>
            </a:fld>
            <a:endParaRPr lang="en-US" altLang="en-US"/>
          </a:p>
        </p:txBody>
      </p:sp>
    </p:spTree>
    <p:extLst>
      <p:ext uri="{BB962C8B-B14F-4D97-AF65-F5344CB8AC3E}">
        <p14:creationId xmlns:p14="http://schemas.microsoft.com/office/powerpoint/2010/main" val="22305813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mtClean="0"/>
              <a:t>E.H.Carr </a:t>
            </a:r>
            <a:r>
              <a:rPr lang="en-US" i="1" smtClean="0"/>
              <a:t>What is History?</a:t>
            </a:r>
          </a:p>
        </p:txBody>
      </p:sp>
      <p:sp>
        <p:nvSpPr>
          <p:cNvPr id="3" name="Content Placeholder 2"/>
          <p:cNvSpPr>
            <a:spLocks noGrp="1"/>
          </p:cNvSpPr>
          <p:nvPr>
            <p:ph idx="1"/>
          </p:nvPr>
        </p:nvSpPr>
        <p:spPr/>
        <p:txBody>
          <a:bodyPr/>
          <a:lstStyle/>
          <a:p>
            <a:pPr>
              <a:defRPr/>
            </a:pPr>
            <a:r>
              <a:rPr lang="en-US" dirty="0" smtClean="0"/>
              <a:t>His book </a:t>
            </a:r>
            <a:r>
              <a:rPr lang="en-US" dirty="0"/>
              <a:t>discussed the nature of historiography in six sections; however, the content of these chapters can be simplified under three primary areas which embody Carr’s main arguments; </a:t>
            </a:r>
            <a:r>
              <a:rPr lang="en-US" dirty="0" smtClean="0"/>
              <a:t> </a:t>
            </a:r>
          </a:p>
          <a:p>
            <a:pPr marL="0" indent="0">
              <a:buFont typeface="Arial" charset="0"/>
              <a:buNone/>
              <a:defRPr/>
            </a:pPr>
            <a:r>
              <a:rPr lang="en-US" dirty="0" smtClean="0"/>
              <a:t>(</a:t>
            </a:r>
            <a:r>
              <a:rPr lang="en-US" dirty="0"/>
              <a:t>1) the influence of historians on history</a:t>
            </a:r>
            <a:r>
              <a:rPr lang="en-US" dirty="0" smtClean="0"/>
              <a:t>,</a:t>
            </a:r>
          </a:p>
          <a:p>
            <a:pPr marL="0" indent="0">
              <a:buFont typeface="Arial" charset="0"/>
              <a:buNone/>
              <a:defRPr/>
            </a:pPr>
            <a:r>
              <a:rPr lang="en-US" dirty="0" smtClean="0"/>
              <a:t>(</a:t>
            </a:r>
            <a:r>
              <a:rPr lang="en-US" dirty="0"/>
              <a:t>2) the nature of historical facts and </a:t>
            </a:r>
            <a:endParaRPr lang="en-US" dirty="0" smtClean="0"/>
          </a:p>
          <a:p>
            <a:pPr marL="0" indent="0">
              <a:buFont typeface="Arial" charset="0"/>
              <a:buNone/>
              <a:defRPr/>
            </a:pPr>
            <a:r>
              <a:rPr lang="en-US" dirty="0" smtClean="0"/>
              <a:t>(</a:t>
            </a:r>
            <a:r>
              <a:rPr lang="en-US" dirty="0"/>
              <a:t>3) the subject matter of history. </a:t>
            </a:r>
          </a:p>
        </p:txBody>
      </p:sp>
    </p:spTree>
    <p:extLst>
      <p:ext uri="{BB962C8B-B14F-4D97-AF65-F5344CB8AC3E}">
        <p14:creationId xmlns:p14="http://schemas.microsoft.com/office/powerpoint/2010/main" val="38648672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pPr eaLnBrk="1" fontAlgn="auto" hangingPunct="1">
              <a:spcAft>
                <a:spcPts val="0"/>
              </a:spcAft>
              <a:defRPr/>
            </a:pPr>
            <a:r>
              <a:rPr lang="en-US" dirty="0" smtClean="0">
                <a:solidFill>
                  <a:schemeClr val="tx2">
                    <a:satMod val="130000"/>
                  </a:schemeClr>
                </a:solidFill>
              </a:rPr>
              <a:t>Clash of Imperialist interests</a:t>
            </a:r>
            <a:endParaRPr lang="en-US" dirty="0">
              <a:solidFill>
                <a:schemeClr val="tx2">
                  <a:satMod val="130000"/>
                </a:schemeClr>
              </a:solidFill>
            </a:endParaRPr>
          </a:p>
        </p:txBody>
      </p:sp>
      <p:sp>
        <p:nvSpPr>
          <p:cNvPr id="3" name="Content Placeholder 2"/>
          <p:cNvSpPr>
            <a:spLocks noGrp="1"/>
          </p:cNvSpPr>
          <p:nvPr>
            <p:ph idx="1"/>
          </p:nvPr>
        </p:nvSpPr>
        <p:spPr>
          <a:xfrm>
            <a:off x="381000" y="1295400"/>
            <a:ext cx="8305800" cy="4830763"/>
          </a:xfrm>
        </p:spPr>
        <p:txBody>
          <a:bodyPr>
            <a:normAutofit fontScale="55000" lnSpcReduction="20000"/>
          </a:bodyPr>
          <a:lstStyle/>
          <a:p>
            <a:pPr marL="365760" indent="-283464" eaLnBrk="1" fontAlgn="auto" hangingPunct="1">
              <a:spcAft>
                <a:spcPts val="0"/>
              </a:spcAft>
              <a:buFont typeface="Wingdings 2"/>
              <a:buChar char=""/>
              <a:defRPr/>
            </a:pPr>
            <a:r>
              <a:rPr lang="en-US" dirty="0" smtClean="0"/>
              <a:t>All European nations, </a:t>
            </a:r>
            <a:r>
              <a:rPr lang="en-US" dirty="0" err="1" smtClean="0"/>
              <a:t>esp</a:t>
            </a:r>
            <a:r>
              <a:rPr lang="en-US" dirty="0" smtClean="0"/>
              <a:t> Germany, were in </a:t>
            </a:r>
            <a:r>
              <a:rPr lang="en-US" dirty="0" err="1" smtClean="0"/>
              <a:t>favour</a:t>
            </a:r>
            <a:r>
              <a:rPr lang="en-US" dirty="0" smtClean="0"/>
              <a:t> of expanding their empires, which resulted in Conflict.  Due to development of industries in Germany, it started to produce different things on a large scale. She needed new colonies for raw material and for the sale of these goods. But many Colonies were already in hold of England and France. So Germany had to go against England and France to build her colonial Empire. </a:t>
            </a:r>
          </a:p>
          <a:p>
            <a:pPr marL="365760" indent="-283464">
              <a:buFont typeface="Wingdings 2"/>
              <a:buChar char=""/>
              <a:defRPr/>
            </a:pPr>
            <a:r>
              <a:rPr lang="en-US" dirty="0"/>
              <a:t>Germany tried to become powerful country under Bismarck leadership by defeating powerful nations like France and Austria and also made great progress in the sphere of trade and commerce German Emperor Kaiser William II.  He interfered in the Balkan states and made Russia as his opponent. England also became his enemy when he began to expand his naval power. </a:t>
            </a:r>
            <a:endParaRPr lang="en-US" dirty="0" smtClean="0"/>
          </a:p>
          <a:p>
            <a:pPr marL="365760" indent="-283464">
              <a:buFont typeface="Wingdings 2"/>
              <a:buChar char=""/>
              <a:defRPr/>
            </a:pPr>
            <a:r>
              <a:rPr lang="en-US" b="1" dirty="0"/>
              <a:t>Anglo-German Rivalry. </a:t>
            </a:r>
            <a:r>
              <a:rPr lang="en-US" dirty="0"/>
              <a:t>England was first grade naval power </a:t>
            </a:r>
            <a:r>
              <a:rPr lang="en-US" dirty="0" err="1"/>
              <a:t>upto</a:t>
            </a:r>
            <a:r>
              <a:rPr lang="en-US" dirty="0"/>
              <a:t> </a:t>
            </a:r>
            <a:r>
              <a:rPr lang="en-US" dirty="0" err="1"/>
              <a:t>Ist</a:t>
            </a:r>
            <a:r>
              <a:rPr lang="en-US" dirty="0"/>
              <a:t> half of 19</a:t>
            </a:r>
            <a:r>
              <a:rPr lang="en-US" baseline="30000" dirty="0"/>
              <a:t>th</a:t>
            </a:r>
            <a:r>
              <a:rPr lang="en-US" dirty="0"/>
              <a:t> century was challenged by Germany who tried to increase its naval power. Germans constructed huge ships and </a:t>
            </a:r>
            <a:r>
              <a:rPr lang="en-US" dirty="0" err="1"/>
              <a:t>startedd</a:t>
            </a:r>
            <a:r>
              <a:rPr lang="en-US" dirty="0"/>
              <a:t> to challenge English naval power. </a:t>
            </a:r>
            <a:endParaRPr lang="en-US" dirty="0" smtClean="0"/>
          </a:p>
          <a:p>
            <a:r>
              <a:rPr lang="en-US" b="1" dirty="0"/>
              <a:t>Enmity between Russia and Austria</a:t>
            </a:r>
            <a:r>
              <a:rPr lang="en-US" dirty="0"/>
              <a:t>: started on Balkan issue. Austria always opposed Serbia while Russia supported it. In 1908, Austria annexed the provinces of Bosnia and Herzegovina, which was opposed by Serbia and Russia came to support Serbia. This led to the Balkan Wars. The enmity became Austria and Serbia + Russia corrupted the atmosphere.</a:t>
            </a:r>
          </a:p>
          <a:p>
            <a:endParaRPr lang="en-US" dirty="0"/>
          </a:p>
          <a:p>
            <a:pPr marL="365760" indent="-283464">
              <a:buFont typeface="Wingdings 2"/>
              <a:buChar char=""/>
              <a:defRPr/>
            </a:pPr>
            <a:endParaRPr lang="en-US" dirty="0"/>
          </a:p>
          <a:p>
            <a:pPr marL="365760" indent="-283464">
              <a:buFont typeface="Wingdings 2"/>
              <a:buChar char=""/>
              <a:defRPr/>
            </a:pPr>
            <a:endParaRPr lang="en-US" dirty="0"/>
          </a:p>
          <a:p>
            <a:pPr marL="365760" indent="-283464" eaLnBrk="1" fontAlgn="auto" hangingPunct="1">
              <a:spcAft>
                <a:spcPts val="0"/>
              </a:spcAft>
              <a:buFont typeface="Wingdings 2"/>
              <a:buChar char=""/>
              <a:defRPr/>
            </a:pPr>
            <a:endParaRPr lang="en-US" dirty="0" smtClean="0"/>
          </a:p>
          <a:p>
            <a:pPr marL="365760" indent="-283464" eaLnBrk="1" fontAlgn="auto" hangingPunct="1">
              <a:spcAft>
                <a:spcPts val="0"/>
              </a:spcAft>
              <a:buFont typeface="Wingdings 2"/>
              <a:buChar char=""/>
              <a:defRPr/>
            </a:pPr>
            <a:endParaRPr lang="en-US" dirty="0"/>
          </a:p>
        </p:txBody>
      </p:sp>
      <p:sp>
        <p:nvSpPr>
          <p:cNvPr id="4" name="Footer Placeholder 3"/>
          <p:cNvSpPr>
            <a:spLocks noGrp="1"/>
          </p:cNvSpPr>
          <p:nvPr>
            <p:ph type="ftr" sz="quarter" idx="11"/>
          </p:nvPr>
        </p:nvSpPr>
        <p:spPr/>
        <p:txBody>
          <a:bodyPr/>
          <a:lstStyle/>
          <a:p>
            <a:pPr>
              <a:defRPr/>
            </a:pPr>
            <a:r>
              <a:rPr lang="en-US" altLang="en-US"/>
              <a:t>©2011, The McGraw-Hill Companies, Inc. All Rights Reserved.</a:t>
            </a:r>
          </a:p>
        </p:txBody>
      </p:sp>
      <p:sp>
        <p:nvSpPr>
          <p:cNvPr id="5" name="Slide Number Placeholder 4"/>
          <p:cNvSpPr>
            <a:spLocks noGrp="1"/>
          </p:cNvSpPr>
          <p:nvPr>
            <p:ph type="sldNum" sz="quarter" idx="12"/>
          </p:nvPr>
        </p:nvSpPr>
        <p:spPr/>
        <p:txBody>
          <a:bodyPr/>
          <a:lstStyle/>
          <a:p>
            <a:pPr>
              <a:defRPr/>
            </a:pPr>
            <a:fld id="{EBBC3320-B7B2-4AF5-BACE-B582ECA1E670}" type="slidenum">
              <a:rPr lang="en-US" altLang="en-US"/>
              <a:pPr>
                <a:defRPr/>
              </a:pPr>
              <a:t>20</a:t>
            </a:fld>
            <a:endParaRPr lang="en-US" altLang="en-US"/>
          </a:p>
        </p:txBody>
      </p:sp>
    </p:spTree>
    <p:extLst>
      <p:ext uri="{BB962C8B-B14F-4D97-AF65-F5344CB8AC3E}">
        <p14:creationId xmlns:p14="http://schemas.microsoft.com/office/powerpoint/2010/main" val="5400215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en-US" smtClean="0">
                <a:solidFill>
                  <a:srgbClr val="7B9899"/>
                </a:solidFill>
              </a:rPr>
              <a:t>Imperialism in Africa</a:t>
            </a:r>
          </a:p>
        </p:txBody>
      </p:sp>
      <p:sp>
        <p:nvSpPr>
          <p:cNvPr id="20483" name="Rectangle 3"/>
          <p:cNvSpPr>
            <a:spLocks noGrp="1" noChangeArrowheads="1"/>
          </p:cNvSpPr>
          <p:nvPr>
            <p:ph sz="quarter" idx="1"/>
          </p:nvPr>
        </p:nvSpPr>
        <p:spPr>
          <a:xfrm>
            <a:off x="301625" y="1527175"/>
            <a:ext cx="8504238" cy="4572000"/>
          </a:xfrm>
        </p:spPr>
        <p:txBody>
          <a:bodyPr>
            <a:normAutofit fontScale="92500"/>
          </a:bodyPr>
          <a:lstStyle/>
          <a:p>
            <a:pPr marL="365760" indent="-283464" eaLnBrk="1" fontAlgn="auto" hangingPunct="1">
              <a:spcAft>
                <a:spcPts val="0"/>
              </a:spcAft>
              <a:buFont typeface="Wingdings 2"/>
              <a:buChar char=""/>
              <a:defRPr/>
            </a:pPr>
            <a:r>
              <a:rPr lang="en-US" sz="2800" b="1" dirty="0" smtClean="0"/>
              <a:t>Germany begins claiming empire in Africa results in arguments with Great Britain, the Dutch, &amp; France</a:t>
            </a:r>
            <a:r>
              <a:rPr lang="en-US" sz="2800" b="1" dirty="0" smtClean="0">
                <a:solidFill>
                  <a:srgbClr val="FF3300"/>
                </a:solidFill>
              </a:rPr>
              <a:t> </a:t>
            </a:r>
          </a:p>
          <a:p>
            <a:pPr marL="640080" lvl="1" indent="-237744" eaLnBrk="1" fontAlgn="auto" hangingPunct="1">
              <a:spcAft>
                <a:spcPts val="0"/>
              </a:spcAft>
              <a:buFont typeface="Verdana"/>
              <a:buChar char="◦"/>
              <a:defRPr/>
            </a:pPr>
            <a:r>
              <a:rPr lang="en-US" sz="2400" b="1" dirty="0" smtClean="0">
                <a:solidFill>
                  <a:srgbClr val="FF3300"/>
                </a:solidFill>
              </a:rPr>
              <a:t>Moroccan Crisis I</a:t>
            </a:r>
            <a:r>
              <a:rPr lang="en-US" sz="2400" b="1" dirty="0" smtClean="0"/>
              <a:t>: (1905) </a:t>
            </a:r>
            <a:r>
              <a:rPr lang="en-US" b="1" dirty="0" smtClean="0"/>
              <a:t>provokes tension when Kaiser Wilhelm [of Germany] visits Algeria tells residents they should be independent- France cries foul. Conference is called &amp; rest of world (all white) agree with France</a:t>
            </a:r>
            <a:r>
              <a:rPr lang="en-US" sz="2400" b="1" dirty="0" smtClean="0"/>
              <a:t> -</a:t>
            </a:r>
            <a:r>
              <a:rPr lang="en-US" sz="1400" b="1" dirty="0" smtClean="0"/>
              <a:t>Germany backs down</a:t>
            </a:r>
          </a:p>
          <a:p>
            <a:pPr marL="640080" lvl="1" indent="-237744" eaLnBrk="1" fontAlgn="auto" hangingPunct="1">
              <a:spcAft>
                <a:spcPts val="0"/>
              </a:spcAft>
              <a:buFont typeface="Verdana"/>
              <a:buChar char="◦"/>
              <a:defRPr/>
            </a:pPr>
            <a:r>
              <a:rPr lang="en-US" sz="2400" b="1" dirty="0" smtClean="0">
                <a:solidFill>
                  <a:srgbClr val="FF3300"/>
                </a:solidFill>
              </a:rPr>
              <a:t>Moroccan Crisis II</a:t>
            </a:r>
            <a:r>
              <a:rPr lang="en-US" sz="2400" b="1" dirty="0" smtClean="0"/>
              <a:t>: (1911) </a:t>
            </a:r>
            <a:r>
              <a:rPr lang="en-US" b="1" dirty="0" smtClean="0"/>
              <a:t>Germany sends a gunboat to Algeria to protest French occupation. Sees it will get no support from rest of world, compromised- Algeria is Fr. Protect. &amp; </a:t>
            </a:r>
            <a:r>
              <a:rPr lang="en-US" b="1" dirty="0" err="1" smtClean="0"/>
              <a:t>Germary</a:t>
            </a:r>
            <a:r>
              <a:rPr lang="en-US" b="1" dirty="0" smtClean="0"/>
              <a:t> gets parts of Fr. Congo.</a:t>
            </a:r>
          </a:p>
          <a:p>
            <a:pPr marL="365760" indent="-283464" eaLnBrk="1" fontAlgn="auto" hangingPunct="1">
              <a:spcAft>
                <a:spcPts val="0"/>
              </a:spcAft>
              <a:buFont typeface="Wingdings 2"/>
              <a:buChar char=""/>
              <a:defRPr/>
            </a:pPr>
            <a:endParaRPr lang="en-US" sz="2800" dirty="0" smtClean="0"/>
          </a:p>
        </p:txBody>
      </p:sp>
    </p:spTree>
    <p:extLst>
      <p:ext uri="{BB962C8B-B14F-4D97-AF65-F5344CB8AC3E}">
        <p14:creationId xmlns:p14="http://schemas.microsoft.com/office/powerpoint/2010/main" val="30459534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33400" y="685800"/>
            <a:ext cx="8229600" cy="685800"/>
          </a:xfrm>
        </p:spPr>
        <p:txBody>
          <a:bodyPr>
            <a:normAutofit fontScale="90000"/>
          </a:bodyPr>
          <a:lstStyle/>
          <a:p>
            <a:pPr eaLnBrk="1" fontAlgn="auto" hangingPunct="1">
              <a:spcAft>
                <a:spcPts val="0"/>
              </a:spcAft>
              <a:defRPr/>
            </a:pPr>
            <a:r>
              <a:rPr lang="en-US" sz="4000" b="1">
                <a:solidFill>
                  <a:schemeClr val="tx2">
                    <a:satMod val="130000"/>
                  </a:schemeClr>
                </a:solidFill>
              </a:rPr>
              <a:t>Imperialism in Eastern Europe</a:t>
            </a:r>
          </a:p>
        </p:txBody>
      </p:sp>
      <p:sp>
        <p:nvSpPr>
          <p:cNvPr id="34819" name="Rectangle 3"/>
          <p:cNvSpPr>
            <a:spLocks noGrp="1" noChangeArrowheads="1"/>
          </p:cNvSpPr>
          <p:nvPr>
            <p:ph sz="quarter" idx="1"/>
          </p:nvPr>
        </p:nvSpPr>
        <p:spPr>
          <a:xfrm>
            <a:off x="0" y="1828800"/>
            <a:ext cx="9144000" cy="4724400"/>
          </a:xfrm>
        </p:spPr>
        <p:txBody>
          <a:bodyPr/>
          <a:lstStyle/>
          <a:p>
            <a:pPr eaLnBrk="1" hangingPunct="1"/>
            <a:r>
              <a:rPr lang="en-US" b="1" dirty="0" smtClean="0"/>
              <a:t>Austria-Hungary begins increasing its empire into Eastern Europe</a:t>
            </a:r>
          </a:p>
          <a:p>
            <a:pPr lvl="1" eaLnBrk="1" hangingPunct="1"/>
            <a:r>
              <a:rPr lang="en-US" b="1" dirty="0" smtClean="0">
                <a:solidFill>
                  <a:srgbClr val="FF3300"/>
                </a:solidFill>
              </a:rPr>
              <a:t>Balkans Crisis I</a:t>
            </a:r>
            <a:r>
              <a:rPr lang="en-US" b="1" dirty="0" smtClean="0"/>
              <a:t>:(1908) </a:t>
            </a:r>
            <a:r>
              <a:rPr lang="en-US" sz="2600" b="1" dirty="0" smtClean="0"/>
              <a:t>Austria-Hungary annexes Bosnia-Herzegovina . Serbia cries foul &amp; Russia supports them. </a:t>
            </a:r>
            <a:r>
              <a:rPr lang="en-US" sz="2600" b="1" dirty="0" err="1" smtClean="0"/>
              <a:t>Germary</a:t>
            </a:r>
            <a:r>
              <a:rPr lang="en-US" sz="2600" b="1" dirty="0" smtClean="0"/>
              <a:t> sides with A-H. Serbia backs down.</a:t>
            </a:r>
          </a:p>
          <a:p>
            <a:pPr lvl="1" eaLnBrk="1" hangingPunct="1"/>
            <a:r>
              <a:rPr lang="en-US" b="1" dirty="0" smtClean="0">
                <a:solidFill>
                  <a:srgbClr val="FF3300"/>
                </a:solidFill>
              </a:rPr>
              <a:t>Balkan Crisis II</a:t>
            </a:r>
            <a:r>
              <a:rPr lang="en-US" b="1" dirty="0" smtClean="0"/>
              <a:t>: (1912-13) </a:t>
            </a:r>
            <a:r>
              <a:rPr lang="en-US" sz="2600" b="1" dirty="0" smtClean="0"/>
              <a:t>Serbia, Montenegro, Bulgaria, &amp; Greece all seize land from Ottoman Empire.  Austria intervenes &amp; forces creation of Albania. Russia &amp; Serbia draw closer together</a:t>
            </a:r>
          </a:p>
        </p:txBody>
      </p:sp>
    </p:spTree>
    <p:extLst>
      <p:ext uri="{BB962C8B-B14F-4D97-AF65-F5344CB8AC3E}">
        <p14:creationId xmlns:p14="http://schemas.microsoft.com/office/powerpoint/2010/main" val="23992577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4" descr="map 25-04 The Balkans, 1908-19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0850" y="0"/>
            <a:ext cx="57023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1" name="Picture 5" descr="map 24-04 The Balkans in 187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5450" y="0"/>
            <a:ext cx="57531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60137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xit" presetSubtype="0" fill="hold" nodeType="clickEffect">
                                  <p:stCondLst>
                                    <p:cond delay="0"/>
                                  </p:stCondLst>
                                  <p:childTnLst>
                                    <p:anim calcmode="lin" valueType="num">
                                      <p:cBhvr>
                                        <p:cTn id="6" dur="3000"/>
                                        <p:tgtEl>
                                          <p:spTgt spid="29701"/>
                                        </p:tgtEl>
                                        <p:attrNameLst>
                                          <p:attrName>ppt_w</p:attrName>
                                        </p:attrNameLst>
                                      </p:cBhvr>
                                      <p:tavLst>
                                        <p:tav tm="0">
                                          <p:val>
                                            <p:strVal val="ppt_w"/>
                                          </p:val>
                                        </p:tav>
                                        <p:tav tm="100000">
                                          <p:val>
                                            <p:fltVal val="0"/>
                                          </p:val>
                                        </p:tav>
                                      </p:tavLst>
                                    </p:anim>
                                    <p:anim calcmode="lin" valueType="num">
                                      <p:cBhvr>
                                        <p:cTn id="7" dur="3000"/>
                                        <p:tgtEl>
                                          <p:spTgt spid="29701"/>
                                        </p:tgtEl>
                                        <p:attrNameLst>
                                          <p:attrName>ppt_h</p:attrName>
                                        </p:attrNameLst>
                                      </p:cBhvr>
                                      <p:tavLst>
                                        <p:tav tm="0">
                                          <p:val>
                                            <p:strVal val="ppt_h"/>
                                          </p:val>
                                        </p:tav>
                                        <p:tav tm="100000">
                                          <p:val>
                                            <p:fltVal val="0"/>
                                          </p:val>
                                        </p:tav>
                                      </p:tavLst>
                                    </p:anim>
                                    <p:animEffect transition="out" filter="fade">
                                      <p:cBhvr>
                                        <p:cTn id="8" dur="3000"/>
                                        <p:tgtEl>
                                          <p:spTgt spid="29701"/>
                                        </p:tgtEl>
                                      </p:cBhvr>
                                    </p:animEffect>
                                    <p:set>
                                      <p:cBhvr>
                                        <p:cTn id="9" dur="1" fill="hold">
                                          <p:stCondLst>
                                            <p:cond delay="2999"/>
                                          </p:stCondLst>
                                        </p:cTn>
                                        <p:tgtEl>
                                          <p:spTgt spid="2970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fontAlgn="auto" hangingPunct="1">
              <a:spcAft>
                <a:spcPts val="0"/>
              </a:spcAft>
              <a:defRPr/>
            </a:pPr>
            <a:r>
              <a:rPr lang="en-US" smtClean="0">
                <a:solidFill>
                  <a:srgbClr val="7B9899"/>
                </a:solidFill>
              </a:rPr>
              <a:t>Nationalism</a:t>
            </a:r>
          </a:p>
        </p:txBody>
      </p:sp>
      <p:sp>
        <p:nvSpPr>
          <p:cNvPr id="36867" name="Rectangle 3"/>
          <p:cNvSpPr>
            <a:spLocks noGrp="1" noChangeArrowheads="1"/>
          </p:cNvSpPr>
          <p:nvPr>
            <p:ph sz="quarter" idx="1"/>
          </p:nvPr>
        </p:nvSpPr>
        <p:spPr>
          <a:xfrm>
            <a:off x="146050" y="1371600"/>
            <a:ext cx="8991600" cy="5029200"/>
          </a:xfrm>
        </p:spPr>
        <p:txBody>
          <a:bodyPr>
            <a:normAutofit lnSpcReduction="10000"/>
          </a:bodyPr>
          <a:lstStyle/>
          <a:p>
            <a:pPr eaLnBrk="1" hangingPunct="1"/>
            <a:r>
              <a:rPr lang="en-US" sz="2800" b="1" dirty="0" smtClean="0"/>
              <a:t>All the different ethnic groups in Austria-Hungary wanted their own country- </a:t>
            </a:r>
            <a:r>
              <a:rPr lang="en-US" sz="2800" dirty="0" smtClean="0"/>
              <a:t>when Hungary achieved limited autonomy they were angry and resentful</a:t>
            </a:r>
          </a:p>
          <a:p>
            <a:pPr eaLnBrk="1" hangingPunct="1"/>
            <a:r>
              <a:rPr lang="en-US" sz="2800" dirty="0" smtClean="0"/>
              <a:t>Serbians’ desire for a greater Empire led to increased diplomatic forays with Bosnia</a:t>
            </a:r>
          </a:p>
          <a:p>
            <a:pPr eaLnBrk="1" hangingPunct="1"/>
            <a:r>
              <a:rPr lang="en-US" sz="2800" dirty="0" smtClean="0"/>
              <a:t>The spark: Serbian nationalist </a:t>
            </a:r>
            <a:r>
              <a:rPr lang="en-US" sz="2800" dirty="0" err="1" smtClean="0"/>
              <a:t>Gavrilo</a:t>
            </a:r>
            <a:r>
              <a:rPr lang="en-US" sz="2800" dirty="0" smtClean="0"/>
              <a:t> </a:t>
            </a:r>
            <a:r>
              <a:rPr lang="en-US" sz="2800" dirty="0" err="1" smtClean="0"/>
              <a:t>Princip</a:t>
            </a:r>
            <a:r>
              <a:rPr lang="en-US" sz="2800" dirty="0" smtClean="0"/>
              <a:t> assassinates Archduke Franz Ferdinand in Sarajevo. Serbia is blamed.</a:t>
            </a:r>
          </a:p>
          <a:p>
            <a:r>
              <a:rPr lang="en-US" sz="2800" b="1" dirty="0"/>
              <a:t>Other Issues</a:t>
            </a:r>
            <a:r>
              <a:rPr lang="en-US" sz="2800" dirty="0"/>
              <a:t>: The British feared Germany’s ambitions for colonies and their growing industrial society. Austria-Hungary was worried about rebellion in the Slavic areas of the empire. They also feared Russia’s support of Serbia</a:t>
            </a:r>
            <a:r>
              <a:rPr lang="en-US" sz="2800" dirty="0" smtClean="0"/>
              <a:t>. </a:t>
            </a:r>
          </a:p>
          <a:p>
            <a:pPr eaLnBrk="1" hangingPunct="1"/>
            <a:endParaRPr lang="en-US" sz="2800" dirty="0" smtClean="0"/>
          </a:p>
        </p:txBody>
      </p:sp>
    </p:spTree>
    <p:extLst>
      <p:ext uri="{BB962C8B-B14F-4D97-AF65-F5344CB8AC3E}">
        <p14:creationId xmlns:p14="http://schemas.microsoft.com/office/powerpoint/2010/main" val="4601811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274638"/>
            <a:ext cx="8229600" cy="706437"/>
          </a:xfrm>
        </p:spPr>
        <p:txBody>
          <a:bodyPr>
            <a:normAutofit fontScale="90000"/>
          </a:bodyPr>
          <a:lstStyle/>
          <a:p>
            <a:r>
              <a:rPr lang="en-US" sz="4000" smtClean="0"/>
              <a:t>The influence of historians on history</a:t>
            </a:r>
            <a:r>
              <a:rPr lang="en-US" smtClean="0"/>
              <a:t/>
            </a:r>
            <a:br>
              <a:rPr lang="en-US" smtClean="0"/>
            </a:br>
            <a:endParaRPr lang="en-US" smtClean="0"/>
          </a:p>
        </p:txBody>
      </p:sp>
      <p:sp>
        <p:nvSpPr>
          <p:cNvPr id="11267" name="Content Placeholder 2"/>
          <p:cNvSpPr>
            <a:spLocks noGrp="1"/>
          </p:cNvSpPr>
          <p:nvPr>
            <p:ph idx="1"/>
          </p:nvPr>
        </p:nvSpPr>
        <p:spPr>
          <a:xfrm>
            <a:off x="457200" y="765175"/>
            <a:ext cx="8229600" cy="5360988"/>
          </a:xfrm>
        </p:spPr>
        <p:txBody>
          <a:bodyPr>
            <a:normAutofit lnSpcReduction="10000"/>
          </a:bodyPr>
          <a:lstStyle/>
          <a:p>
            <a:r>
              <a:rPr lang="en-US" sz="2400" smtClean="0"/>
              <a:t>According to E.H. Carr What is History?"' is that it is a continuous "process of interaction between the historian and his facts, an unending dialogue between the present and the past".</a:t>
            </a:r>
          </a:p>
          <a:p>
            <a:r>
              <a:rPr lang="en-US" sz="2400" smtClean="0"/>
              <a:t>“History… [is] both the inquiry conducted by the historian and the facts of the past into which he enquires”</a:t>
            </a:r>
          </a:p>
          <a:p>
            <a:r>
              <a:rPr lang="en-US" sz="2400" smtClean="0"/>
              <a:t>He, however, argues that historians are susceptible to bias since every person is born into a society and invariably they are moulded by it through its environment and language as such their interpretation of history will be subjective to meet the criteria of their own culture; hence, Carr describes the historian as “the conscious or unconscious spokesman of the society to which he belongs.”</a:t>
            </a:r>
            <a:r>
              <a:rPr lang="en-US" smtClean="0"/>
              <a:t>   </a:t>
            </a:r>
            <a:r>
              <a:rPr lang="en-US" sz="2400" smtClean="0"/>
              <a:t>Consequently, it is argued history is perceived through the environment in which the historian lives.</a:t>
            </a:r>
          </a:p>
        </p:txBody>
      </p:sp>
    </p:spTree>
    <p:extLst>
      <p:ext uri="{BB962C8B-B14F-4D97-AF65-F5344CB8AC3E}">
        <p14:creationId xmlns:p14="http://schemas.microsoft.com/office/powerpoint/2010/main" val="32005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normAutofit fontScale="90000"/>
          </a:bodyPr>
          <a:lstStyle/>
          <a:p>
            <a:r>
              <a:rPr lang="en-US" b="1" smtClean="0"/>
              <a:t>The nature of historical facts</a:t>
            </a:r>
            <a:br>
              <a:rPr lang="en-US" b="1" smtClean="0"/>
            </a:br>
            <a:endParaRPr lang="en-US" smtClean="0"/>
          </a:p>
        </p:txBody>
      </p:sp>
      <p:sp>
        <p:nvSpPr>
          <p:cNvPr id="12291" name="Content Placeholder 2"/>
          <p:cNvSpPr>
            <a:spLocks noGrp="1"/>
          </p:cNvSpPr>
          <p:nvPr>
            <p:ph idx="1"/>
          </p:nvPr>
        </p:nvSpPr>
        <p:spPr/>
        <p:txBody>
          <a:bodyPr/>
          <a:lstStyle/>
          <a:p>
            <a:r>
              <a:rPr lang="en-US" sz="2400" smtClean="0"/>
              <a:t>Carr declares history constitutes of the historian and the facts.</a:t>
            </a:r>
          </a:p>
          <a:p>
            <a:r>
              <a:rPr lang="en-US" sz="2400" smtClean="0"/>
              <a:t>The facts only become historical facts when the historian selects it to be as such. He argues that it is the historian who dictates what constitutes history as opposed to the source.</a:t>
            </a:r>
          </a:p>
          <a:p>
            <a:r>
              <a:rPr lang="en-US" sz="2400" smtClean="0"/>
              <a:t>Carr believes historians to be a product of their own environment and society, it follows that historical facts selected by such individuals will be biased as they will invariably be chosen to meet their society’s criteria for what constitutes significant. Consequently, Carr concludes that history in effect is determined by historian and as such it is the reflection of the historian’s time and environment.</a:t>
            </a:r>
          </a:p>
        </p:txBody>
      </p:sp>
    </p:spTree>
    <p:extLst>
      <p:ext uri="{BB962C8B-B14F-4D97-AF65-F5344CB8AC3E}">
        <p14:creationId xmlns:p14="http://schemas.microsoft.com/office/powerpoint/2010/main" val="100839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normAutofit fontScale="90000"/>
          </a:bodyPr>
          <a:lstStyle/>
          <a:p>
            <a:r>
              <a:rPr lang="en-US" b="1" smtClean="0"/>
              <a:t>The subject matter of history</a:t>
            </a:r>
            <a:br>
              <a:rPr lang="en-US" b="1" smtClean="0"/>
            </a:br>
            <a:endParaRPr lang="en-US" smtClean="0"/>
          </a:p>
        </p:txBody>
      </p:sp>
      <p:sp>
        <p:nvSpPr>
          <p:cNvPr id="13315" name="Content Placeholder 2"/>
          <p:cNvSpPr>
            <a:spLocks noGrp="1"/>
          </p:cNvSpPr>
          <p:nvPr>
            <p:ph idx="1"/>
          </p:nvPr>
        </p:nvSpPr>
        <p:spPr>
          <a:xfrm>
            <a:off x="468313" y="836613"/>
            <a:ext cx="8434387" cy="5616575"/>
          </a:xfrm>
        </p:spPr>
        <p:txBody>
          <a:bodyPr>
            <a:normAutofit fontScale="85000" lnSpcReduction="20000"/>
          </a:bodyPr>
          <a:lstStyle/>
          <a:p>
            <a:r>
              <a:rPr lang="en-US" sz="2800" dirty="0" smtClean="0"/>
              <a:t>Carr considers to be the subject matter of history; this in essence determines what is important in history. </a:t>
            </a:r>
          </a:p>
          <a:p>
            <a:r>
              <a:rPr lang="en-US" sz="2800" dirty="0" smtClean="0"/>
              <a:t> Carr refutes the assumption that one individual can affect an entire event and concludes that, “The view I would hope to discourage is the view which places great men outside history and sees them imposing themselves on history in virtue of their greatness”</a:t>
            </a:r>
          </a:p>
          <a:p>
            <a:r>
              <a:rPr lang="en-US" sz="2800" dirty="0" smtClean="0"/>
              <a:t>He attributes their greatness to the support of the masses and describes them as the “representative of existing forces”. </a:t>
            </a:r>
          </a:p>
          <a:p>
            <a:r>
              <a:rPr lang="en-US" sz="2800" dirty="0" smtClean="0"/>
              <a:t> Carr advocates that it is the environment or more specifically the political relations between states which should be the concern of historians</a:t>
            </a:r>
          </a:p>
          <a:p>
            <a:pPr marL="0" indent="0">
              <a:buNone/>
            </a:pPr>
            <a:r>
              <a:rPr lang="en-US" sz="2800" dirty="0"/>
              <a:t>The key concept he proposes is that history is relative to the interpretation and selection of historians who in turn are the products of their environment. Consequently, the main thesis of Carr is that history is subjective not objective </a:t>
            </a:r>
          </a:p>
          <a:p>
            <a:endParaRPr lang="en-US" sz="2800" dirty="0" smtClean="0"/>
          </a:p>
        </p:txBody>
      </p:sp>
    </p:spTree>
    <p:extLst>
      <p:ext uri="{BB962C8B-B14F-4D97-AF65-F5344CB8AC3E}">
        <p14:creationId xmlns:p14="http://schemas.microsoft.com/office/powerpoint/2010/main" val="1295756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rmAutofit fontScale="90000"/>
          </a:bodyPr>
          <a:lstStyle/>
          <a:p>
            <a:pPr eaLnBrk="1" hangingPunct="1"/>
            <a:r>
              <a:rPr lang="en-NZ" b="1" smtClean="0"/>
              <a:t>What is NOT history?</a:t>
            </a:r>
            <a:r>
              <a:rPr lang="en-GB" smtClean="0"/>
              <a:t/>
            </a:r>
            <a:br>
              <a:rPr lang="en-GB" smtClean="0"/>
            </a:br>
            <a:endParaRPr lang="en-GB" smtClean="0"/>
          </a:p>
        </p:txBody>
      </p:sp>
      <p:sp>
        <p:nvSpPr>
          <p:cNvPr id="19459" name="Content Placeholder 2"/>
          <p:cNvSpPr>
            <a:spLocks noGrp="1"/>
          </p:cNvSpPr>
          <p:nvPr>
            <p:ph idx="1"/>
          </p:nvPr>
        </p:nvSpPr>
        <p:spPr/>
        <p:txBody>
          <a:bodyPr>
            <a:normAutofit fontScale="62500" lnSpcReduction="20000"/>
          </a:bodyPr>
          <a:lstStyle/>
          <a:p>
            <a:pPr eaLnBrk="1" hangingPunct="1">
              <a:lnSpc>
                <a:spcPct val="90000"/>
              </a:lnSpc>
            </a:pPr>
            <a:r>
              <a:rPr lang="en-NZ" dirty="0" smtClean="0"/>
              <a:t>It is not fantasy. Dreaming about the past. “I wish I had been born as a bird”. Dreaming about something impossible: “I wish I could be a fish”.</a:t>
            </a:r>
            <a:endParaRPr lang="en-GB" dirty="0" smtClean="0"/>
          </a:p>
          <a:p>
            <a:pPr eaLnBrk="1" hangingPunct="1">
              <a:lnSpc>
                <a:spcPct val="90000"/>
              </a:lnSpc>
            </a:pPr>
            <a:r>
              <a:rPr lang="en-NZ" dirty="0" smtClean="0"/>
              <a:t>It is not fairy tales. Fairy tales and children’s bedtime stories tell us about make-believe events and people. They often tell us about miracles that ordinary human-beings cannot perform.</a:t>
            </a:r>
          </a:p>
          <a:p>
            <a:r>
              <a:rPr lang="en-NZ" dirty="0"/>
              <a:t>Children’s stories often try to reinforce socially acceptable behaviour and the customs and taboos in your society. </a:t>
            </a:r>
          </a:p>
          <a:p>
            <a:r>
              <a:rPr lang="en-US" dirty="0"/>
              <a:t>It is not a myth. </a:t>
            </a:r>
            <a:r>
              <a:rPr lang="en-US" b="1" dirty="0"/>
              <a:t>What is a Myth?</a:t>
            </a:r>
            <a:r>
              <a:rPr lang="en-US" dirty="0"/>
              <a:t> Myths tell about the past so long that we don't know exactly when. Myths often tell us about sacred stories. Myths often try to explain the origins of the world and the customs and taboos in your society.</a:t>
            </a:r>
          </a:p>
          <a:p>
            <a:r>
              <a:rPr lang="en-US" dirty="0"/>
              <a:t>The main characters in myths are </a:t>
            </a:r>
            <a:r>
              <a:rPr lang="en-US" b="1" dirty="0"/>
              <a:t>usually gods, supernatural heroes and humans</a:t>
            </a:r>
            <a:r>
              <a:rPr lang="en-US" dirty="0"/>
              <a:t>.  As </a:t>
            </a:r>
            <a:r>
              <a:rPr lang="en-US" b="1" dirty="0"/>
              <a:t>sacred stories</a:t>
            </a:r>
            <a:r>
              <a:rPr lang="en-US" dirty="0"/>
              <a:t>, myths are often endorsed by rulers and priests and closely linked to religion or spirituality. In the society in which it is told, a myth is usually regarded as a true account of the remote past. In fact, many societies have two categories of traditional narrative, </a:t>
            </a:r>
            <a:r>
              <a:rPr lang="en-US" b="1" dirty="0"/>
              <a:t>"true stories" or myths, and "false stories" or </a:t>
            </a:r>
            <a:r>
              <a:rPr lang="en-US" b="1" dirty="0" smtClean="0"/>
              <a:t>fables</a:t>
            </a:r>
          </a:p>
          <a:p>
            <a:endParaRPr lang="en-GB" b="1" dirty="0" smtClean="0"/>
          </a:p>
          <a:p>
            <a:pPr eaLnBrk="1" hangingPunct="1">
              <a:lnSpc>
                <a:spcPct val="90000"/>
              </a:lnSpc>
            </a:pPr>
            <a:endParaRPr lang="en-GB" dirty="0" smtClean="0"/>
          </a:p>
          <a:p>
            <a:pPr eaLnBrk="1" hangingPunct="1">
              <a:lnSpc>
                <a:spcPct val="90000"/>
              </a:lnSpc>
            </a:pPr>
            <a:endParaRPr lang="en-GB" dirty="0" smtClean="0"/>
          </a:p>
        </p:txBody>
      </p:sp>
    </p:spTree>
    <p:extLst>
      <p:ext uri="{BB962C8B-B14F-4D97-AF65-F5344CB8AC3E}">
        <p14:creationId xmlns:p14="http://schemas.microsoft.com/office/powerpoint/2010/main" val="3762355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Criteria to be History</a:t>
            </a:r>
            <a:endParaRPr lang="en-US" dirty="0"/>
          </a:p>
        </p:txBody>
      </p:sp>
      <p:sp>
        <p:nvSpPr>
          <p:cNvPr id="3" name="Content Placeholder 2"/>
          <p:cNvSpPr>
            <a:spLocks noGrp="1"/>
          </p:cNvSpPr>
          <p:nvPr>
            <p:ph idx="1"/>
          </p:nvPr>
        </p:nvSpPr>
        <p:spPr/>
        <p:txBody>
          <a:bodyPr/>
          <a:lstStyle/>
          <a:p>
            <a:pPr>
              <a:lnSpc>
                <a:spcPct val="90000"/>
              </a:lnSpc>
            </a:pPr>
            <a:r>
              <a:rPr lang="en-NZ" b="1" u="sng" dirty="0"/>
              <a:t>F</a:t>
            </a:r>
            <a:r>
              <a:rPr lang="en-NZ" dirty="0"/>
              <a:t>actual: that the past events are true.</a:t>
            </a:r>
            <a:endParaRPr lang="en-GB" dirty="0"/>
          </a:p>
          <a:p>
            <a:pPr>
              <a:lnSpc>
                <a:spcPct val="90000"/>
              </a:lnSpc>
            </a:pPr>
            <a:r>
              <a:rPr lang="en-NZ" b="1" u="sng" dirty="0"/>
              <a:t>V</a:t>
            </a:r>
            <a:r>
              <a:rPr lang="en-NZ" dirty="0"/>
              <a:t>erifiable: that the past could be proven to be true. Past events recorded in documents.</a:t>
            </a:r>
            <a:endParaRPr lang="en-GB" dirty="0"/>
          </a:p>
          <a:p>
            <a:pPr>
              <a:lnSpc>
                <a:spcPct val="90000"/>
              </a:lnSpc>
            </a:pPr>
            <a:r>
              <a:rPr lang="en-NZ" b="1" u="sng" dirty="0"/>
              <a:t>O</a:t>
            </a:r>
            <a:r>
              <a:rPr lang="en-NZ" dirty="0"/>
              <a:t>bjective: That an account of the past is free of personal thoughts, interests or opinions. Impartial.</a:t>
            </a:r>
            <a:endParaRPr lang="en-GB" dirty="0"/>
          </a:p>
          <a:p>
            <a:pPr>
              <a:lnSpc>
                <a:spcPct val="90000"/>
              </a:lnSpc>
            </a:pPr>
            <a:r>
              <a:rPr lang="en-NZ" dirty="0"/>
              <a:t>Those ideas ‘FVO’ feed into History to become a</a:t>
            </a:r>
            <a:r>
              <a:rPr lang="en-NZ" b="1" dirty="0"/>
              <a:t> s</a:t>
            </a:r>
            <a:r>
              <a:rPr lang="en-NZ" dirty="0"/>
              <a:t>cientific field of </a:t>
            </a:r>
            <a:r>
              <a:rPr lang="en-NZ" dirty="0" smtClean="0"/>
              <a:t>study.</a:t>
            </a:r>
            <a:endParaRPr lang="en-US" dirty="0"/>
          </a:p>
        </p:txBody>
      </p:sp>
    </p:spTree>
    <p:extLst>
      <p:ext uri="{BB962C8B-B14F-4D97-AF65-F5344CB8AC3E}">
        <p14:creationId xmlns:p14="http://schemas.microsoft.com/office/powerpoint/2010/main" val="1742740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marL="342900" indent="-342900" eaLnBrk="1" hangingPunct="1"/>
            <a:r>
              <a:rPr lang="en-NZ" sz="4000" smtClean="0">
                <a:solidFill>
                  <a:srgbClr val="000000"/>
                </a:solidFill>
              </a:rPr>
              <a:t>What does a historian do?</a:t>
            </a:r>
            <a:endParaRPr lang="en-GB" sz="4000" smtClean="0">
              <a:solidFill>
                <a:srgbClr val="000000"/>
              </a:solidFill>
            </a:endParaRPr>
          </a:p>
        </p:txBody>
      </p:sp>
      <p:sp>
        <p:nvSpPr>
          <p:cNvPr id="3" name="Content Placeholder 2"/>
          <p:cNvSpPr>
            <a:spLocks noGrp="1"/>
          </p:cNvSpPr>
          <p:nvPr>
            <p:ph idx="1"/>
          </p:nvPr>
        </p:nvSpPr>
        <p:spPr/>
        <p:txBody>
          <a:bodyPr>
            <a:normAutofit fontScale="62500" lnSpcReduction="20000"/>
          </a:bodyPr>
          <a:lstStyle/>
          <a:p>
            <a:pPr eaLnBrk="1" hangingPunct="1">
              <a:lnSpc>
                <a:spcPct val="90000"/>
              </a:lnSpc>
              <a:defRPr/>
            </a:pPr>
            <a:r>
              <a:rPr lang="en-NZ" sz="3000" dirty="0" smtClean="0"/>
              <a:t>Reconstructs the past: to ‘create a history’ often refers to written records of the past. To predict “what it was like” from the available evidence and sources.</a:t>
            </a:r>
            <a:endParaRPr lang="en-GB" sz="3000" dirty="0" smtClean="0"/>
          </a:p>
          <a:p>
            <a:pPr eaLnBrk="1" hangingPunct="1">
              <a:lnSpc>
                <a:spcPct val="90000"/>
              </a:lnSpc>
              <a:defRPr/>
            </a:pPr>
            <a:r>
              <a:rPr lang="en-NZ" sz="3000" dirty="0" smtClean="0"/>
              <a:t>Examines different perspectives about past events.</a:t>
            </a:r>
            <a:endParaRPr lang="en-GB" sz="3000" dirty="0" smtClean="0"/>
          </a:p>
          <a:p>
            <a:pPr eaLnBrk="1" hangingPunct="1">
              <a:lnSpc>
                <a:spcPct val="90000"/>
              </a:lnSpc>
              <a:defRPr/>
            </a:pPr>
            <a:r>
              <a:rPr lang="en-NZ" sz="3000" dirty="0" smtClean="0"/>
              <a:t>Historiography = the process of writing about the past. Author checks evidence. Author decides what to say and what not to say. </a:t>
            </a:r>
            <a:endParaRPr lang="en-GB" sz="3000" dirty="0" smtClean="0"/>
          </a:p>
          <a:p>
            <a:pPr eaLnBrk="1" hangingPunct="1">
              <a:lnSpc>
                <a:spcPct val="90000"/>
              </a:lnSpc>
              <a:defRPr/>
            </a:pPr>
            <a:r>
              <a:rPr lang="en-NZ" sz="3000" dirty="0" smtClean="0"/>
              <a:t>Historical facts: facts from the past that have impact upon later events.</a:t>
            </a:r>
          </a:p>
          <a:p>
            <a:pPr marL="0" indent="0" eaLnBrk="1" hangingPunct="1">
              <a:lnSpc>
                <a:spcPct val="90000"/>
              </a:lnSpc>
              <a:buNone/>
              <a:defRPr/>
            </a:pPr>
            <a:r>
              <a:rPr lang="en-NZ" sz="3000" b="1" dirty="0" smtClean="0"/>
              <a:t>Historiography and Historical Facts</a:t>
            </a:r>
          </a:p>
          <a:p>
            <a:pPr marL="0" indent="0">
              <a:buFont typeface="Arial" charset="0"/>
              <a:buNone/>
            </a:pPr>
            <a:r>
              <a:rPr lang="en-US" sz="2800" dirty="0"/>
              <a:t>• Historiography =the process of writing about the past. Author checks evidence. Author decides what to say and NOT to say.</a:t>
            </a:r>
          </a:p>
          <a:p>
            <a:pPr marL="0" indent="0">
              <a:buFont typeface="Arial" charset="0"/>
              <a:buNone/>
            </a:pPr>
            <a:r>
              <a:rPr lang="en-US" sz="2800" dirty="0"/>
              <a:t>• Historical facts: facts in the past that have impact upon later events. There are certain basic facts which are the same for all historians and which form, so to speak, the backbone of history. </a:t>
            </a:r>
          </a:p>
          <a:p>
            <a:r>
              <a:rPr lang="en-US" sz="2800" dirty="0"/>
              <a:t>The facts are available to the historian in documents, inscriptions. The historian collects them, takes them home, and cooks and serves them in whatever style appeals to him.</a:t>
            </a:r>
          </a:p>
          <a:p>
            <a:r>
              <a:rPr lang="en-US" sz="2800" dirty="0"/>
              <a:t>Carr argues that the inherent biases from the gathering of facts makes the objective truth of any historical perspective idealistic and impossible. </a:t>
            </a:r>
          </a:p>
          <a:p>
            <a:pPr marL="0" indent="0">
              <a:buFont typeface="Arial" charset="0"/>
              <a:buNone/>
            </a:pPr>
            <a:endParaRPr lang="en-US" sz="2800" dirty="0"/>
          </a:p>
          <a:p>
            <a:pPr eaLnBrk="1" hangingPunct="1">
              <a:lnSpc>
                <a:spcPct val="90000"/>
              </a:lnSpc>
              <a:defRPr/>
            </a:pPr>
            <a:endParaRPr lang="en-GB" sz="3000" dirty="0" smtClean="0"/>
          </a:p>
          <a:p>
            <a:pPr eaLnBrk="1" hangingPunct="1">
              <a:lnSpc>
                <a:spcPct val="90000"/>
              </a:lnSpc>
              <a:defRPr/>
            </a:pPr>
            <a:endParaRPr lang="en-GB" sz="3000" dirty="0" smtClean="0"/>
          </a:p>
        </p:txBody>
      </p:sp>
    </p:spTree>
    <p:extLst>
      <p:ext uri="{BB962C8B-B14F-4D97-AF65-F5344CB8AC3E}">
        <p14:creationId xmlns:p14="http://schemas.microsoft.com/office/powerpoint/2010/main" val="3426342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normAutofit fontScale="90000"/>
          </a:bodyPr>
          <a:lstStyle/>
          <a:p>
            <a:r>
              <a:rPr lang="en-US" smtClean="0"/>
              <a:t>Difference between Objectivity and Subjectivity</a:t>
            </a:r>
          </a:p>
        </p:txBody>
      </p:sp>
      <p:sp>
        <p:nvSpPr>
          <p:cNvPr id="36867" name="Content Placeholder 2"/>
          <p:cNvSpPr>
            <a:spLocks noGrp="1"/>
          </p:cNvSpPr>
          <p:nvPr>
            <p:ph idx="1"/>
          </p:nvPr>
        </p:nvSpPr>
        <p:spPr/>
        <p:txBody>
          <a:bodyPr>
            <a:normAutofit lnSpcReduction="10000"/>
          </a:bodyPr>
          <a:lstStyle/>
          <a:p>
            <a:r>
              <a:rPr lang="en-US" sz="2400" smtClean="0"/>
              <a:t>Generally speaking, it comes down to the difference between fact (objective) and opinion (subjective). Objective information has the ability to be counted or described. Subjective information on the other hand can consist of statements of judgment, assumption, belief, suspicion, or rumor.</a:t>
            </a:r>
          </a:p>
          <a:p>
            <a:r>
              <a:rPr lang="en-US" sz="2400" smtClean="0"/>
              <a:t>Objective information does not vary, whereas subjective information can vary greatly from person to person or day to day. Subjectivity can actually be wrong, or far from the truth, whereas objectivity means being as close to the truth as possible. Often objectivity is used in a decision making process, whereas subjectivity should be considered, but less strongly so.</a:t>
            </a:r>
          </a:p>
          <a:p>
            <a:pPr eaLnBrk="1" hangingPunct="1"/>
            <a:endParaRPr lang="en-NZ" smtClean="0"/>
          </a:p>
          <a:p>
            <a:pPr eaLnBrk="1" hangingPunct="1"/>
            <a:endParaRPr lang="en-NZ" smtClean="0"/>
          </a:p>
          <a:p>
            <a:endParaRPr lang="en-US" smtClean="0"/>
          </a:p>
        </p:txBody>
      </p:sp>
    </p:spTree>
    <p:extLst>
      <p:ext uri="{BB962C8B-B14F-4D97-AF65-F5344CB8AC3E}">
        <p14:creationId xmlns:p14="http://schemas.microsoft.com/office/powerpoint/2010/main" val="32759234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3399</Words>
  <Application>Microsoft Office PowerPoint</Application>
  <PresentationFormat>On-screen Show (4:3)</PresentationFormat>
  <Paragraphs>193</Paragraphs>
  <Slides>24</Slides>
  <Notes>2</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What is History?</vt:lpstr>
      <vt:lpstr>E.H.Carr What is History?</vt:lpstr>
      <vt:lpstr>The influence of historians on history </vt:lpstr>
      <vt:lpstr>The nature of historical facts </vt:lpstr>
      <vt:lpstr>The subject matter of history </vt:lpstr>
      <vt:lpstr>What is NOT history? </vt:lpstr>
      <vt:lpstr>Criteria to be History</vt:lpstr>
      <vt:lpstr>What does a historian do?</vt:lpstr>
      <vt:lpstr>Difference between Objectivity and Subjectivity</vt:lpstr>
      <vt:lpstr>PowerPoint Presentation</vt:lpstr>
      <vt:lpstr>The countries of Europe in 1914  </vt:lpstr>
      <vt:lpstr>The countries of Europe in 1914  </vt:lpstr>
      <vt:lpstr>The Two Sides</vt:lpstr>
      <vt:lpstr>Triple Entente Vs Triple Alliance</vt:lpstr>
      <vt:lpstr>Long-Range Causes of First World War:  Triple Alliance/Central Powers [Germany, Austria-Hungary and Italy]   Vs Triple Entente/ Allies [Great Britain, France and Russia]</vt:lpstr>
      <vt:lpstr>First World War</vt:lpstr>
      <vt:lpstr>Long-Range Causes of First World War: Nationalism</vt:lpstr>
      <vt:lpstr>Long-Range Causes of First World War</vt:lpstr>
      <vt:lpstr>Long-Range Causes of First World War</vt:lpstr>
      <vt:lpstr>Clash of Imperialist interests</vt:lpstr>
      <vt:lpstr>Imperialism in Africa</vt:lpstr>
      <vt:lpstr>Imperialism in Eastern Europe</vt:lpstr>
      <vt:lpstr>PowerPoint Presentation</vt:lpstr>
      <vt:lpstr>Nationalism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 501  Contemporary World History</dc:title>
  <dc:creator>Sakul Kundra</dc:creator>
  <cp:lastModifiedBy>Sakul Kundra</cp:lastModifiedBy>
  <cp:revision>18</cp:revision>
  <dcterms:created xsi:type="dcterms:W3CDTF">2006-08-16T00:00:00Z</dcterms:created>
  <dcterms:modified xsi:type="dcterms:W3CDTF">2019-02-10T21:07:17Z</dcterms:modified>
</cp:coreProperties>
</file>