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01" r:id="rId3"/>
    <p:sldId id="263" r:id="rId4"/>
    <p:sldId id="264" r:id="rId5"/>
    <p:sldId id="266" r:id="rId6"/>
    <p:sldId id="268" r:id="rId7"/>
    <p:sldId id="269" r:id="rId8"/>
    <p:sldId id="271" r:id="rId9"/>
    <p:sldId id="273" r:id="rId10"/>
    <p:sldId id="275" r:id="rId11"/>
    <p:sldId id="278" r:id="rId12"/>
    <p:sldId id="280" r:id="rId13"/>
    <p:sldId id="285" r:id="rId14"/>
    <p:sldId id="290" r:id="rId15"/>
    <p:sldId id="292" r:id="rId16"/>
    <p:sldId id="296" r:id="rId17"/>
    <p:sldId id="30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091" autoAdjust="0"/>
  </p:normalViewPr>
  <p:slideViewPr>
    <p:cSldViewPr>
      <p:cViewPr varScale="1">
        <p:scale>
          <a:sx n="63" d="100"/>
          <a:sy n="63" d="100"/>
        </p:scale>
        <p:origin x="151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6FD6A3-5D2D-4A54-93D4-B39F16AFD7FE}" type="datetimeFigureOut">
              <a:rPr lang="en-US" smtClean="0"/>
              <a:t>27-Apr-20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1F90D2-34D1-49A9-B85E-3B382665BDAA}" type="slidenum">
              <a:rPr lang="en-US" smtClean="0"/>
              <a:t>‹#›</a:t>
            </a:fld>
            <a:endParaRPr lang="en-US"/>
          </a:p>
        </p:txBody>
      </p:sp>
    </p:spTree>
    <p:extLst>
      <p:ext uri="{BB962C8B-B14F-4D97-AF65-F5344CB8AC3E}">
        <p14:creationId xmlns:p14="http://schemas.microsoft.com/office/powerpoint/2010/main" val="243481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8E1E86F1-84AB-41DE-9886-F970E742CB50}" type="slidenum">
              <a:rPr lang="en-US" smtClean="0">
                <a:latin typeface="Calibri" pitchFamily="34" charset="0"/>
              </a:rPr>
              <a:pPr/>
              <a:t>3</a:t>
            </a:fld>
            <a:endParaRPr 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F90D2-34D1-49A9-B85E-3B382665BDAA}" type="slidenum">
              <a:rPr lang="en-US" smtClean="0"/>
              <a:t>8</a:t>
            </a:fld>
            <a:endParaRPr lang="en-US"/>
          </a:p>
        </p:txBody>
      </p:sp>
    </p:spTree>
    <p:extLst>
      <p:ext uri="{BB962C8B-B14F-4D97-AF65-F5344CB8AC3E}">
        <p14:creationId xmlns:p14="http://schemas.microsoft.com/office/powerpoint/2010/main" val="374296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F90D2-34D1-49A9-B85E-3B382665BDAA}" type="slidenum">
              <a:rPr lang="en-US" smtClean="0"/>
              <a:t>9</a:t>
            </a:fld>
            <a:endParaRPr lang="en-US"/>
          </a:p>
        </p:txBody>
      </p:sp>
    </p:spTree>
    <p:extLst>
      <p:ext uri="{BB962C8B-B14F-4D97-AF65-F5344CB8AC3E}">
        <p14:creationId xmlns:p14="http://schemas.microsoft.com/office/powerpoint/2010/main" val="2085058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latin typeface="Times New Roman" pitchFamily="18" charset="0"/>
                <a:cs typeface="Times New Roman" pitchFamily="18" charset="0"/>
              </a:rPr>
              <a:t>In response to the military threat, Britain concluded a military alliance with France, known as the </a:t>
            </a:r>
            <a:r>
              <a:rPr lang="en-US" sz="1200" b="1" dirty="0" smtClean="0">
                <a:latin typeface="Times New Roman" pitchFamily="18" charset="0"/>
                <a:cs typeface="Times New Roman" pitchFamily="18" charset="0"/>
              </a:rPr>
              <a:t>Treaty of Dunkirk</a:t>
            </a:r>
            <a:r>
              <a:rPr lang="en-US" sz="1200" dirty="0" smtClean="0">
                <a:latin typeface="Times New Roman" pitchFamily="18" charset="0"/>
                <a:cs typeface="Times New Roman" pitchFamily="18" charset="0"/>
              </a:rPr>
              <a:t>. The chief purpose was to prevent future German aggression. It also provided for economic assistance and military cooperation against the political threat of the other aggressors, such as Russia. The Treaty of Dunkirk was broadened to include the Benelux countries - Belgium, the Netherlands and Luxemburg - and they signed the </a:t>
            </a:r>
            <a:r>
              <a:rPr lang="en-US" sz="1200" b="1" dirty="0" smtClean="0">
                <a:latin typeface="Times New Roman" pitchFamily="18" charset="0"/>
                <a:cs typeface="Times New Roman" pitchFamily="18" charset="0"/>
              </a:rPr>
              <a:t>Treaty of Brussels </a:t>
            </a:r>
            <a:r>
              <a:rPr lang="en-US" sz="1200" dirty="0" smtClean="0">
                <a:latin typeface="Times New Roman" pitchFamily="18" charset="0"/>
                <a:cs typeface="Times New Roman" pitchFamily="18" charset="0"/>
              </a:rPr>
              <a:t>in March 1948. The Treaty of Brussels was not only a military alliance but also an ideological alliance. It provided for collective self defense, economic and social collaboration in Western Europe. Thus they stated that </a:t>
            </a:r>
            <a:r>
              <a:rPr lang="en-US" sz="1200" b="1" dirty="0" smtClean="0">
                <a:latin typeface="Times New Roman" pitchFamily="18" charset="0"/>
                <a:cs typeface="Times New Roman" pitchFamily="18" charset="0"/>
              </a:rPr>
              <a:t>"an armed attack against one or more of them shall be considered an attack against them all." </a:t>
            </a:r>
            <a:r>
              <a:rPr lang="en-US" sz="1200" dirty="0" smtClean="0">
                <a:latin typeface="Times New Roman" pitchFamily="18" charset="0"/>
                <a:cs typeface="Times New Roman" pitchFamily="18" charset="0"/>
              </a:rPr>
              <a:t>As a result of this Treaty, the nations in western Europe were drawn together under American leadership.</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dirty="0" smtClean="0">
              <a:latin typeface="Times New Roman" pitchFamily="18" charset="0"/>
              <a:cs typeface="Times New Roman" pitchFamily="18" charset="0"/>
            </a:endParaRPr>
          </a:p>
          <a:p>
            <a:pPr eaLnBrk="1" hangingPunct="1">
              <a:spcBef>
                <a:spcPct val="0"/>
              </a:spcBef>
            </a:pPr>
            <a:endParaRPr lang="en-US" dirty="0"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3D707BDA-6FCE-4FE0-8D48-5888D5C83F72}" type="slidenum">
              <a:rPr lang="en-US" smtClean="0">
                <a:latin typeface="Calibri" pitchFamily="34" charset="0"/>
              </a:rPr>
              <a:pPr/>
              <a:t>12</a:t>
            </a:fld>
            <a:endParaRPr 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A836311-0A01-423C-8F2B-11AE2C965BA5}" type="slidenum">
              <a:rPr lang="en-US" smtClean="0">
                <a:latin typeface="Calibri" pitchFamily="34" charset="0"/>
              </a:rPr>
              <a:pPr/>
              <a:t>14</a:t>
            </a:fld>
            <a:endParaRPr 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b="1" dirty="0" smtClean="0"/>
              <a:t>Soviet-Chinese Tensions</a:t>
            </a:r>
            <a:r>
              <a:rPr lang="en-US" dirty="0" smtClean="0"/>
              <a:t>: Chinese believed Soviet aid programs too modest, too many strings attached</a:t>
            </a:r>
          </a:p>
          <a:p>
            <a:r>
              <a:rPr lang="en-US" dirty="0" smtClean="0"/>
              <a:t>Competed for influence in Africa, Asia</a:t>
            </a:r>
          </a:p>
          <a:p>
            <a:r>
              <a:rPr lang="en-US" dirty="0" smtClean="0"/>
              <a:t>Successful nuclear testing in 1964 elevated Chinese prestige</a:t>
            </a:r>
          </a:p>
          <a:p>
            <a:pPr eaLnBrk="1" hangingPunct="1">
              <a:spcBef>
                <a:spcPct val="0"/>
              </a:spcBef>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7096F5D-4C32-4AE5-AA76-3194EB65F911}" type="slidenum">
              <a:rPr lang="en-US" smtClean="0">
                <a:latin typeface="Calibri" pitchFamily="34" charset="0"/>
              </a:rPr>
              <a:pPr/>
              <a:t>15</a:t>
            </a:fld>
            <a:endParaRPr lang="en-US"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B52BBB18-FBA3-40B9-8FF3-83913AD68A57}" type="slidenum">
              <a:rPr lang="en-US" smtClean="0">
                <a:latin typeface="Calibri" pitchFamily="34" charset="0"/>
              </a:rPr>
              <a:pPr/>
              <a:t>16</a:t>
            </a:fld>
            <a:endParaRPr lang="en-US"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286793CA-F234-46DE-8AAF-3455EB3131F0}" type="slidenum">
              <a:rPr lang="en-US" smtClean="0">
                <a:latin typeface="Calibri" pitchFamily="34" charset="0"/>
              </a:rPr>
              <a:pPr/>
              <a:t>17</a:t>
            </a:fld>
            <a:endParaRPr lang="en-US"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27-Apr-20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27-Apr-20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27-Apr-20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27-Apr-20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27-Apr-20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27-Apr-20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27-Apr-20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27-Apr-20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115888"/>
            <a:ext cx="8229600" cy="865187"/>
          </a:xfrm>
        </p:spPr>
        <p:txBody>
          <a:bodyPr/>
          <a:lstStyle/>
          <a:p>
            <a:r>
              <a:rPr lang="en-US" dirty="0" smtClean="0"/>
              <a:t>BEGINNING OF THE COLD WAR</a:t>
            </a:r>
          </a:p>
        </p:txBody>
      </p:sp>
      <p:sp>
        <p:nvSpPr>
          <p:cNvPr id="19459" name="Content Placeholder 2"/>
          <p:cNvSpPr>
            <a:spLocks noGrp="1"/>
          </p:cNvSpPr>
          <p:nvPr>
            <p:ph idx="1"/>
          </p:nvPr>
        </p:nvSpPr>
        <p:spPr>
          <a:xfrm>
            <a:off x="271305" y="981075"/>
            <a:ext cx="8415495" cy="5439822"/>
          </a:xfrm>
        </p:spPr>
        <p:txBody>
          <a:bodyPr>
            <a:normAutofit fontScale="92500" lnSpcReduction="20000"/>
          </a:bodyPr>
          <a:lstStyle/>
          <a:p>
            <a:pPr algn="just"/>
            <a:r>
              <a:rPr lang="en-US" sz="2800" dirty="0" smtClean="0"/>
              <a:t>USSR began to increase its power in Europe, especially in Greece and Turkey. This alarmed the Americans. </a:t>
            </a:r>
          </a:p>
          <a:p>
            <a:pPr algn="just"/>
            <a:r>
              <a:rPr lang="en-US" sz="2800" dirty="0" smtClean="0"/>
              <a:t>Therefore, </a:t>
            </a:r>
            <a:r>
              <a:rPr lang="en-US" sz="2800" b="1" dirty="0" smtClean="0"/>
              <a:t>USA President Truman launched Truman Doctrine on March </a:t>
            </a:r>
            <a:r>
              <a:rPr lang="en-US" sz="2800" b="1" dirty="0"/>
              <a:t>12, </a:t>
            </a:r>
            <a:r>
              <a:rPr lang="en-US" sz="2800" b="1" dirty="0" smtClean="0"/>
              <a:t>1947. </a:t>
            </a:r>
            <a:r>
              <a:rPr lang="en-US" sz="2800" dirty="0" smtClean="0"/>
              <a:t>It meant </a:t>
            </a:r>
            <a:r>
              <a:rPr lang="en-US" sz="2800" u="sng" dirty="0" smtClean="0"/>
              <a:t>"it </a:t>
            </a:r>
            <a:r>
              <a:rPr lang="en-US" sz="2800" u="sng" dirty="0"/>
              <a:t>must be the policy of the United States to support free peoples who are resisting attempted subjugation by armed minorities or by outside pressure</a:t>
            </a:r>
            <a:r>
              <a:rPr lang="en-US" sz="2800" u="sng" dirty="0" smtClean="0"/>
              <a:t>.“</a:t>
            </a:r>
          </a:p>
          <a:p>
            <a:pPr algn="just"/>
            <a:r>
              <a:rPr lang="en-US" sz="2800" b="1" dirty="0" smtClean="0"/>
              <a:t>This was clearly an anti-communist </a:t>
            </a:r>
            <a:r>
              <a:rPr lang="en-US" sz="2800" b="1" dirty="0"/>
              <a:t>doctrine</a:t>
            </a:r>
            <a:r>
              <a:rPr lang="en-US" sz="2800" dirty="0"/>
              <a:t>. </a:t>
            </a:r>
            <a:r>
              <a:rPr lang="en-US" sz="2800" b="1" u="sng" dirty="0"/>
              <a:t>This amounted to an American declaration of war upon Communist Russia. </a:t>
            </a:r>
            <a:r>
              <a:rPr lang="en-US" sz="2800" dirty="0"/>
              <a:t>President Truman followed his speech with massive military and economic aid to Greece and Turkey</a:t>
            </a:r>
            <a:r>
              <a:rPr lang="en-US" sz="2800" dirty="0" smtClean="0"/>
              <a:t>.</a:t>
            </a:r>
          </a:p>
          <a:p>
            <a:pPr algn="just"/>
            <a:r>
              <a:rPr lang="en-US" sz="2800" u="sng" dirty="0"/>
              <a:t>United States invited all European countries to put forward plans for economic reconstruction so that the United States would provide the necessary financial aid to them</a:t>
            </a:r>
            <a:r>
              <a:rPr lang="en-US" sz="2800" dirty="0"/>
              <a:t>. </a:t>
            </a:r>
          </a:p>
          <a:p>
            <a:pPr algn="just"/>
            <a:endParaRPr lang="en-US" sz="2800" dirty="0" smtClean="0"/>
          </a:p>
          <a:p>
            <a:pPr algn="just"/>
            <a:endParaRPr lang="en-US" sz="28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3276082"/>
      </p:ext>
    </p:extLst>
  </p:cSld>
  <p:clrMapOvr>
    <a:masterClrMapping/>
  </p:clrMapOvr>
  <mc:AlternateContent xmlns:mc="http://schemas.openxmlformats.org/markup-compatibility/2006">
    <mc:Choice xmlns:p14="http://schemas.microsoft.com/office/powerpoint/2010/main" Requires="p14">
      <p:transition spd="slow" p14:dur="2000" advTm="69883"/>
    </mc:Choice>
    <mc:Fallback>
      <p:transition spd="slow" advTm="6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468313" y="260350"/>
            <a:ext cx="8207375" cy="6264275"/>
          </a:xfrm>
        </p:spPr>
        <p:txBody>
          <a:bodyPr>
            <a:normAutofit fontScale="77500" lnSpcReduction="20000"/>
          </a:bodyPr>
          <a:lstStyle/>
          <a:p>
            <a:pPr algn="just"/>
            <a:r>
              <a:rPr lang="en-US" sz="2800" b="1" dirty="0" smtClean="0">
                <a:latin typeface="Times New Roman" pitchFamily="18" charset="0"/>
                <a:cs typeface="Times New Roman" pitchFamily="18" charset="0"/>
              </a:rPr>
              <a:t>Confrontation over Berlin (June 1948</a:t>
            </a:r>
            <a:r>
              <a:rPr lang="en-US" sz="2800" b="1" dirty="0" smtClean="0">
                <a:latin typeface="Times New Roman" pitchFamily="18" charset="0"/>
                <a:cs typeface="Times New Roman" pitchFamily="18" charset="0"/>
              </a:rPr>
              <a:t>): USSR VS USA</a:t>
            </a:r>
            <a:endParaRPr lang="en-US" sz="2800" b="1"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 </a:t>
            </a:r>
            <a:r>
              <a:rPr lang="en-US" sz="2800" b="1" u="sng" dirty="0" smtClean="0">
                <a:latin typeface="Times New Roman" pitchFamily="18" charset="0"/>
                <a:cs typeface="Times New Roman" pitchFamily="18" charset="0"/>
              </a:rPr>
              <a:t>Currency Reform</a:t>
            </a:r>
            <a:r>
              <a:rPr lang="en-US" sz="2800" b="1" dirty="0" smtClean="0">
                <a:latin typeface="Times New Roman" pitchFamily="18" charset="0"/>
                <a:cs typeface="Times New Roman" pitchFamily="18" charset="0"/>
              </a:rPr>
              <a:t>: W</a:t>
            </a:r>
            <a:r>
              <a:rPr lang="en-US" sz="2800" u="sng" dirty="0" smtClean="0">
                <a:latin typeface="Times New Roman" pitchFamily="18" charset="0"/>
                <a:cs typeface="Times New Roman" pitchFamily="18" charset="0"/>
              </a:rPr>
              <a:t>estern </a:t>
            </a:r>
            <a:r>
              <a:rPr lang="en-US" sz="2800" u="sng" dirty="0" smtClean="0">
                <a:latin typeface="Times New Roman" pitchFamily="18" charset="0"/>
                <a:cs typeface="Times New Roman" pitchFamily="18" charset="0"/>
              </a:rPr>
              <a:t>powers </a:t>
            </a:r>
            <a:r>
              <a:rPr lang="en-US" sz="2800" u="sng" dirty="0" smtClean="0">
                <a:latin typeface="Times New Roman" pitchFamily="18" charset="0"/>
                <a:cs typeface="Times New Roman" pitchFamily="18" charset="0"/>
              </a:rPr>
              <a:t>introduce </a:t>
            </a:r>
            <a:r>
              <a:rPr lang="en-US" sz="2800" u="sng" dirty="0" smtClean="0">
                <a:latin typeface="Times New Roman" pitchFamily="18" charset="0"/>
                <a:cs typeface="Times New Roman" pitchFamily="18" charset="0"/>
              </a:rPr>
              <a:t>a new currency in order to revive the Germany </a:t>
            </a:r>
            <a:r>
              <a:rPr lang="en-US" sz="2800" u="sng" dirty="0" smtClean="0">
                <a:latin typeface="Times New Roman" pitchFamily="18" charset="0"/>
                <a:cs typeface="Times New Roman" pitchFamily="18" charset="0"/>
              </a:rPr>
              <a:t>economy  whereas, </a:t>
            </a:r>
            <a:r>
              <a:rPr lang="en-US" sz="2800" b="1" u="sng" dirty="0" smtClean="0">
                <a:latin typeface="Times New Roman" pitchFamily="18" charset="0"/>
                <a:cs typeface="Times New Roman" pitchFamily="18" charset="0"/>
              </a:rPr>
              <a:t>Soviet Union </a:t>
            </a:r>
            <a:r>
              <a:rPr lang="en-US" sz="2800" u="sng" dirty="0" smtClean="0">
                <a:latin typeface="Times New Roman" pitchFamily="18" charset="0"/>
                <a:cs typeface="Times New Roman" pitchFamily="18" charset="0"/>
              </a:rPr>
              <a:t>thought </a:t>
            </a:r>
            <a:r>
              <a:rPr lang="en-US" sz="2800" u="sng" dirty="0" smtClean="0">
                <a:latin typeface="Times New Roman" pitchFamily="18" charset="0"/>
                <a:cs typeface="Times New Roman" pitchFamily="18" charset="0"/>
              </a:rPr>
              <a:t>that if the currency reform in West Germany was successful, West Germany would become a strong power, threatening Russia's position in East Germany.</a:t>
            </a:r>
          </a:p>
          <a:p>
            <a:pPr marL="0" indent="0" algn="just">
              <a:buNone/>
            </a:pPr>
            <a:r>
              <a:rPr lang="en-US" sz="2800" b="1" dirty="0" smtClean="0">
                <a:latin typeface="Times New Roman" pitchFamily="18" charset="0"/>
                <a:cs typeface="Times New Roman" pitchFamily="18" charset="0"/>
              </a:rPr>
              <a:t>Response to Currency Reform by Soviet Union</a:t>
            </a:r>
            <a:r>
              <a:rPr lang="en-US" sz="2800" dirty="0" smtClean="0">
                <a:latin typeface="Times New Roman" pitchFamily="18" charset="0"/>
                <a:cs typeface="Times New Roman" pitchFamily="18" charset="0"/>
              </a:rPr>
              <a:t>: They cut </a:t>
            </a:r>
            <a:r>
              <a:rPr lang="en-US" sz="2800" dirty="0">
                <a:latin typeface="Times New Roman" pitchFamily="18" charset="0"/>
                <a:cs typeface="Times New Roman" pitchFamily="18" charset="0"/>
              </a:rPr>
              <a:t>land communications between West Berlin and the western German zones. Thus began the </a:t>
            </a:r>
            <a:r>
              <a:rPr lang="en-US" sz="2800" b="1" dirty="0">
                <a:latin typeface="Times New Roman" pitchFamily="18" charset="0"/>
                <a:cs typeface="Times New Roman" pitchFamily="18" charset="0"/>
              </a:rPr>
              <a:t>blockade of Berlin on June 24, 1948</a:t>
            </a:r>
            <a:r>
              <a:rPr lang="en-US" sz="2800" b="1" dirty="0" smtClean="0">
                <a:latin typeface="Times New Roman" pitchFamily="18" charset="0"/>
                <a:cs typeface="Times New Roman" pitchFamily="18" charset="0"/>
              </a:rPr>
              <a:t>. American regard this as Communist Aggression.</a:t>
            </a:r>
            <a:endParaRPr lang="en-US" sz="2800" b="1" dirty="0">
              <a:latin typeface="Times New Roman" pitchFamily="18" charset="0"/>
              <a:cs typeface="Times New Roman" pitchFamily="18" charset="0"/>
            </a:endParaRPr>
          </a:p>
          <a:p>
            <a:pPr algn="just"/>
            <a:r>
              <a:rPr lang="en-US" sz="2800" b="1" dirty="0" smtClean="0">
                <a:latin typeface="Times New Roman" pitchFamily="18" charset="0"/>
                <a:cs typeface="Times New Roman" pitchFamily="18" charset="0"/>
              </a:rPr>
              <a:t>The </a:t>
            </a:r>
            <a:r>
              <a:rPr lang="en-US" sz="2800" b="1" dirty="0">
                <a:latin typeface="Times New Roman" pitchFamily="18" charset="0"/>
                <a:cs typeface="Times New Roman" pitchFamily="18" charset="0"/>
              </a:rPr>
              <a:t>western nations decided to airlift food supplies to the starving million in West Berlin. Every transport plane available in France, Britain and the U.S. was used to transport to West Berlin provisions and materials of every kind. Day and night air-lift went on. This showed the strong determination of the western nations to resist Russian Communism</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In the meantime, the U.S. formed an anti-communist military alliance with the western nations - the </a:t>
            </a:r>
            <a:r>
              <a:rPr lang="en-US" sz="2800" b="1" dirty="0">
                <a:latin typeface="Times New Roman" pitchFamily="18" charset="0"/>
                <a:cs typeface="Times New Roman" pitchFamily="18" charset="0"/>
              </a:rPr>
              <a:t>North Atlantic Treaty Organization (NATO)</a:t>
            </a:r>
            <a:r>
              <a:rPr lang="en-US" sz="2800" dirty="0">
                <a:latin typeface="Times New Roman" pitchFamily="18" charset="0"/>
                <a:cs typeface="Times New Roman" pitchFamily="18" charset="0"/>
              </a:rPr>
              <a:t>. </a:t>
            </a:r>
            <a:r>
              <a:rPr lang="en-US" sz="2800" u="sng" dirty="0">
                <a:latin typeface="Times New Roman" pitchFamily="18" charset="0"/>
                <a:cs typeface="Times New Roman" pitchFamily="18" charset="0"/>
              </a:rPr>
              <a:t>On May 9, 1949, Stalin realized that he could not force the withdrawal of western nations from West Berlin. He admitted defeat by lifting the Berlin Blockade.</a:t>
            </a:r>
          </a:p>
          <a:p>
            <a:pPr algn="just"/>
            <a:endParaRPr lang="en-US" sz="2800" dirty="0" smtClean="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9111696"/>
      </p:ext>
    </p:extLst>
  </p:cSld>
  <p:clrMapOvr>
    <a:masterClrMapping/>
  </p:clrMapOvr>
  <mc:AlternateContent xmlns:mc="http://schemas.openxmlformats.org/markup-compatibility/2006">
    <mc:Choice xmlns:p14="http://schemas.microsoft.com/office/powerpoint/2010/main" Requires="p14">
      <p:transition spd="slow" p14:dur="2000" advTm="81270"/>
    </mc:Choice>
    <mc:Fallback>
      <p:transition spd="slow" advTm="81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188913"/>
            <a:ext cx="8229600" cy="719137"/>
          </a:xfrm>
        </p:spPr>
        <p:txBody>
          <a:bodyPr/>
          <a:lstStyle/>
          <a:p>
            <a:r>
              <a:rPr lang="en-US" sz="3200" b="1" smtClean="0">
                <a:latin typeface="Times New Roman" pitchFamily="18" charset="0"/>
                <a:cs typeface="Times New Roman" pitchFamily="18" charset="0"/>
              </a:rPr>
              <a:t>Significance of the blockade:</a:t>
            </a:r>
            <a:endParaRPr lang="en-US" sz="3200" smtClean="0">
              <a:latin typeface="Times New Roman" pitchFamily="18" charset="0"/>
              <a:cs typeface="Times New Roman" pitchFamily="18" charset="0"/>
            </a:endParaRPr>
          </a:p>
        </p:txBody>
      </p:sp>
      <p:sp>
        <p:nvSpPr>
          <p:cNvPr id="43011" name="Content Placeholder 2"/>
          <p:cNvSpPr>
            <a:spLocks noGrp="1"/>
          </p:cNvSpPr>
          <p:nvPr>
            <p:ph idx="1"/>
          </p:nvPr>
        </p:nvSpPr>
        <p:spPr>
          <a:xfrm>
            <a:off x="468313" y="765175"/>
            <a:ext cx="8229600" cy="5832475"/>
          </a:xfrm>
        </p:spPr>
        <p:txBody>
          <a:bodyPr>
            <a:normAutofit/>
          </a:bodyPr>
          <a:lstStyle/>
          <a:p>
            <a:pPr algn="just"/>
            <a:r>
              <a:rPr lang="en-US" sz="2800" u="sng" dirty="0" smtClean="0">
                <a:latin typeface="Times New Roman" pitchFamily="18" charset="0"/>
                <a:cs typeface="Times New Roman" pitchFamily="18" charset="0"/>
              </a:rPr>
              <a:t>Though </a:t>
            </a:r>
            <a:r>
              <a:rPr lang="en-US" sz="2800" u="sng" dirty="0" smtClean="0">
                <a:latin typeface="Times New Roman" pitchFamily="18" charset="0"/>
                <a:cs typeface="Times New Roman" pitchFamily="18" charset="0"/>
              </a:rPr>
              <a:t>both sides showed great determination to control their own zones, they would only go to war as a final resort.</a:t>
            </a:r>
          </a:p>
          <a:p>
            <a:pPr marL="0" indent="0" algn="just">
              <a:buNone/>
            </a:pPr>
            <a:r>
              <a:rPr lang="en-US" sz="2800" u="sng" dirty="0">
                <a:latin typeface="Times New Roman" pitchFamily="18" charset="0"/>
                <a:cs typeface="Times New Roman" pitchFamily="18" charset="0"/>
              </a:rPr>
              <a:t>Both America and Russia possessed atomic bombs. (Russia had developed her atomic bomb in 1949.) A Third World War would be disastrous to both sides.</a:t>
            </a:r>
            <a:endParaRPr lang="en-US" sz="2800" b="1" u="sng" dirty="0">
              <a:latin typeface="Times New Roman" pitchFamily="18" charset="0"/>
              <a:cs typeface="Times New Roman" pitchFamily="18" charset="0"/>
            </a:endParaRPr>
          </a:p>
          <a:p>
            <a:pPr algn="just"/>
            <a:r>
              <a:rPr lang="en-US" sz="2800" u="sng" dirty="0" smtClean="0">
                <a:latin typeface="Times New Roman" pitchFamily="18" charset="0"/>
                <a:cs typeface="Times New Roman" pitchFamily="18" charset="0"/>
              </a:rPr>
              <a:t>After Crisis, it </a:t>
            </a:r>
            <a:r>
              <a:rPr lang="en-US" sz="2800" u="sng" dirty="0">
                <a:latin typeface="Times New Roman" pitchFamily="18" charset="0"/>
                <a:cs typeface="Times New Roman" pitchFamily="18" charset="0"/>
              </a:rPr>
              <a:t>was understood that Germany would not be unified</a:t>
            </a:r>
            <a:r>
              <a:rPr lang="en-US" sz="2800" dirty="0">
                <a:latin typeface="Times New Roman" pitchFamily="18" charset="0"/>
                <a:cs typeface="Times New Roman" pitchFamily="18" charset="0"/>
              </a:rPr>
              <a:t>. East and West Germany were separated by strong fortifications on both sides. Since 1961, in order to stop the East Germans crossing into West Berlin, </a:t>
            </a:r>
            <a:r>
              <a:rPr lang="en-US" sz="2800" b="1" dirty="0">
                <a:latin typeface="Times New Roman" pitchFamily="18" charset="0"/>
                <a:cs typeface="Times New Roman" pitchFamily="18" charset="0"/>
              </a:rPr>
              <a:t>East Germany built a high wall across </a:t>
            </a:r>
            <a:r>
              <a:rPr lang="en-US" sz="2800" b="1" dirty="0" smtClean="0">
                <a:latin typeface="Times New Roman" pitchFamily="18" charset="0"/>
                <a:cs typeface="Times New Roman" pitchFamily="18" charset="0"/>
              </a:rPr>
              <a:t>Berlin. </a:t>
            </a:r>
            <a:r>
              <a:rPr lang="en-US" sz="2800" u="sng" dirty="0" smtClean="0">
                <a:latin typeface="Times New Roman" pitchFamily="18" charset="0"/>
                <a:cs typeface="Times New Roman" pitchFamily="18" charset="0"/>
              </a:rPr>
              <a:t>The </a:t>
            </a:r>
            <a:r>
              <a:rPr lang="en-US" sz="2800" u="sng" dirty="0">
                <a:latin typeface="Times New Roman" pitchFamily="18" charset="0"/>
                <a:cs typeface="Times New Roman" pitchFamily="18" charset="0"/>
              </a:rPr>
              <a:t>suspicion of the western nations about Russian aggressions remained</a:t>
            </a:r>
            <a:endParaRPr lang="en-US" sz="2800" u="sng" dirty="0" smtClean="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0947724"/>
      </p:ext>
    </p:extLst>
  </p:cSld>
  <p:clrMapOvr>
    <a:masterClrMapping/>
  </p:clrMapOvr>
  <mc:AlternateContent xmlns:mc="http://schemas.openxmlformats.org/markup-compatibility/2006">
    <mc:Choice xmlns:p14="http://schemas.microsoft.com/office/powerpoint/2010/main" Requires="p14">
      <p:transition spd="slow" p14:dur="2000" advTm="41670"/>
    </mc:Choice>
    <mc:Fallback>
      <p:transition spd="slow" advTm="4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0" y="0"/>
            <a:ext cx="8820150" cy="838200"/>
          </a:xfrm>
        </p:spPr>
        <p:txBody>
          <a:bodyPr>
            <a:noAutofit/>
          </a:bodyPr>
          <a:lstStyle/>
          <a:p>
            <a:r>
              <a:rPr lang="en-US" sz="2400" b="1" dirty="0" smtClean="0">
                <a:latin typeface="Times New Roman" pitchFamily="18" charset="0"/>
                <a:cs typeface="Times New Roman" pitchFamily="18" charset="0"/>
              </a:rPr>
              <a:t>Military </a:t>
            </a:r>
            <a:r>
              <a:rPr lang="en-US" sz="2400" b="1" dirty="0" smtClean="0">
                <a:latin typeface="Times New Roman" pitchFamily="18" charset="0"/>
                <a:cs typeface="Times New Roman" pitchFamily="18" charset="0"/>
              </a:rPr>
              <a:t>Alliances and </a:t>
            </a:r>
            <a:r>
              <a:rPr lang="en-US" sz="2400" b="1" dirty="0">
                <a:latin typeface="Times New Roman" pitchFamily="18" charset="0"/>
                <a:cs typeface="Times New Roman" pitchFamily="18" charset="0"/>
              </a:rPr>
              <a:t>The North Atlantic Treaty Organization </a:t>
            </a:r>
            <a:endParaRPr lang="en-US" sz="2400" b="1" dirty="0" smtClean="0">
              <a:latin typeface="Times New Roman" pitchFamily="18" charset="0"/>
              <a:cs typeface="Times New Roman" pitchFamily="18" charset="0"/>
            </a:endParaRPr>
          </a:p>
        </p:txBody>
      </p:sp>
      <p:sp>
        <p:nvSpPr>
          <p:cNvPr id="45059" name="Content Placeholder 2"/>
          <p:cNvSpPr>
            <a:spLocks noGrp="1"/>
          </p:cNvSpPr>
          <p:nvPr>
            <p:ph idx="1"/>
          </p:nvPr>
        </p:nvSpPr>
        <p:spPr>
          <a:xfrm>
            <a:off x="304800" y="685800"/>
            <a:ext cx="8515350" cy="5926138"/>
          </a:xfrm>
        </p:spPr>
        <p:txBody>
          <a:bodyPr>
            <a:noAutofit/>
          </a:bodyPr>
          <a:lstStyle/>
          <a:p>
            <a:r>
              <a:rPr lang="en-US" sz="2175" b="1" dirty="0" smtClean="0">
                <a:latin typeface="Times New Roman" pitchFamily="18" charset="0"/>
                <a:cs typeface="Times New Roman" pitchFamily="18" charset="0"/>
              </a:rPr>
              <a:t>The formation of the military alliances was the direct result of the tension between the East and the West produced by the Cold War. USSR became more military stronger after second world war and created a threat among western nations in order to formulate alliance. </a:t>
            </a:r>
          </a:p>
          <a:p>
            <a:r>
              <a:rPr lang="en-US" sz="2175" b="1" dirty="0" smtClean="0">
                <a:latin typeface="Times New Roman" pitchFamily="18" charset="0"/>
                <a:cs typeface="Times New Roman" pitchFamily="18" charset="0"/>
              </a:rPr>
              <a:t>Treaty of Dunkirk ( Britain and France with economic and military assistance and counter Russian aggression, March 1947) and boarded this alliances with Treaty of Brussels (March 1948) that </a:t>
            </a:r>
            <a:r>
              <a:rPr lang="en-US" sz="2175" dirty="0" smtClean="0">
                <a:latin typeface="Times New Roman" pitchFamily="18" charset="0"/>
                <a:cs typeface="Times New Roman" pitchFamily="18" charset="0"/>
              </a:rPr>
              <a:t>provided for collective self defense, economic and social collaboration in Western Europe. These nations came together </a:t>
            </a:r>
          </a:p>
          <a:p>
            <a:pPr algn="just"/>
            <a:r>
              <a:rPr lang="en-US" sz="2175" b="1" u="sng" dirty="0" smtClean="0">
                <a:latin typeface="Times New Roman" pitchFamily="18" charset="0"/>
                <a:cs typeface="Times New Roman" pitchFamily="18" charset="0"/>
              </a:rPr>
              <a:t>Significance of NATO </a:t>
            </a:r>
            <a:r>
              <a:rPr lang="en-US" sz="2175" b="1" dirty="0" smtClean="0">
                <a:latin typeface="Times New Roman" pitchFamily="18" charset="0"/>
                <a:cs typeface="Times New Roman" pitchFamily="18" charset="0"/>
              </a:rPr>
              <a:t> </a:t>
            </a:r>
            <a:r>
              <a:rPr lang="en-US" sz="2175" b="1" dirty="0" err="1" smtClean="0">
                <a:latin typeface="Times New Roman" pitchFamily="18" charset="0"/>
                <a:cs typeface="Times New Roman" pitchFamily="18" charset="0"/>
              </a:rPr>
              <a:t>NATO</a:t>
            </a:r>
            <a:r>
              <a:rPr lang="en-US" sz="2175" b="1" dirty="0" smtClean="0">
                <a:latin typeface="Times New Roman" pitchFamily="18" charset="0"/>
                <a:cs typeface="Times New Roman" pitchFamily="18" charset="0"/>
              </a:rPr>
              <a:t> was an essential defensive organization against Communist aggression and a successful step towards European and trans-Atlantic co-operation</a:t>
            </a:r>
            <a:r>
              <a:rPr lang="en-US" sz="2175" dirty="0" smtClean="0">
                <a:latin typeface="Times New Roman" pitchFamily="18" charset="0"/>
                <a:cs typeface="Times New Roman" pitchFamily="18" charset="0"/>
              </a:rPr>
              <a:t>. Soon after the formation of the NATO, the Berlin Blockade was lifted by the Soviet Union and there was no further advance of Communism in Europe. American troops were stationed in Western Europe to maintain peace. </a:t>
            </a:r>
            <a:r>
              <a:rPr lang="en-US" sz="2175" b="1" dirty="0" smtClean="0">
                <a:latin typeface="Times New Roman" pitchFamily="18" charset="0"/>
                <a:cs typeface="Times New Roman" pitchFamily="18" charset="0"/>
              </a:rPr>
              <a:t>Russia response to NATO was Warsaw Pact.</a:t>
            </a:r>
          </a:p>
          <a:p>
            <a:pPr algn="just"/>
            <a:endParaRPr lang="en-US" sz="1700" dirty="0" smtClean="0"/>
          </a:p>
        </p:txBody>
      </p:sp>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7B38CBDF-E63E-4CB7-A683-51201BD32EDE}" type="slidenum">
              <a:rPr lang="en-US" altLang="en-US" smtClean="0">
                <a:solidFill>
                  <a:srgbClr val="898989"/>
                </a:solidFill>
                <a:latin typeface="Calibri" pitchFamily="34" charset="0"/>
              </a:rPr>
              <a:pPr/>
              <a:t>12</a:t>
            </a:fld>
            <a:endParaRPr lang="en-US" altLang="en-US" smtClean="0">
              <a:solidFill>
                <a:srgbClr val="898989"/>
              </a:solidFill>
              <a:latin typeface="Calibri"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5413786"/>
      </p:ext>
    </p:extLst>
  </p:cSld>
  <p:clrMapOvr>
    <a:masterClrMapping/>
  </p:clrMapOvr>
  <p:transition advTm="596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457200" y="404813"/>
            <a:ext cx="8229600" cy="6119812"/>
          </a:xfrm>
        </p:spPr>
        <p:txBody>
          <a:bodyPr>
            <a:normAutofit fontScale="92500" lnSpcReduction="10000"/>
          </a:bodyPr>
          <a:lstStyle/>
          <a:p>
            <a:pPr algn="just"/>
            <a:r>
              <a:rPr lang="en-US" sz="2800" dirty="0">
                <a:latin typeface="Times New Roman" pitchFamily="18" charset="0"/>
                <a:cs typeface="Times New Roman" pitchFamily="18" charset="0"/>
              </a:rPr>
              <a:t>Since the end of the war, Russia had set up pro-Russian communist governments in eastern and central </a:t>
            </a:r>
            <a:r>
              <a:rPr lang="en-US" sz="2800" dirty="0" smtClean="0">
                <a:latin typeface="Times New Roman" pitchFamily="18" charset="0"/>
                <a:cs typeface="Times New Roman" pitchFamily="18" charset="0"/>
              </a:rPr>
              <a:t>Europe.</a:t>
            </a:r>
          </a:p>
          <a:p>
            <a:pPr algn="just"/>
            <a:r>
              <a:rPr lang="en-US" sz="2800" b="1" dirty="0" smtClean="0">
                <a:latin typeface="Times New Roman" pitchFamily="18" charset="0"/>
                <a:cs typeface="Times New Roman" pitchFamily="18" charset="0"/>
              </a:rPr>
              <a:t>Russia concluded Warsaw </a:t>
            </a:r>
            <a:r>
              <a:rPr lang="en-US" sz="2800" b="1" dirty="0" smtClean="0">
                <a:latin typeface="Times New Roman" pitchFamily="18" charset="0"/>
                <a:cs typeface="Times New Roman" pitchFamily="18" charset="0"/>
              </a:rPr>
              <a:t>Pact with her satellites in May 1955. </a:t>
            </a:r>
            <a:r>
              <a:rPr lang="en-US" sz="2800" u="sng" dirty="0" smtClean="0">
                <a:latin typeface="Times New Roman" pitchFamily="18" charset="0"/>
                <a:cs typeface="Times New Roman" pitchFamily="18" charset="0"/>
              </a:rPr>
              <a:t>It included all communist states in Europe except Yugoslavia - Soviet Russia, Albania, Bulgaria, Hungary, Poland, Rumania, Czechoslovakia and East Germany. The Pact spoke of peaceful intentions and </a:t>
            </a:r>
            <a:r>
              <a:rPr lang="en-US" sz="2800" u="sng" dirty="0" err="1" smtClean="0">
                <a:latin typeface="Times New Roman" pitchFamily="18" charset="0"/>
                <a:cs typeface="Times New Roman" pitchFamily="18" charset="0"/>
              </a:rPr>
              <a:t>defence</a:t>
            </a:r>
            <a:r>
              <a:rPr lang="en-US" sz="2800" u="sng"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It precluded its members to participate in any other coalition or alliance but it assured members of immediate assistance, including the use of armed force, in the event of armed aggression. </a:t>
            </a:r>
            <a:endParaRPr lang="en-US" sz="2800" dirty="0" smtClean="0">
              <a:latin typeface="Times New Roman" pitchFamily="18" charset="0"/>
              <a:cs typeface="Times New Roman" pitchFamily="18" charset="0"/>
            </a:endParaRPr>
          </a:p>
          <a:p>
            <a:pPr algn="just"/>
            <a:r>
              <a:rPr lang="en-US" sz="2800" u="sng" dirty="0">
                <a:latin typeface="Times New Roman" pitchFamily="18" charset="0"/>
                <a:cs typeface="Times New Roman" pitchFamily="18" charset="0"/>
              </a:rPr>
              <a:t>The Pact allowed Russia to station her troops in eastern European countries. This meant that Russia could attack Western Europe at any moment and could suppress any sign of rebellion in her satellite countries.</a:t>
            </a:r>
          </a:p>
          <a:p>
            <a:pPr algn="just"/>
            <a:endParaRPr lang="en-US" sz="28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0464820"/>
      </p:ext>
    </p:extLst>
  </p:cSld>
  <p:clrMapOvr>
    <a:masterClrMapping/>
  </p:clrMapOvr>
  <mc:AlternateContent xmlns:mc="http://schemas.openxmlformats.org/markup-compatibility/2006">
    <mc:Choice xmlns:p14="http://schemas.microsoft.com/office/powerpoint/2010/main" Requires="p14">
      <p:transition spd="slow" p14:dur="2000" advTm="49202"/>
    </mc:Choice>
    <mc:Fallback>
      <p:transition spd="slow" advTm="49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dirty="0" smtClean="0"/>
              <a:t>China and Russia</a:t>
            </a:r>
            <a:endParaRPr lang="en-US" dirty="0" smtClean="0"/>
          </a:p>
        </p:txBody>
      </p:sp>
      <p:sp>
        <p:nvSpPr>
          <p:cNvPr id="47107" name="Rectangle 3"/>
          <p:cNvSpPr>
            <a:spLocks noGrp="1" noChangeArrowheads="1"/>
          </p:cNvSpPr>
          <p:nvPr>
            <p:ph idx="1"/>
          </p:nvPr>
        </p:nvSpPr>
        <p:spPr>
          <a:xfrm>
            <a:off x="457200" y="1268412"/>
            <a:ext cx="8229600" cy="5360987"/>
          </a:xfrm>
        </p:spPr>
        <p:txBody>
          <a:bodyPr rtlCol="0">
            <a:normAutofit fontScale="85000" lnSpcReduction="20000"/>
          </a:bodyPr>
          <a:lstStyle/>
          <a:p>
            <a:pPr eaLnBrk="1" fontAlgn="auto" hangingPunct="1">
              <a:spcAft>
                <a:spcPts val="0"/>
              </a:spcAft>
              <a:buFont typeface="Arial" panose="020B0604020202020204" pitchFamily="34" charset="0"/>
              <a:buChar char="•"/>
              <a:defRPr/>
            </a:pPr>
            <a:r>
              <a:rPr lang="en-US" dirty="0" smtClean="0"/>
              <a:t>Civil war between Communists and Nationalists erupts after the defeat of </a:t>
            </a:r>
            <a:r>
              <a:rPr lang="en-US" dirty="0" smtClean="0"/>
              <a:t>Japan in the second world war. </a:t>
            </a:r>
            <a:endParaRPr lang="en-US" dirty="0" smtClean="0"/>
          </a:p>
          <a:p>
            <a:pPr eaLnBrk="1" fontAlgn="auto" hangingPunct="1">
              <a:spcAft>
                <a:spcPts val="0"/>
              </a:spcAft>
              <a:buFont typeface="Arial" panose="020B0604020202020204" pitchFamily="34" charset="0"/>
              <a:buChar char="•"/>
              <a:defRPr/>
            </a:pPr>
            <a:r>
              <a:rPr lang="en-US" b="1" u="sng" dirty="0" smtClean="0"/>
              <a:t>General Jiang </a:t>
            </a:r>
            <a:r>
              <a:rPr lang="en-US" b="1" u="sng" dirty="0" err="1" smtClean="0"/>
              <a:t>Jieshi</a:t>
            </a:r>
            <a:r>
              <a:rPr lang="en-US" b="1" u="sng" dirty="0" smtClean="0"/>
              <a:t> (Chiang Kai-shek) forced to retreat to island of Taiwan with Nationalist </a:t>
            </a:r>
            <a:r>
              <a:rPr lang="en-US" b="1" u="sng" dirty="0" smtClean="0"/>
              <a:t>forces. </a:t>
            </a:r>
            <a:r>
              <a:rPr lang="en-US" u="sng" dirty="0" smtClean="0"/>
              <a:t>Takes </a:t>
            </a:r>
            <a:r>
              <a:rPr lang="en-US" u="sng" dirty="0" smtClean="0"/>
              <a:t>most of China’s gold </a:t>
            </a:r>
            <a:r>
              <a:rPr lang="en-US" u="sng" dirty="0" smtClean="0"/>
              <a:t>reserves and formulation of Republic </a:t>
            </a:r>
            <a:r>
              <a:rPr lang="en-US" u="sng" dirty="0" smtClean="0"/>
              <a:t>of China</a:t>
            </a:r>
          </a:p>
          <a:p>
            <a:pPr eaLnBrk="1" fontAlgn="auto" hangingPunct="1">
              <a:spcAft>
                <a:spcPts val="0"/>
              </a:spcAft>
              <a:buFont typeface="Arial" panose="020B0604020202020204" pitchFamily="34" charset="0"/>
              <a:buChar char="•"/>
              <a:defRPr/>
            </a:pPr>
            <a:r>
              <a:rPr lang="en-US" b="1" u="sng" dirty="0" smtClean="0"/>
              <a:t>Chair Mao Zedong (Mao </a:t>
            </a:r>
            <a:r>
              <a:rPr lang="en-US" b="1" u="sng" dirty="0" err="1" smtClean="0"/>
              <a:t>Tse</a:t>
            </a:r>
            <a:r>
              <a:rPr lang="en-US" b="1" u="sng" dirty="0" smtClean="0"/>
              <a:t> Tung) and Communist forces on the mainland of </a:t>
            </a:r>
            <a:r>
              <a:rPr lang="en-US" b="1" u="sng" dirty="0" smtClean="0"/>
              <a:t>China</a:t>
            </a:r>
            <a:r>
              <a:rPr lang="en-US" u="sng" dirty="0" smtClean="0"/>
              <a:t>. Begins </a:t>
            </a:r>
            <a:r>
              <a:rPr lang="en-US" u="sng" dirty="0" smtClean="0"/>
              <a:t>dramatic transformation of Chinese society into a communist mold </a:t>
            </a:r>
            <a:r>
              <a:rPr lang="en-US" u="sng" dirty="0" smtClean="0"/>
              <a:t> and People’s </a:t>
            </a:r>
            <a:r>
              <a:rPr lang="en-US" u="sng" dirty="0" smtClean="0"/>
              <a:t>Republic of China, 1949</a:t>
            </a:r>
          </a:p>
          <a:p>
            <a:pPr marL="457200" lvl="1" indent="0" eaLnBrk="1" fontAlgn="auto" hangingPunct="1">
              <a:spcAft>
                <a:spcPts val="0"/>
              </a:spcAft>
              <a:buNone/>
              <a:defRPr/>
            </a:pPr>
            <a:r>
              <a:rPr lang="en-US" b="1" dirty="0" smtClean="0"/>
              <a:t>Beijing-Moscow </a:t>
            </a:r>
            <a:r>
              <a:rPr lang="en-US" b="1" dirty="0" smtClean="0"/>
              <a:t>Relations:  </a:t>
            </a:r>
            <a:r>
              <a:rPr lang="en-US" dirty="0" smtClean="0"/>
              <a:t>Both </a:t>
            </a:r>
            <a:r>
              <a:rPr lang="en-US" dirty="0"/>
              <a:t>felt threatened by U.S</a:t>
            </a:r>
            <a:r>
              <a:rPr lang="en-US" dirty="0" smtClean="0"/>
              <a:t>. They had mutual </a:t>
            </a:r>
            <a:r>
              <a:rPr lang="en-US" dirty="0"/>
              <a:t>concern over U.S. rehabilitation of Japan</a:t>
            </a:r>
          </a:p>
          <a:p>
            <a:r>
              <a:rPr lang="en-US" dirty="0"/>
              <a:t>Beijing recognized primacy of Moscow as the leading communist </a:t>
            </a:r>
            <a:r>
              <a:rPr lang="en-US" dirty="0" smtClean="0"/>
              <a:t>nation. Received </a:t>
            </a:r>
            <a:r>
              <a:rPr lang="en-US" dirty="0"/>
              <a:t>military and economic aid in return</a:t>
            </a:r>
          </a:p>
          <a:p>
            <a:pPr lvl="1" eaLnBrk="1" fontAlgn="auto" hangingPunct="1">
              <a:spcAft>
                <a:spcPts val="0"/>
              </a:spcAft>
              <a:buFont typeface="Arial" panose="020B0604020202020204" pitchFamily="34" charset="0"/>
              <a:buChar char="–"/>
              <a:defRPr/>
            </a:pPr>
            <a:endParaRPr lang="en-US" dirty="0" smtClean="0"/>
          </a:p>
        </p:txBody>
      </p:sp>
      <p:sp>
        <p:nvSpPr>
          <p:cNvPr id="5734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7D28400-BCDF-430B-8DE4-82AA71C2534C}" type="slidenum">
              <a:rPr lang="en-US" altLang="en-US" smtClean="0">
                <a:solidFill>
                  <a:srgbClr val="898989"/>
                </a:solidFill>
                <a:latin typeface="Calibri" pitchFamily="34" charset="0"/>
              </a:rPr>
              <a:pPr/>
              <a:t>14</a:t>
            </a:fld>
            <a:endParaRPr lang="en-US" altLang="en-US" smtClean="0">
              <a:solidFill>
                <a:srgbClr val="898989"/>
              </a:solidFill>
              <a:latin typeface="Calibri"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0674565"/>
      </p:ext>
    </p:extLst>
  </p:cSld>
  <p:clrMapOvr>
    <a:masterClrMapping/>
  </p:clrMapOvr>
  <p:transition advTm="547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dirty="0" smtClean="0"/>
              <a:t>Division of Korea and Korean War</a:t>
            </a:r>
          </a:p>
        </p:txBody>
      </p:sp>
      <p:sp>
        <p:nvSpPr>
          <p:cNvPr id="59395" name="Rectangle 3"/>
          <p:cNvSpPr>
            <a:spLocks noGrp="1" noChangeArrowheads="1"/>
          </p:cNvSpPr>
          <p:nvPr>
            <p:ph idx="1"/>
          </p:nvPr>
        </p:nvSpPr>
        <p:spPr>
          <a:xfrm>
            <a:off x="457200" y="1219200"/>
            <a:ext cx="8229600" cy="4906963"/>
          </a:xfrm>
        </p:spPr>
        <p:txBody>
          <a:bodyPr>
            <a:normAutofit fontScale="85000" lnSpcReduction="20000"/>
          </a:bodyPr>
          <a:lstStyle/>
          <a:p>
            <a:pPr eaLnBrk="1" hangingPunct="1"/>
            <a:r>
              <a:rPr lang="en-US" dirty="0" smtClean="0"/>
              <a:t>Korea divided along 38th parallel after WWII</a:t>
            </a:r>
          </a:p>
          <a:p>
            <a:pPr eaLnBrk="1" hangingPunct="1"/>
            <a:r>
              <a:rPr lang="en-US" dirty="0" smtClean="0"/>
              <a:t>1948, two Koreas:</a:t>
            </a:r>
          </a:p>
          <a:p>
            <a:pPr lvl="1" eaLnBrk="1" hangingPunct="1"/>
            <a:r>
              <a:rPr lang="en-US" dirty="0" smtClean="0"/>
              <a:t>Republic of Korea (South, capital Seoul)</a:t>
            </a:r>
          </a:p>
          <a:p>
            <a:pPr lvl="1" eaLnBrk="1" hangingPunct="1"/>
            <a:r>
              <a:rPr lang="en-US" dirty="0" smtClean="0"/>
              <a:t>People’s Democratic Republic of Korea (North, capital Pyongyang)</a:t>
            </a:r>
          </a:p>
          <a:p>
            <a:pPr>
              <a:defRPr/>
            </a:pPr>
            <a:r>
              <a:rPr lang="en-US" dirty="0"/>
              <a:t>North Korea invaded the South in 1950, captured Seoul</a:t>
            </a:r>
          </a:p>
          <a:p>
            <a:pPr>
              <a:defRPr/>
            </a:pPr>
            <a:r>
              <a:rPr lang="en-US" dirty="0"/>
              <a:t>U.S. forces landed, drove North Koreans back to 38th </a:t>
            </a:r>
            <a:r>
              <a:rPr lang="en-US" dirty="0" smtClean="0"/>
              <a:t>parallel</a:t>
            </a:r>
          </a:p>
          <a:p>
            <a:pPr>
              <a:defRPr/>
            </a:pPr>
            <a:r>
              <a:rPr lang="en-US" dirty="0" smtClean="0"/>
              <a:t>Chinese </a:t>
            </a:r>
            <a:r>
              <a:rPr lang="en-US" dirty="0"/>
              <a:t>invaded, pushed U.S. back to </a:t>
            </a:r>
            <a:r>
              <a:rPr lang="en-US" dirty="0" smtClean="0"/>
              <a:t>38</a:t>
            </a:r>
            <a:r>
              <a:rPr lang="en-US" baseline="30000" dirty="0" smtClean="0"/>
              <a:t>th</a:t>
            </a:r>
            <a:r>
              <a:rPr lang="en-US" dirty="0" smtClean="0"/>
              <a:t>.  3,000,000 </a:t>
            </a:r>
            <a:r>
              <a:rPr lang="en-US" dirty="0"/>
              <a:t>killed before ceasefire reached in summer 1953</a:t>
            </a:r>
          </a:p>
          <a:p>
            <a:pPr>
              <a:defRPr/>
            </a:pPr>
            <a:r>
              <a:rPr lang="en-US" dirty="0"/>
              <a:t>No peace treaty signed; continued tensions, United Nations and U.S. troops monitor the </a:t>
            </a:r>
            <a:r>
              <a:rPr lang="en-US" dirty="0" smtClean="0"/>
              <a:t>border.</a:t>
            </a:r>
            <a:endParaRPr lang="en-US" dirty="0"/>
          </a:p>
          <a:p>
            <a:pPr marL="457200" lvl="1" indent="0" eaLnBrk="1" hangingPunct="1">
              <a:buNone/>
            </a:pPr>
            <a:endParaRPr lang="en-US" dirty="0" smtClean="0"/>
          </a:p>
        </p:txBody>
      </p:sp>
      <p:sp>
        <p:nvSpPr>
          <p:cNvPr id="5939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D71D0D47-9DDB-453A-9D70-DCF9B14313FA}" type="slidenum">
              <a:rPr lang="en-US" altLang="en-US" smtClean="0">
                <a:solidFill>
                  <a:srgbClr val="898989"/>
                </a:solidFill>
                <a:latin typeface="Calibri" pitchFamily="34" charset="0"/>
              </a:rPr>
              <a:pPr/>
              <a:t>15</a:t>
            </a:fld>
            <a:endParaRPr lang="en-US" altLang="en-US" smtClean="0">
              <a:solidFill>
                <a:srgbClr val="898989"/>
              </a:solidFill>
              <a:latin typeface="Calibri" pitchFamily="34" charset="0"/>
            </a:endParaRPr>
          </a:p>
        </p:txBody>
      </p:sp>
      <p:sp>
        <p:nvSpPr>
          <p:cNvPr id="5" name="Footer Placeholder 4"/>
          <p:cNvSpPr>
            <a:spLocks noGrp="1"/>
          </p:cNvSpPr>
          <p:nvPr>
            <p:ph type="ftr" sz="quarter" idx="11"/>
          </p:nvPr>
        </p:nvSpPr>
        <p:spPr/>
        <p:txBody>
          <a:bodyPr/>
          <a:lstStyle/>
          <a:p>
            <a:pPr>
              <a:defRPr/>
            </a:pPr>
            <a:r>
              <a:rPr lang="en-US" altLang="en-US"/>
              <a:t>©2011, The McGraw-Hill Companies, Inc. All Rights Reserved.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6042579"/>
      </p:ext>
    </p:extLst>
  </p:cSld>
  <p:clrMapOvr>
    <a:masterClrMapping/>
  </p:clrMapOvr>
  <p:transition advTm="521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dirty="0" smtClean="0"/>
              <a:t>Cuba: Cold War</a:t>
            </a:r>
            <a:endParaRPr lang="en-US" dirty="0" smtClean="0"/>
          </a:p>
        </p:txBody>
      </p:sp>
      <p:sp>
        <p:nvSpPr>
          <p:cNvPr id="63491" name="Rectangle 3"/>
          <p:cNvSpPr>
            <a:spLocks noGrp="1" noChangeArrowheads="1"/>
          </p:cNvSpPr>
          <p:nvPr>
            <p:ph idx="1"/>
          </p:nvPr>
        </p:nvSpPr>
        <p:spPr>
          <a:xfrm>
            <a:off x="457200" y="1219200"/>
            <a:ext cx="8458200" cy="5334000"/>
          </a:xfrm>
        </p:spPr>
        <p:txBody>
          <a:bodyPr>
            <a:normAutofit fontScale="77500" lnSpcReduction="20000"/>
          </a:bodyPr>
          <a:lstStyle/>
          <a:p>
            <a:pPr eaLnBrk="1" hangingPunct="1"/>
            <a:r>
              <a:rPr lang="en-US" sz="3600" b="1" dirty="0" smtClean="0"/>
              <a:t>Fidel Castro (1926-), 1959 Cuban Revolution. Accepted massive Soviet aid. Supported USSR’s foreign policy</a:t>
            </a:r>
          </a:p>
          <a:p>
            <a:r>
              <a:rPr lang="en-US" sz="3600" u="sng" dirty="0" smtClean="0"/>
              <a:t>U.S</a:t>
            </a:r>
            <a:r>
              <a:rPr lang="en-US" sz="3600" u="sng" dirty="0"/>
              <a:t>. President Kennedy send 1,500 expatriate Cubans into the Bay of Pigs to spur counter-revolution against Castro</a:t>
            </a:r>
          </a:p>
          <a:p>
            <a:r>
              <a:rPr lang="en-US" sz="3600" dirty="0"/>
              <a:t>U.S. air support did not appear; expatriate force destroyed in 3 </a:t>
            </a:r>
            <a:r>
              <a:rPr lang="en-US" sz="3600" dirty="0" smtClean="0"/>
              <a:t>days and led to U.S</a:t>
            </a:r>
            <a:r>
              <a:rPr lang="en-US" sz="3600" dirty="0"/>
              <a:t>. </a:t>
            </a:r>
            <a:r>
              <a:rPr lang="en-US" sz="3600" dirty="0" smtClean="0"/>
              <a:t>embarrassment</a:t>
            </a:r>
          </a:p>
          <a:p>
            <a:r>
              <a:rPr lang="en-US" sz="3600" dirty="0"/>
              <a:t>October 1962, </a:t>
            </a:r>
            <a:r>
              <a:rPr lang="en-US" sz="3600" b="1" dirty="0"/>
              <a:t>Soviets began assembling missiles in </a:t>
            </a:r>
            <a:r>
              <a:rPr lang="en-US" sz="3600" b="1" dirty="0" smtClean="0"/>
              <a:t>Cuba. </a:t>
            </a:r>
            <a:r>
              <a:rPr lang="en-US" sz="3600" u="sng" dirty="0" smtClean="0"/>
              <a:t>Kennedy </a:t>
            </a:r>
            <a:r>
              <a:rPr lang="en-US" sz="3600" u="sng" dirty="0"/>
              <a:t>publicly challenged Soviet Union </a:t>
            </a:r>
            <a:r>
              <a:rPr lang="en-US" sz="3600" dirty="0"/>
              <a:t>and started ‘quarantines’ of Cuba</a:t>
            </a:r>
          </a:p>
          <a:p>
            <a:r>
              <a:rPr lang="en-US" sz="3600" u="sng" dirty="0"/>
              <a:t>Soviets conceded, but U.S. guaranteed </a:t>
            </a:r>
            <a:r>
              <a:rPr lang="en-US" sz="3600" u="sng" dirty="0" smtClean="0"/>
              <a:t>non interference </a:t>
            </a:r>
            <a:r>
              <a:rPr lang="en-US" sz="3600" u="sng" dirty="0"/>
              <a:t>with Castro regime</a:t>
            </a:r>
          </a:p>
          <a:p>
            <a:endParaRPr lang="en-US" dirty="0"/>
          </a:p>
          <a:p>
            <a:pPr eaLnBrk="1" hangingPunct="1"/>
            <a:endParaRPr lang="en-US" dirty="0" smtClean="0"/>
          </a:p>
        </p:txBody>
      </p:sp>
      <p:sp>
        <p:nvSpPr>
          <p:cNvPr id="6349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281B64B8-0166-4EC3-A99C-481DDF195E60}" type="slidenum">
              <a:rPr lang="en-US" altLang="en-US" smtClean="0">
                <a:solidFill>
                  <a:srgbClr val="898989"/>
                </a:solidFill>
                <a:latin typeface="Calibri" pitchFamily="34" charset="0"/>
              </a:rPr>
              <a:pPr/>
              <a:t>16</a:t>
            </a:fld>
            <a:endParaRPr lang="en-US" altLang="en-US" smtClean="0">
              <a:solidFill>
                <a:srgbClr val="898989"/>
              </a:solidFill>
              <a:latin typeface="Calibri" pitchFamily="34" charset="0"/>
            </a:endParaRPr>
          </a:p>
        </p:txBody>
      </p:sp>
      <p:sp>
        <p:nvSpPr>
          <p:cNvPr id="5" name="Footer Placeholder 4"/>
          <p:cNvSpPr>
            <a:spLocks noGrp="1"/>
          </p:cNvSpPr>
          <p:nvPr>
            <p:ph type="ftr" sz="quarter" idx="11"/>
          </p:nvPr>
        </p:nvSpPr>
        <p:spPr/>
        <p:txBody>
          <a:bodyPr/>
          <a:lstStyle/>
          <a:p>
            <a:pPr>
              <a:defRPr/>
            </a:pPr>
            <a:r>
              <a:rPr lang="en-US" altLang="en-US"/>
              <a:t>©2011, The McGraw-Hill Companies, Inc. All Rights Reserved.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4803177"/>
      </p:ext>
    </p:extLst>
  </p:cSld>
  <p:clrMapOvr>
    <a:masterClrMapping/>
  </p:clrMapOvr>
  <p:transition advTm="335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8229600" cy="1173162"/>
          </a:xfrm>
        </p:spPr>
        <p:txBody>
          <a:bodyPr rtlCol="0">
            <a:normAutofit fontScale="90000"/>
          </a:bodyPr>
          <a:lstStyle/>
          <a:p>
            <a:pPr eaLnBrk="1" fontAlgn="auto" hangingPunct="1">
              <a:spcAft>
                <a:spcPts val="0"/>
              </a:spcAft>
              <a:defRPr/>
            </a:pPr>
            <a:r>
              <a:rPr lang="en-US" sz="3600" dirty="0" smtClean="0"/>
              <a:t>U.S., Chinese, and Soviet </a:t>
            </a:r>
            <a:r>
              <a:rPr lang="en-US" sz="3600" dirty="0" smtClean="0"/>
              <a:t>Negotiations in </a:t>
            </a:r>
            <a:r>
              <a:rPr lang="en-US" sz="3600" dirty="0" smtClean="0"/>
              <a:t>the 1970s and 1980s: </a:t>
            </a:r>
            <a:r>
              <a:rPr lang="en-US" sz="3600" dirty="0" smtClean="0"/>
              <a:t> Détente</a:t>
            </a:r>
            <a:endParaRPr lang="en-US" sz="3600" dirty="0" smtClean="0"/>
          </a:p>
        </p:txBody>
      </p:sp>
      <p:sp>
        <p:nvSpPr>
          <p:cNvPr id="68611" name="Rectangle 3"/>
          <p:cNvSpPr>
            <a:spLocks noGrp="1" noChangeArrowheads="1"/>
          </p:cNvSpPr>
          <p:nvPr>
            <p:ph idx="1"/>
          </p:nvPr>
        </p:nvSpPr>
        <p:spPr>
          <a:xfrm>
            <a:off x="457200" y="1600200"/>
            <a:ext cx="8229600" cy="4525963"/>
          </a:xfrm>
        </p:spPr>
        <p:txBody>
          <a:bodyPr>
            <a:normAutofit lnSpcReduction="10000"/>
          </a:bodyPr>
          <a:lstStyle/>
          <a:p>
            <a:pPr eaLnBrk="1" hangingPunct="1"/>
            <a:r>
              <a:rPr lang="en-US" dirty="0" smtClean="0"/>
              <a:t>Reduction in hostility between nuclear superpowers</a:t>
            </a:r>
          </a:p>
          <a:p>
            <a:pPr eaLnBrk="1" hangingPunct="1"/>
            <a:r>
              <a:rPr lang="en-US" b="1" dirty="0" smtClean="0"/>
              <a:t>Strategic Arms Limitations Talks (SALT</a:t>
            </a:r>
            <a:r>
              <a:rPr lang="en-US" dirty="0" smtClean="0"/>
              <a:t>)</a:t>
            </a:r>
          </a:p>
          <a:p>
            <a:pPr eaLnBrk="1" hangingPunct="1"/>
            <a:r>
              <a:rPr lang="en-US" dirty="0" smtClean="0"/>
              <a:t>State visit by U.S. President Richard Nixon (Pres., 1969-1974) to China in 1972. To ease tension between capitalist and communist blocks</a:t>
            </a:r>
            <a:r>
              <a:rPr lang="en-US" dirty="0" smtClean="0"/>
              <a:t>.</a:t>
            </a:r>
          </a:p>
          <a:p>
            <a:pPr eaLnBrk="1" hangingPunct="1"/>
            <a:r>
              <a:rPr lang="en-US" b="1" dirty="0" smtClean="0"/>
              <a:t>Conclusion</a:t>
            </a:r>
            <a:r>
              <a:rPr lang="en-US" dirty="0" smtClean="0"/>
              <a:t>: Cold war came to an end after the collapse of USSR in 1991.</a:t>
            </a:r>
            <a:endParaRPr lang="en-US" dirty="0" smtClean="0"/>
          </a:p>
        </p:txBody>
      </p:sp>
      <p:sp>
        <p:nvSpPr>
          <p:cNvPr id="6861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4F727521-2DF6-46F1-BB16-C0F587FD263E}" type="slidenum">
              <a:rPr lang="en-US" altLang="en-US" smtClean="0">
                <a:solidFill>
                  <a:srgbClr val="898989"/>
                </a:solidFill>
                <a:latin typeface="Calibri" pitchFamily="34" charset="0"/>
              </a:rPr>
              <a:pPr/>
              <a:t>17</a:t>
            </a:fld>
            <a:endParaRPr lang="en-US" altLang="en-US" smtClean="0">
              <a:solidFill>
                <a:srgbClr val="898989"/>
              </a:solidFill>
              <a:latin typeface="Calibri"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2555668"/>
      </p:ext>
    </p:extLst>
  </p:cSld>
  <p:clrMapOvr>
    <a:masterClrMapping/>
  </p:clrMapOvr>
  <p:transition advTm="411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9296400" cy="1020762"/>
          </a:xfrm>
        </p:spPr>
        <p:txBody>
          <a:bodyPr>
            <a:normAutofit fontScale="90000"/>
          </a:bodyPr>
          <a:lstStyle/>
          <a:p>
            <a:r>
              <a:rPr lang="en-US" dirty="0" smtClean="0"/>
              <a:t>Marshal </a:t>
            </a:r>
            <a:r>
              <a:rPr lang="en-US" dirty="0" smtClean="0"/>
              <a:t>Plan (USA) VS Molotov Plan (USSR)</a:t>
            </a:r>
            <a:endParaRPr lang="en-US" dirty="0"/>
          </a:p>
        </p:txBody>
      </p:sp>
      <p:sp>
        <p:nvSpPr>
          <p:cNvPr id="3" name="Content Placeholder 2"/>
          <p:cNvSpPr>
            <a:spLocks noGrp="1"/>
          </p:cNvSpPr>
          <p:nvPr>
            <p:ph idx="1"/>
          </p:nvPr>
        </p:nvSpPr>
        <p:spPr>
          <a:xfrm>
            <a:off x="304800" y="1066800"/>
            <a:ext cx="8610600" cy="5638800"/>
          </a:xfrm>
        </p:spPr>
        <p:txBody>
          <a:bodyPr>
            <a:noAutofit/>
          </a:bodyPr>
          <a:lstStyle/>
          <a:p>
            <a:r>
              <a:rPr lang="en-US" sz="2200" b="1" dirty="0" smtClean="0"/>
              <a:t>The </a:t>
            </a:r>
            <a:r>
              <a:rPr lang="en-US" sz="2200" b="1" dirty="0"/>
              <a:t>Soviet Union refused to accept the American financial </a:t>
            </a:r>
            <a:r>
              <a:rPr lang="en-US" sz="2200" b="1" dirty="0" smtClean="0"/>
              <a:t>aid under Marshal Plan. Because</a:t>
            </a:r>
          </a:p>
          <a:p>
            <a:pPr marL="231775" indent="-231775">
              <a:buFont typeface="+mj-lt"/>
              <a:buAutoNum type="arabicPeriod"/>
            </a:pPr>
            <a:r>
              <a:rPr lang="en-US" sz="2200" u="sng" dirty="0" smtClean="0"/>
              <a:t>As Marshall </a:t>
            </a:r>
            <a:r>
              <a:rPr lang="en-US" sz="2200" u="sng" dirty="0"/>
              <a:t>Aid was required to disclose her economic records to the American government - this was regarded by the Soviet Union as an American interference in the internal affairs of another state</a:t>
            </a:r>
            <a:r>
              <a:rPr lang="en-US" sz="2200" u="sng" dirty="0" smtClean="0"/>
              <a:t>.</a:t>
            </a:r>
          </a:p>
          <a:p>
            <a:pPr marL="231775" indent="-231775">
              <a:buFont typeface="+mj-lt"/>
              <a:buAutoNum type="arabicPeriod"/>
            </a:pPr>
            <a:r>
              <a:rPr lang="en-US" sz="2200" u="sng" dirty="0" smtClean="0"/>
              <a:t>Receiving </a:t>
            </a:r>
            <a:r>
              <a:rPr lang="en-US" sz="2200" u="sng" dirty="0"/>
              <a:t>American aid would involve the risk of opening the Soviet Union to western influences which would weaken the totalitarian system of government</a:t>
            </a:r>
            <a:r>
              <a:rPr lang="en-US" sz="2200" dirty="0"/>
              <a:t>. </a:t>
            </a:r>
            <a:endParaRPr lang="en-US" sz="2200" dirty="0" smtClean="0"/>
          </a:p>
          <a:p>
            <a:pPr algn="just"/>
            <a:r>
              <a:rPr lang="en-US" sz="2200" u="sng" dirty="0"/>
              <a:t>(In the eyes of the Soviet Union, the United States was giving economic aid to all European countries to make them anti-communist.) </a:t>
            </a:r>
            <a:r>
              <a:rPr lang="en-US" sz="2200" u="sng" dirty="0" smtClean="0"/>
              <a:t>Therefore Russia stopped its allies </a:t>
            </a:r>
            <a:r>
              <a:rPr lang="en-US" sz="2200" u="sng" dirty="0" smtClean="0"/>
              <a:t>nations in eastern Europe to refuse to accept Marshal Aid. </a:t>
            </a:r>
          </a:p>
          <a:p>
            <a:pPr algn="just"/>
            <a:r>
              <a:rPr lang="en-US" sz="2200" dirty="0" smtClean="0"/>
              <a:t>In 1949</a:t>
            </a:r>
            <a:r>
              <a:rPr lang="en-US" sz="2200" dirty="0"/>
              <a:t>, Russia tried to counter the Marshal Plan by offering financial aid to her satellites under the Molotov Plan. </a:t>
            </a:r>
          </a:p>
          <a:p>
            <a:pPr algn="just"/>
            <a:r>
              <a:rPr lang="en-US" sz="2200" b="1" dirty="0" smtClean="0"/>
              <a:t>US </a:t>
            </a:r>
            <a:r>
              <a:rPr lang="en-US" sz="2200" b="1" dirty="0"/>
              <a:t>was clearly leading the western nations to resist Russian Communist expansionist activities in Europe. Cold War had begun</a:t>
            </a:r>
            <a:r>
              <a:rPr lang="en-US" sz="2200" dirty="0" smtClean="0"/>
              <a:t>. </a:t>
            </a:r>
            <a:endParaRPr lang="en-US" sz="2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1154185"/>
      </p:ext>
    </p:extLst>
  </p:cSld>
  <p:clrMapOvr>
    <a:masterClrMapping/>
  </p:clrMapOvr>
  <mc:AlternateContent xmlns:mc="http://schemas.openxmlformats.org/markup-compatibility/2006">
    <mc:Choice xmlns:p14="http://schemas.microsoft.com/office/powerpoint/2010/main" Requires="p14">
      <p:transition spd="slow" p14:dur="2000" advTm="81974"/>
    </mc:Choice>
    <mc:Fallback>
      <p:transition spd="slow" advTm="81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863600"/>
          </a:xfrm>
        </p:spPr>
        <p:txBody>
          <a:bodyPr/>
          <a:lstStyle/>
          <a:p>
            <a:pPr eaLnBrk="1" hangingPunct="1"/>
            <a:r>
              <a:rPr lang="en-US" smtClean="0"/>
              <a:t>The Marshall Plan  </a:t>
            </a:r>
          </a:p>
        </p:txBody>
      </p:sp>
      <p:sp>
        <p:nvSpPr>
          <p:cNvPr id="26627" name="Rectangle 3"/>
          <p:cNvSpPr>
            <a:spLocks noGrp="1" noChangeArrowheads="1"/>
          </p:cNvSpPr>
          <p:nvPr>
            <p:ph idx="1"/>
          </p:nvPr>
        </p:nvSpPr>
        <p:spPr>
          <a:xfrm>
            <a:off x="323850" y="692150"/>
            <a:ext cx="8640763" cy="6029325"/>
          </a:xfrm>
        </p:spPr>
        <p:txBody>
          <a:bodyPr>
            <a:normAutofit/>
          </a:bodyPr>
          <a:lstStyle/>
          <a:p>
            <a:pPr algn="just"/>
            <a:r>
              <a:rPr lang="en-US" sz="2800" dirty="0" smtClean="0"/>
              <a:t>US appeal to all to</a:t>
            </a:r>
            <a:r>
              <a:rPr lang="en-US" sz="2800" dirty="0" smtClean="0"/>
              <a:t> </a:t>
            </a:r>
            <a:r>
              <a:rPr lang="en-US" sz="2800" dirty="0"/>
              <a:t>put aside other differences and unite in the face of </a:t>
            </a:r>
            <a:r>
              <a:rPr lang="en-US" sz="2800" dirty="0" smtClean="0"/>
              <a:t>Communism expansion and make their nations free.</a:t>
            </a:r>
            <a:r>
              <a:rPr lang="en-US" sz="2800" b="1" dirty="0" smtClean="0"/>
              <a:t> Truman Doctrine was to counter communist expansion.</a:t>
            </a:r>
          </a:p>
          <a:p>
            <a:pPr algn="just" eaLnBrk="1" hangingPunct="1"/>
            <a:r>
              <a:rPr lang="en-US" sz="2800" dirty="0" smtClean="0"/>
              <a:t>Communists </a:t>
            </a:r>
            <a:r>
              <a:rPr lang="en-US" sz="2800" dirty="0" smtClean="0"/>
              <a:t>had been at the forefront of several European resistance movements.</a:t>
            </a:r>
          </a:p>
          <a:p>
            <a:pPr algn="just" eaLnBrk="1" hangingPunct="1"/>
            <a:r>
              <a:rPr lang="en-US" sz="2800" dirty="0" smtClean="0"/>
              <a:t>Named for </a:t>
            </a:r>
            <a:r>
              <a:rPr lang="en-US" sz="2800" b="1" dirty="0" smtClean="0"/>
              <a:t>George C. Marshall (1880-1959), </a:t>
            </a:r>
            <a:br>
              <a:rPr lang="en-US" sz="2800" b="1" dirty="0" smtClean="0"/>
            </a:br>
            <a:r>
              <a:rPr lang="en-US" sz="2800" b="1" dirty="0" smtClean="0"/>
              <a:t>U.S. Secretary of </a:t>
            </a:r>
            <a:r>
              <a:rPr lang="en-US" sz="2800" b="1" dirty="0" smtClean="0"/>
              <a:t>State</a:t>
            </a:r>
            <a:r>
              <a:rPr lang="en-US" sz="2800" dirty="0" smtClean="0"/>
              <a:t>. </a:t>
            </a:r>
            <a:r>
              <a:rPr lang="en-US" sz="2800" u="sng" dirty="0" smtClean="0"/>
              <a:t>Marshall </a:t>
            </a:r>
            <a:r>
              <a:rPr lang="en-US" sz="2800" u="sng" dirty="0" smtClean="0"/>
              <a:t>Aid came in the form of commodities rather than cash, which meant that much of the aid beneﬁted the US economy.</a:t>
            </a:r>
          </a:p>
          <a:p>
            <a:pPr algn="just" eaLnBrk="1" hangingPunct="1"/>
            <a:r>
              <a:rPr lang="en-US" sz="2800" u="sng" dirty="0" smtClean="0"/>
              <a:t>Soviet </a:t>
            </a:r>
            <a:r>
              <a:rPr lang="en-US" sz="2800" u="sng" dirty="0" smtClean="0"/>
              <a:t>Union establishes </a:t>
            </a:r>
            <a:r>
              <a:rPr lang="en-US" sz="2800" b="1" u="sng" dirty="0" smtClean="0"/>
              <a:t>Council for Mutual Economic Assistance (COMECON), </a:t>
            </a:r>
            <a:r>
              <a:rPr lang="en-US" sz="2800" b="1" u="sng" dirty="0" smtClean="0"/>
              <a:t>1949</a:t>
            </a:r>
            <a:r>
              <a:rPr lang="en-US" sz="2800" b="1" dirty="0" smtClean="0"/>
              <a:t>.</a:t>
            </a:r>
            <a:endParaRPr lang="en-US" sz="2800" b="1" dirty="0" smtClean="0"/>
          </a:p>
          <a:p>
            <a:pPr algn="just" eaLnBrk="1" hangingPunct="1">
              <a:buFont typeface="Wingdings" pitchFamily="2" charset="2"/>
              <a:buNone/>
            </a:pPr>
            <a:endParaRPr lang="en-US" sz="2800" dirty="0" smtClean="0"/>
          </a:p>
        </p:txBody>
      </p:sp>
      <p:sp>
        <p:nvSpPr>
          <p:cNvPr id="2662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688186CB-3695-43AC-8758-4F7E357D8B8D}" type="slidenum">
              <a:rPr lang="en-US" altLang="en-US" smtClean="0">
                <a:solidFill>
                  <a:srgbClr val="898989"/>
                </a:solidFill>
                <a:latin typeface="Calibri" pitchFamily="34" charset="0"/>
              </a:rPr>
              <a:pPr/>
              <a:t>3</a:t>
            </a:fld>
            <a:endParaRPr lang="en-US" altLang="en-US" smtClean="0">
              <a:solidFill>
                <a:srgbClr val="898989"/>
              </a:solidFill>
              <a:latin typeface="Calibri"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8444388"/>
      </p:ext>
    </p:extLst>
  </p:cSld>
  <p:clrMapOvr>
    <a:masterClrMapping/>
  </p:clrMapOvr>
  <p:transition advTm="52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04813"/>
            <a:ext cx="8229600" cy="431800"/>
          </a:xfrm>
        </p:spPr>
        <p:txBody>
          <a:bodyPr>
            <a:normAutofit fontScale="90000"/>
          </a:bodyPr>
          <a:lstStyle/>
          <a:p>
            <a:r>
              <a:rPr lang="en-US" b="1" dirty="0" smtClean="0"/>
              <a:t>Cold War Expansion </a:t>
            </a:r>
            <a:endParaRPr lang="en-US" dirty="0" smtClean="0"/>
          </a:p>
        </p:txBody>
      </p:sp>
      <p:sp>
        <p:nvSpPr>
          <p:cNvPr id="28675" name="Content Placeholder 2"/>
          <p:cNvSpPr>
            <a:spLocks noGrp="1"/>
          </p:cNvSpPr>
          <p:nvPr>
            <p:ph idx="1"/>
          </p:nvPr>
        </p:nvSpPr>
        <p:spPr>
          <a:xfrm>
            <a:off x="457200" y="908050"/>
            <a:ext cx="8075613" cy="5545138"/>
          </a:xfrm>
        </p:spPr>
        <p:txBody>
          <a:bodyPr>
            <a:normAutofit fontScale="85000" lnSpcReduction="20000"/>
          </a:bodyPr>
          <a:lstStyle/>
          <a:p>
            <a:pPr algn="just"/>
            <a:r>
              <a:rPr lang="en-US" sz="2800" dirty="0" smtClean="0">
                <a:latin typeface="Times New Roman" pitchFamily="18" charset="0"/>
                <a:cs typeface="Times New Roman" pitchFamily="18" charset="0"/>
              </a:rPr>
              <a:t>Every part of World was effects </a:t>
            </a:r>
            <a:r>
              <a:rPr lang="en-US" sz="2800" dirty="0" smtClean="0">
                <a:latin typeface="Times New Roman" pitchFamily="18" charset="0"/>
                <a:cs typeface="Times New Roman" pitchFamily="18" charset="0"/>
              </a:rPr>
              <a:t>of the Cold War</a:t>
            </a:r>
            <a:r>
              <a:rPr lang="en-US" sz="2800" dirty="0" smtClean="0">
                <a:latin typeface="Times New Roman" pitchFamily="18" charset="0"/>
                <a:cs typeface="Times New Roman" pitchFamily="18" charset="0"/>
              </a:rPr>
              <a:t>.</a:t>
            </a:r>
          </a:p>
          <a:p>
            <a:pPr algn="just"/>
            <a:r>
              <a:rPr lang="en-US" sz="2800" dirty="0" smtClean="0">
                <a:latin typeface="Times New Roman" pitchFamily="18" charset="0"/>
                <a:cs typeface="Times New Roman" pitchFamily="18" charset="0"/>
              </a:rPr>
              <a:t>Till 1949, </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it </a:t>
            </a:r>
            <a:r>
              <a:rPr lang="en-US" sz="2800" dirty="0" smtClean="0">
                <a:latin typeface="Times New Roman" pitchFamily="18" charset="0"/>
                <a:cs typeface="Times New Roman" pitchFamily="18" charset="0"/>
              </a:rPr>
              <a:t>was </a:t>
            </a:r>
            <a:r>
              <a:rPr lang="en-US" sz="2800" dirty="0" smtClean="0">
                <a:latin typeface="Times New Roman" pitchFamily="18" charset="0"/>
                <a:cs typeface="Times New Roman" pitchFamily="18" charset="0"/>
              </a:rPr>
              <a:t>mainly confined to </a:t>
            </a:r>
            <a:r>
              <a:rPr lang="en-US" sz="2800" dirty="0" smtClean="0">
                <a:latin typeface="Times New Roman" pitchFamily="18" charset="0"/>
                <a:cs typeface="Times New Roman" pitchFamily="18" charset="0"/>
              </a:rPr>
              <a:t>Europe, </a:t>
            </a:r>
            <a:r>
              <a:rPr lang="en-US" sz="2800" dirty="0" err="1" smtClean="0">
                <a:latin typeface="Times New Roman" pitchFamily="18" charset="0"/>
                <a:cs typeface="Times New Roman" pitchFamily="18" charset="0"/>
              </a:rPr>
              <a:t>esp</a:t>
            </a:r>
            <a:r>
              <a:rPr lang="en-US" sz="2800" dirty="0" smtClean="0">
                <a:latin typeface="Times New Roman" pitchFamily="18" charset="0"/>
                <a:cs typeface="Times New Roman" pitchFamily="18" charset="0"/>
              </a:rPr>
              <a:t> Germany </a:t>
            </a:r>
            <a:r>
              <a:rPr lang="en-US" sz="2800" b="1" dirty="0" smtClean="0">
                <a:latin typeface="Times New Roman" pitchFamily="18" charset="0"/>
                <a:cs typeface="Times New Roman" pitchFamily="18" charset="0"/>
              </a:rPr>
              <a:t>Return </a:t>
            </a:r>
            <a:r>
              <a:rPr lang="en-US" sz="2800" b="1" dirty="0" smtClean="0">
                <a:latin typeface="Times New Roman" pitchFamily="18" charset="0"/>
                <a:cs typeface="Times New Roman" pitchFamily="18" charset="0"/>
              </a:rPr>
              <a:t>to Parliamentary Democracy in the West:</a:t>
            </a:r>
          </a:p>
          <a:p>
            <a:pPr algn="just"/>
            <a:r>
              <a:rPr lang="en-US" sz="2800" b="1" u="sng" dirty="0" smtClean="0">
                <a:latin typeface="Times New Roman" pitchFamily="18" charset="0"/>
                <a:cs typeface="Times New Roman" pitchFamily="18" charset="0"/>
              </a:rPr>
              <a:t>When the Cold War began, both the United States and the Soviet Union tried to tighten their control over their 'satellites' within their own spheres of influence.</a:t>
            </a:r>
          </a:p>
          <a:p>
            <a:pPr algn="just"/>
            <a:r>
              <a:rPr lang="en-US" sz="2800" dirty="0" smtClean="0">
                <a:latin typeface="Times New Roman" pitchFamily="18" charset="0"/>
                <a:cs typeface="Times New Roman" pitchFamily="18" charset="0"/>
              </a:rPr>
              <a:t>In April 1947, </a:t>
            </a:r>
            <a:r>
              <a:rPr lang="en-US" sz="2800" u="sng" dirty="0" smtClean="0">
                <a:latin typeface="Times New Roman" pitchFamily="18" charset="0"/>
                <a:cs typeface="Times New Roman" pitchFamily="18" charset="0"/>
              </a:rPr>
              <a:t>the Communist Party was declared illegal in </a:t>
            </a:r>
            <a:r>
              <a:rPr lang="en-US" sz="2800" b="1" u="sng" dirty="0" smtClean="0">
                <a:latin typeface="Times New Roman" pitchFamily="18" charset="0"/>
                <a:cs typeface="Times New Roman" pitchFamily="18" charset="0"/>
              </a:rPr>
              <a:t>West Germany.</a:t>
            </a:r>
          </a:p>
          <a:p>
            <a:pPr algn="just"/>
            <a:r>
              <a:rPr lang="en-US" sz="2800" dirty="0">
                <a:latin typeface="Times New Roman" pitchFamily="18" charset="0"/>
                <a:cs typeface="Times New Roman" pitchFamily="18" charset="0"/>
              </a:rPr>
              <a:t>In May 1947, the </a:t>
            </a:r>
            <a:r>
              <a:rPr lang="en-US" sz="2800" u="sng" dirty="0">
                <a:latin typeface="Times New Roman" pitchFamily="18" charset="0"/>
                <a:cs typeface="Times New Roman" pitchFamily="18" charset="0"/>
              </a:rPr>
              <a:t>communist ministers were dismissed from the coalition governments in </a:t>
            </a:r>
            <a:r>
              <a:rPr lang="en-US" sz="2800" b="1" u="sng" dirty="0">
                <a:latin typeface="Times New Roman" pitchFamily="18" charset="0"/>
                <a:cs typeface="Times New Roman" pitchFamily="18" charset="0"/>
              </a:rPr>
              <a:t>Italy and France</a:t>
            </a:r>
            <a:r>
              <a:rPr lang="en-US" sz="2800" b="1" dirty="0">
                <a:latin typeface="Times New Roman" pitchFamily="18" charset="0"/>
                <a:cs typeface="Times New Roman" pitchFamily="18" charset="0"/>
              </a:rPr>
              <a:t>.</a:t>
            </a:r>
          </a:p>
          <a:p>
            <a:pPr algn="just"/>
            <a:r>
              <a:rPr lang="en-US" sz="2800" u="sng" dirty="0">
                <a:latin typeface="Times New Roman" pitchFamily="18" charset="0"/>
                <a:cs typeface="Times New Roman" pitchFamily="18" charset="0"/>
              </a:rPr>
              <a:t>In April 1948, the United States government intervened in the </a:t>
            </a:r>
            <a:r>
              <a:rPr lang="en-US" sz="2800" b="1" u="sng" dirty="0">
                <a:latin typeface="Times New Roman" pitchFamily="18" charset="0"/>
                <a:cs typeface="Times New Roman" pitchFamily="18" charset="0"/>
              </a:rPr>
              <a:t>Italian election. </a:t>
            </a:r>
            <a:r>
              <a:rPr lang="en-US" sz="2800" dirty="0">
                <a:latin typeface="Times New Roman" pitchFamily="18" charset="0"/>
                <a:cs typeface="Times New Roman" pitchFamily="18" charset="0"/>
              </a:rPr>
              <a:t>The American diplomats urged the Italian voters to support the Christian Democratic Party and threatened that if the Communist Party won the election, America would stop her financial aid to Italy. The result was that the Christian Democrats won most of the votes in the election and became the ruling party.</a:t>
            </a:r>
          </a:p>
          <a:p>
            <a:pPr algn="just"/>
            <a:endParaRPr lang="en-US" sz="2800" dirty="0" smtClean="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5" name="Picture 2" descr="East and west - europe | Europe map, Cold war,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820441"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538876"/>
      </p:ext>
    </p:extLst>
  </p:cSld>
  <p:clrMapOvr>
    <a:masterClrMapping/>
  </p:clrMapOvr>
  <mc:AlternateContent xmlns:mc="http://schemas.openxmlformats.org/markup-compatibility/2006">
    <mc:Choice xmlns:p14="http://schemas.microsoft.com/office/powerpoint/2010/main" Requires="p14">
      <p:transition spd="slow" p14:dur="2000" advTm="47925"/>
    </mc:Choice>
    <mc:Fallback>
      <p:transition spd="slow" advTm="47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9"/>
            <a:ext cx="8229600" cy="334962"/>
          </a:xfrm>
        </p:spPr>
        <p:txBody>
          <a:bodyPr>
            <a:normAutofit fontScale="90000"/>
          </a:bodyPr>
          <a:lstStyle/>
          <a:p>
            <a:r>
              <a:rPr lang="en-US" sz="3200" b="1" dirty="0" smtClean="0">
                <a:latin typeface="Times New Roman" pitchFamily="18" charset="0"/>
                <a:cs typeface="Times New Roman" pitchFamily="18" charset="0"/>
              </a:rPr>
              <a:t>Soviet Control in Eastern Europe</a:t>
            </a:r>
            <a:endParaRPr lang="en-US" sz="3200" dirty="0" smtClean="0">
              <a:latin typeface="Times New Roman" pitchFamily="18" charset="0"/>
              <a:cs typeface="Times New Roman" pitchFamily="18" charset="0"/>
            </a:endParaRPr>
          </a:p>
        </p:txBody>
      </p:sp>
      <p:sp>
        <p:nvSpPr>
          <p:cNvPr id="30723" name="Content Placeholder 2"/>
          <p:cNvSpPr>
            <a:spLocks noGrp="1"/>
          </p:cNvSpPr>
          <p:nvPr>
            <p:ph idx="1"/>
          </p:nvPr>
        </p:nvSpPr>
        <p:spPr>
          <a:xfrm>
            <a:off x="228600" y="609602"/>
            <a:ext cx="8591550" cy="5915024"/>
          </a:xfrm>
        </p:spPr>
        <p:txBody>
          <a:bodyPr>
            <a:normAutofit fontScale="70000" lnSpcReduction="20000"/>
          </a:bodyPr>
          <a:lstStyle/>
          <a:p>
            <a:pPr algn="just"/>
            <a:r>
              <a:rPr lang="en-US" sz="2800" dirty="0" smtClean="0">
                <a:latin typeface="Times New Roman" pitchFamily="18" charset="0"/>
                <a:cs typeface="Times New Roman" pitchFamily="18" charset="0"/>
              </a:rPr>
              <a:t>In the meantime, Soviet Union also intervened in the domestic politics of the </a:t>
            </a:r>
            <a:r>
              <a:rPr lang="en-US" sz="2800" b="1" dirty="0" smtClean="0">
                <a:latin typeface="Times New Roman" pitchFamily="18" charset="0"/>
                <a:cs typeface="Times New Roman" pitchFamily="18" charset="0"/>
              </a:rPr>
              <a:t>Eastern</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European countries</a:t>
            </a:r>
            <a:r>
              <a:rPr lang="en-US" sz="2800" dirty="0" smtClean="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pPr algn="just">
              <a:buFont typeface="Wingdings" panose="05000000000000000000" pitchFamily="2" charset="2"/>
              <a:buChar char="v"/>
            </a:pPr>
            <a:r>
              <a:rPr lang="en-US" sz="2800" dirty="0" smtClean="0">
                <a:latin typeface="Times New Roman" pitchFamily="18" charset="0"/>
                <a:cs typeface="Times New Roman" pitchFamily="18" charset="0"/>
              </a:rPr>
              <a:t>In </a:t>
            </a:r>
            <a:r>
              <a:rPr lang="en-US" sz="2800" dirty="0" smtClean="0">
                <a:latin typeface="Times New Roman" pitchFamily="18" charset="0"/>
                <a:cs typeface="Times New Roman" pitchFamily="18" charset="0"/>
              </a:rPr>
              <a:t>May 1947, </a:t>
            </a:r>
            <a:r>
              <a:rPr lang="en-US" sz="2800" dirty="0" err="1" smtClean="0">
                <a:latin typeface="Times New Roman" pitchFamily="18" charset="0"/>
                <a:cs typeface="Times New Roman" pitchFamily="18" charset="0"/>
              </a:rPr>
              <a:t>Ference</a:t>
            </a:r>
            <a:r>
              <a:rPr lang="en-US" sz="2800" dirty="0" smtClean="0">
                <a:latin typeface="Times New Roman" pitchFamily="18" charset="0"/>
                <a:cs typeface="Times New Roman" pitchFamily="18" charset="0"/>
              </a:rPr>
              <a:t> Nagy, the democratically elected </a:t>
            </a:r>
            <a:r>
              <a:rPr lang="en-US" sz="2800" b="1" dirty="0" smtClean="0">
                <a:latin typeface="Times New Roman" pitchFamily="18" charset="0"/>
                <a:cs typeface="Times New Roman" pitchFamily="18" charset="0"/>
              </a:rPr>
              <a:t>Prime Minister of </a:t>
            </a:r>
            <a:r>
              <a:rPr lang="en-US" sz="2800" b="1" u="sng" dirty="0" smtClean="0">
                <a:latin typeface="Times New Roman" pitchFamily="18" charset="0"/>
                <a:cs typeface="Times New Roman" pitchFamily="18" charset="0"/>
              </a:rPr>
              <a:t>Hungary</a:t>
            </a:r>
            <a:r>
              <a:rPr lang="en-US" sz="2800" u="sng"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was forced to flee for his life. </a:t>
            </a:r>
            <a:endParaRPr lang="en-US" sz="2800" dirty="0" smtClean="0">
              <a:latin typeface="Times New Roman" pitchFamily="18" charset="0"/>
              <a:cs typeface="Times New Roman" pitchFamily="18" charset="0"/>
            </a:endParaRPr>
          </a:p>
          <a:p>
            <a:pPr algn="just">
              <a:buFont typeface="Wingdings" panose="05000000000000000000" pitchFamily="2" charset="2"/>
              <a:buChar char="v"/>
            </a:pPr>
            <a:r>
              <a:rPr lang="en-US" sz="2800" dirty="0" smtClean="0">
                <a:latin typeface="Times New Roman" pitchFamily="18" charset="0"/>
                <a:cs typeface="Times New Roman" pitchFamily="18" charset="0"/>
              </a:rPr>
              <a:t>In </a:t>
            </a:r>
            <a:r>
              <a:rPr lang="en-US" sz="2800" dirty="0" smtClean="0">
                <a:latin typeface="Times New Roman" pitchFamily="18" charset="0"/>
                <a:cs typeface="Times New Roman" pitchFamily="18" charset="0"/>
              </a:rPr>
              <a:t>June 1947, </a:t>
            </a:r>
            <a:r>
              <a:rPr lang="en-US" sz="2800" dirty="0" err="1" smtClean="0">
                <a:latin typeface="Times New Roman" pitchFamily="18" charset="0"/>
                <a:cs typeface="Times New Roman" pitchFamily="18" charset="0"/>
              </a:rPr>
              <a:t>Petkov</a:t>
            </a:r>
            <a:r>
              <a:rPr lang="en-US" sz="2800" dirty="0" smtClean="0">
                <a:latin typeface="Times New Roman" pitchFamily="18" charset="0"/>
                <a:cs typeface="Times New Roman" pitchFamily="18" charset="0"/>
              </a:rPr>
              <a:t>, a leading opponent of Soviet domination in </a:t>
            </a:r>
            <a:r>
              <a:rPr lang="en-US" sz="2800" b="1" u="sng" dirty="0" smtClean="0">
                <a:latin typeface="Times New Roman" pitchFamily="18" charset="0"/>
                <a:cs typeface="Times New Roman" pitchFamily="18" charset="0"/>
              </a:rPr>
              <a:t>Bulgaria</a:t>
            </a:r>
            <a:r>
              <a:rPr lang="en-US" sz="2800" dirty="0" smtClean="0">
                <a:latin typeface="Times New Roman" pitchFamily="18" charset="0"/>
                <a:cs typeface="Times New Roman" pitchFamily="18" charset="0"/>
              </a:rPr>
              <a:t>, was arrested and hanged. One month later, Bulgaria was declared a People's Republic</a:t>
            </a:r>
            <a:r>
              <a:rPr lang="en-US" sz="2800" dirty="0" smtClean="0">
                <a:latin typeface="Times New Roman" pitchFamily="18" charset="0"/>
                <a:cs typeface="Times New Roman" pitchFamily="18" charset="0"/>
              </a:rPr>
              <a:t>.</a:t>
            </a:r>
          </a:p>
          <a:p>
            <a:pPr algn="just">
              <a:buFont typeface="Wingdings" panose="05000000000000000000" pitchFamily="2" charset="2"/>
              <a:buChar char="v"/>
            </a:pP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In October,</a:t>
            </a:r>
            <a:r>
              <a:rPr lang="en-US" sz="2800" b="1"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Mikolajczyk</a:t>
            </a:r>
            <a:r>
              <a:rPr lang="en-US" sz="2800" dirty="0" smtClean="0">
                <a:latin typeface="Times New Roman" pitchFamily="18" charset="0"/>
                <a:cs typeface="Times New Roman" pitchFamily="18" charset="0"/>
              </a:rPr>
              <a:t>, leader of the democratic Peasant Party in </a:t>
            </a:r>
            <a:r>
              <a:rPr lang="en-US" sz="2800" b="1" u="sng" dirty="0" smtClean="0">
                <a:latin typeface="Times New Roman" pitchFamily="18" charset="0"/>
                <a:cs typeface="Times New Roman" pitchFamily="18" charset="0"/>
              </a:rPr>
              <a:t>Poland</a:t>
            </a:r>
            <a:r>
              <a:rPr lang="en-US" sz="2800" dirty="0" smtClean="0">
                <a:latin typeface="Times New Roman" pitchFamily="18" charset="0"/>
                <a:cs typeface="Times New Roman" pitchFamily="18" charset="0"/>
              </a:rPr>
              <a:t>, was forced to flee to the west</a:t>
            </a:r>
            <a:r>
              <a:rPr lang="en-US" sz="2800" dirty="0" smtClean="0">
                <a:latin typeface="Times New Roman" pitchFamily="18" charset="0"/>
                <a:cs typeface="Times New Roman" pitchFamily="18" charset="0"/>
              </a:rPr>
              <a:t>.</a:t>
            </a:r>
          </a:p>
          <a:p>
            <a:pPr algn="just">
              <a:buFont typeface="Wingdings" panose="05000000000000000000" pitchFamily="2" charset="2"/>
              <a:buChar char="v"/>
            </a:pP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In November 1947, </a:t>
            </a:r>
            <a:r>
              <a:rPr lang="en-US" sz="2800" dirty="0" err="1" smtClean="0">
                <a:latin typeface="Times New Roman" pitchFamily="18" charset="0"/>
                <a:cs typeface="Times New Roman" pitchFamily="18" charset="0"/>
              </a:rPr>
              <a:t>Maniu</a:t>
            </a:r>
            <a:r>
              <a:rPr lang="en-US" sz="2800" dirty="0" smtClean="0">
                <a:latin typeface="Times New Roman" pitchFamily="18" charset="0"/>
                <a:cs typeface="Times New Roman" pitchFamily="18" charset="0"/>
              </a:rPr>
              <a:t>, the 74 year-old head of the Rumanian Peasant Party, was imprisoned and in December</a:t>
            </a:r>
            <a:r>
              <a:rPr lang="en-US" sz="2800" b="1" dirty="0" smtClean="0">
                <a:latin typeface="Times New Roman" pitchFamily="18" charset="0"/>
                <a:cs typeface="Times New Roman" pitchFamily="18" charset="0"/>
              </a:rPr>
              <a:t> </a:t>
            </a:r>
            <a:r>
              <a:rPr lang="en-US" sz="2800" b="1" u="sng" dirty="0" smtClean="0">
                <a:latin typeface="Times New Roman" pitchFamily="18" charset="0"/>
                <a:cs typeface="Times New Roman" pitchFamily="18" charset="0"/>
              </a:rPr>
              <a:t>Rumania </a:t>
            </a:r>
            <a:r>
              <a:rPr lang="en-US" sz="2800" dirty="0" smtClean="0">
                <a:latin typeface="Times New Roman" pitchFamily="18" charset="0"/>
                <a:cs typeface="Times New Roman" pitchFamily="18" charset="0"/>
              </a:rPr>
              <a:t>was proclaimed a People's Republic.</a:t>
            </a:r>
          </a:p>
          <a:p>
            <a:pPr algn="just"/>
            <a:r>
              <a:rPr lang="en-US" sz="2800" dirty="0" smtClean="0">
                <a:latin typeface="Times New Roman" pitchFamily="18" charset="0"/>
                <a:cs typeface="Times New Roman" pitchFamily="18" charset="0"/>
              </a:rPr>
              <a:t>Russians </a:t>
            </a:r>
            <a:r>
              <a:rPr lang="en-US" sz="2800" dirty="0">
                <a:latin typeface="Times New Roman" pitchFamily="18" charset="0"/>
                <a:cs typeface="Times New Roman" pitchFamily="18" charset="0"/>
              </a:rPr>
              <a:t>disposed of political dissenters took place </a:t>
            </a:r>
            <a:r>
              <a:rPr lang="en-US" sz="2800" b="1" dirty="0">
                <a:latin typeface="Times New Roman" pitchFamily="18" charset="0"/>
                <a:cs typeface="Times New Roman" pitchFamily="18" charset="0"/>
              </a:rPr>
              <a:t>in Czechoslovakia</a:t>
            </a:r>
            <a:r>
              <a:rPr lang="en-US" sz="2800" dirty="0">
                <a:latin typeface="Times New Roman" pitchFamily="18" charset="0"/>
                <a:cs typeface="Times New Roman" pitchFamily="18" charset="0"/>
              </a:rPr>
              <a:t>. The Czech government had followed an independent course in both foreign and domestic affairs. To assist her economic reconstruction, the </a:t>
            </a:r>
            <a:r>
              <a:rPr lang="en-US" sz="2800" b="1" dirty="0">
                <a:latin typeface="Times New Roman" pitchFamily="18" charset="0"/>
                <a:cs typeface="Times New Roman" pitchFamily="18" charset="0"/>
              </a:rPr>
              <a:t>Czech government even desired to accept Marshall Aid in spite of Russian objection. </a:t>
            </a:r>
            <a:r>
              <a:rPr lang="en-US" sz="2800" dirty="0">
                <a:latin typeface="Times New Roman" pitchFamily="18" charset="0"/>
                <a:cs typeface="Times New Roman" pitchFamily="18" charset="0"/>
              </a:rPr>
              <a:t>In February 1948, the </a:t>
            </a:r>
            <a:r>
              <a:rPr lang="en-US" sz="2800" b="1" dirty="0">
                <a:latin typeface="Times New Roman" pitchFamily="18" charset="0"/>
                <a:cs typeface="Times New Roman" pitchFamily="18" charset="0"/>
              </a:rPr>
              <a:t>Soviet Union engineered a coup </a:t>
            </a:r>
            <a:r>
              <a:rPr lang="en-US" sz="2800" b="1" dirty="0" err="1">
                <a:latin typeface="Times New Roman" pitchFamily="18" charset="0"/>
                <a:cs typeface="Times New Roman" pitchFamily="18" charset="0"/>
              </a:rPr>
              <a:t>d'etat</a:t>
            </a:r>
            <a:r>
              <a:rPr lang="en-US" sz="2800" b="1" dirty="0">
                <a:latin typeface="Times New Roman" pitchFamily="18" charset="0"/>
                <a:cs typeface="Times New Roman" pitchFamily="18" charset="0"/>
              </a:rPr>
              <a:t> </a:t>
            </a:r>
            <a:r>
              <a:rPr lang="en-US" sz="2800" dirty="0">
                <a:latin typeface="Times New Roman" pitchFamily="18" charset="0"/>
                <a:cs typeface="Times New Roman" pitchFamily="18" charset="0"/>
              </a:rPr>
              <a:t>in Prague. Stalin ordered the Czech Communists to arrest the leading figures of the democratic parties. </a:t>
            </a:r>
            <a:r>
              <a:rPr lang="en-US" sz="2800" u="sng" dirty="0">
                <a:latin typeface="Times New Roman" pitchFamily="18" charset="0"/>
                <a:cs typeface="Times New Roman" pitchFamily="18" charset="0"/>
              </a:rPr>
              <a:t>A pro-Russian government under the </a:t>
            </a:r>
            <a:r>
              <a:rPr lang="en-US" sz="2800" b="1" u="sng" dirty="0">
                <a:latin typeface="Times New Roman" pitchFamily="18" charset="0"/>
                <a:cs typeface="Times New Roman" pitchFamily="18" charset="0"/>
              </a:rPr>
              <a:t>Communist leader, </a:t>
            </a:r>
            <a:r>
              <a:rPr lang="en-US" sz="2800" b="1" u="sng" dirty="0" err="1">
                <a:latin typeface="Times New Roman" pitchFamily="18" charset="0"/>
                <a:cs typeface="Times New Roman" pitchFamily="18" charset="0"/>
              </a:rPr>
              <a:t>Gottwald</a:t>
            </a:r>
            <a:r>
              <a:rPr lang="en-US" sz="2800" b="1" u="sng" dirty="0">
                <a:latin typeface="Times New Roman" pitchFamily="18" charset="0"/>
                <a:cs typeface="Times New Roman" pitchFamily="18" charset="0"/>
              </a:rPr>
              <a:t>, was soon established. </a:t>
            </a:r>
            <a:r>
              <a:rPr lang="en-US" sz="2800" b="1" dirty="0">
                <a:latin typeface="Times New Roman" pitchFamily="18" charset="0"/>
                <a:cs typeface="Times New Roman" pitchFamily="18" charset="0"/>
              </a:rPr>
              <a:t>The western nations regarded the forceful seizure of power in Czechoslovakia as a symbol of 'Russian aggression'. </a:t>
            </a:r>
          </a:p>
          <a:p>
            <a:pPr algn="just"/>
            <a:endParaRPr lang="en-US" sz="2800" dirty="0" smtClean="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63537"/>
      </p:ext>
    </p:extLst>
  </p:cSld>
  <p:clrMapOvr>
    <a:masterClrMapping/>
  </p:clrMapOvr>
  <mc:AlternateContent xmlns:mc="http://schemas.openxmlformats.org/markup-compatibility/2006">
    <mc:Choice xmlns:p14="http://schemas.microsoft.com/office/powerpoint/2010/main" Requires="p14">
      <p:transition spd="slow" p14:dur="2000" advTm="54455"/>
    </mc:Choice>
    <mc:Fallback>
      <p:transition spd="slow" advTm="54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457200" y="404813"/>
            <a:ext cx="8229600" cy="5721350"/>
          </a:xfrm>
        </p:spPr>
        <p:txBody>
          <a:bodyPr>
            <a:normAutofit/>
          </a:bodyPr>
          <a:lstStyle/>
          <a:p>
            <a:pPr algn="just"/>
            <a:r>
              <a:rPr lang="en-US" sz="2800" dirty="0" smtClean="0">
                <a:latin typeface="Times New Roman" pitchFamily="18" charset="0"/>
                <a:cs typeface="Times New Roman" pitchFamily="18" charset="0"/>
              </a:rPr>
              <a:t>They feared that Russia would soon use force to overthrow the other democratic governments in Europe.</a:t>
            </a:r>
          </a:p>
          <a:p>
            <a:pPr algn="just"/>
            <a:r>
              <a:rPr lang="en-US" sz="2800" dirty="0" smtClean="0">
                <a:latin typeface="Times New Roman" pitchFamily="18" charset="0"/>
                <a:cs typeface="Times New Roman" pitchFamily="18" charset="0"/>
              </a:rPr>
              <a:t>In September 1947, the </a:t>
            </a:r>
            <a:r>
              <a:rPr lang="en-US" sz="2800" u="sng" dirty="0" smtClean="0">
                <a:latin typeface="Times New Roman" pitchFamily="18" charset="0"/>
                <a:cs typeface="Times New Roman" pitchFamily="18" charset="0"/>
              </a:rPr>
              <a:t>Soviet Union established the </a:t>
            </a:r>
            <a:r>
              <a:rPr lang="en-US" sz="2800" b="1" u="sng" dirty="0" smtClean="0">
                <a:latin typeface="Times New Roman" pitchFamily="18" charset="0"/>
                <a:cs typeface="Times New Roman" pitchFamily="18" charset="0"/>
              </a:rPr>
              <a:t>Communist Information Bureau </a:t>
            </a:r>
            <a:r>
              <a:rPr lang="en-US" sz="2800" u="sng" dirty="0" smtClean="0">
                <a:latin typeface="Times New Roman" pitchFamily="18" charset="0"/>
                <a:cs typeface="Times New Roman" pitchFamily="18" charset="0"/>
              </a:rPr>
              <a:t>(the </a:t>
            </a:r>
            <a:r>
              <a:rPr lang="en-US" sz="2800" u="sng" dirty="0" err="1" smtClean="0">
                <a:latin typeface="Times New Roman" pitchFamily="18" charset="0"/>
                <a:cs typeface="Times New Roman" pitchFamily="18" charset="0"/>
              </a:rPr>
              <a:t>Cominform</a:t>
            </a:r>
            <a:r>
              <a:rPr lang="en-US" sz="2800" u="sng" dirty="0" smtClean="0">
                <a:latin typeface="Times New Roman" pitchFamily="18" charset="0"/>
                <a:cs typeface="Times New Roman" pitchFamily="18" charset="0"/>
              </a:rPr>
              <a:t>). The Bureau was </a:t>
            </a:r>
            <a:r>
              <a:rPr lang="en-US" sz="2800" u="sng" dirty="0" smtClean="0">
                <a:latin typeface="Times New Roman" pitchFamily="18" charset="0"/>
                <a:cs typeface="Times New Roman" pitchFamily="18" charset="0"/>
              </a:rPr>
              <a:t>to </a:t>
            </a:r>
            <a:r>
              <a:rPr lang="en-US" sz="2800" u="sng" dirty="0" smtClean="0">
                <a:latin typeface="Times New Roman" pitchFamily="18" charset="0"/>
                <a:cs typeface="Times New Roman" pitchFamily="18" charset="0"/>
              </a:rPr>
              <a:t>spread communist propaganda to all European countries </a:t>
            </a:r>
            <a:r>
              <a:rPr lang="en-US" sz="2800" u="sng" dirty="0" smtClean="0">
                <a:latin typeface="Times New Roman" pitchFamily="18" charset="0"/>
                <a:cs typeface="Times New Roman" pitchFamily="18" charset="0"/>
              </a:rPr>
              <a:t>and co-ordinate </a:t>
            </a:r>
            <a:r>
              <a:rPr lang="en-US" sz="2800" u="sng" dirty="0" smtClean="0">
                <a:latin typeface="Times New Roman" pitchFamily="18" charset="0"/>
                <a:cs typeface="Times New Roman" pitchFamily="18" charset="0"/>
              </a:rPr>
              <a:t>the activities of the member communist parties in their struggle against 'Anglo-American imperialism'. </a:t>
            </a:r>
            <a:r>
              <a:rPr lang="en-US" sz="2800" dirty="0" smtClean="0">
                <a:latin typeface="Times New Roman" pitchFamily="18" charset="0"/>
                <a:cs typeface="Times New Roman" pitchFamily="18" charset="0"/>
              </a:rPr>
              <a:t>It also supported the strikes of the workers in France and Italy. </a:t>
            </a:r>
            <a:r>
              <a:rPr lang="en-US" sz="2800" dirty="0" smtClean="0">
                <a:latin typeface="Times New Roman" pitchFamily="18" charset="0"/>
                <a:cs typeface="Times New Roman" pitchFamily="18" charset="0"/>
              </a:rPr>
              <a:t>Therefore, </a:t>
            </a:r>
            <a:r>
              <a:rPr lang="en-US" sz="2800" u="sng" dirty="0" smtClean="0">
                <a:latin typeface="Times New Roman" pitchFamily="18" charset="0"/>
                <a:cs typeface="Times New Roman" pitchFamily="18" charset="0"/>
              </a:rPr>
              <a:t>western </a:t>
            </a:r>
            <a:r>
              <a:rPr lang="en-US" sz="2800" u="sng" dirty="0" smtClean="0">
                <a:latin typeface="Times New Roman" pitchFamily="18" charset="0"/>
                <a:cs typeface="Times New Roman" pitchFamily="18" charset="0"/>
              </a:rPr>
              <a:t>nations had increasing fear of Communist conquest of the world.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6575479"/>
      </p:ext>
    </p:extLst>
  </p:cSld>
  <p:clrMapOvr>
    <a:masterClrMapping/>
  </p:clrMapOvr>
  <mc:AlternateContent xmlns:mc="http://schemas.openxmlformats.org/markup-compatibility/2006">
    <mc:Choice xmlns:p14="http://schemas.microsoft.com/office/powerpoint/2010/main" Requires="p14">
      <p:transition spd="slow" p14:dur="2000" advTm="50793"/>
    </mc:Choice>
    <mc:Fallback>
      <p:transition spd="slow" advTm="50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611188" y="333375"/>
            <a:ext cx="8229600" cy="6264275"/>
          </a:xfrm>
        </p:spPr>
        <p:txBody>
          <a:bodyPr>
            <a:normAutofit lnSpcReduction="10000"/>
          </a:bodyPr>
          <a:lstStyle/>
          <a:p>
            <a:pPr algn="just"/>
            <a:r>
              <a:rPr lang="en-US" sz="2800" dirty="0" smtClean="0">
                <a:latin typeface="Times New Roman" pitchFamily="18" charset="0"/>
                <a:cs typeface="Times New Roman" pitchFamily="18" charset="0"/>
              </a:rPr>
              <a:t>By 1948, the only country in Eastern Europe outside direct Soviet control was </a:t>
            </a:r>
            <a:r>
              <a:rPr lang="en-US" sz="2800" b="1" dirty="0" smtClean="0">
                <a:latin typeface="Times New Roman" pitchFamily="18" charset="0"/>
                <a:cs typeface="Times New Roman" pitchFamily="18" charset="0"/>
              </a:rPr>
              <a:t>Yugoslavia.</a:t>
            </a:r>
            <a:r>
              <a:rPr lang="en-US" sz="2800" dirty="0" smtClean="0">
                <a:latin typeface="Times New Roman" pitchFamily="18" charset="0"/>
                <a:cs typeface="Times New Roman" pitchFamily="18" charset="0"/>
              </a:rPr>
              <a:t> Here, a</a:t>
            </a:r>
            <a:r>
              <a:rPr lang="en-US" sz="2800" b="1" dirty="0" smtClean="0">
                <a:latin typeface="Times New Roman" pitchFamily="18" charset="0"/>
                <a:cs typeface="Times New Roman" pitchFamily="18" charset="0"/>
              </a:rPr>
              <a:t> local communist partisan movement took </a:t>
            </a:r>
            <a:r>
              <a:rPr lang="en-US" sz="2800" b="1" dirty="0" smtClean="0">
                <a:latin typeface="Times New Roman" pitchFamily="18" charset="0"/>
                <a:cs typeface="Times New Roman" pitchFamily="18" charset="0"/>
              </a:rPr>
              <a:t>place whose leader was Marshal </a:t>
            </a:r>
            <a:r>
              <a:rPr lang="en-US" sz="2800" b="1" dirty="0" smtClean="0">
                <a:latin typeface="Times New Roman" pitchFamily="18" charset="0"/>
                <a:cs typeface="Times New Roman" pitchFamily="18" charset="0"/>
              </a:rPr>
              <a:t>Tito, </a:t>
            </a:r>
            <a:r>
              <a:rPr lang="en-US" sz="2800" dirty="0" smtClean="0">
                <a:latin typeface="Times New Roman" pitchFamily="18" charset="0"/>
                <a:cs typeface="Times New Roman" pitchFamily="18" charset="0"/>
              </a:rPr>
              <a:t>had been trained in </a:t>
            </a:r>
            <a:r>
              <a:rPr lang="en-US" sz="2800" dirty="0" smtClean="0">
                <a:latin typeface="Times New Roman" pitchFamily="18" charset="0"/>
                <a:cs typeface="Times New Roman" pitchFamily="18" charset="0"/>
              </a:rPr>
              <a:t>Moscow, who refused to accept Russian dominance. </a:t>
            </a:r>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The </a:t>
            </a:r>
            <a:r>
              <a:rPr lang="en-US" sz="2800" u="sng" dirty="0" smtClean="0">
                <a:latin typeface="Times New Roman" pitchFamily="18" charset="0"/>
                <a:cs typeface="Times New Roman" pitchFamily="18" charset="0"/>
              </a:rPr>
              <a:t>Soviet Union immediately ordered her satellites in Eastern Europe to stop their trade with Yugoslavia</a:t>
            </a:r>
            <a:r>
              <a:rPr lang="en-US" sz="2800" dirty="0" smtClean="0">
                <a:latin typeface="Times New Roman" pitchFamily="18" charset="0"/>
                <a:cs typeface="Times New Roman" pitchFamily="18" charset="0"/>
              </a:rPr>
              <a:t>. </a:t>
            </a:r>
            <a:r>
              <a:rPr lang="en-US" sz="2800" u="sng" dirty="0" smtClean="0">
                <a:latin typeface="Times New Roman" pitchFamily="18" charset="0"/>
                <a:cs typeface="Times New Roman" pitchFamily="18" charset="0"/>
              </a:rPr>
              <a:t>The Soviet Union also tried to create conflicts among the Yugoslav Communist Party leaders. </a:t>
            </a:r>
            <a:r>
              <a:rPr lang="en-US" sz="2800" u="sng" dirty="0" smtClean="0">
                <a:latin typeface="Times New Roman" pitchFamily="18" charset="0"/>
                <a:cs typeface="Times New Roman" pitchFamily="18" charset="0"/>
              </a:rPr>
              <a:t>But all failed</a:t>
            </a:r>
            <a:endParaRPr lang="en-US" sz="2800" u="sng"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conflict between Yugoslavia and Russia led to a great fear among the western nations that in the near future, Russia would use force to unseat' the government of Yugoslavia and if that was successful, </a:t>
            </a:r>
            <a:r>
              <a:rPr lang="en-US" sz="2800" b="1" dirty="0">
                <a:latin typeface="Times New Roman" pitchFamily="18" charset="0"/>
                <a:cs typeface="Times New Roman" pitchFamily="18" charset="0"/>
              </a:rPr>
              <a:t>Russia would even order the Red Army to advance into western Europe.</a:t>
            </a:r>
            <a:endParaRPr lang="en-US" sz="2800" b="1" dirty="0"/>
          </a:p>
          <a:p>
            <a:pPr algn="just"/>
            <a:endParaRPr lang="en-US" sz="2800" dirty="0" smtClean="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5507394"/>
      </p:ext>
    </p:extLst>
  </p:cSld>
  <p:clrMapOvr>
    <a:masterClrMapping/>
  </p:clrMapOvr>
  <mc:AlternateContent xmlns:mc="http://schemas.openxmlformats.org/markup-compatibility/2006">
    <mc:Choice xmlns:p14="http://schemas.microsoft.com/office/powerpoint/2010/main" Requires="p14">
      <p:transition spd="slow" p14:dur="2000" advTm="61377"/>
    </mc:Choice>
    <mc:Fallback>
      <p:transition spd="slow" advTm="61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z="3200" b="1" smtClean="0">
                <a:latin typeface="Times New Roman" pitchFamily="18" charset="0"/>
                <a:cs typeface="Times New Roman" pitchFamily="18" charset="0"/>
              </a:rPr>
              <a:t>The Berlin Crisis - the Climax of the Conflict between the East and the West in Europe</a:t>
            </a:r>
            <a:endParaRPr lang="en-US" sz="3200" smtClean="0">
              <a:latin typeface="Times New Roman" pitchFamily="18" charset="0"/>
              <a:cs typeface="Times New Roman" pitchFamily="18" charset="0"/>
            </a:endParaRPr>
          </a:p>
        </p:txBody>
      </p:sp>
      <p:sp>
        <p:nvSpPr>
          <p:cNvPr id="35843" name="Content Placeholder 2"/>
          <p:cNvSpPr>
            <a:spLocks noGrp="1"/>
          </p:cNvSpPr>
          <p:nvPr>
            <p:ph idx="1"/>
          </p:nvPr>
        </p:nvSpPr>
        <p:spPr>
          <a:xfrm>
            <a:off x="457200" y="1484313"/>
            <a:ext cx="8229600" cy="5373687"/>
          </a:xfrm>
        </p:spPr>
        <p:txBody>
          <a:bodyPr>
            <a:normAutofit fontScale="77500" lnSpcReduction="20000"/>
          </a:bodyPr>
          <a:lstStyle/>
          <a:p>
            <a:pPr algn="just"/>
            <a:r>
              <a:rPr lang="en-US" sz="2800" dirty="0" smtClean="0">
                <a:latin typeface="Times New Roman" pitchFamily="18" charset="0"/>
                <a:cs typeface="Times New Roman" pitchFamily="18" charset="0"/>
              </a:rPr>
              <a:t>Russia </a:t>
            </a:r>
            <a:r>
              <a:rPr lang="en-US" sz="2800" dirty="0" smtClean="0">
                <a:latin typeface="Times New Roman" pitchFamily="18" charset="0"/>
                <a:cs typeface="Times New Roman" pitchFamily="18" charset="0"/>
              </a:rPr>
              <a:t>stopped all land traffic </a:t>
            </a:r>
            <a:r>
              <a:rPr lang="en-US" sz="2800" b="1" dirty="0" smtClean="0">
                <a:latin typeface="Times New Roman" pitchFamily="18" charset="0"/>
                <a:cs typeface="Times New Roman" pitchFamily="18" charset="0"/>
              </a:rPr>
              <a:t>between Berlin and West Germany. The western nations took this move as the first of a series of Russian attempts to force them to withdraw first from Germany and then from Europe. They were determined to resist and war nearly resulted. This was the well-known Berlin Crisis. </a:t>
            </a:r>
            <a:r>
              <a:rPr lang="en-US" sz="2800" dirty="0" smtClean="0">
                <a:latin typeface="Times New Roman" pitchFamily="18" charset="0"/>
                <a:cs typeface="Times New Roman" pitchFamily="18" charset="0"/>
              </a:rPr>
              <a:t>The Berlin Crisis marked the climax of the conflict between the East and the West. The origins of that conflict can be traced back to the year 1945.</a:t>
            </a:r>
          </a:p>
          <a:p>
            <a:pPr algn="just"/>
            <a:r>
              <a:rPr lang="en-US" sz="2800" b="1" dirty="0">
                <a:latin typeface="Times New Roman" pitchFamily="18" charset="0"/>
                <a:cs typeface="Times New Roman" pitchFamily="18" charset="0"/>
              </a:rPr>
              <a:t>Early conflict (1945): </a:t>
            </a:r>
            <a:r>
              <a:rPr lang="en-US" sz="2800" dirty="0" smtClean="0">
                <a:latin typeface="Times New Roman" pitchFamily="18" charset="0"/>
                <a:cs typeface="Times New Roman" pitchFamily="18" charset="0"/>
              </a:rPr>
              <a:t>As per Potsdam </a:t>
            </a:r>
            <a:r>
              <a:rPr lang="en-US" sz="2800" dirty="0">
                <a:latin typeface="Times New Roman" pitchFamily="18" charset="0"/>
                <a:cs typeface="Times New Roman" pitchFamily="18" charset="0"/>
              </a:rPr>
              <a:t>agreement Germany was treated as a single economic unit. </a:t>
            </a:r>
            <a:r>
              <a:rPr lang="en-US" sz="2800" u="sng" dirty="0">
                <a:latin typeface="Times New Roman" pitchFamily="18" charset="0"/>
                <a:cs typeface="Times New Roman" pitchFamily="18" charset="0"/>
              </a:rPr>
              <a:t>Russia would obtain as reparations a proportion of the industrial products currently produced by Germany industry in the western zones</a:t>
            </a:r>
            <a:r>
              <a:rPr lang="en-US" sz="2800" dirty="0">
                <a:latin typeface="Times New Roman" pitchFamily="18" charset="0"/>
                <a:cs typeface="Times New Roman" pitchFamily="18" charset="0"/>
              </a:rPr>
              <a:t>; and in return the </a:t>
            </a:r>
            <a:r>
              <a:rPr lang="en-US" sz="2800" u="sng" dirty="0">
                <a:latin typeface="Times New Roman" pitchFamily="18" charset="0"/>
                <a:cs typeface="Times New Roman" pitchFamily="18" charset="0"/>
              </a:rPr>
              <a:t>Russian-controlled eastern zone would deliver food and raw materials to the western zones</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But Russia wanted to exploit the economic resources of the eastern zone as much as possible and did not supply the western </a:t>
            </a:r>
            <a:r>
              <a:rPr lang="en-US" sz="2800" b="1" dirty="0"/>
              <a:t>zones </a:t>
            </a:r>
            <a:r>
              <a:rPr lang="en-US" sz="2800" b="1" dirty="0">
                <a:latin typeface="Times New Roman" pitchFamily="18" charset="0"/>
                <a:cs typeface="Times New Roman" pitchFamily="18" charset="0"/>
              </a:rPr>
              <a:t>with food</a:t>
            </a:r>
            <a:r>
              <a:rPr lang="en-US" sz="2800" dirty="0">
                <a:latin typeface="Times New Roman" pitchFamily="18" charset="0"/>
                <a:cs typeface="Times New Roman" pitchFamily="18" charset="0"/>
              </a:rPr>
              <a:t>. So the Americans did not deliver any industrial products to the eastern zone. Thereafter the western occupying powers and Russia handled economic affairs in their zones independently.</a:t>
            </a:r>
          </a:p>
          <a:p>
            <a:pPr algn="just"/>
            <a:endParaRPr lang="en-US" sz="2800" dirty="0" smtClean="0">
              <a:latin typeface="Times New Roman" pitchFamily="18" charset="0"/>
              <a:cs typeface="Times New Roman" pitchFamily="18" charset="0"/>
            </a:endParaRPr>
          </a:p>
        </p:txBody>
      </p:sp>
      <p:pic>
        <p:nvPicPr>
          <p:cNvPr id="2056" name="Picture 8" descr="The Berlin Crisis (the Berlin Wall) Berlin Crisis (the Berlin Wal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1990" y="0"/>
            <a:ext cx="4949190" cy="67818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1851243"/>
      </p:ext>
    </p:extLst>
  </p:cSld>
  <p:clrMapOvr>
    <a:masterClrMapping/>
  </p:clrMapOvr>
  <mc:AlternateContent xmlns:mc="http://schemas.openxmlformats.org/markup-compatibility/2006">
    <mc:Choice xmlns:p14="http://schemas.microsoft.com/office/powerpoint/2010/main" Requires="p14">
      <p:transition spd="slow" p14:dur="2000" advTm="101744"/>
    </mc:Choice>
    <mc:Fallback>
      <p:transition spd="slow" advTm="10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250825" y="404813"/>
            <a:ext cx="8424863" cy="6192837"/>
          </a:xfrm>
        </p:spPr>
        <p:txBody>
          <a:bodyPr>
            <a:normAutofit fontScale="92500" lnSpcReduction="10000"/>
          </a:bodyPr>
          <a:lstStyle/>
          <a:p>
            <a:pPr algn="just"/>
            <a:r>
              <a:rPr lang="en-US" sz="2800" b="1" u="sng" dirty="0" smtClean="0">
                <a:latin typeface="Times New Roman" pitchFamily="18" charset="0"/>
                <a:cs typeface="Times New Roman" pitchFamily="18" charset="0"/>
              </a:rPr>
              <a:t>Economic conflict (1946): </a:t>
            </a:r>
            <a:r>
              <a:rPr lang="en-US" sz="2800" dirty="0" smtClean="0">
                <a:latin typeface="Times New Roman" pitchFamily="18" charset="0"/>
                <a:cs typeface="Times New Roman" pitchFamily="18" charset="0"/>
              </a:rPr>
              <a:t>In order to revive West Germany </a:t>
            </a:r>
            <a:r>
              <a:rPr lang="en-US" sz="2800" dirty="0" smtClean="0">
                <a:latin typeface="Times New Roman" pitchFamily="18" charset="0"/>
                <a:cs typeface="Times New Roman" pitchFamily="18" charset="0"/>
              </a:rPr>
              <a:t>economically, </a:t>
            </a:r>
            <a:r>
              <a:rPr lang="en-US" sz="2800" dirty="0" smtClean="0">
                <a:latin typeface="Times New Roman" pitchFamily="18" charset="0"/>
                <a:cs typeface="Times New Roman" pitchFamily="18" charset="0"/>
              </a:rPr>
              <a:t>the </a:t>
            </a:r>
            <a:r>
              <a:rPr lang="en-US" sz="2800" u="sng" dirty="0" smtClean="0">
                <a:latin typeface="Times New Roman" pitchFamily="18" charset="0"/>
                <a:cs typeface="Times New Roman" pitchFamily="18" charset="0"/>
              </a:rPr>
              <a:t>American and the British governments permitted the West German industries to raise their levels of production. Russia immediately feared that West Germany would re-emerge as a powerful supporter of the western countries. </a:t>
            </a:r>
            <a:endParaRPr lang="en-US" sz="2800" u="sng" dirty="0" smtClean="0">
              <a:latin typeface="Times New Roman" pitchFamily="18" charset="0"/>
              <a:cs typeface="Times New Roman" pitchFamily="18" charset="0"/>
            </a:endParaRPr>
          </a:p>
          <a:p>
            <a:pPr algn="just"/>
            <a:r>
              <a:rPr lang="en-US" sz="2800" b="1" u="sng" dirty="0" smtClean="0">
                <a:latin typeface="Times New Roman" pitchFamily="18" charset="0"/>
                <a:cs typeface="Times New Roman" pitchFamily="18" charset="0"/>
              </a:rPr>
              <a:t>Increasing </a:t>
            </a:r>
            <a:r>
              <a:rPr lang="en-US" sz="2800" b="1" u="sng" dirty="0" smtClean="0">
                <a:latin typeface="Times New Roman" pitchFamily="18" charset="0"/>
                <a:cs typeface="Times New Roman" pitchFamily="18" charset="0"/>
              </a:rPr>
              <a:t>suspicion (1947): </a:t>
            </a:r>
            <a:r>
              <a:rPr lang="en-US" sz="2800" b="1" u="sng" dirty="0" smtClean="0">
                <a:latin typeface="Times New Roman" pitchFamily="18" charset="0"/>
                <a:cs typeface="Times New Roman" pitchFamily="18" charset="0"/>
              </a:rPr>
              <a:t>Introduction of Tr</a:t>
            </a:r>
            <a:r>
              <a:rPr lang="en-US" sz="2800" u="sng" dirty="0" smtClean="0">
                <a:latin typeface="Times New Roman" pitchFamily="18" charset="0"/>
                <a:cs typeface="Times New Roman" pitchFamily="18" charset="0"/>
              </a:rPr>
              <a:t>uman </a:t>
            </a:r>
            <a:r>
              <a:rPr lang="en-US" sz="2800" u="sng" dirty="0" smtClean="0">
                <a:latin typeface="Times New Roman" pitchFamily="18" charset="0"/>
                <a:cs typeface="Times New Roman" pitchFamily="18" charset="0"/>
              </a:rPr>
              <a:t>Doctrine and </a:t>
            </a:r>
            <a:r>
              <a:rPr lang="en-US" sz="2800" u="sng" dirty="0" smtClean="0">
                <a:latin typeface="Times New Roman" pitchFamily="18" charset="0"/>
                <a:cs typeface="Times New Roman" pitchFamily="18" charset="0"/>
              </a:rPr>
              <a:t>Marshall Plan by US made Russians think, that  </a:t>
            </a:r>
            <a:r>
              <a:rPr lang="en-US" sz="2800" u="sng" dirty="0" smtClean="0">
                <a:latin typeface="Times New Roman" pitchFamily="18" charset="0"/>
                <a:cs typeface="Times New Roman" pitchFamily="18" charset="0"/>
              </a:rPr>
              <a:t>the U.S. was launching an anti-communist campaign against Soviet Russia</a:t>
            </a:r>
            <a:r>
              <a:rPr lang="en-US" sz="2800" dirty="0" smtClean="0">
                <a:latin typeface="Times New Roman" pitchFamily="18" charset="0"/>
                <a:cs typeface="Times New Roman" pitchFamily="18" charset="0"/>
              </a:rPr>
              <a:t>.</a:t>
            </a:r>
          </a:p>
          <a:p>
            <a:pPr algn="just"/>
            <a:r>
              <a:rPr lang="en-US" sz="2800" b="1" u="sng" dirty="0"/>
              <a:t>Diplomatic conflict (1948): </a:t>
            </a:r>
            <a:r>
              <a:rPr lang="en-US" sz="2800" dirty="0"/>
              <a:t>In February 1948, </a:t>
            </a:r>
            <a:r>
              <a:rPr lang="en-US" sz="2800" b="1" dirty="0"/>
              <a:t>Russia was putting forward her claim for the whole of Berlin within her zone.</a:t>
            </a:r>
            <a:r>
              <a:rPr lang="en-US" sz="2800" dirty="0"/>
              <a:t> The Russian claim met with a strong reaction in the West. </a:t>
            </a:r>
            <a:r>
              <a:rPr lang="en-US" sz="2800" u="sng" dirty="0" smtClean="0"/>
              <a:t>In </a:t>
            </a:r>
            <a:r>
              <a:rPr lang="en-US" sz="2800" u="sng" dirty="0"/>
              <a:t>the eyes of the Soviet Union, the U.S. was trying to make West Germany an anti-Soviet military spearhead against her.</a:t>
            </a:r>
          </a:p>
          <a:p>
            <a:pPr algn="just"/>
            <a:endParaRPr lang="en-US" sz="2800" dirty="0" smtClean="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1590009"/>
      </p:ext>
    </p:extLst>
  </p:cSld>
  <p:clrMapOvr>
    <a:masterClrMapping/>
  </p:clrMapOvr>
  <mc:AlternateContent xmlns:mc="http://schemas.openxmlformats.org/markup-compatibility/2006">
    <mc:Choice xmlns:p14="http://schemas.microsoft.com/office/powerpoint/2010/main" Requires="p14">
      <p:transition spd="slow" p14:dur="2000" advTm="64205"/>
    </mc:Choice>
    <mc:Fallback>
      <p:transition spd="slow" advTm="6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1817</TotalTime>
  <Words>2580</Words>
  <Application>Microsoft Office PowerPoint</Application>
  <PresentationFormat>On-screen Show (4:3)</PresentationFormat>
  <Paragraphs>104</Paragraphs>
  <Slides>17</Slides>
  <Notes>8</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Times New Roman</vt:lpstr>
      <vt:lpstr>Wingdings</vt:lpstr>
      <vt:lpstr>Office Theme</vt:lpstr>
      <vt:lpstr>BEGINNING OF THE COLD WAR</vt:lpstr>
      <vt:lpstr>Marshal Plan (USA) VS Molotov Plan (USSR)</vt:lpstr>
      <vt:lpstr>The Marshall Plan  </vt:lpstr>
      <vt:lpstr>Cold War Expansion </vt:lpstr>
      <vt:lpstr>Soviet Control in Eastern Europe</vt:lpstr>
      <vt:lpstr>PowerPoint Presentation</vt:lpstr>
      <vt:lpstr>PowerPoint Presentation</vt:lpstr>
      <vt:lpstr>The Berlin Crisis - the Climax of the Conflict between the East and the West in Europe</vt:lpstr>
      <vt:lpstr>PowerPoint Presentation</vt:lpstr>
      <vt:lpstr>PowerPoint Presentation</vt:lpstr>
      <vt:lpstr>Significance of the blockade:</vt:lpstr>
      <vt:lpstr>Military Alliances and The North Atlantic Treaty Organization </vt:lpstr>
      <vt:lpstr>PowerPoint Presentation</vt:lpstr>
      <vt:lpstr>China and Russia</vt:lpstr>
      <vt:lpstr>Division of Korea and Korean War</vt:lpstr>
      <vt:lpstr>Cuba: Cold War</vt:lpstr>
      <vt:lpstr>U.S., Chinese, and Soviet Negotiations in the 1970s and 1980s:  Détente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BEGINNING OF THE COLD WAR</dc:title>
  <dc:creator>Sakul Kundra</dc:creator>
  <cp:lastModifiedBy>Sakul Kundra</cp:lastModifiedBy>
  <cp:revision>43</cp:revision>
  <dcterms:created xsi:type="dcterms:W3CDTF">2006-08-16T00:00:00Z</dcterms:created>
  <dcterms:modified xsi:type="dcterms:W3CDTF">2020-04-28T05:06:21Z</dcterms:modified>
</cp:coreProperties>
</file>