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8" r:id="rId3"/>
    <p:sldId id="257" r:id="rId4"/>
    <p:sldId id="258" r:id="rId5"/>
    <p:sldId id="269" r:id="rId6"/>
    <p:sldId id="264" r:id="rId7"/>
    <p:sldId id="259" r:id="rId8"/>
    <p:sldId id="266" r:id="rId9"/>
    <p:sldId id="262" r:id="rId10"/>
    <p:sldId id="263" r:id="rId11"/>
    <p:sldId id="260" r:id="rId12"/>
    <p:sldId id="261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142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09-May-20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2800" dirty="0" smtClean="0"/>
              <a:t>Week </a:t>
            </a:r>
            <a:r>
              <a:rPr lang="en-US" sz="2800" dirty="0"/>
              <a:t>12:Proxy wars and their </a:t>
            </a:r>
            <a:r>
              <a:rPr lang="en-US" sz="2800" dirty="0" smtClean="0"/>
              <a:t>legacies. </a:t>
            </a:r>
            <a:r>
              <a:rPr lang="en-US" sz="2800" dirty="0" smtClean="0"/>
              <a:t>Afghanistan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5211762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</a:t>
            </a:r>
            <a:r>
              <a:rPr lang="en-US" dirty="0"/>
              <a:t> </a:t>
            </a:r>
            <a:r>
              <a:rPr lang="en-US" b="1" dirty="0"/>
              <a:t>proxy war</a:t>
            </a:r>
            <a:r>
              <a:rPr lang="en-US" dirty="0"/>
              <a:t> is an armed conflict between two states </a:t>
            </a:r>
            <a:r>
              <a:rPr lang="en-US" dirty="0" smtClean="0"/>
              <a:t>or non-state actors</a:t>
            </a:r>
            <a:r>
              <a:rPr lang="en-US" b="1" dirty="0"/>
              <a:t> which act on the instigation or on behalf of other parties that are not directly involved in the hostilities</a:t>
            </a:r>
            <a:endParaRPr lang="en-US" b="1" dirty="0" smtClean="0"/>
          </a:p>
          <a:p>
            <a:r>
              <a:rPr lang="en-US" b="1" u="sng" dirty="0" smtClean="0"/>
              <a:t>Multiple</a:t>
            </a:r>
            <a:r>
              <a:rPr lang="en-US" b="1" u="sng" dirty="0"/>
              <a:t> proxy wars stood in for actual conflict between th</a:t>
            </a:r>
            <a:r>
              <a:rPr lang="en-US" u="sng" dirty="0"/>
              <a:t>e United States and the Soviet Union</a:t>
            </a:r>
            <a:r>
              <a:rPr lang="en-US" dirty="0"/>
              <a:t>. The Korean </a:t>
            </a:r>
            <a:r>
              <a:rPr lang="en-US" b="1" dirty="0"/>
              <a:t>War</a:t>
            </a:r>
            <a:r>
              <a:rPr lang="en-US" dirty="0"/>
              <a:t>, Vietnam </a:t>
            </a:r>
            <a:r>
              <a:rPr lang="en-US" b="1" dirty="0"/>
              <a:t>War</a:t>
            </a:r>
            <a:r>
              <a:rPr lang="en-US" dirty="0"/>
              <a:t>, and a number of other armed conflicts</a:t>
            </a:r>
            <a:r>
              <a:rPr lang="en-US" u="sng" dirty="0"/>
              <a:t>, during which both sides either funded one side of the </a:t>
            </a:r>
            <a:r>
              <a:rPr lang="en-US" b="1" u="sng" dirty="0"/>
              <a:t>war</a:t>
            </a:r>
            <a:r>
              <a:rPr lang="en-US" u="sng" dirty="0"/>
              <a:t> or fought directly against a communist or capitalist force, are all considered </a:t>
            </a:r>
            <a:r>
              <a:rPr lang="en-US" b="1" u="sng" dirty="0"/>
              <a:t>Cold War </a:t>
            </a:r>
            <a:r>
              <a:rPr lang="en-US" b="1" u="sng" dirty="0" smtClean="0"/>
              <a:t>proxies. </a:t>
            </a:r>
          </a:p>
          <a:p>
            <a:r>
              <a:rPr lang="en-US" u="sng" dirty="0"/>
              <a:t>The USSR supported communist revolutionary groups throughout the globe, while the US attempted to contain communism’s expansion to other countries. </a:t>
            </a:r>
            <a:endParaRPr lang="en-US" b="1" u="sng" dirty="0" smtClean="0"/>
          </a:p>
          <a:p>
            <a:r>
              <a:rPr lang="en-US" dirty="0"/>
              <a:t>In the 1980 s and early 1990 s, </a:t>
            </a:r>
            <a:r>
              <a:rPr lang="en-US" b="1" u="sng" dirty="0"/>
              <a:t>Afghanistan</a:t>
            </a:r>
            <a:r>
              <a:rPr lang="en-US" u="sng" dirty="0"/>
              <a:t> was a </a:t>
            </a:r>
            <a:r>
              <a:rPr lang="en-US" b="1" u="sng" dirty="0"/>
              <a:t>proxy</a:t>
            </a:r>
            <a:r>
              <a:rPr lang="en-US" u="sng" dirty="0"/>
              <a:t> battleground for the </a:t>
            </a:r>
            <a:r>
              <a:rPr lang="en-US" b="1" u="sng" dirty="0"/>
              <a:t>Cold War</a:t>
            </a:r>
            <a:r>
              <a:rPr lang="en-US" u="sng" dirty="0"/>
              <a:t> between the United States and the Soviet Union</a:t>
            </a:r>
            <a:r>
              <a:rPr lang="en-US" dirty="0"/>
              <a:t>. 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3366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79841"/>
    </mc:Choice>
    <mc:Fallback>
      <p:transition spd="slow" advTm="798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Afghanistan in 1990s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906963"/>
          </a:xfrm>
        </p:spPr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pitchFamily="34" charset="0"/>
                <a:cs typeface="Times New Roman" pitchFamily="18" charset="0"/>
              </a:rPr>
              <a:t>The </a:t>
            </a:r>
            <a:r>
              <a:rPr lang="en-US" altLang="en-US" dirty="0">
                <a:latin typeface="Arial" pitchFamily="34" charset="0"/>
                <a:cs typeface="Times New Roman" pitchFamily="18" charset="0"/>
              </a:rPr>
              <a:t>Taliban was accused of supporting the terrorists that</a:t>
            </a:r>
            <a:r>
              <a:rPr lang="en-US" altLang="en-US" dirty="0">
                <a:latin typeface="Arial" pitchFamily="34" charset="0"/>
              </a:rPr>
              <a:t> </a:t>
            </a:r>
            <a:r>
              <a:rPr lang="en-US" altLang="en-US" dirty="0">
                <a:latin typeface="Arial" pitchFamily="34" charset="0"/>
                <a:cs typeface="Times New Roman" pitchFamily="18" charset="0"/>
              </a:rPr>
              <a:t>attacked the World Trade Center and the Pentagon on September</a:t>
            </a:r>
            <a:r>
              <a:rPr lang="en-US" altLang="en-US" dirty="0">
                <a:latin typeface="Arial" pitchFamily="34" charset="0"/>
              </a:rPr>
              <a:t> </a:t>
            </a:r>
            <a:r>
              <a:rPr lang="en-US" altLang="en-US" dirty="0">
                <a:latin typeface="Arial" pitchFamily="34" charset="0"/>
                <a:cs typeface="Times New Roman" pitchFamily="18" charset="0"/>
              </a:rPr>
              <a:t>11, 2001. U.S. and allied military forces began conducting air</a:t>
            </a:r>
            <a:r>
              <a:rPr lang="en-US" altLang="en-US" dirty="0">
                <a:latin typeface="Arial" pitchFamily="34" charset="0"/>
              </a:rPr>
              <a:t> </a:t>
            </a:r>
            <a:r>
              <a:rPr lang="en-US" altLang="en-US" dirty="0">
                <a:latin typeface="Arial" pitchFamily="34" charset="0"/>
                <a:cs typeface="Times New Roman" pitchFamily="18" charset="0"/>
              </a:rPr>
              <a:t>strikes on Taliban facilities in Afghanistan on October 7, 2001 </a:t>
            </a:r>
            <a:endParaRPr lang="en-US" altLang="en-US" dirty="0" smtClean="0">
              <a:latin typeface="Arial" pitchFamily="34" charset="0"/>
              <a:cs typeface="Times New Roman" pitchFamily="18" charset="0"/>
            </a:endParaRPr>
          </a:p>
          <a:p>
            <a:pPr>
              <a:lnSpc>
                <a:spcPct val="90000"/>
              </a:lnSpc>
            </a:pPr>
            <a:r>
              <a:rPr lang="en-US" altLang="en-US" dirty="0" smtClean="0">
                <a:latin typeface="Arial" pitchFamily="34" charset="0"/>
              </a:rPr>
              <a:t>Terrorist </a:t>
            </a:r>
            <a:r>
              <a:rPr lang="en-US" altLang="en-US" dirty="0">
                <a:latin typeface="Arial" pitchFamily="34" charset="0"/>
              </a:rPr>
              <a:t>attack on the World Trade Center in New York on September 11, 2001</a:t>
            </a:r>
          </a:p>
          <a:p>
            <a:pPr>
              <a:lnSpc>
                <a:spcPct val="90000"/>
              </a:lnSpc>
            </a:pPr>
            <a:r>
              <a:rPr lang="en-US" altLang="en-US" dirty="0">
                <a:latin typeface="Arial" pitchFamily="34" charset="0"/>
              </a:rPr>
              <a:t>Osama Bin Laden was identified as being the leader of a terrorist organization with headquarters in Afghanistan that planned the attack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34387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96"/>
    </mc:Choice>
    <mc:Fallback>
      <p:transition spd="slow" advTm="3069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altLang="en-US" dirty="0">
                <a:cs typeface="Trebuchet MS" pitchFamily="34" charset="0"/>
              </a:rPr>
              <a:t>The link between </a:t>
            </a:r>
            <a:br>
              <a:rPr lang="en-GB" altLang="en-US" dirty="0">
                <a:cs typeface="Trebuchet MS" pitchFamily="34" charset="0"/>
              </a:rPr>
            </a:br>
            <a:r>
              <a:rPr lang="en-GB" altLang="en-US" dirty="0">
                <a:cs typeface="Trebuchet MS" pitchFamily="34" charset="0"/>
              </a:rPr>
              <a:t>September 11 and Afghanistan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305800" cy="4876800"/>
          </a:xfrm>
        </p:spPr>
        <p:txBody>
          <a:bodyPr>
            <a:normAutofit fontScale="85000" lnSpcReduction="20000"/>
          </a:bodyPr>
          <a:lstStyle/>
          <a:p>
            <a:pPr marL="514350" indent="-514350" fontAlgn="auto">
              <a:lnSpc>
                <a:spcPct val="93000"/>
              </a:lnSpc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Afghans did </a:t>
            </a:r>
            <a:r>
              <a:rPr lang="en-GB" u="sng" dirty="0"/>
              <a:t>NOT</a:t>
            </a:r>
            <a:r>
              <a:rPr lang="en-GB" dirty="0"/>
              <a:t> carry out the terrorist attacks on the U.S.</a:t>
            </a:r>
          </a:p>
          <a:p>
            <a:pPr marL="514350" indent="-514350" fontAlgn="auto"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Al-Qaeda, a terrorist network operating within Afghanistan and other </a:t>
            </a:r>
            <a:r>
              <a:rPr lang="en-GB" dirty="0" smtClean="0"/>
              <a:t>places</a:t>
            </a:r>
            <a:r>
              <a:rPr lang="en-GB" dirty="0"/>
              <a:t>.</a:t>
            </a:r>
            <a:endParaRPr lang="en-GB" dirty="0"/>
          </a:p>
          <a:p>
            <a:pPr marL="514350" indent="-514350" fontAlgn="auto"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Many Afghans expressed their solidarity with the people of the U.S. after Sept. 11</a:t>
            </a:r>
          </a:p>
          <a:p>
            <a:pPr marL="514350" indent="-514350" fontAlgn="auto"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After September 11, the U.S. invaded Afghanistan and toppled the Taliban for sheltering Osama bin Laden</a:t>
            </a:r>
          </a:p>
          <a:p>
            <a:pPr marL="514350" indent="-514350" fontAlgn="auto"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U.S. and NATO forces remain in Afghanistan </a:t>
            </a:r>
            <a:r>
              <a:rPr lang="en-GB" dirty="0" smtClean="0"/>
              <a:t>today</a:t>
            </a:r>
          </a:p>
          <a:p>
            <a:pPr marL="514350" indent="-514350">
              <a:buFont typeface="+mj-lt"/>
              <a:buAutoNum type="arabicPeriod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 smtClean="0"/>
              <a:t> Afghanistan </a:t>
            </a:r>
            <a:r>
              <a:rPr lang="en-GB" dirty="0" smtClean="0"/>
              <a:t>now faces number of challenges as it tries to rebuild after years of war. Major challenges are Poverty, Education, Health, Gender equity and Governance</a:t>
            </a:r>
            <a:endParaRPr lang="en-GB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9249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3125"/>
    </mc:Choice>
    <mc:Fallback>
      <p:transition spd="slow" advTm="531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lnSpc>
                <a:spcPct val="93000"/>
              </a:lnSpc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dirty="0"/>
              <a:t>In October 2004, </a:t>
            </a:r>
            <a:r>
              <a:rPr lang="en-GB" altLang="en-US" b="1" dirty="0"/>
              <a:t>Hamid Karzai</a:t>
            </a:r>
            <a:r>
              <a:rPr lang="en-GB" altLang="en-US" dirty="0"/>
              <a:t> was elected President of Afghanistan.  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dirty="0" smtClean="0"/>
              <a:t>Parliamentary </a:t>
            </a:r>
            <a:r>
              <a:rPr lang="en-GB" altLang="en-US" dirty="0"/>
              <a:t>elections were held in 2005.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dirty="0"/>
              <a:t>Local warlords, however, still hold power in many parts of the country.  This contributes to the insecurity in Afghanistan</a:t>
            </a: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80957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1092"/>
    </mc:Choice>
    <mc:Fallback>
      <p:transition spd="slow" advTm="210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Afghanistan Background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77500" lnSpcReduction="20000"/>
          </a:bodyPr>
          <a:lstStyle/>
          <a:p>
            <a:r>
              <a:rPr lang="en-US" u="sng" dirty="0"/>
              <a:t>Located in Central Asia (Capital Kabul): Bordered by six countries: China, Iran, Pakistan, Tajikistan, Turkmenistan and Uzbekistan</a:t>
            </a:r>
          </a:p>
          <a:p>
            <a:r>
              <a:rPr lang="en-US" u="sng" dirty="0"/>
              <a:t>Major Ethnic Groups: Pashtuns (42%), </a:t>
            </a:r>
            <a:r>
              <a:rPr lang="en-US" u="sng" dirty="0" err="1"/>
              <a:t>Takiks</a:t>
            </a:r>
            <a:r>
              <a:rPr lang="en-US" u="sng" dirty="0"/>
              <a:t> (27%), Uzbeks (9%), </a:t>
            </a:r>
            <a:r>
              <a:rPr lang="en-US" u="sng" dirty="0" err="1"/>
              <a:t>Hazaras</a:t>
            </a:r>
            <a:r>
              <a:rPr lang="en-US" u="sng" dirty="0"/>
              <a:t> (9%) &amp; Others (13%). </a:t>
            </a:r>
            <a:r>
              <a:rPr lang="en-US" dirty="0"/>
              <a:t>Islam is the religions practiced by most Afghans. Most Afghans live in rural areas and ¾ population consists of farmers and nomads</a:t>
            </a:r>
          </a:p>
          <a:p>
            <a:r>
              <a:rPr lang="en-US" b="1" u="sng" dirty="0">
                <a:latin typeface="Arial" charset="0"/>
                <a:cs typeface="Times New Roman" pitchFamily="18" charset="0"/>
              </a:rPr>
              <a:t>Afghanistan has had a long history of internal and external</a:t>
            </a:r>
            <a:r>
              <a:rPr lang="en-US" b="1" u="sng" dirty="0">
                <a:latin typeface="Arial" charset="0"/>
              </a:rPr>
              <a:t> c</a:t>
            </a:r>
            <a:r>
              <a:rPr lang="en-US" b="1" u="sng" dirty="0">
                <a:latin typeface="Arial" charset="0"/>
                <a:cs typeface="Times New Roman" pitchFamily="18" charset="0"/>
              </a:rPr>
              <a:t>onflicts, including two wars with the United Kingdom in the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>
                <a:latin typeface="Arial" charset="0"/>
                <a:cs typeface="Times New Roman" pitchFamily="18" charset="0"/>
              </a:rPr>
              <a:t>1800s and an invasion by the Soviet Union in 1979. Since the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>
                <a:latin typeface="Arial" charset="0"/>
                <a:cs typeface="Times New Roman" pitchFamily="18" charset="0"/>
              </a:rPr>
              <a:t>Soviets left in 1989, Afghanistan has experienced many internal</a:t>
            </a:r>
            <a:r>
              <a:rPr lang="en-US" b="1" u="sng" dirty="0">
                <a:latin typeface="Arial" charset="0"/>
              </a:rPr>
              <a:t> </a:t>
            </a:r>
            <a:r>
              <a:rPr lang="en-US" b="1" u="sng" dirty="0">
                <a:latin typeface="Arial" charset="0"/>
                <a:cs typeface="Times New Roman" pitchFamily="18" charset="0"/>
              </a:rPr>
              <a:t>conflicts over control of the country.</a:t>
            </a:r>
            <a:endParaRPr lang="en-US" b="1" u="sng" dirty="0">
              <a:latin typeface="Arial" charset="0"/>
            </a:endParaRP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3255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8505"/>
    </mc:Choice>
    <mc:Fallback>
      <p:transition spd="slow" advTm="385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rebuchet MS" pitchFamily="34" charset="0"/>
              </a:rPr>
              <a:t>Afghanistan: 1774 </a:t>
            </a:r>
            <a:r>
              <a:rPr lang="en-US" altLang="en-US" dirty="0">
                <a:cs typeface="Trebuchet MS" pitchFamily="34" charset="0"/>
              </a:rPr>
              <a:t>- 1921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62500" lnSpcReduction="20000"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/>
              <a:t>Capital of Afghanistan transferred from Kandahar to Kabul because of tribal </a:t>
            </a:r>
            <a:r>
              <a:rPr lang="en-US" altLang="en-US" dirty="0" smtClean="0"/>
              <a:t>fighting. </a:t>
            </a:r>
            <a:r>
              <a:rPr lang="en-US" altLang="en-US" b="1" u="sng" dirty="0" smtClean="0"/>
              <a:t>Constant </a:t>
            </a:r>
            <a:r>
              <a:rPr lang="en-US" altLang="en-US" b="1" u="sng" dirty="0"/>
              <a:t>internal fighting </a:t>
            </a:r>
            <a:r>
              <a:rPr lang="en-US" altLang="en-US" dirty="0"/>
              <a:t>inside Afghanistan.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u="sng" dirty="0"/>
              <a:t>First Anglo-Afghan War</a:t>
            </a:r>
            <a:r>
              <a:rPr lang="en-US" altLang="en-US" dirty="0"/>
              <a:t>. The British in India try to control Afghanistan, this war ended with the British force of 16,500 wiped out with only one survivor making it alive to a British fort in Jalalabad.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/>
              <a:t>Afghanistan is independent but the British take Baluchistan making Afghanistan a landlocked country.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u="sng" dirty="0"/>
              <a:t>Second Anglo-Afghan War</a:t>
            </a:r>
            <a:r>
              <a:rPr lang="en-US" altLang="en-US" dirty="0"/>
              <a:t>. The British take some territories from Afghanistan and allows them to run their internal affairs but Britain handled Afghan Foreign Affairs.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/>
              <a:t>Russia  takes Afghan territory in the north.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u="sng" dirty="0"/>
              <a:t>Third Anglo-Afghan War</a:t>
            </a:r>
            <a:r>
              <a:rPr lang="en-US" altLang="en-US" dirty="0"/>
              <a:t>. Afghanistan wins and gains full control of her Foreign Affairs. 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707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8240"/>
    </mc:Choice>
    <mc:Fallback>
      <p:transition spd="slow" advTm="282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82000" cy="715962"/>
          </a:xfrm>
        </p:spPr>
        <p:txBody>
          <a:bodyPr>
            <a:normAutofit/>
          </a:bodyPr>
          <a:lstStyle/>
          <a:p>
            <a:r>
              <a:rPr lang="en-US" sz="3600" dirty="0" smtClean="0"/>
              <a:t>Afghanistan: </a:t>
            </a:r>
            <a:r>
              <a:rPr lang="en-US" sz="3600" dirty="0" smtClean="0"/>
              <a:t>1921-1950; 1933-1973; 1979 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382000" cy="5410200"/>
          </a:xfrm>
        </p:spPr>
        <p:txBody>
          <a:bodyPr>
            <a:normAutofit fontScale="85000" lnSpcReduction="20000"/>
          </a:bodyPr>
          <a:lstStyle/>
          <a:p>
            <a:r>
              <a:rPr lang="en-US" altLang="en-US" dirty="0"/>
              <a:t>Many power struggles as tribes try to obtain political power.</a:t>
            </a:r>
          </a:p>
          <a:p>
            <a:r>
              <a:rPr lang="en-US" altLang="en-US" b="1" dirty="0"/>
              <a:t>1929 Muhammad Khan became King </a:t>
            </a:r>
            <a:r>
              <a:rPr lang="en-US" altLang="en-US" dirty="0"/>
              <a:t>and tried to reform the country but was assassinated.</a:t>
            </a:r>
          </a:p>
          <a:p>
            <a:r>
              <a:rPr lang="en-US" altLang="en-US" dirty="0"/>
              <a:t>United States formally recognizes Afghanistan, 1934.</a:t>
            </a:r>
          </a:p>
          <a:p>
            <a:r>
              <a:rPr lang="en-US" altLang="en-US" dirty="0"/>
              <a:t>Many tribal leaders tried to unite Afghanistan but violence prevailed.</a:t>
            </a:r>
          </a:p>
          <a:p>
            <a:r>
              <a:rPr lang="en-US" altLang="en-US" dirty="0"/>
              <a:t>Attempts at democracy failed.</a:t>
            </a:r>
          </a:p>
          <a:p>
            <a:r>
              <a:rPr lang="en-US" altLang="en-US" dirty="0"/>
              <a:t>Britain withdraws from India, Pakistan is carved out of Indian and Afghan lands</a:t>
            </a:r>
            <a:r>
              <a:rPr lang="en-US" altLang="en-US" dirty="0" smtClean="0"/>
              <a:t>.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US" b="1" dirty="0" smtClean="0"/>
              <a:t>From 1933-1973: King </a:t>
            </a:r>
            <a:r>
              <a:rPr lang="en-US" b="1" dirty="0" err="1"/>
              <a:t>Zahir</a:t>
            </a:r>
            <a:r>
              <a:rPr lang="en-US" b="1" dirty="0"/>
              <a:t> </a:t>
            </a:r>
            <a:r>
              <a:rPr lang="en-US" b="1" dirty="0" err="1"/>
              <a:t>Shar</a:t>
            </a:r>
            <a:r>
              <a:rPr lang="en-US" b="1" dirty="0"/>
              <a:t> </a:t>
            </a:r>
            <a:r>
              <a:rPr lang="en-US" b="1" dirty="0" smtClean="0"/>
              <a:t>sat </a:t>
            </a:r>
            <a:r>
              <a:rPr lang="en-US" b="1" dirty="0"/>
              <a:t>on the </a:t>
            </a:r>
            <a:r>
              <a:rPr lang="en-US" b="1" dirty="0" smtClean="0"/>
              <a:t>Kabul </a:t>
            </a:r>
            <a:r>
              <a:rPr lang="en-US" b="1" dirty="0"/>
              <a:t>throne for forty years. 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US" b="1" dirty="0"/>
              <a:t>A </a:t>
            </a:r>
            <a:r>
              <a:rPr lang="en-US" b="1" dirty="0">
                <a:solidFill>
                  <a:srgbClr val="EF1F1D"/>
                </a:solidFill>
              </a:rPr>
              <a:t>coup </a:t>
            </a:r>
            <a:r>
              <a:rPr lang="en-US" b="1" dirty="0" err="1">
                <a:solidFill>
                  <a:srgbClr val="EF1F1D"/>
                </a:solidFill>
              </a:rPr>
              <a:t>d’etat</a:t>
            </a:r>
            <a:r>
              <a:rPr lang="en-US" b="1" dirty="0"/>
              <a:t> led by his cousin in 1973 ended his reign.</a:t>
            </a:r>
          </a:p>
          <a:p>
            <a:pPr marL="0" indent="0" fontAlgn="auto">
              <a:buNone/>
              <a:defRPr/>
            </a:pPr>
            <a:endParaRPr lang="en-US" dirty="0"/>
          </a:p>
          <a:p>
            <a:endParaRPr lang="en-US" alt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6579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234"/>
    </mc:Choice>
    <mc:Fallback>
      <p:transition spd="slow" advTm="582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/>
              <a:t>Cold War in Afghanistan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17638"/>
            <a:ext cx="8229600" cy="4708525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 smtClean="0"/>
              <a:t>The </a:t>
            </a:r>
            <a:r>
              <a:rPr lang="en-US" b="1" dirty="0"/>
              <a:t>Soviet Union invaded Afghanistan in 1979, fighting to install a communist government. The US provided support to insurgent groups, known as the </a:t>
            </a:r>
            <a:r>
              <a:rPr lang="en-US" b="1" dirty="0" err="1"/>
              <a:t>mujahideen</a:t>
            </a:r>
            <a:r>
              <a:rPr lang="en-US" b="1" dirty="0"/>
              <a:t>. The USSR fought the costly war for nearly 10 years before withdrawing in 1989 as the Cold War was coming to an end. </a:t>
            </a:r>
            <a:endParaRPr lang="en-US" b="1" dirty="0" smtClean="0"/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b="1" dirty="0"/>
              <a:t>Soviet Union invaded in 1979 and installed a Communist government</a:t>
            </a:r>
          </a:p>
          <a:p>
            <a:pPr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</a:pPr>
            <a:r>
              <a:rPr lang="en-GB" altLang="en-US" dirty="0"/>
              <a:t>From 1979-1989, Afghanistan became a battleground of the Cold War between the US-USSR (with the U.S. supporting Afghans who resisted the Soviets)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31024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1639"/>
    </mc:Choice>
    <mc:Fallback>
      <p:transition spd="slow" advTm="416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dirty="0" smtClean="0">
                <a:cs typeface="Trebuchet MS" pitchFamily="34" charset="0"/>
              </a:rPr>
              <a:t>Afghanistan Before 1979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43000"/>
            <a:ext cx="8305800" cy="5410200"/>
          </a:xfrm>
        </p:spPr>
        <p:txBody>
          <a:bodyPr>
            <a:normAutofit fontScale="92500" lnSpcReduction="10000"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 smtClean="0"/>
              <a:t>Government </a:t>
            </a:r>
            <a:r>
              <a:rPr lang="en-US" altLang="en-US" dirty="0"/>
              <a:t>instability leads to frequent riots and overthrows.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 err="1"/>
              <a:t>Daoud</a:t>
            </a:r>
            <a:r>
              <a:rPr lang="en-US" altLang="en-US" dirty="0"/>
              <a:t> Khan and the Communist Afghan Party seize power and the </a:t>
            </a:r>
            <a:r>
              <a:rPr lang="en-US" altLang="en-US" b="1" dirty="0"/>
              <a:t>Republic of Afghanistan is born in 1973</a:t>
            </a:r>
            <a:r>
              <a:rPr lang="en-US" altLang="en-US" dirty="0"/>
              <a:t>. Internal problems with this party cause </a:t>
            </a:r>
            <a:r>
              <a:rPr lang="en-US" altLang="en-US" dirty="0" err="1"/>
              <a:t>Daoud</a:t>
            </a:r>
            <a:r>
              <a:rPr lang="en-US" altLang="en-US" dirty="0"/>
              <a:t> to be killed.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dirty="0"/>
              <a:t>Mass arrests, tortures and violence become common place in Afghanistan.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r>
              <a:rPr lang="en-US" altLang="en-US" b="1" dirty="0"/>
              <a:t>The Afghan guerrilla group (</a:t>
            </a:r>
            <a:r>
              <a:rPr lang="en-US" altLang="en-US" b="1" dirty="0" err="1"/>
              <a:t>Mujahideen</a:t>
            </a:r>
            <a:r>
              <a:rPr lang="en-US" altLang="en-US" b="1" dirty="0"/>
              <a:t>) formed to fight and resist government that was backed by Communist Russia.</a:t>
            </a:r>
          </a:p>
          <a:p>
            <a:pPr>
              <a:spcBef>
                <a:spcPct val="50000"/>
              </a:spcBef>
              <a:buFont typeface="Wingdings" pitchFamily="2" charset="2"/>
              <a:buChar char="§"/>
            </a:pPr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680961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9206"/>
    </mc:Choice>
    <mc:Fallback>
      <p:transition spd="slow" advTm="2920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3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Afghan History: </a:t>
            </a:r>
            <a:r>
              <a:rPr lang="en-US" dirty="0" smtClean="0"/>
              <a:t>1979-1990s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838200"/>
            <a:ext cx="8458200" cy="5791200"/>
          </a:xfrm>
        </p:spPr>
        <p:txBody>
          <a:bodyPr>
            <a:normAutofit fontScale="70000" lnSpcReduction="20000"/>
          </a:bodyPr>
          <a:lstStyle/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b="1" dirty="0"/>
              <a:t>In 1980, Soviet Union invades Afghanistan with thousands of troops to support the government in its struggle with the holy warriors called </a:t>
            </a:r>
            <a:r>
              <a:rPr lang="en-US" altLang="en-US" b="1" dirty="0" err="1"/>
              <a:t>Mujahideen</a:t>
            </a:r>
            <a:r>
              <a:rPr lang="en-US" altLang="en-US" b="1" dirty="0"/>
              <a:t>.  </a:t>
            </a:r>
            <a:r>
              <a:rPr lang="en-US" altLang="en-US" dirty="0"/>
              <a:t>The Soviets with superior weapons could not defeat the guerrilla tactics of the rebels.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u="sng" dirty="0"/>
              <a:t>In 1988 the Soviets began withdrawing its troops from Afghanistan</a:t>
            </a:r>
            <a:r>
              <a:rPr lang="en-US" altLang="en-US" u="sng" dirty="0" smtClean="0"/>
              <a:t>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GB" dirty="0"/>
              <a:t>Soviet Union withdrew in 1989, but civil war erupted among factions of </a:t>
            </a:r>
            <a:r>
              <a:rPr lang="en-GB" dirty="0" err="1"/>
              <a:t>guerilla</a:t>
            </a:r>
            <a:r>
              <a:rPr lang="en-GB" dirty="0"/>
              <a:t> fighters known as 'mujahedin' 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u="sng" dirty="0" smtClean="0"/>
              <a:t>Fighting </a:t>
            </a:r>
            <a:r>
              <a:rPr lang="en-US" altLang="en-US" u="sng" dirty="0"/>
              <a:t>between the government and the </a:t>
            </a:r>
            <a:r>
              <a:rPr lang="en-US" altLang="en-US" u="sng" dirty="0" err="1"/>
              <a:t>Mujahideen</a:t>
            </a:r>
            <a:r>
              <a:rPr lang="en-US" altLang="en-US" u="sng" dirty="0"/>
              <a:t> continued until 1992 when the rebels overthrew the government.</a:t>
            </a:r>
          </a:p>
          <a:p>
            <a:pPr>
              <a:spcBef>
                <a:spcPct val="50000"/>
              </a:spcBef>
              <a:buFont typeface="Wingdings" panose="05000000000000000000" pitchFamily="2" charset="2"/>
              <a:buChar char="Ø"/>
            </a:pPr>
            <a:r>
              <a:rPr lang="en-US" altLang="en-US" u="sng" dirty="0"/>
              <a:t>By the late 1990’s a Islamic group known as the Taliban had taken control of most of Afghanistan and set up a Council of Ministers to rule the country.</a:t>
            </a:r>
          </a:p>
          <a:p>
            <a:pP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 smtClean="0"/>
              <a:t>Civil </a:t>
            </a:r>
            <a:r>
              <a:rPr lang="en-GB" dirty="0"/>
              <a:t>war continued until 1996, when hard-line group known as the </a:t>
            </a:r>
            <a:r>
              <a:rPr lang="en-GB" b="1" dirty="0"/>
              <a:t>Taliban seized power</a:t>
            </a:r>
          </a:p>
          <a:p>
            <a:pPr>
              <a:buFont typeface="Wingdings" panose="05000000000000000000" pitchFamily="2" charset="2"/>
              <a:buChar char="Ø"/>
              <a:tabLst>
                <a:tab pos="454025" algn="l"/>
                <a:tab pos="911225" algn="l"/>
                <a:tab pos="1368425" algn="l"/>
                <a:tab pos="1825625" algn="l"/>
                <a:tab pos="2282825" algn="l"/>
                <a:tab pos="2740025" algn="l"/>
                <a:tab pos="3197225" algn="l"/>
                <a:tab pos="3654425" algn="l"/>
                <a:tab pos="4111625" algn="l"/>
                <a:tab pos="4568825" algn="l"/>
                <a:tab pos="5026025" algn="l"/>
                <a:tab pos="5483225" algn="l"/>
                <a:tab pos="5940425" algn="l"/>
                <a:tab pos="6397625" algn="l"/>
                <a:tab pos="6854825" algn="l"/>
                <a:tab pos="7312025" algn="l"/>
                <a:tab pos="7769225" algn="l"/>
                <a:tab pos="8226425" algn="l"/>
                <a:tab pos="8683625" algn="l"/>
                <a:tab pos="9140825" algn="l"/>
              </a:tabLst>
              <a:defRPr/>
            </a:pPr>
            <a:r>
              <a:rPr lang="en-GB" dirty="0"/>
              <a:t>Taliban imposed a strict interpretation of Islam</a:t>
            </a:r>
          </a:p>
          <a:p>
            <a:pPr marL="887413" lvl="1" indent="-457200">
              <a:lnSpc>
                <a:spcPct val="93000"/>
              </a:lnSpc>
              <a:buClr>
                <a:srgbClr val="000000"/>
              </a:buClr>
              <a:buSzPct val="45000"/>
              <a:buFont typeface="Wingdings" panose="05000000000000000000" pitchFamily="2" charset="2"/>
              <a:buChar char="Ø"/>
              <a:tabLst>
                <a:tab pos="822325" algn="l"/>
                <a:tab pos="1279525" algn="l"/>
                <a:tab pos="1736725" algn="l"/>
                <a:tab pos="2193925" algn="l"/>
                <a:tab pos="2651125" algn="l"/>
                <a:tab pos="3108325" algn="l"/>
                <a:tab pos="3565525" algn="l"/>
                <a:tab pos="4022725" algn="l"/>
                <a:tab pos="4479925" algn="l"/>
                <a:tab pos="4937125" algn="l"/>
                <a:tab pos="5394325" algn="l"/>
                <a:tab pos="5851525" algn="l"/>
                <a:tab pos="6308725" algn="l"/>
                <a:tab pos="6765925" algn="l"/>
                <a:tab pos="7223125" algn="l"/>
                <a:tab pos="7680325" algn="l"/>
                <a:tab pos="8137525" algn="l"/>
                <a:tab pos="8594725" algn="l"/>
                <a:tab pos="9051925" algn="l"/>
                <a:tab pos="9509125" algn="l"/>
              </a:tabLst>
              <a:defRPr/>
            </a:pPr>
            <a:r>
              <a:rPr lang="en-GB" sz="2600" dirty="0"/>
              <a:t>Limited women's ability to  work in public </a:t>
            </a:r>
            <a:r>
              <a:rPr lang="en-GB" sz="2600" dirty="0" smtClean="0"/>
              <a:t>places; Banned </a:t>
            </a:r>
            <a:r>
              <a:rPr lang="en-GB" sz="2600" dirty="0"/>
              <a:t>girls from attending </a:t>
            </a:r>
            <a:r>
              <a:rPr lang="en-GB" sz="2600" dirty="0" smtClean="0"/>
              <a:t>school; Required </a:t>
            </a:r>
            <a:r>
              <a:rPr lang="en-GB" sz="2600" dirty="0"/>
              <a:t>women to wear </a:t>
            </a:r>
            <a:r>
              <a:rPr lang="en-GB" sz="2600" dirty="0" err="1"/>
              <a:t>burqas</a:t>
            </a:r>
            <a:r>
              <a:rPr lang="en-GB" sz="2600" dirty="0"/>
              <a:t> in </a:t>
            </a:r>
            <a:r>
              <a:rPr lang="en-GB" sz="2600" dirty="0" smtClean="0"/>
              <a:t>public; Required </a:t>
            </a:r>
            <a:r>
              <a:rPr lang="en-GB" sz="2600" dirty="0"/>
              <a:t>men to wear </a:t>
            </a:r>
            <a:r>
              <a:rPr lang="en-GB" sz="2600" dirty="0" smtClean="0"/>
              <a:t>beards; Banned </a:t>
            </a:r>
            <a:r>
              <a:rPr lang="en-GB" sz="2600" dirty="0"/>
              <a:t>music, </a:t>
            </a:r>
            <a:r>
              <a:rPr lang="en-GB" sz="2600" dirty="0" smtClean="0"/>
              <a:t>sports; Allowed </a:t>
            </a:r>
            <a:r>
              <a:rPr lang="en-GB" sz="2600" dirty="0"/>
              <a:t>al-Qaeda &amp; Osama bin Laden to operate within the country </a:t>
            </a:r>
          </a:p>
          <a:p>
            <a:pPr fontAlgn="auto">
              <a:buFont typeface="Wingdings 2" charset="2"/>
              <a:buChar char=""/>
              <a:defRPr/>
            </a:pPr>
            <a:endParaRPr 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614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83927"/>
    </mc:Choice>
    <mc:Fallback>
      <p:transition spd="slow" advTm="839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9762"/>
          </a:xfrm>
        </p:spPr>
        <p:txBody>
          <a:bodyPr>
            <a:normAutofit fontScale="90000"/>
          </a:bodyPr>
          <a:lstStyle/>
          <a:p>
            <a:r>
              <a:rPr lang="en-US" altLang="en-US" sz="3600" dirty="0" smtClean="0">
                <a:cs typeface="Trebuchet MS" pitchFamily="34" charset="0"/>
              </a:rPr>
              <a:t> Taliban regime in Afghanistan</a:t>
            </a: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914400"/>
            <a:ext cx="8610600" cy="5715000"/>
          </a:xfrm>
        </p:spPr>
        <p:txBody>
          <a:bodyPr>
            <a:normAutofit fontScale="62500" lnSpcReduction="20000"/>
          </a:bodyPr>
          <a:lstStyle/>
          <a:p>
            <a:pPr marL="285750" indent="-28575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The Taliban movement was formed in Kandahar in 1994 by Islamic students who take a radical approach to interpreting Islam.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The Taliban captured Kabul in September 1996 from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Mujaheedin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regime. The government of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Burhan-ul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Din </a:t>
            </a:r>
            <a:r>
              <a:rPr lang="en-US" dirty="0" err="1">
                <a:solidFill>
                  <a:srgbClr val="000000"/>
                </a:solidFill>
                <a:latin typeface="Arial" charset="0"/>
                <a:cs typeface="Arial" charset="0"/>
              </a:rPr>
              <a:t>Rabani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 ousted. The Taliban government in Kabul has been recognized only by Pakistan, Saudi Arabia and United Arab Republic.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Anti-Taliban </a:t>
            </a: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factions still hold about 15 percent of the country in the northern parts of Afghanistan. 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The United Nations and other international communities condemn the Taliban regime because of its violation of human rights, particularly restrictions of women from outside work and freedom.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  <a:cs typeface="Arial" charset="0"/>
              </a:rPr>
              <a:t>On October 10, 1999, the United States government declare political and economical sanctions against the Taliban regime in Afghanistan because of holding and supporting Saudi billionaire Bin Laden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marL="285750" indent="-285750">
              <a:spcBef>
                <a:spcPct val="50000"/>
              </a:spcBef>
              <a:defRPr/>
            </a:pP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October 25, 1999, Taliban offer talks between Afghanistan and the US Government including the future of </a:t>
            </a:r>
            <a:r>
              <a:rPr lang="en-US" b="1" dirty="0" err="1" smtClean="0">
                <a:solidFill>
                  <a:srgbClr val="000000"/>
                </a:solidFill>
                <a:latin typeface="Arial" charset="0"/>
                <a:cs typeface="Arial" charset="0"/>
              </a:rPr>
              <a:t>Osma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Bin Laden.</a:t>
            </a:r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964236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5646"/>
    </mc:Choice>
    <mc:Fallback>
      <p:transition spd="slow" advTm="4564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3349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Afghanistan in 21</a:t>
            </a:r>
            <a:r>
              <a:rPr lang="en-US" baseline="30000" dirty="0" smtClean="0"/>
              <a:t>st</a:t>
            </a:r>
            <a:r>
              <a:rPr lang="en-US" dirty="0" smtClean="0"/>
              <a:t> century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762000"/>
            <a:ext cx="8534400" cy="5943600"/>
          </a:xfrm>
        </p:spPr>
        <p:txBody>
          <a:bodyPr>
            <a:normAutofit fontScale="32500" lnSpcReduction="20000"/>
          </a:bodyPr>
          <a:lstStyle/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6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Mohammed Omar,</a:t>
            </a:r>
            <a:r>
              <a:rPr lang="en-US" altLang="en-US" sz="6800" dirty="0">
                <a:solidFill>
                  <a:srgbClr val="000000"/>
                </a:solidFill>
              </a:rPr>
              <a:t> Taliban leader, continues to give aid and comfort to the terrorist Bin </a:t>
            </a:r>
            <a:r>
              <a:rPr lang="en-US" altLang="en-US" sz="6800" dirty="0" err="1">
                <a:solidFill>
                  <a:srgbClr val="000000"/>
                </a:solidFill>
              </a:rPr>
              <a:t>Lauden</a:t>
            </a:r>
            <a:r>
              <a:rPr lang="en-US" altLang="en-US" sz="6800" dirty="0">
                <a:solidFill>
                  <a:srgbClr val="000000"/>
                </a:solidFill>
              </a:rPr>
              <a:t>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6800" dirty="0">
                <a:solidFill>
                  <a:srgbClr val="FF0000"/>
                </a:solidFill>
              </a:rPr>
              <a:t>September 11, 2001. Al Qaeda forces of Bin Laden attack the United States.</a:t>
            </a:r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r>
              <a:rPr lang="en-US" altLang="en-US" sz="6800" b="1" dirty="0"/>
              <a:t>United States and her allies declare war on </a:t>
            </a:r>
            <a:r>
              <a:rPr lang="en-US" altLang="en-US" sz="6800" b="1" dirty="0" smtClean="0"/>
              <a:t>terrorism. </a:t>
            </a:r>
            <a:r>
              <a:rPr lang="en-US" altLang="en-US" sz="6800" dirty="0" smtClean="0"/>
              <a:t>Taliban </a:t>
            </a:r>
            <a:r>
              <a:rPr lang="en-US" altLang="en-US" sz="6800" dirty="0"/>
              <a:t>Government driven into hiding, many Taliban and Al </a:t>
            </a:r>
            <a:r>
              <a:rPr lang="en-US" altLang="en-US" sz="6800" dirty="0" err="1"/>
              <a:t>Quaeda</a:t>
            </a:r>
            <a:r>
              <a:rPr lang="en-US" altLang="en-US" sz="6800" dirty="0"/>
              <a:t> forces killed or captured by the United States and her </a:t>
            </a:r>
            <a:r>
              <a:rPr lang="en-US" altLang="en-US" sz="6800" dirty="0" smtClean="0"/>
              <a:t>allies. The </a:t>
            </a:r>
            <a:r>
              <a:rPr lang="en-US" altLang="en-US" sz="6800" dirty="0"/>
              <a:t>Taliban grip on Afghanistan and support for Bin Laden has </a:t>
            </a:r>
            <a:r>
              <a:rPr lang="en-US" altLang="en-US" sz="6800" dirty="0" smtClean="0"/>
              <a:t>ended. The </a:t>
            </a:r>
            <a:r>
              <a:rPr lang="en-US" altLang="en-US" sz="6800" dirty="0"/>
              <a:t>War on Terrorism continues</a:t>
            </a:r>
            <a:r>
              <a:rPr lang="en-US" altLang="en-US" sz="6800" dirty="0" smtClean="0"/>
              <a:t>.</a:t>
            </a:r>
          </a:p>
          <a:p>
            <a:pPr marL="0" indent="0">
              <a:spcBef>
                <a:spcPct val="50000"/>
              </a:spcBef>
              <a:buNone/>
            </a:pPr>
            <a:r>
              <a:rPr lang="en-US" altLang="en-US" sz="6800" b="1" dirty="0">
                <a:solidFill>
                  <a:srgbClr val="FF0000"/>
                </a:solidFill>
                <a:latin typeface="Arial Unicode MS" pitchFamily="34" charset="-128"/>
                <a:cs typeface="Trebuchet MS" pitchFamily="34" charset="0"/>
              </a:rPr>
              <a:t>Why did these people want to attack </a:t>
            </a:r>
            <a:r>
              <a:rPr lang="en-US" altLang="en-US" sz="6800" b="1" dirty="0" smtClean="0">
                <a:solidFill>
                  <a:srgbClr val="FF0000"/>
                </a:solidFill>
                <a:latin typeface="Arial Unicode MS" pitchFamily="34" charset="-128"/>
                <a:cs typeface="Trebuchet MS" pitchFamily="34" charset="0"/>
              </a:rPr>
              <a:t>America?</a:t>
            </a:r>
            <a:endParaRPr lang="en-US" altLang="en-US" sz="6800" b="1" dirty="0" smtClean="0">
              <a:solidFill>
                <a:srgbClr val="FF0000"/>
              </a:solidFill>
              <a:latin typeface="Arial Unicode MS" pitchFamily="34" charset="-128"/>
              <a:cs typeface="Trebuchet MS" pitchFamily="34" charset="0"/>
            </a:endParaRPr>
          </a:p>
          <a:p>
            <a:pPr fontAlgn="auto">
              <a:buFontTx/>
              <a:buNone/>
              <a:defRPr/>
            </a:pPr>
            <a:r>
              <a:rPr lang="en-GB" sz="6800" dirty="0">
                <a:solidFill>
                  <a:schemeClr val="accent6"/>
                </a:solidFill>
              </a:rPr>
              <a:t>According to Bin Laden, he is concerned with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GB" sz="6800" dirty="0">
                <a:solidFill>
                  <a:schemeClr val="accent6"/>
                </a:solidFill>
              </a:rPr>
              <a:t>American foreign policy towards</a:t>
            </a:r>
            <a:r>
              <a:rPr lang="en-GB" sz="6800" dirty="0"/>
              <a:t>, and American </a:t>
            </a:r>
            <a:r>
              <a:rPr lang="en-GB" sz="6800" dirty="0">
                <a:solidFill>
                  <a:schemeClr val="accent6"/>
                </a:solidFill>
              </a:rPr>
              <a:t>actions in, the Muslim world 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GB" sz="6800" dirty="0">
                <a:solidFill>
                  <a:schemeClr val="accent6"/>
                </a:solidFill>
              </a:rPr>
              <a:t>US support for Israel in its </a:t>
            </a:r>
            <a:r>
              <a:rPr lang="en-GB" sz="6800" dirty="0" err="1">
                <a:solidFill>
                  <a:schemeClr val="accent6"/>
                </a:solidFill>
              </a:rPr>
              <a:t>ongoing</a:t>
            </a:r>
            <a:r>
              <a:rPr lang="en-GB" sz="6800" dirty="0">
                <a:solidFill>
                  <a:schemeClr val="accent6"/>
                </a:solidFill>
              </a:rPr>
              <a:t> theft of Arab land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GB" sz="6800" dirty="0">
                <a:solidFill>
                  <a:schemeClr val="accent6"/>
                </a:solidFill>
              </a:rPr>
              <a:t>US support for corrupt and repressive regimes in the Muslim world (Egypt, Jordan, Saudi Arabia and the Gulf states).  </a:t>
            </a:r>
          </a:p>
          <a:p>
            <a:pPr fontAlgn="auto">
              <a:buFont typeface="Wingdings 2" charset="2"/>
              <a:buChar char=""/>
              <a:defRPr/>
            </a:pPr>
            <a:r>
              <a:rPr lang="en-GB" sz="6800" dirty="0"/>
              <a:t>Post 9/11, the US has added to an already long list of Muslim grievances by occupying Afghanistan and Iraq. </a:t>
            </a:r>
            <a:endParaRPr lang="en-GB" sz="6800" dirty="0" smtClean="0"/>
          </a:p>
          <a:p>
            <a:pPr marL="0" indent="0" fontAlgn="auto">
              <a:buNone/>
              <a:defRPr/>
            </a:pPr>
            <a:endParaRPr lang="en-GB" sz="6800" dirty="0"/>
          </a:p>
          <a:p>
            <a:pPr fontAlgn="auto">
              <a:buFont typeface="Wingdings 2" charset="2"/>
              <a:buChar char=""/>
              <a:defRPr/>
            </a:pPr>
            <a:endParaRPr lang="en-US" sz="6800" dirty="0"/>
          </a:p>
          <a:p>
            <a:pPr>
              <a:spcBef>
                <a:spcPct val="50000"/>
              </a:spcBef>
              <a:buFont typeface="Wingdings" pitchFamily="2" charset="2"/>
              <a:buChar char="v"/>
            </a:pPr>
            <a:endParaRPr lang="en-US" altLang="en-US" dirty="0"/>
          </a:p>
          <a:p>
            <a:endParaRPr lang="en-US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184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741"/>
    </mc:Choice>
    <mc:Fallback>
      <p:transition spd="slow" advTm="58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1987</TotalTime>
  <Words>1276</Words>
  <Application>Microsoft Office PowerPoint</Application>
  <PresentationFormat>On-screen Show (4:3)</PresentationFormat>
  <Paragraphs>78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20" baseType="lpstr">
      <vt:lpstr>Arial</vt:lpstr>
      <vt:lpstr>Arial Unicode MS</vt:lpstr>
      <vt:lpstr>Calibri</vt:lpstr>
      <vt:lpstr>Times New Roman</vt:lpstr>
      <vt:lpstr>Trebuchet MS</vt:lpstr>
      <vt:lpstr>Wingdings</vt:lpstr>
      <vt:lpstr>Wingdings 2</vt:lpstr>
      <vt:lpstr>Office Theme</vt:lpstr>
      <vt:lpstr>Week 12:Proxy wars and their legacies. Afghanistan</vt:lpstr>
      <vt:lpstr>Afghanistan Background</vt:lpstr>
      <vt:lpstr>Afghanistan: 1774 - 1921</vt:lpstr>
      <vt:lpstr>Afghanistan: 1921-1950; 1933-1973; 1979 </vt:lpstr>
      <vt:lpstr>Cold War in Afghanistan</vt:lpstr>
      <vt:lpstr>Afghanistan Before 1979</vt:lpstr>
      <vt:lpstr>Afghan History: 1979-1990s</vt:lpstr>
      <vt:lpstr> Taliban regime in Afghanistan</vt:lpstr>
      <vt:lpstr>Afghanistan in 21st century</vt:lpstr>
      <vt:lpstr>Afghanistan in 1990s</vt:lpstr>
      <vt:lpstr>The link between  September 11 and Afghanistan</vt:lpstr>
      <vt:lpstr>Government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Afghanistan</dc:title>
  <dc:creator>Sakul Kundra</dc:creator>
  <cp:lastModifiedBy>Sakul Kundra</cp:lastModifiedBy>
  <cp:revision>30</cp:revision>
  <dcterms:created xsi:type="dcterms:W3CDTF">2006-08-16T00:00:00Z</dcterms:created>
  <dcterms:modified xsi:type="dcterms:W3CDTF">2020-05-10T10:46:05Z</dcterms:modified>
</cp:coreProperties>
</file>