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61" r:id="rId4"/>
    <p:sldId id="263" r:id="rId5"/>
    <p:sldId id="267" r:id="rId6"/>
    <p:sldId id="277" r:id="rId7"/>
    <p:sldId id="283" r:id="rId8"/>
    <p:sldId id="287" r:id="rId9"/>
    <p:sldId id="290" r:id="rId10"/>
    <p:sldId id="295" r:id="rId11"/>
    <p:sldId id="308" r:id="rId12"/>
    <p:sldId id="309" r:id="rId13"/>
    <p:sldId id="310" r:id="rId14"/>
    <p:sldId id="311" r:id="rId15"/>
    <p:sldId id="315" r:id="rId16"/>
    <p:sldId id="316" r:id="rId17"/>
    <p:sldId id="317" r:id="rId18"/>
    <p:sldId id="318" r:id="rId19"/>
    <p:sldId id="319" r:id="rId20"/>
    <p:sldId id="322" r:id="rId21"/>
    <p:sldId id="325" r:id="rId22"/>
    <p:sldId id="327" r:id="rId23"/>
    <p:sldId id="329" r:id="rId24"/>
    <p:sldId id="332" r:id="rId25"/>
    <p:sldId id="33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4:44:13.88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1884 4868,'0'0,"0"22,42-22,22 0,-1 21,1 21,-1-42,1 21,42-21,-22 0,1 0,63 21,0-21,-21 0,-21 22,-42-22,-1 0,43 21,-43-21,1 0,-22 0,1 0,-1 0,21 0,43 0,0 0,-21 0,-1 21,-20-21,-64 0,21 0,43 21,-22-21,21 0,-20 21,20-21,22 0,-22 0,1 0,-22 0,22 0,-22 0,22 0,-43 0,0 0,-21 0,21 0,21 0,-20 0,-1 0,-21 0,21 0,0 0,-21 0</inkml:trace>
</inkml:ink>
</file>

<file path=ppt/ink/ink10.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3:48:03.46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2307 7303,'0'0,"64"0,-22 0,22 0,-43 0,21 0,-21 0,0 0,22 0,-1 0,-21 0,0 0,22 0,20 0,22 0,0 0,63 0,-85 0,1 0,-1 0,1 0,-22 0,43 0,-1-22,43 22,22 0,-1 0,-21 0,-64 0,-20 0,-1 0,0 0,43 0,0 0,-22 0,1 0,-22 0,21 0,-20 0,20 0,1 0,-22 22,22-22,-1 0,-21 0,22 0,-22 0,85 0,-63 0,20 21,-41-21,-22 0,-21 0,21 0,0 0,0 0,43 0,-1 0,-20 0,-1 0,-21 0,22 0,20 0,1 0,20 0,-20 0,-43 0,42 0,22 0,-21 0,20 0,22 0,-85 0,0 0,22 0,-1 0,22 0,-1 0,22 0,42-21,-85 21,0-22,1 22,-1 0,-42 0,42 0,1 0,20 0,1 0,-22 0,0 0,1 0,20 0,-20 0,20 0,22 0,-43 0,0 0,1 0,-22 0,42 0,22 0,-21 0,-1 0,-21 0,22 0,21 0,-64 0,21 0,22 0,-1 0,43 0,0 0,0 0,21 0,-64 0,-42 0,43 0,-43 0,42 0,1 0,-1 0,-41 0,20 0,21 0,1 0,-1 0,-20 0,20 0,-20 0,41 0,43 0,-84 0,20 0,1 0,20 0,43 0,-42 0,0 0,-43 0,21 0,1 0,-1 0,22 0,-21 0,20 0,1 0,0 0,-22 0,-21 0,64 0,-63 0,41 0,-41 0,-1 0,0 0,22 0,42 0,-22 0,64 22,-63-22,-21 0,41 0,1 21,-21-21,42 0,-64 0,-41 0,-1 0,0 0,64 0,42 0,-64 0,1 0,-22 0,21 0,22 0,-43 0,22 0,63 0,-127 0,21 0,21 0,22 0,42 0,-22 0,43 0,-63 0,21 0,-22 0,-42 0,43 0,-1 0,1 0,20 0,-20 0,-64 0,42 0,-21 0,1 0,-1 0,-21 0,21 0,0 0,0 0,0 0,1 0,-1 0,21 0,-21 0,22 0,-22 0,21 0,-21 0,64 0,-64-21,-21 21,21 0,0 0,-21 0,22 0</inkml:trace>
</inkml:ink>
</file>

<file path=ppt/ink/ink11.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3:48:08.26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2413 8954,'64'0,"41"0,44 0,105 0,-43 0,-41 0,20 0,1 0,-64 0,0 0,-64 0,43 0,21 0,21 0,0 0,-63 0,-22 0,-20 0,-22 0,21 0,22 0,63 0,42 0,-21 0,-21 0,-63 0,20 0,-20 0,21 0,63-22,-21 22,-85 0,22 0,-22 0,43 0,-22 0,64 0,0 0,21-21,0 21,-63 0,0 0,21 0,-22 0,64 0,-63 0,21 0,-43 0,1 0,-1 0,22 0,-21 0,-1 0,1 0,-22 0,21 0,1 0,-1 0,64 0,-42 0,-43 0,1 0,-1 0,22 0,41 0,1 0,-42 0,-1 0,1 0,-22 0,43 0,-22 0,43 0,-21 0,-22 0,-20 0,20 0,22 21,-1-21,-20 0,-43 0,64 0,-22 0,1 0,-1 0,43 0,-85 0,64 0,-22 0,-41 0,-1 0,0 0,21 0,22 0,-1 0,43 0,-21 0,42 0,-64 0,-20 0,-22 0,21 0,22 22,-64-22,84 21,22-21,-21 0,42 0,-43 0,22 21,0-21,42 21,-42-21,-42 0,41 0,-83 0,-1 0,0 0,0 0,43 0,-64 42,127-42,0 0,0 0,-85 0,-21 0,0 0,0 0,43 0,21 0,42 0,-64 0,-21 0,43 0,-64 0,64 0,0 0,42 0,-43-21,43 21,-106 0,85 0,42 0,1 0,-1 0,-42 0,84 0,1 0,20 21,86 1,-43-1,0-21,-127 0,-106 0,0 0,-21 0,21 0,43 0,-22 0,0-21,-21 21,22-22,-43 22,21 0,85 0,-64 0,-42-21,0 21,21-21,0 21,-21 0,22 0,-1 0,-21 0,21 0,0-21,-21 21,21 0,0 0,-21 0,43 0,-1-21,22 21,-64 0,21 0,-21 0,42-21,-21 21,0 0,1 0,-22 0,42 0,21 0,-20-22,20 22,-42 0,1 0,-1 0,0 0,42 0,-63 0,22 0,-22 0,21 0,-21 0,21 0,-21-21</inkml:trace>
</inkml:ink>
</file>

<file path=ppt/ink/ink12.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3:48:11.98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2392 10605,'0'0,"21"0,0 0,64 0,21 0,21 0,84 0,-41 0,41 0,-20-22,84 22,-106 0,-20 0,-65 0,-20 0,-1 0,22 0,42-21,42 21,-42 0,-42 0,42 0,-64 0,22 0,0 0,-22 0,22 0,0 0,42 0,-43 0,43 0,-106 0,22 0,20 0,1 0,-1 0,22 0,0 0,-1 0,-41 0,20 0,1 0,-1 0,1 0,-1 0,-42 0,43 0,-22 0,-42 0,21 0,-21 0,43 0,20 0,43 0,-43 0,22 0,-64 0,22 0,20 0,1 0,-1 0,22 0,-1 0,-20 0,-1 0,1 0,-1 0,1 0,42 0,-22 0,-20 0,21 0,-43 0,-21 0,21 0,-20 0,20 0,0 0,22 0,-1 0,1 0,-1 0,22 0,42 21,-64-21,-41 0,41 0,-42 0,-21 0,21 0,1 0,-1 0,0 0,0 0,21 22,1-22,-22 21,21-21,-21 0,22 0,-22 0,-21 0,42 42,22-42,-43 0,0 0,0 0,22 0,-22 0,0 0,-21 0,21 0,0 0,0 0,-21 0,0 21,0-21,22 0,-1 0,21 0,0 0,-42 0,22 0,-22 0,42 0,-21 0,-21 0,21 0</inkml:trace>
</inkml:ink>
</file>

<file path=ppt/ink/ink13.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3:48:14.51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20849 10583,'0'22,"21"-22,43 21,-22-21,43 0,-64 0,21 0,1 0,41 0,43 0,85 0,0 0,-22 0,-105 0,-64 0,21 0,43 0,84 0,-20 0,-44 0,-41 0,-1 0,43 0,-21 0,0 0,-43 0,85 0,-106 0,43 0,-22 0,-42 21,21-21,64 21,-22-21,22 0,0 0,-64 0,21 0,0 0,-42 0,22 21,41-21,-63 0,0 0,0 21,0 1,0-22,106 0,-64 0,43 0,-43 0,-21 0,-21 0</inkml:trace>
</inkml:ink>
</file>

<file path=ppt/ink/ink14.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3:48:17.35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16912 10732,'-42'0,"21"0,0 0,-1 0,-41 0,42 0,0 0,-22 0,22 0,-42 0,20 0,-20 0,20 0,22 0,21 0,0-22,21 1,43-42,-43 42,0-1,22 1,-22 0,-21 21,21 0,-21 0,0-21,0 0,0 21,21 0,-21-21,0-1,21 1,-21 0,0 21,21 0,-21 0,-42-21,-43 0,43 21,0 0,-1 0,43 0,0 0,0 0,22 0</inkml:trace>
</inkml:ink>
</file>

<file path=ppt/ink/ink15.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3:48:25.940"/>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1482 12340,'0'21,"0"-21,0 0,42 22,-21-22,0 0,1 0,-1 0,0 0,64 42,-64-42,63 0,1 21,21-21,21 0,-21 21,-22-21,43 21,22 22,-44-22,1-21,21 0,-42 0,-22 0,43 0,-21 0,42 0,-42 0,42 0,21 0,-42 0,-22 0,43 0,0 0,-21 0,42 0,0 0,-63 0,-21 0,-1-21,-42 21,64 0,42 0,21-21,-42 21,0-22,-43 22,1-21,-1 0,-20 21,20 0,1 0,-1 0,-42 0,43 0,-22 0,22-21,-1 21,-21 0,22 0,-22 0,1 0,62 0,-41 0,-1 0,1 0,-1 0,1 0,-1 0,22 0,0 0,42 21,-43-21,43 0,-63 0,21 0,-1 0,1 0,21 0,-43 0,-20 0,41 21,1-21,21 0,-22 0,1 0,-21 0,-22 0,21 0,1 0,21 0,42 0,-43 0,1 0,-22 0,1-21,21 21,-22 0,22 0,-22 0,1 0,-22-21,22 21,-43 0,42-21,22 21,21 0,-43 0,22 0,-85 0,42 0,1 0,41 0,22 0,-21 0,21 0,-22 0,-41 0,20 0,-42 0,0 0,-21 0,43 0,20 0,64 0,-42 0,-43 0,1 0,-1 0,0 0,-21 0,1-21,20 21,-42 0,42 0,-21 0,1 0,20 0,0 0,-21 0,1 0,20-22,-21 22,0 0,0 0,-21 0,22 0,-1 0,21 0,-42 0,21 0,0 0,1 0,-22 0,42 0,-42 0,21 0,0 0,0 0</inkml:trace>
</inkml:ink>
</file>

<file path=ppt/ink/ink16.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5-10-16T13:27:31.21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23643 5609,'0'0,"0"0,64 0,42 0,-43 0,64 0,-63 0,-1 0,-21 0,-20 0,-1 0,-21-21,0 21,-21 0,21 0,-22 0</inkml:trace>
</inkml:ink>
</file>

<file path=ppt/ink/ink17.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5-10-16T13:27:34.55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10139 6265,'21'0,"43"0,41 0,44 0,41 0,22 0,-64 0,0 0,-42 0,-43 0,86 22,-65-22,86 0,-43 0,21 0,-42 0,21 0,0 21,-22-21,-41 21,63-21,21 0,-42 0,42 0,21 0,-42 0,22 21,20-21,21 21,-63-21,0 0,-63 0,21 0,42 0,21 0,-42 0,42 0,-21 0,-64 0,1 0,-1 0,1 0,-1 0,1 0,-22 0,22 0,-1 0,1 0,-1 0,1 0,41 0,-41 0,-1 0,1 0,-22 0,1 0,41 0,22 0,-64 0,43 0,0 0,-43 0,0 0,-20 0,-1 0,0 0,21 0,-21 0,1 0,20 0,-21 0,0 0,0 0,1 0,-1 0,-21 0,42 0,-42 0,0-21</inkml:trace>
</inkml:ink>
</file>

<file path=ppt/ink/ink18.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5-10-16T13:27:39.49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2159 6435,'0'0,"21"0,0 0,1 0,20 0,0 0,1 0,20 0,22 0,84 0,-21 0,0 0,-63 0,21 0,0 0,21 0,-43 0,-20 0,21 0,-1 0,-20 0,42 0,21 0,0 0,-22 0,-20 0,-21 0,20 0,-20 0,42 0,-22 0,-20 0,-1 0,22 0,-22 0,22 0,21 0,-21 0,-22 0,22 21,-43-21,22 0,-22 0,21 0,-41 0,41 0,1 0,-1 0,-21 0,22 0,-43 0,0 0,0 0,1 0,-1 0,42 0,-20 0,-1 0,-21 0,21 0,1 0,-1 0,-21 0,22 0,-22 0,0 0,21 0,-21 0,-21 0,22 0,-1 0,0 0,-21 0,42 0,-21 0,1 0,-22-21,0 21,21 0,-21 0,0 0,0-21,21 21,0 0,0 0,0 0,43-22,-1 22,22 0,-21 0,-1 0,64 0,-42 0,21 0,21 0,-43 0,43 0,-42 0,0 0,-1 0,1 0,0 0,-22 0,22 0,-1 0,65 0,-44 0,1 0,-21 0,-22 0,43 0,-63 0,20 0,1 0,-1 0,43 0,0 0,-64 0,85 0,-63 0,-1 0,1 0,-1 0,43 0,21 0,-42 0,20 0,1 0,-42 0,-1 0,22 0,-22 0,-41 0,-1 0,-21 0</inkml:trace>
</inkml:ink>
</file>

<file path=ppt/ink/ink19.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5-10-16T13:27:52.33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16235 7281,'42'-21,"22"21,-22 0,64 0,63-21,-42 0,0 0,-63 0,-1 21,1 0,20 0,43 0,-84 0,20 0,-42 0,22 0,-22 0,0 0,21 0,-20 0,62 0,-20 0,84 0,0 0,-21-22,21 22,-105 0,-1 0,21 0,-41 0,-1 0,0 0,-21 0,42 0,22 0,-1 0,64 0,-21 0,21 0,-63 0,-1-21,1 21,-22 0,-21 0,85 0,-21 0,-22 0,22 0,-43 0,22 0,-1 0,-21 0,22 0,-43 0,43 0,-1 0,-21 0,22 0,-22 0,22 0,-22 0,43 0,-1 0,1 0,21 0,-21 0,-22 0,43 0,-21 0,20-21,-41 21,-43 0,21 0,1 0,-1 0,22 0,-1 0,43 0,0 0,-22 0,1 0,-21 0,-22 0,0 0,22 0,-1 0,-42 0,1 0,-1 0,-21 0,21 0,0 0,0 0,-21 0,21 0,1 0,-1 0,0 0,0 0,-21 0,21 0,-21 0,43 0,-22 0,0 0,-21 0,21 0,-21 0,21 0,0 0,1 0,-22 0,21 0,0 0,0 21,0 0,22 1,-22-22,0 0</inkml:trace>
</inkml:ink>
</file>

<file path=ppt/ink/ink2.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4:44:16.837"/>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5652 9567,'0'0,"0"0,0 0,42 0,21 0,43 0,0 0,42 0,22 0,-43 0,21 0,21 0,-21 0,64 0,-85 0,169 0,64 0,127 0,42 0,-169-21,-43 0,-168 21,-22-21,-106 21,0 0,-21 0,42 0,22 0,-43 0,42 0,-41 0,41 0,-42 0,64 0,-43 0,85 21,21-21,22 0,20 0,-42 0,22 0,-22 0,0 0,-21 21,21-21,-21 21,-63-21,42 0,-22 22,-20-22,20 0,22 0,-21 0,42 21,-42-21,20 0,1 21,0-21,21 0,0 21,-21-21,42 0,0 0,22 0,20 21,-21-21,22 0,-64 0,42 0,-42 0,-42 0,21 0,-22 0,43 0,43 0,41 0,-41 21,20-21,-63 0,0 0,-42 0,21 0,42 0,0 0,0 22,0-22,64 0,-64 0,-42 0,42 0,-21 0,-21 0,21 0,-42 0,63 0,0-43,-21 22,21-21,0 42,-63 0,63-21,-63 21,63 0,-21 0,0-22,64 22,-43-21,0 21,0-21,0 21,-21 0,0 0,-21 0,42 0,-42 0,-42 0,-22 0,21 0,-41 0,-1 0,21 0,22 0,-1 0,22 0,-43 21,0-21,-42 0,22 0,-22 0,42 0,21 21,64-21,22 22,-22-22,-85 0,21 0,-41 0</inkml:trace>
</inkml:ink>
</file>

<file path=ppt/ink/ink20.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5-10-16T13:27:53.65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15558 7281,'21'0,"0"-21,21 21,64 0,0 0,0 0,-43 0,22 0,-43 0,-21 0</inkml:trace>
</inkml:ink>
</file>

<file path=ppt/ink/ink21.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5-10-16T13:27:55.784"/>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5673 8065,'0'-22,"21"22,42-21,86 21,-1 0,21 0,43 0,-1 0,-20 0,-64 0,-21 0,21 0,-21 0,21 0,-22 0,44 0,-1 0,0 0,-63 0,20 0,1 0,-42 0,20 0,43 0,-42 0,-43 0,1 0,-1 0,0 0,1 0,20 0,1 0,-1 0,43 0,-42-21,-22 21,-21 0,21 0,-20 0,-1 0,0 0,21-21,1 21,-43-21,21 21</inkml:trace>
</inkml:ink>
</file>

<file path=ppt/ink/ink22.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1:15.638"/>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2138 7493,'0'0,"21"0,64 0,84 0,22 0,20 0,-41 0,-1 0,43 0,-43 0,85 0,-42 0,20 0,-62 0,-22 0,21 0,-42 0,-42 0,21 0,21 0,21 0,-63 0,42 0,-43 0,43 21,-21-21,-21 21,21-21,-43 0,22 0,63 22,0-22,-21 0,-21 0,21 0,-42 0,63 21,21-21,-21 0,-21 0,-21 0,0 0,42 0,-21 0,21 0,-21 0,0 0,0 0,21 0,85 0,-21-21,0-1,-85 22,0-21,0 21,-43 0,43-21,21 21,-21 0,43-21,-22 0,-21 21,0 0,0 0,42 0,1 0,-22 0,0-21,0 21,0 0,0 0,-21 0,0 0,22 0,-22 0,-22 0,44 21,-22-21,-43 0,64 21,-21-21,43 0,-64 0,42 0,-21 0,-43 0,1 0,42 21,-63-21,-22 0,21 0,43 21,-42-21,20 0,-20 0,21 0,-22 0,22 21,-1-21,22 0,0 0,-21 0,21 22,-22-22,43 0,0 0,0 0,-42 0,42 0,21 0,0 0,22 0,-1 0,0 0,64 0,-21 0,-22-43,22 43,21 0,-85-21,21 21,-21-21,1 21,-22 0,21-21,21 0,43-1,-43 1,-42 0,-21 21,21 0,0-21,63 21,-41-21,-1 21,-21-21,-43 21,43 0,22 0,-1-22,21 22,0 0,43 0,-21 0,-43 0,-64 0,65 0,83 0,1 0,0 0,0 0,-43 0,43 0,-21 0,-22 0,43 0,-21 0,-22 0,43 0,0 0,-64 0,-42 0,-21-21,-42 21,-64-21,0 0,-106 21</inkml:trace>
</inkml:ink>
</file>

<file path=ppt/ink/ink23.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1:18.50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2223 8382,'84'0,"64"0,106 0,149 0,-1 0,127 0,-212 0,-41-21,-22 21,-64 0,43 0,42 0,-21-42,21 42,-63 0,-22 0,1 0,-1 0,-41 0,-1 0,0 0,21 0,1 0,-43 0,21 0,-64 0,65 21,20-21,43 0,-43 0,-21 0,0 21,0-21,1 0,-44 0,128 0,-21 0,21 0,-43 0,22 0,-85 0,0 0,63 0,-41-21,126 21,-42 0,21 0,21 0,-64 0,1 0,0 0,-85 0,63 0,-42 0,-63 0,21 0,0 0,0 0,21 0,63 0,1 0,-1 0,22 0,-22 0,-20 0,41 21,-41-21,41 0,43 0,-21 0,0 0,21 0,-21 0,-43 0,43 0,-21 0,-43 0,64 0,84 0,1 0,-1 0,1 0,-64 0,63 0,-147 0,41 0,-41 0,-22 0,21 0,-21 21,-42-21,64 21,-65-21,22 0,64 21,-43-21,85 0,-21 0,42 0,-22 0,-41 0,21 0,-22 43,1-43,-22 0,-84 0,-43 0,-21 0,0 0,-21 0,21 0,-21 0,22 0</inkml:trace>
</inkml:ink>
</file>

<file path=ppt/ink/ink24.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1:20.62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1990 9525,'21'-21,"0"21,21-21,64 21,64 0,126-21,-42 21,63-22,-63 1,-21 21,0 0,0-21,21 21,-42 0,-22 0,-42 0,0 0,43 0,21 0,-43 0,-21 0,21 0,-20 0,62 0,22 0,0 0,-21 0,20 0,-41 0,-22 0,85 0,0 0,64 0,-85 21,21 0,63-21,-42 0,43 22,-22-22,22 42,-43-42,-42 21,-22-21,1 0,0 21,-43-21,-63 0,42 21,-21-21,-64 0</inkml:trace>
</inkml:ink>
</file>

<file path=ppt/ink/ink25.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1:23.029"/>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1969 10753,'42'0,"85"-21,0 21,106 0,84 0,1 0,84 0,-85 0,-20 0,105-22,-106 22,1 0,-86 0,64 0,-84 0,21 0,-22 0,-63-21,21 21,-42 0,85 0,-86 0,107 0,-43 0,1 0,-43 0,21 0,21 0,-21 0,43 0,84 0,-63 0,63 0,-63 0,-64 0,0 0,0 0,-21 0,42 0,-42 0,0 0,0 21,0-21,43 22,-1-22,106 21,-84 0,20-21,1 21,-21-21,-22 21,106-21,-84 21,84-21,-106 22,43-22,-106 21,105 0,-63 0,-21-21,-21 0,-42 21,-1-21,22 0,21 0,-43 21,1-21,42 0,-85 0,42 0,1 0,-1 0,22 0,-22 22,1-22,-43 0,21 0,22 0,-22 0,22 0,-1 0,1 0,-1 0,22 0,-22 0,-63 0,22 0,20-22,-21 22,21 0,22-21,-64 21,21 0,-21-21</inkml:trace>
</inkml:ink>
</file>

<file path=ppt/ink/ink26.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1:27.26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2582 12954,'0'0,"22"0,-22 0,42 0,0 0,43-21,63 0,21 21,22 0,21-21,20 21,-62-22,41 22,-84-21,-21 21,42-21,22 21,-22 0,42 0,-63 0,22 0,-22 0,-22 0,22 0,-42 0,63 0,-21 0,-21 0,42 0,0 0,-63 0,0 0,21 0,-43 0,22 0,-1 0,1 0,42 0,-42 0,63 21,-21-21,21 21,-42-21,-21 0,-1 0,-20 0,20 22,-20-22,42 0,42 0,-63 21,20-21,-83 0,62 0,1 0,63 0,-21 0,21 0,-42 0,42 0,-21 0,-42 0,21 0,42 0,-21 0,0 21,0-21,0 0,21 21,-21-21,-21 0,-21 0,42 0,0 21,-22-21,22 0,22 0,-44 0,22 0,-21 0,0 0,0 0,42 0,-21 0,-21 0,42 0,-21 0,21 21,64-21,-22 0,22 22,-43-22,1 0,-86 0,1 0,21 0,42 21,43-21,-1 0,1 21,-43 0,21-21,0 42,1-42,-22 22,0-22,0 0,0 21,-42-21,21 0,-42 0,0 0,20 0,1 0,-21 0,63 0,21 0,22 21,-1 0,43-21,-21 21,105-21,-84 0,-42 0,-43 0,-21 0,-106 0,-21 0,-63 0</inkml:trace>
</inkml:ink>
</file>

<file path=ppt/ink/ink27.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1:30.02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1884 14076,'21'0,"43"0,20 0,128 0,21 0,21 0,-43 0,43 0,-84 0,-22 0,-42 0,42 0,-21 0,21 0,-42 0,21 0,42 0,-21 21,85-21,0 0,-21 0,42 0,-21 0,-106 0,0 0,21 0,21 0,43 0,-22 0,22 0,0 0,-107 0,44 0,-1 0,106 0,-21 0,-22 0,-84 0,0 0,43 21,20-21,1 0,20 0,-63 0,-42 0,42 0,-21 0,0 0,0 0,0 0,-42 0,-21 0,20 0,64 0,1 0,20 0,-21 0,0 0,0 0,43 0,-43 0,64 0,-43 0,43 0,-22 0,1 0,-1 0,-20 0,41 0,-105 0,0 0,-21 0,-1 0,64 0,64 0,0 0,-22 0,1 21,42-21,-85 0,0 0,0 0,0 22,0-22,22 21,-86-21,22 0,-63 0,-22 0,21 0,0 0,1 0,-1 0,22 0,20 0,43 0,21 0,-84 0,-1 0</inkml:trace>
</inkml:ink>
</file>

<file path=ppt/ink/ink28.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00.688"/>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1101 4170,'0'21,"0"-21,21 21,42-21,1 0,-22 0,22 0,-1 0,22 0,42 0,21 0,-42 0,63 0,-21 0,22 0,-22 0,0 21,0-21,0 0,-63 0,63 0,0 0,-21 0,22 0,-22 0,0 0,-43 0,-20 0,42 0,21 22,-43-22,43 0,0 0,-42 21,0-21,-1 0,22 0,0 0,42 0,-21 21,21-21,-42 0,42 0,43 21,-64-21,0 0,42 0,-21 0,-21 0,21 0,22 0,-22 0,42 0,-20 0,-22 0,-21 0,-21 0,0 0,21 0,0 0,-64 0,1 0,41 0,1 0,0 0,21 0,-21 0,21 0,0 0,-21 0,21-21,-21 21,-1 0,-20-21,42 21,-63 0,20 0,22 0,21 0,21 0,22 0,-22 0,21 0,85 0,21 0,43 0,-1-21,-63 21,-63 0,20 0,-41 0,-22 0,64 0,-43 21,64-21,21 21,42-21,-21 42,0-42,-21 0,-63 0,21 0,20 0,1 0,0 0,-21 0,63 0,0 0,-42 0,21 0,-21 0,-22 0,-41-21,-1 21,-21-21,43 0,-43 21,21-21,-21 21,22 0,41-22,22 1,0 21,0 0,-43 0,22 0,-21 0,-22 0,-21 0,0 0,-21 0,21 0,-21 0,0 0,43 0,41 0,-20 0,84 0,-42 0,-43 0,43 0,-63 0,-43 0,-43 0,64 0,1 0,-44 0,1 0,0 0,-42 0,41 0,1 0,-21 0,42 0,-85 0,43 0,-43 0,-21 0,22 0,20 0,-20 0,-22 0,21 0,-42 0,21 0,-21 0,21 0</inkml:trace>
</inkml:ink>
</file>

<file path=ppt/ink/ink29.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03.464"/>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2011 5461,'21'0,"43"0,126-21,276 21,84 0,-21 0,-42 0,-169 0,-43 0,-42 0,-1 0,1 0,42 21,22 0,20-21,-84 0,-42 0,-1 0,1 0,20 0,-41 0,20 0,-42 0,43 0,-85 21,105-21,-41 0,-1 0,-42 0,0-21,-21 0,21 21,42 0,-42 0,21-21,-42 21,42 0,0 0,1 0,-22 0,0 0,63 0,-84 0,106 0,-64 0,-64 0,1 0,-43 0,-20 0,-1 0,0 0,-21 0,42 0,-21 0,1 0,20 0,-21-21</inkml:trace>
</inkml:ink>
</file>

<file path=ppt/ink/ink3.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4:44:18.54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2011 10795,'148'0,"-42"0,42 0,64 0,-22 0,43 0,42 0,-105 0,-22 0,-42 0,63 0,-42-21,0 21,-85 0,-21 0,1 0,62 0,1 0,21 0,42 0,0 0,-21 0,-63 0,20 0,1 0,0 0,-43 0,64 0,0 0,-1 0,22 0,-42-21,-21 21,-1 0,64 0,-42 0,21 0,42 0,-21 0,-64 0,-42 0,1 0,-22-21</inkml:trace>
</inkml:ink>
</file>

<file path=ppt/ink/ink30.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05.743"/>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1969 7662,'0'0,"42"0,64 0,84 0,64 0,64 0,20 0,22 0,-63 0,-43 0,0 0,-43 43,-41-22,126-21,21 21,-84-21,-42 21,20-21,-41 0,-22 0,-21 0,0 0,21 0,43 0,-64 0,0-21,21 0,-64 21,43-21,-84 0,84-22,0 22,-43-21,1 42,21 0,-43 0,22 0,-43 0,22 0,42-21,-43-1,1 1,-1 21,1-21,20 21,43 0,-42 0,-21 0,-22 0,21 0,43 0,42-21,1 0,-86 21,-21 0,-20-21,-1 21,0 0,21 0,22 0,-43 0,0 0,21 0,1 0,63 0,126-22,22 22,-105 0,-107-21,-21 21</inkml:trace>
</inkml:ink>
</file>

<file path=ppt/ink/ink31.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08.543"/>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1969 8848,'0'21,"21"-21,42 0,22 0,21 0,84 0,149 0,84 0,64 42,-64-42,43 0,-191 0,-42 0,0 0,-43 21,-20-21,-1 0,-84 22,42-22,0 0,-43 0,22 0,21 0,-42 21,-22-21,1 0,21 0,-1 0,22 0,0 0,0 0,42 0,21 0,1 0,20 0,-21 0,22 0,-1 0,1 0,-64 0,-42 0,20 0,-41 0,-43 0,21-21,43 21,-21-22,-1 1,1 0,-64 21,42-21,0 21,-42 0,0 0</inkml:trace>
</inkml:ink>
</file>

<file path=ppt/ink/ink32.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10.93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1884 10986,'0'0,"21"0,85 0,42-22,0 22,85 0,-64 0,43 0,-21 0,20-21,-41 21,-1 0,-42 0,-42 0,-22 0,1 0,63 0,0 0,63 0,-42 0,22 0,20 0,1 0,-43 0,-21 0,84 0,-41 0,41 0,-20 0,42 0,21 0,-21 0,-85 0,0-21,0 21,0 0,0 0,-21 0,-42-21,63 0,-84 21,-1 0,1 0,-22 0,22 0,-1 0,1 0,20 0,-20 0,42 0,-43 0,43 0,0 0,-22 0,-20 0,-43 0,43 0,20 0,43 0,21-21,-63 21,21-22,-106 22,21 0,0-21,0 21,-21 0,22 0</inkml:trace>
</inkml:ink>
</file>

<file path=ppt/ink/ink33.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13.767"/>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1926 13166,'21'0,"1"0,83 0,171 0,-86 0,43 0,-64-21,106 21,-42 0,21 0,-63 0,20 0,-41 0,-1 0,-21 0,-21 21,-42-21,-22 0,43 0,42 0,43 0,-64 0,21 0,43 0,-64 0,-64 0,1 0,20 0,22 0,85 0,-64 0,84 21,1-21,-64 0,-21 0,0 0,-63 0,63 0,21 0,21 0,0-21,43 21,-64 0,-21 0,21 0,64 0,-85 0,42 21,-84-21,-21 0,-22 0,64 21,0-21,-1 0,-62 0,41 21,-62-21,20 0,-21 0,0 0,0 0,1 0,20 0,64 21,-22-21,-20 22,-43-22</inkml:trace>
</inkml:ink>
</file>

<file path=ppt/ink/ink34.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20.607"/>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4339 15473,'21'0,"-21"0,0 0</inkml:trace>
</inkml:ink>
</file>

<file path=ppt/ink/ink35.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22.238"/>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1947 15494,'212'0,"-43"0,64 0,-63 0,41 0,43 0,64 0,-1 21,-42 0,22 22,-64-43,-85 0,-42 0,-1 21,22-21,22 21,-1-21,-64 0,22 0,0 0,-64 0,22 0,21 0,-1 0,64 0,-21 0,-42 0,-21 0,-22 0,21 0,-41 0,-1 0,-21 0</inkml:trace>
</inkml:ink>
</file>

<file path=ppt/ink/ink36.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26.32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7811 15515,'0'0,"42"0,0 0,22 0,-1 0,22 0,42 0,0 0,-64 0,86 0,20-21,43 21,-64 0,0 0,-85 0,1 0,-43 0,21 0,22 0,-22 0,22-21,-43 21,21 0,22 0,-43 0,0-21,21 21,-42 0,43 0,-1-21,-42 21,42 0,1 0,-1 0,22 0,-43 0,0 0,-21 0,0-22,21 22,21 0,-20 0</inkml:trace>
</inkml:ink>
</file>

<file path=ppt/ink/ink37.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28.630"/>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1947 16574,'0'0,"64"-22,42 22,0-21,63 21,-42 0,-42 0,-22 0,-42 0,22 0,-22 0,0 0,0 0,21 0,-20 0,20 0,-21 0,0 0,0 0,1 0,-1 0,21 0,-42 0,21 0,-21 0,43 0,-43 0,21 0,21 0,-21 0,0 0</inkml:trace>
</inkml:ink>
</file>

<file path=ppt/ink/ink38.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33.310"/>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5906 16531,'21'0,"-21"0,63 0,43 0,190 0,-20 0,83 0,-41 43,-1-22,-63 0,-105-21,-22 0,-43 0,22 21,0-21,-21 0,20 0,-41 0,-22 0,43 0,-22 0,1 0,-22 0,22 0,-22 0,64 0,0 0,63 0,22 21,-43-21,-64 0,-20 0,-1 0,22 0,42 0,-21 0,42 0,-21 0,0 0,0 0,0 21,-21-21,42 0,-63 0,42 0,0 0,0 0,0 0,-43 0,1 0,21 0,0 0,21 0,21 0,42-21,1 21,-43 0,0-21,-42 0,21 21,-63 0,20-21,43 21,-21 0,42-21,43 21,-43-22,42 1,1 0,42 21,-64-21,43 0,-43 0,43-1,-22 22,1-63,-43 42,21 0,-21-1,1 1,-65 21,22 0,-21-21,63 0,-63 21,20 0,-62 0,20 0,1 0,-22 0,22 0,-1 0,1 0,-1 0,22 0,-1 0,-41 0,20 0,1 0,20 0,65 0,-1 0,-42 0,-1 0,-62 0,-1 0,0 0,1 0,63 21,-1-21,1 21,-42-21,-22 0,0 0,1 21,-22-21,42 0,-41 0,41 0,-21 0,43 22,0-22,-1 0,1 21,21-21,-43 0,1 0,42 21,0 0,-22-21,-20 0,-22 21,22 0,-22-21,-42 0,42 0,22 0,-43 0,0 0,43 0,-43 0,-21 0,21 0,0 0,-21 0,21 0,43 22,-64-22,21 0,0 0,0 0,22 0,20 0,22 0,-22 0,-42 0,22 0,-22 0,0 0,43 0,-22 0,-21 0,-21 0</inkml:trace>
</inkml:ink>
</file>

<file path=ppt/ink/ink39.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7T13:39:37.20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21315 16552,'-64'0,"-105"-21,0 21,-64-21,0 21,21 0,-20 0,62 0,1 0,21 0,0 0,63 0,0 0,1 0,-43 0,-22 0,-41 0,-85 0,105-21,-41 0,105 21,0 0,43 0,-1 0,1 0,-22 0,0 0,-42 0,-21 21,42-21,-42 0,0 0,21 0,21 21,0-21,22 21,-22 22,106-43,-106 0,21 0,-42 0,43 0,-1 21,-42-21,0 21,42-21,-21 0,1 0,-1 0,-42 0,-22 0,128 0,-85 0,21 0,-84-21,-1 21,64 0,-127 0,106 0,84 0,-63-21,-148 21,169-22,43 1,21 21,42-21,0 0,0 21,0 21,0-21,-85 0,-42 0,127 0,-85 0,85 42,-169-42,148-21,-22 0,-20 21,63 0,0 0,-148 0,63 0,43 0,-64 0,0 0,0-21,106 21,-42 0,42 0,0 0,0 21,0 0,-42-21,20 0,-83-21,-107 21,-21 0,-42 0,84 0,22 0,63 0,22 0,20 0,1 21,20-21,1 0,0 0,-43 0,-63 0,0 0,-22 0,22 0,21-21,42 21,1-21,20 21,-20-21,-1 21,21 0,-105 0,42 0,21 0,22 0,20-21,1 21,-22 0,-42-22,-21 22,84-21,-63 21,85 0,-22 0,1 0,-22 0,-42 21,106-21,-64 0,43 0,42 0,-42 0,-1 0,22 0,-21 0,21 0,-22 0,22 0,0 0,-21 0,-22 0,22 0,-22 0,43 0,-42 22,-1-22,1 0,-1 0,22 0,21 21,-22-21,22 0,0 0,0 0</inkml:trace>
</inkml:ink>
</file>

<file path=ppt/ink/ink4.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4:44:21.229"/>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16828 10795,'84'0,"43"0,-21 0,106 0,-1-21,43 21,-21 0,21 0,-42 0,-22 0,-41 0,-22 0,-22 0,-41 0,-43 0,43 0,-22 0,0-21,43 21,21-43,-43 22,1 0,-1 0,1-21,20 42,43 0,22 0,-44 0,22 0,-42 0,0 0,42 0,42 0,0 0,22 0,63 0,-64 21,1-21,-22 0,1 0,-22 0,-21 21,-64-21,-20 0,20 21,1-21,-22 0,43 0,42 21,0-21,-22 21,22 1,-63-22,-22 0</inkml:trace>
</inkml:ink>
</file>

<file path=ppt/ink/ink5.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4:44:24.62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2223 11917,'127'-21,"0"0,-22-1,171-20,-22 42,105-21,65 21,41 0,1 0,-148 0,-22-42,-42 42,-42 0,-43 0,-21 0,0 0,22-22,-86 22,43-21,21 21,22-21,20 21,-105 0,63-21,0 21,22 0,-22 0,0-21,-42 21,0 0,-43 0,22 0,21 0,42 0,85 0,-22 0,-20 0,-43 0,-63 0,-22 0,22 21,-1-21,65 21,-44-21,44 0,-44 0,1 0,21 0,-21 21,63 22,22-43,42 21,-85 0,42 0,-84-21,106 0,-43 21,1-21,-43 0,-43 0,43 0,-21 0,21 0,21 0,-42 21,21-21,21 0,0 22,1-22,-1 0,-21 0,0 21,84-21,22 21,21 21,43-42,-86 0,-20 21,-43-21,0 22,-63-22,63 0,-21 21,-21 0,42-21,-63 0,-1 0,-20 0,-1 0,1 0,20 0,22 0,0 0,0 0,-64 0,-21 0,1 0,20 0,21 0,43 0,-21 0,0 0,-22 0,43-21,-21 21,20 0,1-21,0 21,-64 0,1-22,20 22,-20 0,-1 0,21 0,-41-21,-1 21,42 0,-63 0,21 0,1 0,-1 0,0 0,-21 0,42-21,-21 21,43 0,-22 0,1 0,-1 0,-21 0,0 0,-21-21,0 21,0 0,21 0,-21 0,43 0,-22 0,0 0,-21 0,21 0,-21-21,64 21,-43 0,0 0,0 0,0-43,1 43,-1 0,0 0</inkml:trace>
</inkml:ink>
</file>

<file path=ppt/ink/ink6.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4:44:28.734"/>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4191 14266,'21'0,"106"0,21 0,43-42,63 42,21 0,-21-21,-21 21,-21-21,-43 21,-21 0,21-21,-20 21,20 0,0 0,-21 0,1 0,-1 0,0 0,0 0,21 0,-20 21,20-21,-21 21,0-21,85 21,42 0,-42 43,-42-43,-1 0,1 0,-1 0,-42-21,0 0,-42 0,-42 0,42 43,-22-43,22 0,21 21,-42-21,42 0,21 0,0 21,0-21,0 21,43-21,-43 0,64 0,-64 0,-42 0,-22 0,-20 0,21 0,-22 0,22 0,84 0,-21 0,-42 0,42 0,0 0,43-21,-64 21,63-21,22-21,-64 20,22 1,-22 21,-42 0,21 0,-43 0,43 0,-42 0,21 0,-22 0,1 0,21 0,-21 21,42-21,63 0,-42 0,22 0,20 0,-63 0,21 0,22-21,-22 21,-64 0,43 0,22 0,20 0,-21 0,21 0,43 0,-21 0,41-21,1 21,-21 0,-43-21,43-21,-64-1,43-20,-43 42,-42 21,42 0,21 0,0 0,-20 0,-22 0,-43 0,-20 0,-22 0,-42 0,0 0,21 0,43 0,-22 0,-21 0</inkml:trace>
</inkml:ink>
</file>

<file path=ppt/ink/ink7.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4:44:30.582"/>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2053 15515,'106'-42,"0"0,42 20,85 1,42 21,43-21,41 21,-62-21,84 21,-85 0,-21 0,-42 0,-21 0,42 0,-85 0,-42 0,-21 0,-21 0,20 0,-41 0,21 0,42 0,0 0,63 0,1 0,20 0,43 0,0 0,21 42,-84-21,-1-21,-84 0,-21 0,42 0,42 0,-21 0,22 0,-1 0,22 0,-128 0,1 0,-43 0,21 0,0 0,1 0,-22 0</inkml:trace>
</inkml:ink>
</file>

<file path=ppt/ink/ink8.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3:47:44.654"/>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1482 4572,'0'0,"21"0,21 0,1 0,-22 0,42 0,1 0,42 0,-43 0,1 0,-43 0,42 0,-42 0,43 0,21 0,-22 0,-21 0,1 0,-1 0,64 0,0 0,-22-21,1 21,-43 0,43-21,-21 21,-43 0,21 0,-21 0,22 0,-22 0,0 0,64 0,-22 0,-21 0,64 0,42 21,1-21,-44 0,-20 0,0 0,-22 0,-42 0,22 21,63-21,-43 0,22 0,-43 0,22 0,-22 0,0 0,1 0,20 0,-21 0,-20 0,41 0,22 0,42 0,-43 21,43-21,-84 0,41 0,-20 0,-43 0,64 0,-64 21,42-21,22 0,84 0,-42 0,22 0,-86 0,-21 0,22 0,-1 22,64-22,-21 0,21 0,-21 0,21 0,-42 0,-22 0,-20 0,20 0,1 0,-22 0,21 0,-20 0,20 0,-20 0,-1 0,0 0,43 0,0 21,42-21,-64 0,22 0,21 0,-22 0,-20 0,-1 0,-20 0,20 0,-21 0,43 0,21 0,0 0,21 0,-64 0,1 0,20 0,-20 0,63 0,0 21,21-21,-21 0,-42 0,-22 0,-42 0,43 0,-1 0,22 0,21 0,-21 0,-1 0,-41 0,-1 0,21 0,22 0,0 0,-43 0,0 0,-20 0,41 0,1 0,-1 0,43 0,0 0,21 0,-43 0,1 0,-43 0,-20 0,-1 0,42 0,1 0,42 0,-1 0,22 0,-42 0,-21 0,-43 0,42 0,22 0,42 0,-21 0,21 0,-43 0,-20 0,-22 0,-21 0,43 0,-43 0,64 0,21 0,-22 0,-63 0,43 0,21 0,-22 0,1 0,20 0,22 0,21 0,-42 0,21 0,-22 0,-20 0,-22 0,64 0,-21 0,-22-21,1 21,41 0,-41 0,21 0,84 0,21 0,1 0,-43 0,-42 0,-21 0,42 0,-22 0,-41 0,21 0,-43 0,43 0,-43 0,43 0,42 0,21 0,-64 0,1 0,0 0,-64 0,0 0,43 0,20 0,1 0,-22 0,1 0</inkml:trace>
</inkml:ink>
</file>

<file path=ppt/ink/ink9.xml><?xml version="1.0" encoding="utf-8"?>
<inkml:ink xmlns:inkml="http://www.w3.org/2003/InkML">
  <inkml:definitions>
    <inkml:context xml:id="ctx0">
      <inkml:inkSource xml:id="inkSrc0">
        <inkml:traceFormat>
          <inkml:channel name="X" type="integer" max="1440" units="cm"/>
          <inkml:channel name="Y" type="integer" max="900" units="cm"/>
        </inkml:traceFormat>
        <inkml:channelProperties>
          <inkml:channelProperty channel="X" name="resolution" value="28.34646" units="1/cm"/>
          <inkml:channelProperty channel="Y" name="resolution" value="28.30189" units="1/cm"/>
        </inkml:channelProperties>
      </inkml:inkSource>
      <inkml:timestamp xml:id="ts0" timeString="2013-10-04T13:47:53.606"/>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6160 5461,'0'21,"21"-21,0 0,21 0,-21 0,22 0,-22 0,42 0,-20 0,-1 0,0 0,1 21,20-21,22 0,-64 0,0 0,43 0,-22 0,22 0,-1 0,43 0,-21 22,42-22,-64 0,1 0,-43 21,63-21,1 0,-21 0,-22 0,21 0,-63 0,43 0,-1 21,-21-21,22 0,62 0,-20 0,-21 0,-1 0,-42 0,43 21,-1-21,-20 0,-1 0,-21 0,43 21,-1-21,1 0,20 0,-41 0,-22 0,21 0,22 0,-43 0,63 0,1 21,21-21,-43 0,1 0,-22 0,22 0,20 0,1 0,21 0,-43 0,1 0,-43 0,21 0,22 0,21 0,42 0,-22 0,-20 0,0 0,-22 0,22 22,0-22,-1 0,22 21,0-21,84 0,-63 0,22 0,-22 0,-43 0,-20 0,-43 0,42 0,1 0,-22 0,1 0,-1 0,0 0,64 0,-42 0,41 0,-41 0,21 0,-1 0,-20 0,-1 0,-42 0,1 0,20 0,85 0,0 0,85 0,-64 0,-85 0,-20 0,-22 0,-21 0,21 0,-21 0,21 0,0 0,0 0,43 0,21 0,42-21,-64 21,-42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2FE25C-D72F-44AB-BC97-46ED2FD6C804}" type="datetimeFigureOut">
              <a:rPr lang="en-US" smtClean="0"/>
              <a:t>2/16/2018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C5D2B5-5D8A-4747-83A4-87D709F605EE}" type="slidenum">
              <a:rPr lang="en-US" smtClean="0"/>
              <a:t>‹#›</a:t>
            </a:fld>
            <a:endParaRPr lang="en-US"/>
          </a:p>
        </p:txBody>
      </p:sp>
    </p:spTree>
    <p:extLst>
      <p:ext uri="{BB962C8B-B14F-4D97-AF65-F5344CB8AC3E}">
        <p14:creationId xmlns:p14="http://schemas.microsoft.com/office/powerpoint/2010/main" val="2812735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259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B1880FB-58FA-4037-B73D-7999915A1BEA}" type="slidenum">
              <a:rPr lang="en-US" smtClean="0"/>
              <a:pPr eaLnBrk="1" hangingPunct="1"/>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3762063F-DFE2-4680-96A8-D13B4D8B8DA1}" type="slidenum">
              <a:rPr lang="en-US" smtClean="0"/>
              <a:pPr eaLnBrk="1" hangingPunct="1"/>
              <a:t>18</a:t>
            </a:fld>
            <a:endParaRPr lang="en-US"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67ECDA3-8172-44D4-8A5E-EF0A034DDF0F}" type="slidenum">
              <a:rPr lang="en-US" smtClean="0"/>
              <a:pPr eaLnBrk="1" hangingPunct="1"/>
              <a:t>19</a:t>
            </a:fld>
            <a:endParaRPr lang="en-US"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r>
              <a:rPr lang="en-US" smtClean="0"/>
              <a:t>Lloyd George of Great Britain</a:t>
            </a:r>
          </a:p>
          <a:p>
            <a:pPr lvl="1"/>
            <a:r>
              <a:rPr lang="en-US" smtClean="0"/>
              <a:t>Vittorio Emanuele Orlando of Italy</a:t>
            </a:r>
          </a:p>
          <a:p>
            <a:pPr lvl="1"/>
            <a:r>
              <a:rPr lang="en-US" smtClean="0"/>
              <a:t>Georges Clemenceau of France</a:t>
            </a:r>
          </a:p>
          <a:p>
            <a:pPr lvl="1"/>
            <a:r>
              <a:rPr lang="en-US" smtClean="0"/>
              <a:t>Woodrow Wilson of the United States</a:t>
            </a:r>
          </a:p>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FBCAAE6-DE3B-4578-A998-637882F40522}" type="slidenum">
              <a:rPr lang="en-US" smtClean="0"/>
              <a:pPr eaLnBrk="1" hangingPunct="1"/>
              <a:t>22</a:t>
            </a:fld>
            <a:endParaRPr lang="en-US" smtClean="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156B71A-901F-4C43-A539-38AA5A0C832D}" type="slidenum">
              <a:rPr lang="en-US" smtClean="0"/>
              <a:pPr eaLnBrk="1" hangingPunct="1"/>
              <a:t>23</a:t>
            </a:fld>
            <a:endParaRPr lang="en-US"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62221FF-5673-4814-BBAD-956ADA1F11EA}" type="slidenum">
              <a:rPr lang="en-US" smtClean="0"/>
              <a:pPr eaLnBrk="1" hangingPunct="1"/>
              <a:t>24</a:t>
            </a:fld>
            <a:endParaRPr lang="en-US" smtClean="0"/>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A5D8B40-89EF-4147-9832-268912827177}" type="slidenum">
              <a:rPr lang="en-US" smtClean="0"/>
              <a:pPr eaLnBrk="1" hangingPunct="1"/>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7DD0012-8EEB-468D-BB1C-A12F775689FF}" type="slidenum">
              <a:rPr lang="en-US" smtClean="0"/>
              <a:pPr eaLnBrk="1" hangingPunct="1"/>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2B0DE46-E9BD-43AD-9340-92CC5F8D808A}" type="slidenum">
              <a:rPr lang="en-US" smtClean="0"/>
              <a:pPr eaLnBrk="1" hangingPunct="1"/>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t>The </a:t>
            </a:r>
            <a:r>
              <a:rPr lang="en-US" dirty="0" err="1" smtClean="0"/>
              <a:t>Schlieffen</a:t>
            </a:r>
            <a:r>
              <a:rPr lang="en-US" dirty="0" smtClean="0"/>
              <a:t> Plan Germany's Plan for </a:t>
            </a:r>
            <a:r>
              <a:rPr lang="en-US" dirty="0" err="1" smtClean="0"/>
              <a:t>mobilisation</a:t>
            </a:r>
            <a:r>
              <a:rPr lang="en-US" dirty="0" smtClean="0"/>
              <a:t> – called the </a:t>
            </a:r>
            <a:r>
              <a:rPr lang="en-US" dirty="0" err="1" smtClean="0"/>
              <a:t>Schlieffen</a:t>
            </a:r>
            <a:r>
              <a:rPr lang="en-US" dirty="0" smtClean="0"/>
              <a:t> Plan after the German Chief of Staff Alfred von </a:t>
            </a:r>
            <a:r>
              <a:rPr lang="en-US" dirty="0" err="1" smtClean="0"/>
              <a:t>Schlieffen</a:t>
            </a:r>
            <a:r>
              <a:rPr lang="en-US" dirty="0" smtClean="0"/>
              <a:t> – was based on three ideas: </a:t>
            </a:r>
          </a:p>
          <a:p>
            <a:pPr marL="228600" indent="-228600">
              <a:buFontTx/>
              <a:buAutoNum type="alphaLcPeriod"/>
              <a:defRPr/>
            </a:pPr>
            <a:r>
              <a:rPr lang="en-US" dirty="0" smtClean="0"/>
              <a:t>If there was a war, Germany would have to fight France AND Russia. </a:t>
            </a:r>
          </a:p>
          <a:p>
            <a:pPr marL="228600" indent="-228600">
              <a:buFontTx/>
              <a:buAutoNum type="alphaLcPeriod"/>
              <a:defRPr/>
            </a:pPr>
            <a:r>
              <a:rPr lang="en-US" dirty="0" smtClean="0"/>
              <a:t>France was weak (Germany had defeated France in ten weeks in 1870). </a:t>
            </a:r>
          </a:p>
          <a:p>
            <a:pPr marL="228600" indent="-228600">
              <a:buFontTx/>
              <a:buAutoNum type="alphaLcPeriod"/>
              <a:defRPr/>
            </a:pPr>
            <a:r>
              <a:rPr lang="en-US" dirty="0" smtClean="0"/>
              <a:t>Russia was strong but slow (</a:t>
            </a:r>
            <a:r>
              <a:rPr lang="en-US" dirty="0" err="1" smtClean="0"/>
              <a:t>Schlieffen</a:t>
            </a:r>
            <a:r>
              <a:rPr lang="en-US" dirty="0" smtClean="0"/>
              <a:t> estimated that it would take Russia 6 weeks to </a:t>
            </a:r>
            <a:r>
              <a:rPr lang="en-US" dirty="0" err="1" smtClean="0"/>
              <a:t>mobilise</a:t>
            </a:r>
            <a:r>
              <a:rPr lang="en-US" dirty="0" smtClean="0"/>
              <a:t>). The </a:t>
            </a:r>
            <a:r>
              <a:rPr lang="en-US" dirty="0" err="1" smtClean="0"/>
              <a:t>Schlieffen</a:t>
            </a:r>
            <a:r>
              <a:rPr lang="en-US" dirty="0" smtClean="0"/>
              <a:t> Plan, therefore, was developed as a huge hammer blow at Paris, using 90% of the German army, which would take France out of the war quickly (allowing Germany to get its army back to fight Russia).</a:t>
            </a:r>
            <a:endParaRPr lang="en-US" dirty="0"/>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90BFCAB-3CC5-4B6B-B36A-2D70B96EAF53}" type="slidenum">
              <a:rPr lang="en-US" smtClean="0"/>
              <a:pPr eaLnBrk="1" hangingPunct="1"/>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Image Placeholder 1"/>
          <p:cNvSpPr>
            <a:spLocks noGrp="1" noRot="1" noChangeAspect="1" noTextEdit="1"/>
          </p:cNvSpPr>
          <p:nvPr>
            <p:ph type="sldImg"/>
          </p:nvPr>
        </p:nvSpPr>
        <p:spPr>
          <a:ln/>
        </p:spPr>
      </p:sp>
      <p:sp>
        <p:nvSpPr>
          <p:cNvPr id="147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47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8D6D8C9-55E1-45A1-8B78-8FFD13E55390}" type="slidenum">
              <a:rPr lang="en-US" smtClean="0"/>
              <a:pPr eaLnBrk="1" hangingPunct="1"/>
              <a:t>11</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a:ln/>
        </p:spPr>
      </p:sp>
      <p:sp>
        <p:nvSpPr>
          <p:cNvPr id="148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48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2DFA625-606A-452E-A63B-4C9E93A14D84}" type="slidenum">
              <a:rPr lang="en-US" smtClean="0"/>
              <a:pPr eaLnBrk="1" hangingPunct="1"/>
              <a:t>12</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a:ln/>
        </p:spPr>
      </p:sp>
      <p:sp>
        <p:nvSpPr>
          <p:cNvPr id="149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49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5806E03-0DB9-4191-8153-5F74F66674FF}" type="slidenum">
              <a:rPr lang="en-US" smtClean="0"/>
              <a:pPr eaLnBrk="1" hangingPunct="1"/>
              <a:t>13</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a:ln/>
        </p:spPr>
      </p:sp>
      <p:sp>
        <p:nvSpPr>
          <p:cNvPr id="150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150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15EE2320-781E-4F1F-BEB8-05F676F7027F}" type="slidenum">
              <a:rPr lang="en-US" smtClean="0"/>
              <a:pPr eaLnBrk="1" hangingPunct="1"/>
              <a:t>14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6.emf"/><Relationship Id="rId3" Type="http://schemas.openxmlformats.org/officeDocument/2006/relationships/image" Target="../media/image1.emf"/><Relationship Id="rId7" Type="http://schemas.openxmlformats.org/officeDocument/2006/relationships/image" Target="../media/image3.emf"/><Relationship Id="rId12" Type="http://schemas.openxmlformats.org/officeDocument/2006/relationships/customXml" Target="../ink/ink6.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11" Type="http://schemas.openxmlformats.org/officeDocument/2006/relationships/image" Target="../media/image5.emf"/><Relationship Id="rId5" Type="http://schemas.openxmlformats.org/officeDocument/2006/relationships/image" Target="../media/image2.emf"/><Relationship Id="rId15" Type="http://schemas.openxmlformats.org/officeDocument/2006/relationships/image" Target="../media/image7.emf"/><Relationship Id="rId10" Type="http://schemas.openxmlformats.org/officeDocument/2006/relationships/customXml" Target="../ink/ink5.xml"/><Relationship Id="rId4" Type="http://schemas.openxmlformats.org/officeDocument/2006/relationships/customXml" Target="../ink/ink2.xml"/><Relationship Id="rId9" Type="http://schemas.openxmlformats.org/officeDocument/2006/relationships/image" Target="../media/image4.emf"/><Relationship Id="rId14" Type="http://schemas.openxmlformats.org/officeDocument/2006/relationships/customXml" Target="../ink/ink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customXml" Target="../ink/ink11.xml"/><Relationship Id="rId13" Type="http://schemas.openxmlformats.org/officeDocument/2006/relationships/image" Target="../media/image13.emf"/><Relationship Id="rId18" Type="http://schemas.openxmlformats.org/officeDocument/2006/relationships/customXml" Target="../ink/ink16.xml"/><Relationship Id="rId26" Type="http://schemas.openxmlformats.org/officeDocument/2006/relationships/customXml" Target="../ink/ink20.xml"/><Relationship Id="rId3" Type="http://schemas.openxmlformats.org/officeDocument/2006/relationships/image" Target="../media/image8.emf"/><Relationship Id="rId21" Type="http://schemas.openxmlformats.org/officeDocument/2006/relationships/image" Target="../media/image17.emf"/><Relationship Id="rId7" Type="http://schemas.openxmlformats.org/officeDocument/2006/relationships/image" Target="../media/image10.emf"/><Relationship Id="rId12" Type="http://schemas.openxmlformats.org/officeDocument/2006/relationships/customXml" Target="../ink/ink13.xml"/><Relationship Id="rId17" Type="http://schemas.openxmlformats.org/officeDocument/2006/relationships/image" Target="../media/image15.emf"/><Relationship Id="rId25" Type="http://schemas.openxmlformats.org/officeDocument/2006/relationships/image" Target="../media/image19.emf"/><Relationship Id="rId2" Type="http://schemas.openxmlformats.org/officeDocument/2006/relationships/customXml" Target="../ink/ink8.xml"/><Relationship Id="rId16" Type="http://schemas.openxmlformats.org/officeDocument/2006/relationships/customXml" Target="../ink/ink15.xml"/><Relationship Id="rId20" Type="http://schemas.openxmlformats.org/officeDocument/2006/relationships/customXml" Target="../ink/ink17.xml"/><Relationship Id="rId29" Type="http://schemas.openxmlformats.org/officeDocument/2006/relationships/image" Target="../media/image21.emf"/><Relationship Id="rId1" Type="http://schemas.openxmlformats.org/officeDocument/2006/relationships/slideLayout" Target="../slideLayouts/slideLayout2.xml"/><Relationship Id="rId6" Type="http://schemas.openxmlformats.org/officeDocument/2006/relationships/customXml" Target="../ink/ink10.xml"/><Relationship Id="rId11" Type="http://schemas.openxmlformats.org/officeDocument/2006/relationships/image" Target="../media/image12.emf"/><Relationship Id="rId24" Type="http://schemas.openxmlformats.org/officeDocument/2006/relationships/customXml" Target="../ink/ink19.xml"/><Relationship Id="rId5" Type="http://schemas.openxmlformats.org/officeDocument/2006/relationships/image" Target="../media/image9.emf"/><Relationship Id="rId15" Type="http://schemas.openxmlformats.org/officeDocument/2006/relationships/image" Target="../media/image14.emf"/><Relationship Id="rId23" Type="http://schemas.openxmlformats.org/officeDocument/2006/relationships/image" Target="../media/image18.emf"/><Relationship Id="rId28" Type="http://schemas.openxmlformats.org/officeDocument/2006/relationships/customXml" Target="../ink/ink21.xml"/><Relationship Id="rId10" Type="http://schemas.openxmlformats.org/officeDocument/2006/relationships/customXml" Target="../ink/ink12.xml"/><Relationship Id="rId19" Type="http://schemas.openxmlformats.org/officeDocument/2006/relationships/image" Target="../media/image16.emf"/><Relationship Id="rId4" Type="http://schemas.openxmlformats.org/officeDocument/2006/relationships/customXml" Target="../ink/ink9.xml"/><Relationship Id="rId9" Type="http://schemas.openxmlformats.org/officeDocument/2006/relationships/image" Target="../media/image11.emf"/><Relationship Id="rId14" Type="http://schemas.openxmlformats.org/officeDocument/2006/relationships/customXml" Target="../ink/ink14.xml"/><Relationship Id="rId22" Type="http://schemas.openxmlformats.org/officeDocument/2006/relationships/customXml" Target="../ink/ink18.xml"/><Relationship Id="rId27" Type="http://schemas.openxmlformats.org/officeDocument/2006/relationships/image" Target="../media/image20.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customXml" Target="../ink/ink25.xml"/><Relationship Id="rId13" Type="http://schemas.openxmlformats.org/officeDocument/2006/relationships/image" Target="../media/image27.emf"/><Relationship Id="rId3" Type="http://schemas.openxmlformats.org/officeDocument/2006/relationships/image" Target="../media/image22.emf"/><Relationship Id="rId7" Type="http://schemas.openxmlformats.org/officeDocument/2006/relationships/image" Target="../media/image24.emf"/><Relationship Id="rId12" Type="http://schemas.openxmlformats.org/officeDocument/2006/relationships/customXml" Target="../ink/ink27.xml"/><Relationship Id="rId2" Type="http://schemas.openxmlformats.org/officeDocument/2006/relationships/customXml" Target="../ink/ink22.xml"/><Relationship Id="rId1" Type="http://schemas.openxmlformats.org/officeDocument/2006/relationships/slideLayout" Target="../slideLayouts/slideLayout2.xml"/><Relationship Id="rId6" Type="http://schemas.openxmlformats.org/officeDocument/2006/relationships/customXml" Target="../ink/ink24.xml"/><Relationship Id="rId11" Type="http://schemas.openxmlformats.org/officeDocument/2006/relationships/image" Target="../media/image26.emf"/><Relationship Id="rId5" Type="http://schemas.openxmlformats.org/officeDocument/2006/relationships/image" Target="../media/image23.emf"/><Relationship Id="rId10" Type="http://schemas.openxmlformats.org/officeDocument/2006/relationships/customXml" Target="../ink/ink26.xml"/><Relationship Id="rId4" Type="http://schemas.openxmlformats.org/officeDocument/2006/relationships/customXml" Target="../ink/ink23.xml"/><Relationship Id="rId9" Type="http://schemas.openxmlformats.org/officeDocument/2006/relationships/image" Target="../media/image25.emf"/></Relationships>
</file>

<file path=ppt/slides/_rels/slide21.xml.rels><?xml version="1.0" encoding="UTF-8" standalone="yes"?>
<Relationships xmlns="http://schemas.openxmlformats.org/package/2006/relationships"><Relationship Id="rId8" Type="http://schemas.openxmlformats.org/officeDocument/2006/relationships/customXml" Target="../ink/ink31.xml"/><Relationship Id="rId13" Type="http://schemas.openxmlformats.org/officeDocument/2006/relationships/image" Target="../media/image33.emf"/><Relationship Id="rId18" Type="http://schemas.openxmlformats.org/officeDocument/2006/relationships/customXml" Target="../ink/ink36.xml"/><Relationship Id="rId3" Type="http://schemas.openxmlformats.org/officeDocument/2006/relationships/image" Target="../media/image28.emf"/><Relationship Id="rId21" Type="http://schemas.openxmlformats.org/officeDocument/2006/relationships/image" Target="../media/image37.emf"/><Relationship Id="rId7" Type="http://schemas.openxmlformats.org/officeDocument/2006/relationships/image" Target="../media/image30.emf"/><Relationship Id="rId12" Type="http://schemas.openxmlformats.org/officeDocument/2006/relationships/customXml" Target="../ink/ink33.xml"/><Relationship Id="rId17" Type="http://schemas.openxmlformats.org/officeDocument/2006/relationships/image" Target="../media/image35.emf"/><Relationship Id="rId25" Type="http://schemas.openxmlformats.org/officeDocument/2006/relationships/image" Target="../media/image39.emf"/><Relationship Id="rId2" Type="http://schemas.openxmlformats.org/officeDocument/2006/relationships/customXml" Target="../ink/ink28.xml"/><Relationship Id="rId16" Type="http://schemas.openxmlformats.org/officeDocument/2006/relationships/customXml" Target="../ink/ink35.xml"/><Relationship Id="rId20" Type="http://schemas.openxmlformats.org/officeDocument/2006/relationships/customXml" Target="../ink/ink37.xml"/><Relationship Id="rId1" Type="http://schemas.openxmlformats.org/officeDocument/2006/relationships/slideLayout" Target="../slideLayouts/slideLayout2.xml"/><Relationship Id="rId6" Type="http://schemas.openxmlformats.org/officeDocument/2006/relationships/customXml" Target="../ink/ink30.xml"/><Relationship Id="rId11" Type="http://schemas.openxmlformats.org/officeDocument/2006/relationships/image" Target="../media/image32.emf"/><Relationship Id="rId24" Type="http://schemas.openxmlformats.org/officeDocument/2006/relationships/customXml" Target="../ink/ink39.xml"/><Relationship Id="rId5" Type="http://schemas.openxmlformats.org/officeDocument/2006/relationships/image" Target="../media/image29.emf"/><Relationship Id="rId15" Type="http://schemas.openxmlformats.org/officeDocument/2006/relationships/image" Target="../media/image34.emf"/><Relationship Id="rId23" Type="http://schemas.openxmlformats.org/officeDocument/2006/relationships/image" Target="../media/image38.emf"/><Relationship Id="rId10" Type="http://schemas.openxmlformats.org/officeDocument/2006/relationships/customXml" Target="../ink/ink32.xml"/><Relationship Id="rId19" Type="http://schemas.openxmlformats.org/officeDocument/2006/relationships/image" Target="../media/image36.emf"/><Relationship Id="rId4" Type="http://schemas.openxmlformats.org/officeDocument/2006/relationships/customXml" Target="../ink/ink29.xml"/><Relationship Id="rId9" Type="http://schemas.openxmlformats.org/officeDocument/2006/relationships/image" Target="../media/image31.emf"/><Relationship Id="rId14" Type="http://schemas.openxmlformats.org/officeDocument/2006/relationships/customXml" Target="../ink/ink34.xml"/><Relationship Id="rId22" Type="http://schemas.openxmlformats.org/officeDocument/2006/relationships/customXml" Target="../ink/ink3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2800" dirty="0">
                <a:solidFill>
                  <a:schemeClr val="tx2">
                    <a:satMod val="130000"/>
                  </a:schemeClr>
                </a:solidFill>
              </a:rPr>
              <a:t>Short-Range </a:t>
            </a:r>
            <a:r>
              <a:rPr lang="en-US" sz="2800" dirty="0" smtClean="0">
                <a:solidFill>
                  <a:schemeClr val="tx2">
                    <a:satMod val="130000"/>
                  </a:schemeClr>
                </a:solidFill>
              </a:rPr>
              <a:t>Causes or Immediate Causes : Austro-Hungarian Empire </a:t>
            </a:r>
            <a:r>
              <a:rPr lang="en-US" sz="2800" dirty="0" err="1" smtClean="0">
                <a:solidFill>
                  <a:schemeClr val="tx2">
                    <a:satMod val="130000"/>
                  </a:schemeClr>
                </a:solidFill>
              </a:rPr>
              <a:t>Vs</a:t>
            </a:r>
            <a:r>
              <a:rPr lang="en-US" sz="2800" dirty="0" smtClean="0">
                <a:solidFill>
                  <a:schemeClr val="tx2">
                    <a:satMod val="130000"/>
                  </a:schemeClr>
                </a:solidFill>
              </a:rPr>
              <a:t> Serbian/Serbia</a:t>
            </a:r>
            <a:endParaRPr lang="en-US" sz="2800" dirty="0">
              <a:solidFill>
                <a:schemeClr val="tx2">
                  <a:satMod val="130000"/>
                </a:schemeClr>
              </a:solidFill>
            </a:endParaRPr>
          </a:p>
        </p:txBody>
      </p:sp>
      <p:sp>
        <p:nvSpPr>
          <p:cNvPr id="3" name="Content Placeholder 2"/>
          <p:cNvSpPr>
            <a:spLocks noGrp="1"/>
          </p:cNvSpPr>
          <p:nvPr>
            <p:ph idx="1"/>
          </p:nvPr>
        </p:nvSpPr>
        <p:spPr>
          <a:xfrm>
            <a:off x="381000" y="1295400"/>
            <a:ext cx="8305800" cy="4830763"/>
          </a:xfrm>
        </p:spPr>
        <p:txBody>
          <a:bodyPr>
            <a:normAutofit fontScale="62500" lnSpcReduction="20000"/>
          </a:bodyPr>
          <a:lstStyle/>
          <a:p>
            <a:pPr marL="365760" indent="-283464" eaLnBrk="1" fontAlgn="auto" hangingPunct="1">
              <a:spcAft>
                <a:spcPts val="0"/>
              </a:spcAft>
              <a:buFont typeface="Wingdings 2"/>
              <a:buChar char=""/>
              <a:defRPr/>
            </a:pPr>
            <a:r>
              <a:rPr lang="en-US" dirty="0" smtClean="0"/>
              <a:t>On </a:t>
            </a:r>
            <a:r>
              <a:rPr lang="en-US" dirty="0"/>
              <a:t>June 28, 1914 there was an assassination in Sarajevo. This city was in Bosnia-Herzegovina, part of the Austro-Hungarian Empire. The victims of the shootings were </a:t>
            </a:r>
            <a:r>
              <a:rPr lang="en-US" b="1" dirty="0"/>
              <a:t>Archduke Francis Ferdinand </a:t>
            </a:r>
            <a:r>
              <a:rPr lang="en-US" dirty="0"/>
              <a:t>and his wife. He was heir to the throne of Austria-Hungary. </a:t>
            </a:r>
            <a:endParaRPr lang="en-US" dirty="0" smtClean="0"/>
          </a:p>
          <a:p>
            <a:pPr marL="365760" indent="-283464" eaLnBrk="1" fontAlgn="auto" hangingPunct="1">
              <a:spcAft>
                <a:spcPts val="0"/>
              </a:spcAft>
              <a:buFont typeface="Wingdings 2"/>
              <a:buChar char=""/>
              <a:defRPr/>
            </a:pPr>
            <a:r>
              <a:rPr lang="en-US" dirty="0" smtClean="0"/>
              <a:t> </a:t>
            </a:r>
            <a:r>
              <a:rPr lang="en-US" dirty="0"/>
              <a:t>The assassin was </a:t>
            </a:r>
            <a:r>
              <a:rPr lang="en-US" b="1" dirty="0"/>
              <a:t>a Bosnian Serb </a:t>
            </a:r>
            <a:r>
              <a:rPr lang="en-US" dirty="0"/>
              <a:t>and a member of </a:t>
            </a:r>
            <a:r>
              <a:rPr lang="en-US" dirty="0" smtClean="0"/>
              <a:t> </a:t>
            </a:r>
            <a:r>
              <a:rPr lang="en-US" dirty="0"/>
              <a:t>secret band of </a:t>
            </a:r>
            <a:r>
              <a:rPr lang="en-US" b="1" dirty="0"/>
              <a:t>Serbian nationalists </a:t>
            </a:r>
            <a:r>
              <a:rPr lang="en-US" dirty="0"/>
              <a:t>opposed to Austro-Hungarian rule. He hoped to unite the Serbian-populated part of the empire with an independent Serbia. </a:t>
            </a:r>
            <a:endParaRPr lang="en-US" dirty="0" smtClean="0"/>
          </a:p>
          <a:p>
            <a:pPr marL="365760" indent="-283464" eaLnBrk="1" fontAlgn="auto" hangingPunct="1">
              <a:spcAft>
                <a:spcPts val="0"/>
              </a:spcAft>
              <a:buFont typeface="Wingdings 2"/>
              <a:buChar char=""/>
              <a:defRPr/>
            </a:pPr>
            <a:r>
              <a:rPr lang="en-US" b="1" dirty="0" smtClean="0"/>
              <a:t>Austria-Hungary </a:t>
            </a:r>
            <a:r>
              <a:rPr lang="en-US" b="1" dirty="0"/>
              <a:t>blamed Serbia </a:t>
            </a:r>
            <a:r>
              <a:rPr lang="en-US" dirty="0"/>
              <a:t>and presented them with a list of demands (ultimatum). Serbia gave in to many of the demands but Austria-Hungary declared war on Serbia on July 28, 1914. Austria-Hungary began bombarding Belgrade, the Serbian capital. </a:t>
            </a:r>
            <a:endParaRPr lang="en-US" dirty="0" smtClean="0"/>
          </a:p>
          <a:p>
            <a:pPr marL="365760" indent="-283464" eaLnBrk="1" fontAlgn="auto" hangingPunct="1">
              <a:spcAft>
                <a:spcPts val="0"/>
              </a:spcAft>
              <a:buFont typeface="Wingdings 2"/>
              <a:buChar char=""/>
              <a:defRPr/>
            </a:pPr>
            <a:r>
              <a:rPr lang="en-US" b="1" dirty="0" smtClean="0"/>
              <a:t>Austria-Hungary’s </a:t>
            </a:r>
            <a:r>
              <a:rPr lang="en-US" b="1" dirty="0"/>
              <a:t>allies and Serbia’s allies readied for war</a:t>
            </a:r>
            <a:r>
              <a:rPr lang="en-US" dirty="0"/>
              <a:t>. On August 3rd, </a:t>
            </a:r>
            <a:r>
              <a:rPr lang="en-US" dirty="0" smtClean="0"/>
              <a:t>German </a:t>
            </a:r>
            <a:r>
              <a:rPr lang="en-US" dirty="0"/>
              <a:t>armies marched into Belgium to get ready to invade France. This </a:t>
            </a:r>
            <a:r>
              <a:rPr lang="en-US" dirty="0" smtClean="0"/>
              <a:t>German </a:t>
            </a:r>
            <a:r>
              <a:rPr lang="en-US" dirty="0"/>
              <a:t>invasion violated Belgian neutrality and caused Great Britain to declare war on </a:t>
            </a:r>
            <a:r>
              <a:rPr lang="en-US" dirty="0" smtClean="0"/>
              <a:t>Germany </a:t>
            </a:r>
            <a:r>
              <a:rPr lang="en-US" dirty="0"/>
              <a:t>and Austria-Hungary. By the end of the first week of August, the major powers of Europe were at war.</a:t>
            </a:r>
          </a:p>
        </p:txBody>
      </p:sp>
      <p:sp>
        <p:nvSpPr>
          <p:cNvPr id="4" name="Footer Placeholder 3"/>
          <p:cNvSpPr>
            <a:spLocks noGrp="1"/>
          </p:cNvSpPr>
          <p:nvPr>
            <p:ph type="ftr" sz="quarter" idx="11"/>
          </p:nvPr>
        </p:nvSpPr>
        <p:spPr/>
        <p:txBody>
          <a:bodyPr/>
          <a:lstStyle/>
          <a:p>
            <a:pPr>
              <a:defRPr/>
            </a:pPr>
            <a:r>
              <a:rPr lang="en-US" altLang="en-US"/>
              <a:t>©2011, The McGraw-Hill Companies, Inc. All Rights Reserved.</a:t>
            </a:r>
          </a:p>
        </p:txBody>
      </p:sp>
      <p:sp>
        <p:nvSpPr>
          <p:cNvPr id="5" name="Slide Number Placeholder 4"/>
          <p:cNvSpPr>
            <a:spLocks noGrp="1"/>
          </p:cNvSpPr>
          <p:nvPr>
            <p:ph type="sldNum" sz="quarter" idx="12"/>
          </p:nvPr>
        </p:nvSpPr>
        <p:spPr/>
        <p:txBody>
          <a:bodyPr/>
          <a:lstStyle/>
          <a:p>
            <a:pPr>
              <a:defRPr/>
            </a:pPr>
            <a:fld id="{7BE8A610-280D-464F-84E7-B58A63C4CC19}" type="slidenum">
              <a:rPr lang="en-US" altLang="en-US"/>
              <a:pPr>
                <a:defRPr/>
              </a:pPr>
              <a:t>1</a:t>
            </a:fld>
            <a:endParaRPr lang="en-US" altLang="en-US"/>
          </a:p>
        </p:txBody>
      </p:sp>
    </p:spTree>
    <p:extLst>
      <p:ext uri="{BB962C8B-B14F-4D97-AF65-F5344CB8AC3E}">
        <p14:creationId xmlns:p14="http://schemas.microsoft.com/office/powerpoint/2010/main" val="24703099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838200"/>
          </a:xfrm>
        </p:spPr>
        <p:txBody>
          <a:bodyPr/>
          <a:lstStyle/>
          <a:p>
            <a:pPr eaLnBrk="1" fontAlgn="auto" hangingPunct="1">
              <a:spcAft>
                <a:spcPts val="0"/>
              </a:spcAft>
              <a:defRPr/>
            </a:pPr>
            <a:r>
              <a:rPr lang="en-US" smtClean="0">
                <a:solidFill>
                  <a:srgbClr val="7B9899"/>
                </a:solidFill>
              </a:rPr>
              <a:t>The First Technological War</a:t>
            </a:r>
          </a:p>
        </p:txBody>
      </p:sp>
      <p:sp>
        <p:nvSpPr>
          <p:cNvPr id="43011" name="Rectangle 3"/>
          <p:cNvSpPr>
            <a:spLocks noGrp="1" noChangeArrowheads="1"/>
          </p:cNvSpPr>
          <p:nvPr>
            <p:ph sz="quarter" idx="1"/>
          </p:nvPr>
        </p:nvSpPr>
        <p:spPr>
          <a:xfrm>
            <a:off x="152400" y="1371600"/>
            <a:ext cx="8975725" cy="5029200"/>
          </a:xfrm>
        </p:spPr>
        <p:txBody>
          <a:bodyPr>
            <a:normAutofit lnSpcReduction="10000"/>
          </a:bodyPr>
          <a:lstStyle/>
          <a:p>
            <a:pPr marL="365760" indent="-283464" eaLnBrk="1" fontAlgn="auto" hangingPunct="1">
              <a:lnSpc>
                <a:spcPct val="90000"/>
              </a:lnSpc>
              <a:spcAft>
                <a:spcPts val="0"/>
              </a:spcAft>
              <a:buFont typeface="Wingdings 2"/>
              <a:buChar char=""/>
              <a:defRPr/>
            </a:pPr>
            <a:r>
              <a:rPr lang="en-US" sz="2000" b="1" dirty="0" smtClean="0"/>
              <a:t>Machine Gun</a:t>
            </a:r>
          </a:p>
          <a:p>
            <a:pPr marL="640080" lvl="1" indent="-237744" eaLnBrk="1" fontAlgn="auto" hangingPunct="1">
              <a:lnSpc>
                <a:spcPct val="90000"/>
              </a:lnSpc>
              <a:spcAft>
                <a:spcPts val="0"/>
              </a:spcAft>
              <a:buFont typeface="Verdana"/>
              <a:buChar char="◦"/>
              <a:defRPr/>
            </a:pPr>
            <a:r>
              <a:rPr lang="en-US" sz="1800" dirty="0" smtClean="0"/>
              <a:t>Lewis Guns- 500 shells/minute</a:t>
            </a:r>
          </a:p>
          <a:p>
            <a:pPr marL="365760" indent="-283464" eaLnBrk="1" fontAlgn="auto" hangingPunct="1">
              <a:lnSpc>
                <a:spcPct val="90000"/>
              </a:lnSpc>
              <a:spcAft>
                <a:spcPts val="0"/>
              </a:spcAft>
              <a:buFont typeface="Wingdings 2"/>
              <a:buChar char=""/>
              <a:defRPr/>
            </a:pPr>
            <a:r>
              <a:rPr lang="en-US" sz="2000" b="1" dirty="0" smtClean="0"/>
              <a:t>Large artillery-</a:t>
            </a:r>
            <a:r>
              <a:rPr lang="en-US" sz="2000" dirty="0" smtClean="0"/>
              <a:t> “Big Bertha” Cannons (Krupp) </a:t>
            </a:r>
          </a:p>
          <a:p>
            <a:pPr marL="640080" lvl="1" indent="-237744" eaLnBrk="1" fontAlgn="auto" hangingPunct="1">
              <a:lnSpc>
                <a:spcPct val="90000"/>
              </a:lnSpc>
              <a:spcAft>
                <a:spcPts val="0"/>
              </a:spcAft>
              <a:buFont typeface="Verdana"/>
              <a:buChar char="◦"/>
              <a:defRPr/>
            </a:pPr>
            <a:r>
              <a:rPr lang="en-US" sz="1800" dirty="0" smtClean="0"/>
              <a:t>15 miles away </a:t>
            </a:r>
            <a:r>
              <a:rPr lang="en-US" sz="1800" i="1" dirty="0" smtClean="0"/>
              <a:t>(by ’18, shelling Paris from 70 miles away)</a:t>
            </a:r>
          </a:p>
          <a:p>
            <a:pPr marL="365760" indent="-283464" eaLnBrk="1" fontAlgn="auto" hangingPunct="1">
              <a:lnSpc>
                <a:spcPct val="90000"/>
              </a:lnSpc>
              <a:spcAft>
                <a:spcPts val="0"/>
              </a:spcAft>
              <a:buFont typeface="Wingdings 2"/>
              <a:buChar char=""/>
              <a:defRPr/>
            </a:pPr>
            <a:r>
              <a:rPr lang="en-US" sz="2000" b="1" dirty="0" smtClean="0"/>
              <a:t>Tanks</a:t>
            </a:r>
          </a:p>
          <a:p>
            <a:pPr marL="640080" lvl="1" indent="-237744" eaLnBrk="1" fontAlgn="auto" hangingPunct="1">
              <a:lnSpc>
                <a:spcPct val="90000"/>
              </a:lnSpc>
              <a:spcAft>
                <a:spcPts val="0"/>
              </a:spcAft>
              <a:buFont typeface="Verdana"/>
              <a:buChar char="◦"/>
              <a:defRPr/>
            </a:pPr>
            <a:r>
              <a:rPr lang="en-US" sz="1800" dirty="0" smtClean="0"/>
              <a:t>1</a:t>
            </a:r>
            <a:r>
              <a:rPr lang="en-US" sz="1800" baseline="30000" dirty="0" smtClean="0"/>
              <a:t>st</a:t>
            </a:r>
            <a:r>
              <a:rPr lang="en-US" sz="1800" dirty="0" smtClean="0"/>
              <a:t> used at Battle of Somme by Brits</a:t>
            </a:r>
          </a:p>
          <a:p>
            <a:pPr marL="365760" indent="-283464" eaLnBrk="1" fontAlgn="auto" hangingPunct="1">
              <a:lnSpc>
                <a:spcPct val="90000"/>
              </a:lnSpc>
              <a:spcAft>
                <a:spcPts val="0"/>
              </a:spcAft>
              <a:buFont typeface="Wingdings 2"/>
              <a:buChar char=""/>
              <a:defRPr/>
            </a:pPr>
            <a:r>
              <a:rPr lang="en-US" sz="2000" b="1" dirty="0" smtClean="0"/>
              <a:t>U-Boats</a:t>
            </a:r>
          </a:p>
          <a:p>
            <a:pPr marL="640080" lvl="1" indent="-237744" eaLnBrk="1" fontAlgn="auto" hangingPunct="1">
              <a:lnSpc>
                <a:spcPct val="90000"/>
              </a:lnSpc>
              <a:spcAft>
                <a:spcPts val="0"/>
              </a:spcAft>
              <a:buFont typeface="Verdana"/>
              <a:buChar char="◦"/>
              <a:defRPr/>
            </a:pPr>
            <a:r>
              <a:rPr lang="en-US" sz="1800" dirty="0" smtClean="0"/>
              <a:t>After Dreadnoughts, Germans focused on these to break Brit blockade</a:t>
            </a:r>
          </a:p>
          <a:p>
            <a:pPr marL="365760" indent="-283464" eaLnBrk="1" fontAlgn="auto" hangingPunct="1">
              <a:lnSpc>
                <a:spcPct val="90000"/>
              </a:lnSpc>
              <a:spcAft>
                <a:spcPts val="0"/>
              </a:spcAft>
              <a:buFont typeface="Wingdings 2"/>
              <a:buChar char=""/>
              <a:defRPr/>
            </a:pPr>
            <a:r>
              <a:rPr lang="en-US" sz="2000" b="1" dirty="0" smtClean="0"/>
              <a:t>Poison Gas</a:t>
            </a:r>
          </a:p>
          <a:p>
            <a:pPr marL="640080" lvl="1" indent="-237744" eaLnBrk="1" fontAlgn="auto" hangingPunct="1">
              <a:lnSpc>
                <a:spcPct val="90000"/>
              </a:lnSpc>
              <a:spcAft>
                <a:spcPts val="0"/>
              </a:spcAft>
              <a:buFont typeface="Verdana"/>
              <a:buChar char="◦"/>
              <a:defRPr/>
            </a:pPr>
            <a:r>
              <a:rPr lang="en-US" sz="1800" dirty="0" smtClean="0"/>
              <a:t>1</a:t>
            </a:r>
            <a:r>
              <a:rPr lang="en-US" sz="1800" baseline="30000" dirty="0" smtClean="0"/>
              <a:t>st</a:t>
            </a:r>
            <a:r>
              <a:rPr lang="en-US" sz="1800" dirty="0" smtClean="0"/>
              <a:t> used by Germans at Ypres, eventually both sides used it</a:t>
            </a:r>
          </a:p>
          <a:p>
            <a:pPr marL="365760" indent="-283464" eaLnBrk="1" fontAlgn="auto" hangingPunct="1">
              <a:lnSpc>
                <a:spcPct val="90000"/>
              </a:lnSpc>
              <a:spcAft>
                <a:spcPts val="0"/>
              </a:spcAft>
              <a:buFont typeface="Wingdings 2"/>
              <a:buChar char=""/>
              <a:defRPr/>
            </a:pPr>
            <a:r>
              <a:rPr lang="en-US" sz="2000" b="1" dirty="0" smtClean="0"/>
              <a:t>Airplanes</a:t>
            </a:r>
          </a:p>
          <a:p>
            <a:pPr marL="640080" lvl="1" indent="-237744" eaLnBrk="1" fontAlgn="auto" hangingPunct="1">
              <a:lnSpc>
                <a:spcPct val="90000"/>
              </a:lnSpc>
              <a:spcAft>
                <a:spcPts val="0"/>
              </a:spcAft>
              <a:buFont typeface="Verdana"/>
              <a:buChar char="◦"/>
              <a:defRPr/>
            </a:pPr>
            <a:r>
              <a:rPr lang="en-US" sz="1800" dirty="0" smtClean="0"/>
              <a:t>Manfred von </a:t>
            </a:r>
            <a:r>
              <a:rPr lang="en-US" sz="1800" dirty="0" err="1" smtClean="0"/>
              <a:t>Richthofen</a:t>
            </a:r>
            <a:r>
              <a:rPr lang="en-US" sz="1800" dirty="0" smtClean="0"/>
              <a:t>- </a:t>
            </a:r>
            <a:r>
              <a:rPr lang="en-US" sz="1800" i="1" dirty="0" smtClean="0"/>
              <a:t>most famous ace</a:t>
            </a:r>
          </a:p>
          <a:p>
            <a:pPr marL="365760" indent="-283464" eaLnBrk="1" fontAlgn="auto" hangingPunct="1">
              <a:lnSpc>
                <a:spcPct val="90000"/>
              </a:lnSpc>
              <a:spcAft>
                <a:spcPts val="0"/>
              </a:spcAft>
              <a:buFont typeface="Wingdings 2"/>
              <a:buChar char=""/>
              <a:defRPr/>
            </a:pPr>
            <a:r>
              <a:rPr lang="en-US" sz="2000" b="1" dirty="0" smtClean="0"/>
              <a:t>Zeppelins</a:t>
            </a:r>
          </a:p>
          <a:p>
            <a:pPr marL="640080" lvl="1" indent="-237744" eaLnBrk="1" fontAlgn="auto" hangingPunct="1">
              <a:lnSpc>
                <a:spcPct val="90000"/>
              </a:lnSpc>
              <a:spcAft>
                <a:spcPts val="0"/>
              </a:spcAft>
              <a:buFont typeface="Verdana"/>
              <a:buChar char="◦"/>
              <a:defRPr/>
            </a:pPr>
            <a:r>
              <a:rPr lang="en-US" sz="1800" dirty="0" smtClean="0"/>
              <a:t>Dirigible bombers could level building in seconds; susceptible to ground fire</a:t>
            </a:r>
          </a:p>
          <a:p>
            <a:pPr marL="365760" indent="-283464" eaLnBrk="1" fontAlgn="auto" hangingPunct="1">
              <a:lnSpc>
                <a:spcPct val="90000"/>
              </a:lnSpc>
              <a:spcAft>
                <a:spcPts val="0"/>
              </a:spcAft>
              <a:buFont typeface="Wingdings 2"/>
              <a:buChar char=""/>
              <a:defRPr/>
            </a:pPr>
            <a:r>
              <a:rPr lang="en-US" sz="2000" b="1" dirty="0" smtClean="0"/>
              <a:t>Radios</a:t>
            </a:r>
            <a:endParaRPr lang="en-US" sz="2000" dirty="0" smtClean="0"/>
          </a:p>
          <a:p>
            <a:pPr marL="640080" lvl="1" indent="-237744" eaLnBrk="1" fontAlgn="auto" hangingPunct="1">
              <a:lnSpc>
                <a:spcPct val="90000"/>
              </a:lnSpc>
              <a:spcAft>
                <a:spcPts val="0"/>
              </a:spcAft>
              <a:buFont typeface="Verdana"/>
              <a:buChar char="◦"/>
              <a:defRPr/>
            </a:pPr>
            <a:r>
              <a:rPr lang="en-US" sz="1800" dirty="0" smtClean="0"/>
              <a:t>1</a:t>
            </a:r>
            <a:r>
              <a:rPr lang="en-US" sz="1800" baseline="30000" dirty="0" smtClean="0"/>
              <a:t>st</a:t>
            </a:r>
            <a:r>
              <a:rPr lang="en-US" sz="1800" dirty="0" smtClean="0"/>
              <a:t> used to communicate battlefield messages</a:t>
            </a:r>
            <a:endParaRPr lang="en-US" sz="1800" b="1" dirty="0" smtClean="0"/>
          </a:p>
        </p:txBody>
      </p:sp>
    </p:spTree>
    <p:extLst>
      <p:ext uri="{BB962C8B-B14F-4D97-AF65-F5344CB8AC3E}">
        <p14:creationId xmlns:p14="http://schemas.microsoft.com/office/powerpoint/2010/main" val="9982607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r>
              <a:rPr lang="en-US" smtClean="0">
                <a:solidFill>
                  <a:schemeClr val="tx2">
                    <a:satMod val="130000"/>
                  </a:schemeClr>
                </a:solidFill>
              </a:rPr>
              <a:t>Global Involvement</a:t>
            </a:r>
          </a:p>
        </p:txBody>
      </p:sp>
      <p:sp>
        <p:nvSpPr>
          <p:cNvPr id="93187" name="Rectangle 3"/>
          <p:cNvSpPr>
            <a:spLocks noGrp="1" noChangeArrowheads="1"/>
          </p:cNvSpPr>
          <p:nvPr>
            <p:ph idx="1"/>
          </p:nvPr>
        </p:nvSpPr>
        <p:spPr/>
        <p:txBody>
          <a:bodyPr/>
          <a:lstStyle/>
          <a:p>
            <a:pPr eaLnBrk="1" hangingPunct="1"/>
            <a:r>
              <a:rPr lang="en-US" smtClean="0"/>
              <a:t>Importation of troops from colonies</a:t>
            </a:r>
          </a:p>
          <a:p>
            <a:pPr lvl="1" eaLnBrk="1" hangingPunct="1"/>
            <a:r>
              <a:rPr lang="en-US" sz="3200" smtClean="0"/>
              <a:t>United Kingdom: Australia, New Zealand, Canada</a:t>
            </a:r>
          </a:p>
          <a:p>
            <a:pPr lvl="1" eaLnBrk="1" hangingPunct="1"/>
            <a:r>
              <a:rPr lang="en-US" sz="3200" smtClean="0"/>
              <a:t>Gallipoli </a:t>
            </a:r>
          </a:p>
          <a:p>
            <a:pPr eaLnBrk="1" hangingPunct="1"/>
            <a:r>
              <a:rPr lang="en-US" smtClean="0"/>
              <a:t>Japanese designs on China with distraction of European powers</a:t>
            </a:r>
          </a:p>
          <a:p>
            <a:pPr lvl="1" eaLnBrk="1" hangingPunct="1"/>
            <a:r>
              <a:rPr lang="en-US" sz="3200" smtClean="0"/>
              <a:t>Twenty-one demands</a:t>
            </a:r>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9318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9CF3475-26A4-4C1E-8BDF-C6C3B0344521}" type="slidenum">
              <a:rPr lang="en-US" altLang="en-US" smtClean="0">
                <a:latin typeface="Times New Roman" pitchFamily="18" charset="0"/>
              </a:rPr>
              <a:pPr eaLnBrk="1" hangingPunct="1"/>
              <a:t>11</a:t>
            </a:fld>
            <a:endParaRPr lang="en-US" altLang="en-US" smtClean="0">
              <a:latin typeface="Times New Roman" pitchFamily="18" charset="0"/>
            </a:endParaRPr>
          </a:p>
        </p:txBody>
      </p:sp>
    </p:spTree>
    <p:extLst>
      <p:ext uri="{BB962C8B-B14F-4D97-AF65-F5344CB8AC3E}">
        <p14:creationId xmlns:p14="http://schemas.microsoft.com/office/powerpoint/2010/main" val="2511173405"/>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fontAlgn="auto" hangingPunct="1">
              <a:spcAft>
                <a:spcPts val="0"/>
              </a:spcAft>
              <a:defRPr/>
            </a:pPr>
            <a:r>
              <a:rPr lang="en-US" smtClean="0">
                <a:solidFill>
                  <a:schemeClr val="tx2">
                    <a:satMod val="130000"/>
                  </a:schemeClr>
                </a:solidFill>
              </a:rPr>
              <a:t>Collapse of the Russian Empire</a:t>
            </a:r>
          </a:p>
        </p:txBody>
      </p:sp>
      <p:sp>
        <p:nvSpPr>
          <p:cNvPr id="94211" name="Rectangle 3"/>
          <p:cNvSpPr>
            <a:spLocks noGrp="1" noChangeArrowheads="1"/>
          </p:cNvSpPr>
          <p:nvPr>
            <p:ph idx="1"/>
          </p:nvPr>
        </p:nvSpPr>
        <p:spPr/>
        <p:txBody>
          <a:bodyPr/>
          <a:lstStyle/>
          <a:p>
            <a:pPr eaLnBrk="1" hangingPunct="1"/>
            <a:r>
              <a:rPr lang="en-US" smtClean="0"/>
              <a:t>Russia: March Revolution, 1917</a:t>
            </a:r>
          </a:p>
          <a:p>
            <a:pPr eaLnBrk="1" hangingPunct="1"/>
            <a:r>
              <a:rPr lang="en-US" smtClean="0"/>
              <a:t>Germany smuggles Lenin into provisional government in Russia</a:t>
            </a:r>
          </a:p>
          <a:p>
            <a:pPr eaLnBrk="1" hangingPunct="1"/>
            <a:r>
              <a:rPr lang="en-US" smtClean="0"/>
              <a:t>November Revolution, creation of the USSR</a:t>
            </a:r>
          </a:p>
          <a:p>
            <a:pPr eaLnBrk="1" hangingPunct="1"/>
            <a:r>
              <a:rPr lang="en-US" smtClean="0"/>
              <a:t>Treaty of Brest-Litovsk cedes Poland, Baltic countries, Ukraine to Central Powers</a:t>
            </a:r>
          </a:p>
          <a:p>
            <a:pPr eaLnBrk="1" hangingPunct="1"/>
            <a:endParaRPr lang="en-US"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9421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3A707FD-49BF-4097-9631-720EE3664FEF}" type="slidenum">
              <a:rPr lang="en-US" altLang="en-US" smtClean="0">
                <a:latin typeface="Times New Roman" pitchFamily="18" charset="0"/>
              </a:rPr>
              <a:pPr eaLnBrk="1" hangingPunct="1"/>
              <a:t>12</a:t>
            </a:fld>
            <a:endParaRPr lang="en-US" altLang="en-US" smtClean="0">
              <a:latin typeface="Times New Roman" pitchFamily="18" charset="0"/>
            </a:endParaRPr>
          </a:p>
        </p:txBody>
      </p:sp>
    </p:spTree>
    <p:extLst>
      <p:ext uri="{BB962C8B-B14F-4D97-AF65-F5344CB8AC3E}">
        <p14:creationId xmlns:p14="http://schemas.microsoft.com/office/powerpoint/2010/main" val="202462647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fontAlgn="auto" hangingPunct="1">
              <a:spcAft>
                <a:spcPts val="0"/>
              </a:spcAft>
              <a:defRPr/>
            </a:pPr>
            <a:r>
              <a:rPr lang="en-US" smtClean="0">
                <a:solidFill>
                  <a:schemeClr val="tx2">
                    <a:satMod val="130000"/>
                  </a:schemeClr>
                </a:solidFill>
              </a:rPr>
              <a:t>U.S. Enters the War</a:t>
            </a:r>
          </a:p>
        </p:txBody>
      </p:sp>
      <p:sp>
        <p:nvSpPr>
          <p:cNvPr id="37891" name="Rectangle 3"/>
          <p:cNvSpPr>
            <a:spLocks noGrp="1" noChangeArrowheads="1"/>
          </p:cNvSpPr>
          <p:nvPr>
            <p:ph idx="1"/>
          </p:nvPr>
        </p:nvSpPr>
        <p:spPr>
          <a:xfrm>
            <a:off x="457200" y="1447800"/>
            <a:ext cx="8229600" cy="4530725"/>
          </a:xfrm>
        </p:spPr>
        <p:txBody>
          <a:bodyPr>
            <a:normAutofit fontScale="92500" lnSpcReduction="10000"/>
          </a:bodyPr>
          <a:lstStyle/>
          <a:p>
            <a:pPr marL="365760" indent="-283464" eaLnBrk="1" fontAlgn="auto" hangingPunct="1">
              <a:lnSpc>
                <a:spcPct val="90000"/>
              </a:lnSpc>
              <a:spcAft>
                <a:spcPts val="0"/>
              </a:spcAft>
              <a:buFont typeface="Wingdings 2"/>
              <a:buChar char=""/>
              <a:defRPr/>
            </a:pPr>
            <a:r>
              <a:rPr lang="en-US" dirty="0" smtClean="0"/>
              <a:t>U.S. and the war economy</a:t>
            </a:r>
          </a:p>
          <a:p>
            <a:pPr marL="640080" lvl="1" indent="-237744" eaLnBrk="1" fontAlgn="auto" hangingPunct="1">
              <a:lnSpc>
                <a:spcPct val="90000"/>
              </a:lnSpc>
              <a:spcAft>
                <a:spcPts val="0"/>
              </a:spcAft>
              <a:buFont typeface="Verdana"/>
              <a:buChar char="◦"/>
              <a:defRPr/>
            </a:pPr>
            <a:r>
              <a:rPr lang="en-US" dirty="0" smtClean="0"/>
              <a:t>Sale of goods to the Allies</a:t>
            </a:r>
          </a:p>
          <a:p>
            <a:pPr marL="640080" lvl="1" indent="-237744" eaLnBrk="1" fontAlgn="auto" hangingPunct="1">
              <a:lnSpc>
                <a:spcPct val="90000"/>
              </a:lnSpc>
              <a:spcAft>
                <a:spcPts val="0"/>
              </a:spcAft>
              <a:buFont typeface="Verdana"/>
              <a:buChar char="◦"/>
              <a:defRPr/>
            </a:pPr>
            <a:r>
              <a:rPr lang="en-US" dirty="0" smtClean="0"/>
              <a:t>Debts to American banks</a:t>
            </a:r>
          </a:p>
          <a:p>
            <a:pPr marL="640080" lvl="1" indent="-237744" eaLnBrk="1" fontAlgn="auto" hangingPunct="1">
              <a:lnSpc>
                <a:spcPct val="90000"/>
              </a:lnSpc>
              <a:spcAft>
                <a:spcPts val="0"/>
              </a:spcAft>
              <a:buFont typeface="Verdana"/>
              <a:buChar char="◦"/>
              <a:defRPr/>
            </a:pPr>
            <a:r>
              <a:rPr lang="en-US" dirty="0" smtClean="0"/>
              <a:t>U.S. neutrality a mirage</a:t>
            </a:r>
          </a:p>
          <a:p>
            <a:pPr marL="365760" indent="-283464" eaLnBrk="1" fontAlgn="auto" hangingPunct="1">
              <a:lnSpc>
                <a:spcPct val="90000"/>
              </a:lnSpc>
              <a:spcAft>
                <a:spcPts val="0"/>
              </a:spcAft>
              <a:buFont typeface="Wingdings 2"/>
              <a:buChar char=""/>
              <a:defRPr/>
            </a:pPr>
            <a:r>
              <a:rPr lang="en-US" dirty="0" smtClean="0"/>
              <a:t>German blockade of British overseas trade</a:t>
            </a:r>
          </a:p>
          <a:p>
            <a:pPr marL="365760" indent="-283464" eaLnBrk="1" fontAlgn="auto" hangingPunct="1">
              <a:lnSpc>
                <a:spcPct val="90000"/>
              </a:lnSpc>
              <a:spcAft>
                <a:spcPts val="0"/>
              </a:spcAft>
              <a:buFont typeface="Wingdings 2"/>
              <a:buChar char=""/>
              <a:defRPr/>
            </a:pPr>
            <a:r>
              <a:rPr lang="en-US" dirty="0" smtClean="0"/>
              <a:t>Submarine patrols</a:t>
            </a:r>
          </a:p>
          <a:p>
            <a:pPr marL="365760" indent="-283464" eaLnBrk="1" fontAlgn="auto" hangingPunct="1">
              <a:lnSpc>
                <a:spcPct val="90000"/>
              </a:lnSpc>
              <a:spcAft>
                <a:spcPts val="0"/>
              </a:spcAft>
              <a:buFont typeface="Wingdings 2"/>
              <a:buChar char=""/>
              <a:defRPr/>
            </a:pPr>
            <a:r>
              <a:rPr lang="en-US" dirty="0" smtClean="0"/>
              <a:t>Sinking of </a:t>
            </a:r>
            <a:r>
              <a:rPr lang="en-US" i="1" dirty="0" smtClean="0"/>
              <a:t>Lusitania</a:t>
            </a:r>
            <a:r>
              <a:rPr lang="en-US" dirty="0" smtClean="0"/>
              <a:t>, May 7, 1915</a:t>
            </a:r>
          </a:p>
          <a:p>
            <a:pPr marL="640080" lvl="1" indent="-237744" eaLnBrk="1" fontAlgn="auto" hangingPunct="1">
              <a:lnSpc>
                <a:spcPct val="90000"/>
              </a:lnSpc>
              <a:spcAft>
                <a:spcPts val="0"/>
              </a:spcAft>
              <a:buFont typeface="Verdana"/>
              <a:buChar char="◦"/>
              <a:defRPr/>
            </a:pPr>
            <a:r>
              <a:rPr lang="en-US" dirty="0" smtClean="0"/>
              <a:t>1,198 lives lost (128 U.S.)</a:t>
            </a:r>
          </a:p>
          <a:p>
            <a:pPr marL="640080" lvl="1" indent="-237744" eaLnBrk="1" fontAlgn="auto" hangingPunct="1">
              <a:lnSpc>
                <a:spcPct val="90000"/>
              </a:lnSpc>
              <a:spcAft>
                <a:spcPts val="0"/>
              </a:spcAft>
              <a:buFont typeface="Verdana"/>
              <a:buChar char="◦"/>
              <a:defRPr/>
            </a:pPr>
            <a:r>
              <a:rPr lang="en-US" dirty="0" smtClean="0"/>
              <a:t>Carried munitions</a:t>
            </a:r>
          </a:p>
          <a:p>
            <a:pPr marL="365760" indent="-283464" eaLnBrk="1" fontAlgn="auto" hangingPunct="1">
              <a:lnSpc>
                <a:spcPct val="90000"/>
              </a:lnSpc>
              <a:spcAft>
                <a:spcPts val="0"/>
              </a:spcAft>
              <a:buFont typeface="Wingdings 2"/>
              <a:buChar char=""/>
              <a:defRPr/>
            </a:pPr>
            <a:r>
              <a:rPr lang="en-US" dirty="0" smtClean="0"/>
              <a:t>U.S. declares war April 1917</a:t>
            </a:r>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9523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06E8329C-873F-442D-AC79-A79EF0313C55}" type="slidenum">
              <a:rPr lang="en-US" altLang="en-US" smtClean="0">
                <a:latin typeface="Times New Roman" pitchFamily="18" charset="0"/>
              </a:rPr>
              <a:pPr eaLnBrk="1" hangingPunct="1"/>
              <a:t>13</a:t>
            </a:fld>
            <a:endParaRPr lang="en-US" altLang="en-US" smtClean="0">
              <a:latin typeface="Times New Roman" pitchFamily="18" charset="0"/>
            </a:endParaRPr>
          </a:p>
        </p:txBody>
      </p:sp>
    </p:spTree>
    <p:extLst>
      <p:ext uri="{BB962C8B-B14F-4D97-AF65-F5344CB8AC3E}">
        <p14:creationId xmlns:p14="http://schemas.microsoft.com/office/powerpoint/2010/main" val="177460"/>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fontAlgn="auto" hangingPunct="1">
              <a:spcAft>
                <a:spcPts val="0"/>
              </a:spcAft>
              <a:defRPr/>
            </a:pPr>
            <a:r>
              <a:rPr lang="en-US" smtClean="0">
                <a:solidFill>
                  <a:schemeClr val="tx2">
                    <a:satMod val="130000"/>
                  </a:schemeClr>
                </a:solidFill>
              </a:rPr>
              <a:t>Defeat of the Central Powers</a:t>
            </a:r>
          </a:p>
        </p:txBody>
      </p:sp>
      <p:sp>
        <p:nvSpPr>
          <p:cNvPr id="96259" name="Rectangle 3"/>
          <p:cNvSpPr>
            <a:spLocks noGrp="1" noChangeArrowheads="1"/>
          </p:cNvSpPr>
          <p:nvPr>
            <p:ph idx="1"/>
          </p:nvPr>
        </p:nvSpPr>
        <p:spPr/>
        <p:txBody>
          <a:bodyPr>
            <a:normAutofit fontScale="55000" lnSpcReduction="20000"/>
          </a:bodyPr>
          <a:lstStyle/>
          <a:p>
            <a:pPr eaLnBrk="1" hangingPunct="1"/>
            <a:r>
              <a:rPr lang="en-US" sz="4000" dirty="0" smtClean="0"/>
              <a:t>Fall of 1918, exhaustion of Central Powers troops</a:t>
            </a:r>
          </a:p>
          <a:p>
            <a:pPr eaLnBrk="1" hangingPunct="1"/>
            <a:r>
              <a:rPr lang="en-US" sz="4000" dirty="0" smtClean="0"/>
              <a:t>Bulgaria, Ottomans, Austro-Hungarians, Germans surrender</a:t>
            </a:r>
          </a:p>
          <a:p>
            <a:pPr eaLnBrk="1" hangingPunct="1"/>
            <a:r>
              <a:rPr lang="en-US" sz="4000" dirty="0" smtClean="0"/>
              <a:t>Armistice/truce: November 11, </a:t>
            </a:r>
            <a:r>
              <a:rPr lang="en-US" sz="4000" dirty="0" smtClean="0"/>
              <a:t>1918</a:t>
            </a:r>
          </a:p>
          <a:p>
            <a:r>
              <a:rPr lang="en-US" sz="4000" dirty="0" smtClean="0"/>
              <a:t>End of War: </a:t>
            </a:r>
            <a:r>
              <a:rPr lang="en-US" sz="4000" dirty="0"/>
              <a:t>US Enters the War in April of 1917</a:t>
            </a:r>
          </a:p>
          <a:p>
            <a:r>
              <a:rPr lang="en-US" sz="4000" dirty="0"/>
              <a:t>March 1918 Russia and Germany sign the Treaty of Brest-Litovsk</a:t>
            </a:r>
          </a:p>
          <a:p>
            <a:r>
              <a:rPr lang="en-US" sz="4000" dirty="0"/>
              <a:t>Germans now use all resources on Western Front</a:t>
            </a:r>
          </a:p>
          <a:p>
            <a:r>
              <a:rPr lang="en-US" sz="4000" dirty="0"/>
              <a:t>March of 1918 Germany begins a massive attack on </a:t>
            </a:r>
            <a:r>
              <a:rPr lang="en-US" sz="4000" dirty="0" smtClean="0"/>
              <a:t>France</a:t>
            </a:r>
          </a:p>
          <a:p>
            <a:r>
              <a:rPr lang="en-US" dirty="0"/>
              <a:t>German troops fatigued</a:t>
            </a:r>
          </a:p>
          <a:p>
            <a:r>
              <a:rPr lang="en-US" dirty="0"/>
              <a:t>US had 140,000 “fresh” </a:t>
            </a:r>
            <a:r>
              <a:rPr lang="en-US" dirty="0" smtClean="0"/>
              <a:t>troops; 2</a:t>
            </a:r>
            <a:r>
              <a:rPr lang="en-US" baseline="30000" dirty="0" smtClean="0"/>
              <a:t>nd</a:t>
            </a:r>
            <a:r>
              <a:rPr lang="en-US" dirty="0" smtClean="0"/>
              <a:t> </a:t>
            </a:r>
            <a:r>
              <a:rPr lang="en-US" dirty="0"/>
              <a:t>Battle of the Marne (June 1918)</a:t>
            </a:r>
          </a:p>
          <a:p>
            <a:r>
              <a:rPr lang="en-US" dirty="0"/>
              <a:t>Central Powers </a:t>
            </a:r>
            <a:r>
              <a:rPr lang="en-US" dirty="0" smtClean="0"/>
              <a:t>Crumble: Revolutions </a:t>
            </a:r>
            <a:r>
              <a:rPr lang="en-US" dirty="0"/>
              <a:t>in Austria </a:t>
            </a:r>
            <a:r>
              <a:rPr lang="en-US" dirty="0" smtClean="0"/>
              <a:t>Hungary; Ottoman </a:t>
            </a:r>
            <a:r>
              <a:rPr lang="en-US" dirty="0"/>
              <a:t>Empire </a:t>
            </a:r>
            <a:r>
              <a:rPr lang="en-US" dirty="0" smtClean="0"/>
              <a:t>surrenders; German </a:t>
            </a:r>
            <a:r>
              <a:rPr lang="en-US" dirty="0"/>
              <a:t>soldiers mutiny, public turns against Kaiser Wilhelm </a:t>
            </a:r>
            <a:r>
              <a:rPr lang="en-US" dirty="0" smtClean="0"/>
              <a:t>II</a:t>
            </a:r>
          </a:p>
          <a:p>
            <a:r>
              <a:rPr lang="en-US" dirty="0"/>
              <a:t>Kaiser Wilhelm </a:t>
            </a:r>
            <a:r>
              <a:rPr lang="en-US" u="sng" dirty="0"/>
              <a:t>abdicates</a:t>
            </a:r>
            <a:r>
              <a:rPr lang="en-US" dirty="0"/>
              <a:t> on November 9</a:t>
            </a:r>
            <a:r>
              <a:rPr lang="en-US" baseline="30000" dirty="0"/>
              <a:t>th</a:t>
            </a:r>
            <a:r>
              <a:rPr lang="en-US" dirty="0"/>
              <a:t> 1918</a:t>
            </a:r>
          </a:p>
          <a:p>
            <a:r>
              <a:rPr lang="en-US" dirty="0"/>
              <a:t>11</a:t>
            </a:r>
            <a:r>
              <a:rPr lang="en-US" baseline="30000" dirty="0"/>
              <a:t>th</a:t>
            </a:r>
            <a:r>
              <a:rPr lang="en-US" dirty="0"/>
              <a:t> hour of the 11</a:t>
            </a:r>
            <a:r>
              <a:rPr lang="en-US" baseline="30000" dirty="0"/>
              <a:t>th</a:t>
            </a:r>
            <a:r>
              <a:rPr lang="en-US" dirty="0"/>
              <a:t> day of the 11</a:t>
            </a:r>
            <a:r>
              <a:rPr lang="en-US" baseline="30000" dirty="0"/>
              <a:t>th</a:t>
            </a:r>
            <a:r>
              <a:rPr lang="en-US" dirty="0"/>
              <a:t> month in 1918 Germany agrees to a cease-fire</a:t>
            </a:r>
          </a:p>
          <a:p>
            <a:r>
              <a:rPr lang="en-US" dirty="0"/>
              <a:t>8.5 million soldiers </a:t>
            </a:r>
            <a:r>
              <a:rPr lang="en-US" dirty="0" smtClean="0"/>
              <a:t>dead; 21 </a:t>
            </a:r>
            <a:r>
              <a:rPr lang="en-US" dirty="0"/>
              <a:t>million soldiers </a:t>
            </a:r>
            <a:r>
              <a:rPr lang="en-US" dirty="0" smtClean="0"/>
              <a:t>wounded; Cost </a:t>
            </a:r>
            <a:r>
              <a:rPr lang="en-US" dirty="0"/>
              <a:t>of 338 billion dollars</a:t>
            </a:r>
          </a:p>
          <a:p>
            <a:endParaRPr lang="en-US" dirty="0"/>
          </a:p>
          <a:p>
            <a:endParaRPr lang="en-US" sz="4000" dirty="0"/>
          </a:p>
          <a:p>
            <a:pPr eaLnBrk="1" hangingPunct="1"/>
            <a:endParaRPr lang="en-US" sz="4000"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9626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655F408-7F9B-4B98-A305-D31BE5956389}" type="slidenum">
              <a:rPr lang="en-US" altLang="en-US" smtClean="0">
                <a:latin typeface="Times New Roman" pitchFamily="18" charset="0"/>
              </a:rPr>
              <a:pPr eaLnBrk="1" hangingPunct="1"/>
              <a:t>14</a:t>
            </a:fld>
            <a:endParaRPr lang="en-US" altLang="en-US" smtClean="0">
              <a:latin typeface="Times New Roman" pitchFamily="18" charset="0"/>
            </a:endParaRPr>
          </a:p>
        </p:txBody>
      </p:sp>
    </p:spTree>
    <p:extLst>
      <p:ext uri="{BB962C8B-B14F-4D97-AF65-F5344CB8AC3E}">
        <p14:creationId xmlns:p14="http://schemas.microsoft.com/office/powerpoint/2010/main" val="315135520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en-US" sz="2900" b="1" smtClean="0"/>
              <a:t>By fall</a:t>
            </a:r>
            <a:r>
              <a:rPr lang="en-US" sz="2900" smtClean="0"/>
              <a:t> of ‘18, Ottoman Empire &amp; Bulgaria had sued for peace &amp; Austria-Hungry’s government has collapsed as its subject nationalities finally revolted against Austria-Hungry hegemony</a:t>
            </a:r>
          </a:p>
          <a:p>
            <a:pPr eaLnBrk="1" hangingPunct="1">
              <a:lnSpc>
                <a:spcPct val="90000"/>
              </a:lnSpc>
            </a:pPr>
            <a:r>
              <a:rPr lang="en-US" sz="2900" smtClean="0"/>
              <a:t>In Nov, </a:t>
            </a:r>
            <a:r>
              <a:rPr lang="en-US" sz="2900" b="1" smtClean="0"/>
              <a:t>generals convinced the Kaiser to abdicate &amp;</a:t>
            </a:r>
            <a:r>
              <a:rPr lang="en-US" sz="2900" smtClean="0"/>
              <a:t> he fled to Holland. </a:t>
            </a:r>
            <a:r>
              <a:rPr lang="en-US" sz="2900" b="1" smtClean="0"/>
              <a:t>A provisional govt (Weimar Repub) was created</a:t>
            </a:r>
            <a:r>
              <a:rPr lang="en-US" sz="2900" smtClean="0"/>
              <a:t> which sued for peace, based on WW’s 14 Points.</a:t>
            </a:r>
          </a:p>
          <a:p>
            <a:pPr eaLnBrk="1" hangingPunct="1">
              <a:lnSpc>
                <a:spcPct val="90000"/>
              </a:lnSpc>
            </a:pPr>
            <a:r>
              <a:rPr lang="en-US" sz="2900" smtClean="0"/>
              <a:t>The </a:t>
            </a:r>
            <a:r>
              <a:rPr lang="en-US" sz="2900" b="1" smtClean="0"/>
              <a:t>leaders met in Paris to discuss the post war world.</a:t>
            </a:r>
          </a:p>
          <a:p>
            <a:pPr eaLnBrk="1" hangingPunct="1">
              <a:lnSpc>
                <a:spcPct val="90000"/>
              </a:lnSpc>
            </a:pPr>
            <a:endParaRPr lang="en-US" sz="2800" b="1" smtClean="0"/>
          </a:p>
        </p:txBody>
      </p:sp>
      <p:sp>
        <p:nvSpPr>
          <p:cNvPr id="62472" name="Rectangle 8"/>
          <p:cNvSpPr>
            <a:spLocks noChangeArrowheads="1"/>
          </p:cNvSpPr>
          <p:nvPr/>
        </p:nvSpPr>
        <p:spPr bwMode="auto">
          <a:xfrm>
            <a:off x="457200" y="381000"/>
            <a:ext cx="822960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defRPr/>
            </a:pPr>
            <a:r>
              <a:rPr lang="en-US" sz="4400" dirty="0">
                <a:solidFill>
                  <a:schemeClr val="tx2"/>
                </a:solidFill>
                <a:effectLst>
                  <a:outerShdw blurRad="38100" dist="38100" dir="2700000" algn="tl">
                    <a:srgbClr val="000000"/>
                  </a:outerShdw>
                </a:effectLst>
              </a:rPr>
              <a:t>Conclusion of Hostilities</a:t>
            </a:r>
          </a:p>
        </p:txBody>
      </p:sp>
      <mc:AlternateContent xmlns:mc="http://schemas.openxmlformats.org/markup-compatibility/2006">
        <mc:Choice xmlns:p14="http://schemas.microsoft.com/office/powerpoint/2010/main" Requires="p14">
          <p:contentPart p14:bwMode="auto" r:id="rId2">
            <p14:nvContentPartPr>
              <p14:cNvPr id="2" name="Ink 1"/>
              <p14:cNvContentPartPr/>
              <p14:nvPr/>
            </p14:nvContentPartPr>
            <p14:xfrm>
              <a:off x="678240" y="1752480"/>
              <a:ext cx="1105200" cy="84240"/>
            </p14:xfrm>
          </p:contentPart>
        </mc:Choice>
        <mc:Fallback>
          <p:pic>
            <p:nvPicPr>
              <p:cNvPr id="2" name="Ink 1"/>
              <p:cNvPicPr/>
              <p:nvPr/>
            </p:nvPicPr>
            <p:blipFill>
              <a:blip r:embed="rId3"/>
              <a:stretch>
                <a:fillRect/>
              </a:stretch>
            </p:blipFill>
            <p:spPr>
              <a:xfrm>
                <a:off x="662400" y="1689120"/>
                <a:ext cx="1136880" cy="21096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3" name="Ink 2"/>
              <p14:cNvContentPartPr/>
              <p14:nvPr/>
            </p14:nvContentPartPr>
            <p14:xfrm>
              <a:off x="2034720" y="3421440"/>
              <a:ext cx="5943960" cy="76680"/>
            </p14:xfrm>
          </p:contentPart>
        </mc:Choice>
        <mc:Fallback>
          <p:pic>
            <p:nvPicPr>
              <p:cNvPr id="3" name="Ink 2"/>
              <p:cNvPicPr/>
              <p:nvPr/>
            </p:nvPicPr>
            <p:blipFill>
              <a:blip r:embed="rId5"/>
              <a:stretch>
                <a:fillRect/>
              </a:stretch>
            </p:blipFill>
            <p:spPr>
              <a:xfrm>
                <a:off x="2018880" y="3358080"/>
                <a:ext cx="5975640" cy="2034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Ink 3"/>
              <p14:cNvContentPartPr/>
              <p14:nvPr/>
            </p14:nvContentPartPr>
            <p14:xfrm>
              <a:off x="723960" y="3863520"/>
              <a:ext cx="1676880" cy="23040"/>
            </p14:xfrm>
          </p:contentPart>
        </mc:Choice>
        <mc:Fallback>
          <p:pic>
            <p:nvPicPr>
              <p:cNvPr id="4" name="Ink 3"/>
              <p:cNvPicPr/>
              <p:nvPr/>
            </p:nvPicPr>
            <p:blipFill>
              <a:blip r:embed="rId7"/>
              <a:stretch>
                <a:fillRect/>
              </a:stretch>
            </p:blipFill>
            <p:spPr>
              <a:xfrm>
                <a:off x="708120" y="3800160"/>
                <a:ext cx="1708560" cy="14976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Ink 4"/>
              <p14:cNvContentPartPr/>
              <p14:nvPr/>
            </p14:nvContentPartPr>
            <p14:xfrm>
              <a:off x="6058080" y="3817800"/>
              <a:ext cx="2362320" cy="68760"/>
            </p14:xfrm>
          </p:contentPart>
        </mc:Choice>
        <mc:Fallback>
          <p:pic>
            <p:nvPicPr>
              <p:cNvPr id="5" name="Ink 4"/>
              <p:cNvPicPr/>
              <p:nvPr/>
            </p:nvPicPr>
            <p:blipFill>
              <a:blip r:embed="rId9"/>
              <a:stretch>
                <a:fillRect/>
              </a:stretch>
            </p:blipFill>
            <p:spPr>
              <a:xfrm>
                <a:off x="6042240" y="3754440"/>
                <a:ext cx="2394000" cy="19548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Ink 5"/>
              <p14:cNvContentPartPr/>
              <p14:nvPr/>
            </p14:nvContentPartPr>
            <p14:xfrm>
              <a:off x="800280" y="4191120"/>
              <a:ext cx="6141960" cy="145080"/>
            </p14:xfrm>
          </p:contentPart>
        </mc:Choice>
        <mc:Fallback>
          <p:pic>
            <p:nvPicPr>
              <p:cNvPr id="6" name="Ink 5"/>
              <p:cNvPicPr/>
              <p:nvPr/>
            </p:nvPicPr>
            <p:blipFill>
              <a:blip r:embed="rId11"/>
              <a:stretch>
                <a:fillRect/>
              </a:stretch>
            </p:blipFill>
            <p:spPr>
              <a:xfrm>
                <a:off x="784440" y="4127760"/>
                <a:ext cx="6173640" cy="27180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7" name="Ink 6"/>
              <p14:cNvContentPartPr/>
              <p14:nvPr/>
            </p14:nvContentPartPr>
            <p14:xfrm>
              <a:off x="1508760" y="5097960"/>
              <a:ext cx="6088680" cy="122040"/>
            </p14:xfrm>
          </p:contentPart>
        </mc:Choice>
        <mc:Fallback>
          <p:pic>
            <p:nvPicPr>
              <p:cNvPr id="7" name="Ink 6"/>
              <p:cNvPicPr/>
              <p:nvPr/>
            </p:nvPicPr>
            <p:blipFill>
              <a:blip r:embed="rId13"/>
              <a:stretch>
                <a:fillRect/>
              </a:stretch>
            </p:blipFill>
            <p:spPr>
              <a:xfrm>
                <a:off x="1492920" y="5034600"/>
                <a:ext cx="6120360" cy="24876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8" name="Ink 7"/>
              <p14:cNvContentPartPr/>
              <p14:nvPr/>
            </p14:nvContentPartPr>
            <p14:xfrm>
              <a:off x="739080" y="5524560"/>
              <a:ext cx="2774160" cy="61200"/>
            </p14:xfrm>
          </p:contentPart>
        </mc:Choice>
        <mc:Fallback>
          <p:pic>
            <p:nvPicPr>
              <p:cNvPr id="8" name="Ink 7"/>
              <p:cNvPicPr/>
              <p:nvPr/>
            </p:nvPicPr>
            <p:blipFill>
              <a:blip r:embed="rId15"/>
              <a:stretch>
                <a:fillRect/>
              </a:stretch>
            </p:blipFill>
            <p:spPr>
              <a:xfrm>
                <a:off x="723240" y="5461200"/>
                <a:ext cx="2805840" cy="187920"/>
              </a:xfrm>
              <a:prstGeom prst="rect">
                <a:avLst/>
              </a:prstGeom>
            </p:spPr>
          </p:pic>
        </mc:Fallback>
      </mc:AlternateContent>
    </p:spTree>
    <p:extLst>
      <p:ext uri="{BB962C8B-B14F-4D97-AF65-F5344CB8AC3E}">
        <p14:creationId xmlns:p14="http://schemas.microsoft.com/office/powerpoint/2010/main" val="5616092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06413" y="0"/>
            <a:ext cx="8637587" cy="2101850"/>
          </a:xfrm>
        </p:spPr>
        <p:txBody>
          <a:bodyPr>
            <a:normAutofit fontScale="90000"/>
          </a:bodyPr>
          <a:lstStyle/>
          <a:p>
            <a:pPr algn="ctr" eaLnBrk="1" fontAlgn="auto" hangingPunct="1">
              <a:spcAft>
                <a:spcPts val="0"/>
              </a:spcAft>
              <a:defRPr/>
            </a:pPr>
            <a:r>
              <a:rPr lang="en-US">
                <a:solidFill>
                  <a:schemeClr val="tx2">
                    <a:satMod val="130000"/>
                  </a:schemeClr>
                </a:solidFill>
              </a:rPr>
              <a:t>Ending the War</a:t>
            </a:r>
            <a:br>
              <a:rPr lang="en-US">
                <a:solidFill>
                  <a:schemeClr val="tx2">
                    <a:satMod val="130000"/>
                  </a:schemeClr>
                </a:solidFill>
              </a:rPr>
            </a:br>
            <a:r>
              <a:rPr lang="en-US">
                <a:solidFill>
                  <a:schemeClr val="tx2">
                    <a:satMod val="130000"/>
                  </a:schemeClr>
                </a:solidFill>
              </a:rPr>
              <a:t>The Paris Peace Conference</a:t>
            </a:r>
            <a:br>
              <a:rPr lang="en-US">
                <a:solidFill>
                  <a:schemeClr val="tx2">
                    <a:satMod val="130000"/>
                  </a:schemeClr>
                </a:solidFill>
              </a:rPr>
            </a:br>
            <a:endParaRPr lang="en-US">
              <a:solidFill>
                <a:schemeClr val="tx2">
                  <a:satMod val="130000"/>
                </a:schemeClr>
              </a:solidFill>
            </a:endParaRPr>
          </a:p>
        </p:txBody>
      </p:sp>
      <p:sp>
        <p:nvSpPr>
          <p:cNvPr id="101379" name="Rectangle 3"/>
          <p:cNvSpPr>
            <a:spLocks noGrp="1" noChangeArrowheads="1"/>
          </p:cNvSpPr>
          <p:nvPr>
            <p:ph type="body" idx="1"/>
          </p:nvPr>
        </p:nvSpPr>
        <p:spPr>
          <a:xfrm>
            <a:off x="328613" y="1600200"/>
            <a:ext cx="8208962" cy="5257800"/>
          </a:xfrm>
        </p:spPr>
        <p:txBody>
          <a:bodyPr/>
          <a:lstStyle/>
          <a:p>
            <a:pPr eaLnBrk="1" hangingPunct="1"/>
            <a:r>
              <a:rPr lang="en-US" dirty="0" smtClean="0"/>
              <a:t>Meeting of the </a:t>
            </a:r>
            <a:r>
              <a:rPr lang="en-US" b="1" dirty="0" smtClean="0"/>
              <a:t>“Big Four”</a:t>
            </a:r>
            <a:r>
              <a:rPr lang="en-US" dirty="0" smtClean="0"/>
              <a:t> at the </a:t>
            </a:r>
            <a:r>
              <a:rPr lang="en-US" b="1" dirty="0" smtClean="0"/>
              <a:t>Paris Peace Conference</a:t>
            </a:r>
          </a:p>
          <a:p>
            <a:pPr eaLnBrk="1" hangingPunct="1"/>
            <a:r>
              <a:rPr lang="en-US" dirty="0" smtClean="0"/>
              <a:t>Wilson Proposes his </a:t>
            </a:r>
            <a:r>
              <a:rPr lang="en-US" b="1" dirty="0" smtClean="0"/>
              <a:t>“14 points”</a:t>
            </a:r>
          </a:p>
          <a:p>
            <a:pPr eaLnBrk="1" hangingPunct="1"/>
            <a:r>
              <a:rPr lang="en-US" dirty="0" smtClean="0"/>
              <a:t>“Big Four” create </a:t>
            </a:r>
            <a:r>
              <a:rPr lang="en-US" b="1" u="sng" dirty="0" smtClean="0"/>
              <a:t>Treaty of Versailles</a:t>
            </a:r>
          </a:p>
          <a:p>
            <a:pPr lvl="1" eaLnBrk="1" hangingPunct="1"/>
            <a:r>
              <a:rPr lang="en-US" dirty="0" smtClean="0"/>
              <a:t>War Guilt Clause</a:t>
            </a:r>
          </a:p>
          <a:p>
            <a:pPr lvl="1" eaLnBrk="1" hangingPunct="1"/>
            <a:r>
              <a:rPr lang="en-US" dirty="0" smtClean="0"/>
              <a:t>Break up of German, Austrian, Russian and Ottoman Empire</a:t>
            </a:r>
          </a:p>
          <a:p>
            <a:pPr lvl="1" eaLnBrk="1" hangingPunct="1"/>
            <a:r>
              <a:rPr lang="en-US" dirty="0" smtClean="0"/>
              <a:t>Reparations</a:t>
            </a:r>
          </a:p>
          <a:p>
            <a:pPr lvl="1" eaLnBrk="1" hangingPunct="1"/>
            <a:r>
              <a:rPr lang="en-US" dirty="0" smtClean="0"/>
              <a:t>Legacy of bitterness and betrayal</a:t>
            </a:r>
          </a:p>
        </p:txBody>
      </p:sp>
    </p:spTree>
    <p:extLst>
      <p:ext uri="{BB962C8B-B14F-4D97-AF65-F5344CB8AC3E}">
        <p14:creationId xmlns:p14="http://schemas.microsoft.com/office/powerpoint/2010/main" val="9633849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381000" y="152400"/>
            <a:ext cx="8229600" cy="914400"/>
          </a:xfrm>
        </p:spPr>
        <p:txBody>
          <a:bodyPr/>
          <a:lstStyle/>
          <a:p>
            <a:pPr eaLnBrk="1" fontAlgn="auto" hangingPunct="1">
              <a:spcAft>
                <a:spcPts val="0"/>
              </a:spcAft>
              <a:defRPr/>
            </a:pPr>
            <a:r>
              <a:rPr lang="en-US" smtClean="0">
                <a:solidFill>
                  <a:srgbClr val="7B9899"/>
                </a:solidFill>
              </a:rPr>
              <a:t>The Big Four</a:t>
            </a:r>
          </a:p>
        </p:txBody>
      </p:sp>
      <p:sp>
        <p:nvSpPr>
          <p:cNvPr id="52227" name="Rectangle 3"/>
          <p:cNvSpPr>
            <a:spLocks noGrp="1" noChangeArrowheads="1"/>
          </p:cNvSpPr>
          <p:nvPr>
            <p:ph sz="quarter" idx="1"/>
          </p:nvPr>
        </p:nvSpPr>
        <p:spPr>
          <a:xfrm>
            <a:off x="152400" y="1447800"/>
            <a:ext cx="9144000" cy="4876800"/>
          </a:xfrm>
        </p:spPr>
        <p:txBody>
          <a:bodyPr>
            <a:normAutofit/>
          </a:bodyPr>
          <a:lstStyle/>
          <a:p>
            <a:pPr marL="365760" indent="-283464" eaLnBrk="1" fontAlgn="auto" hangingPunct="1">
              <a:lnSpc>
                <a:spcPct val="90000"/>
              </a:lnSpc>
              <a:spcAft>
                <a:spcPts val="0"/>
              </a:spcAft>
              <a:buFont typeface="Wingdings 2"/>
              <a:buChar char=""/>
              <a:defRPr/>
            </a:pPr>
            <a:r>
              <a:rPr lang="en-US" sz="2200" dirty="0" smtClean="0"/>
              <a:t>All men came to the table with competing goals</a:t>
            </a:r>
          </a:p>
          <a:p>
            <a:pPr marL="640080" lvl="1" indent="-237744" eaLnBrk="1" fontAlgn="auto" hangingPunct="1">
              <a:lnSpc>
                <a:spcPct val="90000"/>
              </a:lnSpc>
              <a:spcAft>
                <a:spcPts val="0"/>
              </a:spcAft>
              <a:buFont typeface="Verdana"/>
              <a:buChar char="◦"/>
              <a:defRPr/>
            </a:pPr>
            <a:r>
              <a:rPr lang="en-US" sz="2000" b="1" dirty="0" smtClean="0"/>
              <a:t>Woodrow Wilson- a “just peace” (“peace without victory”) &amp; model world through League of Nations</a:t>
            </a:r>
          </a:p>
          <a:p>
            <a:pPr marL="640080" lvl="1" indent="-237744" eaLnBrk="1" fontAlgn="auto" hangingPunct="1">
              <a:lnSpc>
                <a:spcPct val="90000"/>
              </a:lnSpc>
              <a:spcAft>
                <a:spcPts val="0"/>
              </a:spcAft>
              <a:buFont typeface="Verdana"/>
              <a:buChar char="◦"/>
              <a:defRPr/>
            </a:pPr>
            <a:r>
              <a:rPr lang="en-US" sz="2000" b="1" dirty="0" smtClean="0"/>
              <a:t>Lloyd George- preserve Great Britain ’s empire &amp; maintain Britain’s </a:t>
            </a:r>
            <a:r>
              <a:rPr lang="en-US" sz="2000" dirty="0" smtClean="0"/>
              <a:t>naval &amp; industrial</a:t>
            </a:r>
            <a:r>
              <a:rPr lang="en-US" sz="2000" b="1" dirty="0" smtClean="0"/>
              <a:t> superiority</a:t>
            </a:r>
          </a:p>
          <a:p>
            <a:pPr marL="640080" lvl="1" indent="-237744" eaLnBrk="1" fontAlgn="auto" hangingPunct="1">
              <a:lnSpc>
                <a:spcPct val="90000"/>
              </a:lnSpc>
              <a:spcAft>
                <a:spcPts val="0"/>
              </a:spcAft>
              <a:buFont typeface="Verdana"/>
              <a:buChar char="◦"/>
              <a:defRPr/>
            </a:pPr>
            <a:r>
              <a:rPr lang="en-US" sz="2000" b="1" dirty="0" smtClean="0"/>
              <a:t>Vittorio Orlando- regain Italian territories from Austria &amp; claim colonies in Africa &amp; Middle East.</a:t>
            </a:r>
          </a:p>
          <a:p>
            <a:pPr marL="640080" lvl="1" indent="-237744" eaLnBrk="1" fontAlgn="auto" hangingPunct="1">
              <a:lnSpc>
                <a:spcPct val="90000"/>
              </a:lnSpc>
              <a:spcAft>
                <a:spcPts val="0"/>
              </a:spcAft>
              <a:buFont typeface="Verdana"/>
              <a:buChar char="◦"/>
              <a:defRPr/>
            </a:pPr>
            <a:r>
              <a:rPr lang="en-US" sz="2000" b="1" dirty="0" smtClean="0"/>
              <a:t>Clemenceau- revenge for loss of Alsace&amp; Lorraine; protection against future invasions</a:t>
            </a:r>
          </a:p>
          <a:p>
            <a:pPr marL="365760" indent="-283464" eaLnBrk="1" fontAlgn="auto" hangingPunct="1">
              <a:lnSpc>
                <a:spcPct val="90000"/>
              </a:lnSpc>
              <a:spcAft>
                <a:spcPts val="0"/>
              </a:spcAft>
              <a:buFont typeface="Wingdings 2"/>
              <a:buChar char=""/>
              <a:defRPr/>
            </a:pPr>
            <a:r>
              <a:rPr lang="en-US" sz="2200" dirty="0" smtClean="0"/>
              <a:t>Russia &amp; Japan were excluded: 1</a:t>
            </a:r>
            <a:r>
              <a:rPr lang="en-US" sz="2200" baseline="30000" dirty="0" smtClean="0"/>
              <a:t>st</a:t>
            </a:r>
            <a:r>
              <a:rPr lang="en-US" sz="2200" dirty="0" smtClean="0"/>
              <a:t> b/c she had dropped out &amp; signed a treaty w/ the enemy &amp; the 2</a:t>
            </a:r>
            <a:r>
              <a:rPr lang="en-US" sz="2200" baseline="30000" dirty="0" smtClean="0"/>
              <a:t>nd</a:t>
            </a:r>
            <a:r>
              <a:rPr lang="en-US" sz="2200" dirty="0" smtClean="0"/>
              <a:t> b/c she was not European.</a:t>
            </a:r>
          </a:p>
          <a:p>
            <a:pPr marL="365760" indent="-283464" eaLnBrk="1" fontAlgn="auto" hangingPunct="1">
              <a:lnSpc>
                <a:spcPct val="90000"/>
              </a:lnSpc>
              <a:spcAft>
                <a:spcPts val="0"/>
              </a:spcAft>
              <a:buFont typeface="Wingdings 2"/>
              <a:buChar char=""/>
              <a:defRPr/>
            </a:pPr>
            <a:r>
              <a:rPr lang="en-US" sz="2200" dirty="0" smtClean="0"/>
              <a:t>Italy ended up walking out of the Conference in disgust when her demands were not met. </a:t>
            </a:r>
          </a:p>
          <a:p>
            <a:pPr marL="365760" indent="-283464" eaLnBrk="1" fontAlgn="auto" hangingPunct="1">
              <a:lnSpc>
                <a:spcPct val="90000"/>
              </a:lnSpc>
              <a:spcAft>
                <a:spcPts val="0"/>
              </a:spcAft>
              <a:buFont typeface="Wingdings 2"/>
              <a:buChar char=""/>
              <a:defRPr/>
            </a:pPr>
            <a:r>
              <a:rPr lang="en-US" sz="2200" dirty="0" smtClean="0"/>
              <a:t>Great Britain &amp; France thought the US was unrealistic-they wanted security  (&amp; indemnity!)</a:t>
            </a:r>
            <a:endParaRPr lang="en-US" sz="2000" dirty="0" smtClean="0"/>
          </a:p>
        </p:txBody>
      </p:sp>
      <mc:AlternateContent xmlns:mc="http://schemas.openxmlformats.org/markup-compatibility/2006">
        <mc:Choice xmlns:p14="http://schemas.microsoft.com/office/powerpoint/2010/main" Requires="p14">
          <p:contentPart p14:bwMode="auto" r:id="rId2">
            <p14:nvContentPartPr>
              <p14:cNvPr id="2" name="Ink 1"/>
              <p14:cNvContentPartPr/>
              <p14:nvPr/>
            </p14:nvContentPartPr>
            <p14:xfrm>
              <a:off x="533520" y="1630800"/>
              <a:ext cx="5722920" cy="53640"/>
            </p14:xfrm>
          </p:contentPart>
        </mc:Choice>
        <mc:Fallback>
          <p:pic>
            <p:nvPicPr>
              <p:cNvPr id="2" name="Ink 1"/>
              <p:cNvPicPr/>
              <p:nvPr/>
            </p:nvPicPr>
            <p:blipFill>
              <a:blip r:embed="rId3"/>
              <a:stretch>
                <a:fillRect/>
              </a:stretch>
            </p:blipFill>
            <p:spPr>
              <a:xfrm>
                <a:off x="517680" y="1567440"/>
                <a:ext cx="5754600" cy="18036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3" name="Ink 2"/>
              <p14:cNvContentPartPr/>
              <p14:nvPr/>
            </p14:nvContentPartPr>
            <p14:xfrm>
              <a:off x="2217600" y="1965960"/>
              <a:ext cx="2819520" cy="76680"/>
            </p14:xfrm>
          </p:contentPart>
        </mc:Choice>
        <mc:Fallback>
          <p:pic>
            <p:nvPicPr>
              <p:cNvPr id="3" name="Ink 2"/>
              <p:cNvPicPr/>
              <p:nvPr/>
            </p:nvPicPr>
            <p:blipFill>
              <a:blip r:embed="rId5"/>
              <a:stretch>
                <a:fillRect/>
              </a:stretch>
            </p:blipFill>
            <p:spPr>
              <a:xfrm>
                <a:off x="2201760" y="1902600"/>
                <a:ext cx="2851200" cy="2034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Ink 3"/>
              <p14:cNvContentPartPr/>
              <p14:nvPr/>
            </p14:nvContentPartPr>
            <p14:xfrm>
              <a:off x="830520" y="2621160"/>
              <a:ext cx="4633560" cy="15840"/>
            </p14:xfrm>
          </p:contentPart>
        </mc:Choice>
        <mc:Fallback>
          <p:pic>
            <p:nvPicPr>
              <p:cNvPr id="4" name="Ink 3"/>
              <p:cNvPicPr/>
              <p:nvPr/>
            </p:nvPicPr>
            <p:blipFill>
              <a:blip r:embed="rId7"/>
              <a:stretch>
                <a:fillRect/>
              </a:stretch>
            </p:blipFill>
            <p:spPr>
              <a:xfrm>
                <a:off x="814680" y="2557800"/>
                <a:ext cx="4665240" cy="14256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Ink 4"/>
              <p14:cNvContentPartPr/>
              <p14:nvPr/>
            </p14:nvContentPartPr>
            <p14:xfrm>
              <a:off x="868680" y="3207960"/>
              <a:ext cx="5433480" cy="69120"/>
            </p14:xfrm>
          </p:contentPart>
        </mc:Choice>
        <mc:Fallback>
          <p:pic>
            <p:nvPicPr>
              <p:cNvPr id="5" name="Ink 4"/>
              <p:cNvPicPr/>
              <p:nvPr/>
            </p:nvPicPr>
            <p:blipFill>
              <a:blip r:embed="rId9"/>
              <a:stretch>
                <a:fillRect/>
              </a:stretch>
            </p:blipFill>
            <p:spPr>
              <a:xfrm>
                <a:off x="852840" y="3144600"/>
                <a:ext cx="5465160" cy="19584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Ink 5"/>
              <p14:cNvContentPartPr/>
              <p14:nvPr/>
            </p14:nvContentPartPr>
            <p14:xfrm>
              <a:off x="861120" y="3802320"/>
              <a:ext cx="2758680" cy="46080"/>
            </p14:xfrm>
          </p:contentPart>
        </mc:Choice>
        <mc:Fallback>
          <p:pic>
            <p:nvPicPr>
              <p:cNvPr id="6" name="Ink 5"/>
              <p:cNvPicPr/>
              <p:nvPr/>
            </p:nvPicPr>
            <p:blipFill>
              <a:blip r:embed="rId11"/>
              <a:stretch>
                <a:fillRect/>
              </a:stretch>
            </p:blipFill>
            <p:spPr>
              <a:xfrm>
                <a:off x="845280" y="3738960"/>
                <a:ext cx="2790360" cy="17280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7" name="Ink 6"/>
              <p14:cNvContentPartPr/>
              <p14:nvPr/>
            </p14:nvContentPartPr>
            <p14:xfrm>
              <a:off x="7505640" y="3809880"/>
              <a:ext cx="1196640" cy="54000"/>
            </p14:xfrm>
          </p:contentPart>
        </mc:Choice>
        <mc:Fallback>
          <p:pic>
            <p:nvPicPr>
              <p:cNvPr id="7" name="Ink 6"/>
              <p:cNvPicPr/>
              <p:nvPr/>
            </p:nvPicPr>
            <p:blipFill>
              <a:blip r:embed="rId13"/>
              <a:stretch>
                <a:fillRect/>
              </a:stretch>
            </p:blipFill>
            <p:spPr>
              <a:xfrm>
                <a:off x="7489800" y="3746520"/>
                <a:ext cx="1228320" cy="18072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8" name="Ink 7"/>
              <p14:cNvContentPartPr/>
              <p14:nvPr/>
            </p14:nvContentPartPr>
            <p14:xfrm>
              <a:off x="5905440" y="3733920"/>
              <a:ext cx="183240" cy="129960"/>
            </p14:xfrm>
          </p:contentPart>
        </mc:Choice>
        <mc:Fallback>
          <p:pic>
            <p:nvPicPr>
              <p:cNvPr id="8" name="Ink 7"/>
              <p:cNvPicPr/>
              <p:nvPr/>
            </p:nvPicPr>
            <p:blipFill>
              <a:blip r:embed="rId15"/>
              <a:stretch>
                <a:fillRect/>
              </a:stretch>
            </p:blipFill>
            <p:spPr>
              <a:xfrm>
                <a:off x="5889600" y="3670560"/>
                <a:ext cx="214920" cy="25668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9" name="Ink 8"/>
              <p14:cNvContentPartPr/>
              <p14:nvPr/>
            </p14:nvContentPartPr>
            <p14:xfrm>
              <a:off x="533520" y="4442400"/>
              <a:ext cx="3688200" cy="76680"/>
            </p14:xfrm>
          </p:contentPart>
        </mc:Choice>
        <mc:Fallback>
          <p:pic>
            <p:nvPicPr>
              <p:cNvPr id="9" name="Ink 8"/>
              <p:cNvPicPr/>
              <p:nvPr/>
            </p:nvPicPr>
            <p:blipFill>
              <a:blip r:embed="rId17"/>
              <a:stretch>
                <a:fillRect/>
              </a:stretch>
            </p:blipFill>
            <p:spPr>
              <a:xfrm>
                <a:off x="517680" y="4379040"/>
                <a:ext cx="3719880" cy="20340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10" name="Ink 9"/>
              <p14:cNvContentPartPr/>
              <p14:nvPr/>
            </p14:nvContentPartPr>
            <p14:xfrm>
              <a:off x="8511480" y="2011680"/>
              <a:ext cx="206280" cy="7920"/>
            </p14:xfrm>
          </p:contentPart>
        </mc:Choice>
        <mc:Fallback>
          <p:pic>
            <p:nvPicPr>
              <p:cNvPr id="10" name="Ink 9"/>
              <p:cNvPicPr/>
              <p:nvPr/>
            </p:nvPicPr>
            <p:blipFill>
              <a:blip r:embed="rId19"/>
              <a:stretch>
                <a:fillRect/>
              </a:stretch>
            </p:blipFill>
            <p:spPr>
              <a:xfrm>
                <a:off x="8495640" y="1948320"/>
                <a:ext cx="237960" cy="13464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1" name="Ink 10"/>
              <p14:cNvContentPartPr/>
              <p14:nvPr/>
            </p14:nvContentPartPr>
            <p14:xfrm>
              <a:off x="3650040" y="2255400"/>
              <a:ext cx="2431080" cy="38520"/>
            </p14:xfrm>
          </p:contentPart>
        </mc:Choice>
        <mc:Fallback>
          <p:pic>
            <p:nvPicPr>
              <p:cNvPr id="11" name="Ink 10"/>
              <p:cNvPicPr/>
              <p:nvPr/>
            </p:nvPicPr>
            <p:blipFill>
              <a:blip r:embed="rId21"/>
              <a:stretch>
                <a:fillRect/>
              </a:stretch>
            </p:blipFill>
            <p:spPr>
              <a:xfrm>
                <a:off x="3634200" y="2192040"/>
                <a:ext cx="2462760" cy="16524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12" name="Ink 11"/>
              <p14:cNvContentPartPr/>
              <p14:nvPr/>
            </p14:nvContentPartPr>
            <p14:xfrm>
              <a:off x="777240" y="2301120"/>
              <a:ext cx="3094200" cy="23400"/>
            </p14:xfrm>
          </p:contentPart>
        </mc:Choice>
        <mc:Fallback>
          <p:pic>
            <p:nvPicPr>
              <p:cNvPr id="12" name="Ink 11"/>
              <p:cNvPicPr/>
              <p:nvPr/>
            </p:nvPicPr>
            <p:blipFill>
              <a:blip r:embed="rId23"/>
              <a:stretch>
                <a:fillRect/>
              </a:stretch>
            </p:blipFill>
            <p:spPr>
              <a:xfrm>
                <a:off x="761400" y="2237760"/>
                <a:ext cx="3125880" cy="15012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3" name="Ink 12"/>
              <p14:cNvContentPartPr/>
              <p14:nvPr/>
            </p14:nvContentPartPr>
            <p14:xfrm>
              <a:off x="5844600" y="2560320"/>
              <a:ext cx="2332080" cy="61200"/>
            </p14:xfrm>
          </p:contentPart>
        </mc:Choice>
        <mc:Fallback>
          <p:pic>
            <p:nvPicPr>
              <p:cNvPr id="13" name="Ink 12"/>
              <p:cNvPicPr/>
              <p:nvPr/>
            </p:nvPicPr>
            <p:blipFill>
              <a:blip r:embed="rId25"/>
              <a:stretch>
                <a:fillRect/>
              </a:stretch>
            </p:blipFill>
            <p:spPr>
              <a:xfrm>
                <a:off x="5828760" y="2496960"/>
                <a:ext cx="2363760" cy="18792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14" name="Ink 13"/>
              <p14:cNvContentPartPr/>
              <p14:nvPr/>
            </p14:nvContentPartPr>
            <p14:xfrm>
              <a:off x="5600880" y="2613600"/>
              <a:ext cx="221040" cy="7920"/>
            </p14:xfrm>
          </p:contentPart>
        </mc:Choice>
        <mc:Fallback>
          <p:pic>
            <p:nvPicPr>
              <p:cNvPr id="14" name="Ink 13"/>
              <p:cNvPicPr/>
              <p:nvPr/>
            </p:nvPicPr>
            <p:blipFill>
              <a:blip r:embed="rId27"/>
              <a:stretch>
                <a:fillRect/>
              </a:stretch>
            </p:blipFill>
            <p:spPr>
              <a:xfrm>
                <a:off x="5585040" y="2550240"/>
                <a:ext cx="252720" cy="13464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15" name="Ink 14"/>
              <p14:cNvContentPartPr/>
              <p14:nvPr/>
            </p14:nvContentPartPr>
            <p14:xfrm>
              <a:off x="2042280" y="2865240"/>
              <a:ext cx="1371960" cy="38520"/>
            </p14:xfrm>
          </p:contentPart>
        </mc:Choice>
        <mc:Fallback>
          <p:pic>
            <p:nvPicPr>
              <p:cNvPr id="15" name="Ink 14"/>
              <p:cNvPicPr/>
              <p:nvPr/>
            </p:nvPicPr>
            <p:blipFill>
              <a:blip r:embed="rId29"/>
              <a:stretch>
                <a:fillRect/>
              </a:stretch>
            </p:blipFill>
            <p:spPr>
              <a:xfrm>
                <a:off x="2026440" y="2801880"/>
                <a:ext cx="1403640" cy="165240"/>
              </a:xfrm>
              <a:prstGeom prst="rect">
                <a:avLst/>
              </a:prstGeom>
            </p:spPr>
          </p:pic>
        </mc:Fallback>
      </mc:AlternateContent>
    </p:spTree>
    <p:extLst>
      <p:ext uri="{BB962C8B-B14F-4D97-AF65-F5344CB8AC3E}">
        <p14:creationId xmlns:p14="http://schemas.microsoft.com/office/powerpoint/2010/main" val="38379635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09600" y="-228600"/>
            <a:ext cx="7772400" cy="1295400"/>
          </a:xfrm>
        </p:spPr>
        <p:txBody>
          <a:bodyPr/>
          <a:lstStyle/>
          <a:p>
            <a:pPr eaLnBrk="1" fontAlgn="auto" hangingPunct="1">
              <a:spcAft>
                <a:spcPts val="0"/>
              </a:spcAft>
              <a:defRPr/>
            </a:pPr>
            <a:r>
              <a:rPr lang="en-US">
                <a:solidFill>
                  <a:schemeClr val="tx2">
                    <a:satMod val="130000"/>
                  </a:schemeClr>
                </a:solidFill>
              </a:rPr>
              <a:t>Wilson’s 14 Points</a:t>
            </a:r>
          </a:p>
        </p:txBody>
      </p:sp>
      <p:sp>
        <p:nvSpPr>
          <p:cNvPr id="103427" name="Rectangle 3"/>
          <p:cNvSpPr>
            <a:spLocks noGrp="1" noChangeArrowheads="1"/>
          </p:cNvSpPr>
          <p:nvPr>
            <p:ph type="body" idx="1"/>
          </p:nvPr>
        </p:nvSpPr>
        <p:spPr>
          <a:xfrm>
            <a:off x="609600" y="1143000"/>
            <a:ext cx="8229600" cy="5334000"/>
          </a:xfrm>
        </p:spPr>
        <p:txBody>
          <a:bodyPr/>
          <a:lstStyle/>
          <a:p>
            <a:pPr eaLnBrk="1" hangingPunct="1"/>
            <a:r>
              <a:rPr lang="en-US" sz="2400" smtClean="0"/>
              <a:t>Given as a speech to Congress Jan. 8, 1918, 10 months before armistice.</a:t>
            </a:r>
          </a:p>
          <a:p>
            <a:pPr eaLnBrk="1" hangingPunct="1"/>
            <a:r>
              <a:rPr lang="en-US" sz="2400" smtClean="0"/>
              <a:t>Wilson calls for a peaceful, respectful end to the war.  European allies are cautious of this plan.</a:t>
            </a:r>
          </a:p>
          <a:p>
            <a:pPr eaLnBrk="1" hangingPunct="1"/>
            <a:r>
              <a:rPr lang="en-US" sz="2400" smtClean="0"/>
              <a:t>The 14 Points deal with navigation and territory and does not assign blame for the war.</a:t>
            </a:r>
          </a:p>
          <a:p>
            <a:pPr eaLnBrk="1" hangingPunct="1"/>
            <a:r>
              <a:rPr lang="en-US" sz="2400" smtClean="0"/>
              <a:t>The most significant point, #14, calls for an association of nations (which would later become The League of Nations).</a:t>
            </a:r>
          </a:p>
          <a:p>
            <a:pPr eaLnBrk="1" hangingPunct="1"/>
            <a:r>
              <a:rPr lang="en-US" sz="2400" smtClean="0"/>
              <a:t>The US Congress does not ratify the Treaty of Versailles and the US does not join the League of Nations.</a:t>
            </a:r>
          </a:p>
          <a:p>
            <a:pPr eaLnBrk="1" hangingPunct="1"/>
            <a:r>
              <a:rPr lang="en-US" sz="2400" smtClean="0"/>
              <a:t> President Wilson is awarded the Nobel Peace Prize in 1920.</a:t>
            </a:r>
          </a:p>
        </p:txBody>
      </p:sp>
    </p:spTree>
    <p:extLst>
      <p:ext uri="{BB962C8B-B14F-4D97-AF65-F5344CB8AC3E}">
        <p14:creationId xmlns:p14="http://schemas.microsoft.com/office/powerpoint/2010/main" val="9004939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The Treaty of Versailles</a:t>
            </a:r>
          </a:p>
        </p:txBody>
      </p:sp>
      <p:sp>
        <p:nvSpPr>
          <p:cNvPr id="66563" name="Rectangle 3"/>
          <p:cNvSpPr>
            <a:spLocks noGrp="1" noChangeArrowheads="1"/>
          </p:cNvSpPr>
          <p:nvPr>
            <p:ph type="body" idx="1"/>
          </p:nvPr>
        </p:nvSpPr>
        <p:spPr>
          <a:xfrm>
            <a:off x="685800" y="1752600"/>
            <a:ext cx="7772400" cy="4038600"/>
          </a:xfrm>
        </p:spPr>
        <p:txBody>
          <a:bodyPr>
            <a:normAutofit fontScale="55000" lnSpcReduction="20000"/>
          </a:bodyPr>
          <a:lstStyle/>
          <a:p>
            <a:pPr marL="365760" indent="-283464" eaLnBrk="1" fontAlgn="auto" hangingPunct="1">
              <a:lnSpc>
                <a:spcPct val="90000"/>
              </a:lnSpc>
              <a:spcAft>
                <a:spcPts val="0"/>
              </a:spcAft>
              <a:buFont typeface="Wingdings 2"/>
              <a:buChar char=""/>
              <a:defRPr/>
            </a:pPr>
            <a:r>
              <a:rPr lang="en-US" sz="2800" dirty="0"/>
              <a:t>War ends Nov. 11, 1918-but the treaty is not signed until June 28, 1919 during the months long Paris Peace Conference.</a:t>
            </a:r>
          </a:p>
          <a:p>
            <a:pPr marL="365760" indent="-283464" eaLnBrk="1" fontAlgn="auto" hangingPunct="1">
              <a:lnSpc>
                <a:spcPct val="90000"/>
              </a:lnSpc>
              <a:spcAft>
                <a:spcPts val="0"/>
              </a:spcAft>
              <a:buFont typeface="Wingdings 2"/>
              <a:buChar char=""/>
              <a:defRPr/>
            </a:pPr>
            <a:r>
              <a:rPr lang="en-US" sz="2800" dirty="0"/>
              <a:t>Becomes effective Jan. 10. 1920</a:t>
            </a:r>
          </a:p>
          <a:p>
            <a:pPr marL="365760" indent="-283464" eaLnBrk="1" fontAlgn="auto" hangingPunct="1">
              <a:lnSpc>
                <a:spcPct val="90000"/>
              </a:lnSpc>
              <a:spcAft>
                <a:spcPts val="0"/>
              </a:spcAft>
              <a:buFont typeface="Wingdings 2"/>
              <a:buChar char=""/>
              <a:defRPr/>
            </a:pPr>
            <a:r>
              <a:rPr lang="en-US" sz="2800" dirty="0"/>
              <a:t>Signatories include Italy, France, Japan, United States, Great Britain and Germany.</a:t>
            </a:r>
          </a:p>
          <a:p>
            <a:pPr marL="365760" indent="-283464" eaLnBrk="1" fontAlgn="auto" hangingPunct="1">
              <a:lnSpc>
                <a:spcPct val="90000"/>
              </a:lnSpc>
              <a:spcAft>
                <a:spcPts val="0"/>
              </a:spcAft>
              <a:buFont typeface="Wingdings 2"/>
              <a:buChar char=""/>
              <a:defRPr/>
            </a:pPr>
            <a:r>
              <a:rPr lang="en-US" sz="2800" dirty="0"/>
              <a:t>Signed in Versailles, France</a:t>
            </a:r>
          </a:p>
          <a:p>
            <a:pPr marL="365760" indent="-283464" eaLnBrk="1" fontAlgn="auto" hangingPunct="1">
              <a:lnSpc>
                <a:spcPct val="90000"/>
              </a:lnSpc>
              <a:spcAft>
                <a:spcPts val="0"/>
              </a:spcAft>
              <a:buFont typeface="Wingdings 2"/>
              <a:buChar char=""/>
              <a:defRPr/>
            </a:pPr>
            <a:r>
              <a:rPr lang="en-US" sz="2800" dirty="0"/>
              <a:t> This is a lengthy document, particularly about territory and its distribution.</a:t>
            </a:r>
          </a:p>
          <a:p>
            <a:pPr marL="365760" indent="-283464" eaLnBrk="1" fontAlgn="auto" hangingPunct="1">
              <a:lnSpc>
                <a:spcPct val="90000"/>
              </a:lnSpc>
              <a:spcAft>
                <a:spcPts val="0"/>
              </a:spcAft>
              <a:buFont typeface="Wingdings 2"/>
              <a:buChar char=""/>
              <a:defRPr/>
            </a:pPr>
            <a:r>
              <a:rPr lang="en-US" sz="2800" dirty="0"/>
              <a:t>Article 231 assigns blame to Germany and charges them 231 billion </a:t>
            </a:r>
            <a:r>
              <a:rPr lang="en-US" sz="2800" dirty="0" err="1"/>
              <a:t>Reichsmarks</a:t>
            </a:r>
            <a:r>
              <a:rPr lang="en-US" sz="2800" dirty="0"/>
              <a:t>. </a:t>
            </a:r>
            <a:endParaRPr lang="en-US" sz="2800" dirty="0" smtClean="0"/>
          </a:p>
          <a:p>
            <a:pPr marL="365760" indent="-283464">
              <a:lnSpc>
                <a:spcPct val="90000"/>
              </a:lnSpc>
              <a:buFont typeface="Wingdings 2"/>
              <a:buChar char=""/>
              <a:defRPr/>
            </a:pPr>
            <a:r>
              <a:rPr lang="en-US" sz="2800" dirty="0" smtClean="0"/>
              <a:t>Article 231: </a:t>
            </a:r>
            <a:r>
              <a:rPr lang="en-US" sz="2800" dirty="0"/>
              <a:t>The Allied and Associated Governments affirm and Germany accepts the responsibility of Germany and her allies for causing all the loss and damage to which the Allied and Associated Governments and their nationals have been subjected as a consequence of the war imposed upon them by the aggression of Germany and her allies</a:t>
            </a:r>
            <a:r>
              <a:rPr lang="en-US" sz="2800" dirty="0" smtClean="0"/>
              <a:t>.</a:t>
            </a:r>
          </a:p>
          <a:p>
            <a:r>
              <a:rPr lang="en-US" sz="2800" b="1" dirty="0"/>
              <a:t>War-Guilt Clause- Germany accepts full blame for WWI</a:t>
            </a:r>
          </a:p>
          <a:p>
            <a:r>
              <a:rPr lang="en-US" sz="2800" b="1" dirty="0"/>
              <a:t>Germany pays all costs of the war in Allied countries </a:t>
            </a:r>
            <a:r>
              <a:rPr lang="en-US" sz="2800" dirty="0"/>
              <a:t>(including civilian damages, pensions for widows, etc.) estimated to be 33 billion over 30 yrs.</a:t>
            </a:r>
          </a:p>
          <a:p>
            <a:r>
              <a:rPr lang="en-US" sz="2800" b="1" dirty="0"/>
              <a:t>Germany loses her colonies; </a:t>
            </a:r>
            <a:r>
              <a:rPr lang="en-US" sz="2800" dirty="0"/>
              <a:t>Alsace&amp; Lorraine to France; Schleswig to Denmark, E. Prussia to Poland</a:t>
            </a:r>
          </a:p>
          <a:p>
            <a:r>
              <a:rPr lang="en-US" sz="2800" b="1" dirty="0"/>
              <a:t>German army &amp; navy reduced</a:t>
            </a:r>
            <a:r>
              <a:rPr lang="en-US" sz="2800" dirty="0"/>
              <a:t> to 100K &amp; prohibited manufacturing armored cars, tanks, submarines, airplanes, and poison gas </a:t>
            </a:r>
          </a:p>
        </p:txBody>
      </p:sp>
    </p:spTree>
    <p:extLst>
      <p:ext uri="{BB962C8B-B14F-4D97-AF65-F5344CB8AC3E}">
        <p14:creationId xmlns:p14="http://schemas.microsoft.com/office/powerpoint/2010/main" val="12699465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smtClean="0">
                <a:solidFill>
                  <a:schemeClr val="tx2">
                    <a:satMod val="130000"/>
                  </a:schemeClr>
                </a:solidFill>
              </a:rPr>
              <a:t>Immediate Origins of World War I</a:t>
            </a:r>
          </a:p>
        </p:txBody>
      </p:sp>
      <p:sp>
        <p:nvSpPr>
          <p:cNvPr id="40963" name="Rectangle 3"/>
          <p:cNvSpPr>
            <a:spLocks noGrp="1" noChangeArrowheads="1"/>
          </p:cNvSpPr>
          <p:nvPr>
            <p:ph idx="1"/>
          </p:nvPr>
        </p:nvSpPr>
        <p:spPr/>
        <p:txBody>
          <a:bodyPr>
            <a:normAutofit fontScale="70000" lnSpcReduction="20000"/>
          </a:bodyPr>
          <a:lstStyle/>
          <a:p>
            <a:pPr eaLnBrk="1" hangingPunct="1"/>
            <a:r>
              <a:rPr lang="en-US" dirty="0" smtClean="0"/>
              <a:t>June 28, 1914, assassination of Archduke Francis Ferdinand (1863-1914)</a:t>
            </a:r>
          </a:p>
          <a:p>
            <a:pPr eaLnBrk="1" hangingPunct="1"/>
            <a:r>
              <a:rPr lang="en-US" dirty="0" smtClean="0"/>
              <a:t>Sarajevo, Bosnia-Herzegovina</a:t>
            </a:r>
          </a:p>
          <a:p>
            <a:pPr lvl="1" eaLnBrk="1" hangingPunct="1"/>
            <a:r>
              <a:rPr lang="en-US" sz="3200" dirty="0" smtClean="0"/>
              <a:t>Occupied by Austro-Hungarian empire 1878, annexed </a:t>
            </a:r>
            <a:r>
              <a:rPr lang="en-US" sz="3200" dirty="0" smtClean="0"/>
              <a:t>1908.</a:t>
            </a:r>
            <a:endParaRPr lang="en-US" sz="3200" dirty="0" smtClean="0"/>
          </a:p>
          <a:p>
            <a:pPr eaLnBrk="1" hangingPunct="1"/>
            <a:r>
              <a:rPr lang="en-US" dirty="0" smtClean="0"/>
              <a:t>Ferdinand in favor of greater Serbian </a:t>
            </a:r>
            <a:r>
              <a:rPr lang="en-US" dirty="0" err="1" smtClean="0"/>
              <a:t>autonomy.</a:t>
            </a:r>
            <a:r>
              <a:rPr lang="en-US" sz="3200" dirty="0" err="1" smtClean="0"/>
              <a:t>Not</a:t>
            </a:r>
            <a:r>
              <a:rPr lang="en-US" sz="3200" dirty="0" smtClean="0"/>
              <a:t> </a:t>
            </a:r>
            <a:r>
              <a:rPr lang="en-US" sz="3200" dirty="0" smtClean="0"/>
              <a:t>enough for Serbian </a:t>
            </a:r>
            <a:r>
              <a:rPr lang="en-US" sz="3200" dirty="0" smtClean="0"/>
              <a:t>extremists.</a:t>
            </a:r>
          </a:p>
          <a:p>
            <a:pPr marL="365760" indent="-283464">
              <a:buFont typeface="Wingdings 2"/>
              <a:buChar char=""/>
              <a:defRPr/>
            </a:pPr>
            <a:r>
              <a:rPr lang="en-US" dirty="0" err="1">
                <a:solidFill>
                  <a:schemeClr val="tx2">
                    <a:satMod val="130000"/>
                  </a:schemeClr>
                </a:solidFill>
              </a:rPr>
              <a:t>Gavrilo</a:t>
            </a:r>
            <a:r>
              <a:rPr lang="en-US" dirty="0">
                <a:solidFill>
                  <a:schemeClr val="tx2">
                    <a:satMod val="130000"/>
                  </a:schemeClr>
                </a:solidFill>
              </a:rPr>
              <a:t> </a:t>
            </a:r>
            <a:r>
              <a:rPr lang="en-US" dirty="0" err="1" smtClean="0">
                <a:solidFill>
                  <a:schemeClr val="tx2">
                    <a:satMod val="130000"/>
                  </a:schemeClr>
                </a:solidFill>
              </a:rPr>
              <a:t>Princip</a:t>
            </a:r>
            <a:r>
              <a:rPr lang="en-US" dirty="0" smtClean="0">
                <a:solidFill>
                  <a:schemeClr val="tx2">
                    <a:satMod val="130000"/>
                  </a:schemeClr>
                </a:solidFill>
              </a:rPr>
              <a:t>: </a:t>
            </a:r>
            <a:r>
              <a:rPr lang="en-US" dirty="0" smtClean="0"/>
              <a:t>Bosnian </a:t>
            </a:r>
            <a:r>
              <a:rPr lang="en-US" dirty="0"/>
              <a:t>Serb (1894-1918</a:t>
            </a:r>
            <a:r>
              <a:rPr lang="en-US" dirty="0" smtClean="0"/>
              <a:t>); One </a:t>
            </a:r>
            <a:r>
              <a:rPr lang="en-US" dirty="0"/>
              <a:t>of seven assassins</a:t>
            </a:r>
          </a:p>
          <a:p>
            <a:pPr marL="640080" lvl="1" indent="-237744">
              <a:buFont typeface="Verdana"/>
              <a:buChar char="◦"/>
              <a:defRPr/>
            </a:pPr>
            <a:r>
              <a:rPr lang="en-US" dirty="0"/>
              <a:t>First balked, second bungled, attempted suicide</a:t>
            </a:r>
          </a:p>
          <a:p>
            <a:pPr marL="365760" indent="-283464">
              <a:buFont typeface="Wingdings 2"/>
              <a:buChar char=""/>
              <a:defRPr/>
            </a:pPr>
            <a:r>
              <a:rPr lang="en-US" dirty="0" err="1"/>
              <a:t>Princip</a:t>
            </a:r>
            <a:r>
              <a:rPr lang="en-US" dirty="0"/>
              <a:t> shot Ferdinand and expectant wife Sophie as couple went to hospital to visit victims </a:t>
            </a:r>
          </a:p>
          <a:p>
            <a:pPr marL="365760" indent="-283464">
              <a:buFont typeface="Wingdings 2"/>
              <a:buChar char=""/>
              <a:defRPr/>
            </a:pPr>
            <a:r>
              <a:rPr lang="en-US" dirty="0" err="1"/>
              <a:t>Princip</a:t>
            </a:r>
            <a:r>
              <a:rPr lang="en-US" dirty="0"/>
              <a:t> swallows ineffective cyanide; captured by mob and tortured</a:t>
            </a:r>
          </a:p>
          <a:p>
            <a:pPr marL="365760" indent="-283464">
              <a:buFont typeface="Wingdings 2"/>
              <a:buChar char=""/>
              <a:defRPr/>
            </a:pPr>
            <a:r>
              <a:rPr lang="en-US" dirty="0"/>
              <a:t>Too young to be executed, sentenced to 20 years in prison, dies of tuberculosis</a:t>
            </a:r>
          </a:p>
          <a:p>
            <a:pPr eaLnBrk="1" hangingPunct="1"/>
            <a:endParaRPr lang="en-US" sz="3200"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endParaRPr lang="en-US" altLang="en-US" dirty="0"/>
          </a:p>
        </p:txBody>
      </p:sp>
      <p:sp>
        <p:nvSpPr>
          <p:cNvPr id="4096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F7CC056-E2E4-40F3-9B08-9601790B5BD7}" type="slidenum">
              <a:rPr lang="en-US" altLang="en-US" smtClean="0">
                <a:latin typeface="Times New Roman" pitchFamily="18" charset="0"/>
              </a:rPr>
              <a:pPr eaLnBrk="1" hangingPunct="1"/>
              <a:t>2</a:t>
            </a:fld>
            <a:endParaRPr lang="en-US" altLang="en-US" smtClean="0">
              <a:latin typeface="Times New Roman" pitchFamily="18" charset="0"/>
            </a:endParaRPr>
          </a:p>
        </p:txBody>
      </p:sp>
    </p:spTree>
    <p:extLst>
      <p:ext uri="{BB962C8B-B14F-4D97-AF65-F5344CB8AC3E}">
        <p14:creationId xmlns:p14="http://schemas.microsoft.com/office/powerpoint/2010/main" val="3166969407"/>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fontAlgn="auto" hangingPunct="1">
              <a:spcAft>
                <a:spcPts val="0"/>
              </a:spcAft>
              <a:defRPr/>
            </a:pPr>
            <a:r>
              <a:rPr lang="en-US" dirty="0" smtClean="0">
                <a:solidFill>
                  <a:srgbClr val="7B9899"/>
                </a:solidFill>
              </a:rPr>
              <a:t>Impact of First World War</a:t>
            </a:r>
          </a:p>
        </p:txBody>
      </p:sp>
      <p:sp>
        <p:nvSpPr>
          <p:cNvPr id="107523" name="Rectangle 3"/>
          <p:cNvSpPr>
            <a:spLocks noGrp="1" noChangeArrowheads="1"/>
          </p:cNvSpPr>
          <p:nvPr>
            <p:ph sz="quarter" idx="1"/>
          </p:nvPr>
        </p:nvSpPr>
        <p:spPr>
          <a:xfrm>
            <a:off x="301625" y="1527175"/>
            <a:ext cx="8504238" cy="4572000"/>
          </a:xfrm>
        </p:spPr>
        <p:txBody>
          <a:bodyPr>
            <a:normAutofit fontScale="77500" lnSpcReduction="20000"/>
          </a:bodyPr>
          <a:lstStyle/>
          <a:p>
            <a:pPr eaLnBrk="1" hangingPunct="1">
              <a:lnSpc>
                <a:spcPct val="90000"/>
              </a:lnSpc>
            </a:pPr>
            <a:r>
              <a:rPr lang="en-US" sz="2800" dirty="0" smtClean="0"/>
              <a:t>The Rhineland was a demilitarized zone &amp; was occupied by the Allies</a:t>
            </a:r>
          </a:p>
          <a:p>
            <a:pPr eaLnBrk="1" hangingPunct="1">
              <a:lnSpc>
                <a:spcPct val="90000"/>
              </a:lnSpc>
            </a:pPr>
            <a:r>
              <a:rPr lang="en-US" sz="2800" b="1" dirty="0" smtClean="0"/>
              <a:t>Austria required to recognize independence of Czechoslovakia,  Austria &amp; Hungary now 2 separate nations</a:t>
            </a:r>
          </a:p>
          <a:p>
            <a:pPr eaLnBrk="1" hangingPunct="1">
              <a:lnSpc>
                <a:spcPct val="90000"/>
              </a:lnSpc>
            </a:pPr>
            <a:r>
              <a:rPr lang="en-US" sz="2800" b="1" dirty="0" smtClean="0"/>
              <a:t>Poland independent nation (from Russia, Germany, &amp; Austria)</a:t>
            </a:r>
          </a:p>
          <a:p>
            <a:pPr lvl="1" eaLnBrk="1" hangingPunct="1">
              <a:lnSpc>
                <a:spcPct val="90000"/>
              </a:lnSpc>
            </a:pPr>
            <a:r>
              <a:rPr lang="en-US" sz="2300" b="1" dirty="0" smtClean="0"/>
              <a:t>Estonia, Lithuania, Latvia, &amp; Finland</a:t>
            </a:r>
          </a:p>
          <a:p>
            <a:pPr eaLnBrk="1" hangingPunct="1">
              <a:lnSpc>
                <a:spcPct val="90000"/>
              </a:lnSpc>
            </a:pPr>
            <a:r>
              <a:rPr lang="en-US" sz="2800" b="1" dirty="0" smtClean="0"/>
              <a:t>Yugoslavia created in Balkans &amp; dominated by the </a:t>
            </a:r>
            <a:r>
              <a:rPr lang="en-US" sz="2800" b="1" dirty="0" smtClean="0"/>
              <a:t>Serbs</a:t>
            </a:r>
          </a:p>
          <a:p>
            <a:pPr>
              <a:lnSpc>
                <a:spcPct val="90000"/>
              </a:lnSpc>
            </a:pPr>
            <a:r>
              <a:rPr lang="en-US" sz="2600" i="1" dirty="0" err="1"/>
              <a:t>Trianon</a:t>
            </a:r>
            <a:r>
              <a:rPr lang="en-US" sz="2600" i="1" dirty="0"/>
              <a:t>: Hungary loses 1/3 of territory to Romania, Yugo, &amp; Czech (anything not Magyar)</a:t>
            </a:r>
          </a:p>
          <a:p>
            <a:pPr>
              <a:lnSpc>
                <a:spcPct val="90000"/>
              </a:lnSpc>
            </a:pPr>
            <a:r>
              <a:rPr lang="en-US" sz="2600" i="1" dirty="0"/>
              <a:t>Neuilly: Bulgaria lost land to Yugo &amp; Greece</a:t>
            </a:r>
          </a:p>
          <a:p>
            <a:pPr>
              <a:lnSpc>
                <a:spcPct val="90000"/>
              </a:lnSpc>
            </a:pPr>
            <a:r>
              <a:rPr lang="en-US" sz="3000" dirty="0"/>
              <a:t>Sevres: </a:t>
            </a:r>
            <a:r>
              <a:rPr lang="en-US" sz="3000" b="1" dirty="0"/>
              <a:t>The Ottoman Empire is liquidated.</a:t>
            </a:r>
          </a:p>
          <a:p>
            <a:pPr lvl="1">
              <a:lnSpc>
                <a:spcPct val="90000"/>
              </a:lnSpc>
            </a:pPr>
            <a:r>
              <a:rPr lang="en-US" b="1" dirty="0"/>
              <a:t>Iraq, Palestine </a:t>
            </a:r>
            <a:r>
              <a:rPr lang="en-US" b="1" i="1" dirty="0"/>
              <a:t>(&amp; Jordan</a:t>
            </a:r>
            <a:r>
              <a:rPr lang="en-US" b="1" dirty="0"/>
              <a:t>) became British mandates</a:t>
            </a:r>
          </a:p>
          <a:p>
            <a:pPr lvl="2">
              <a:lnSpc>
                <a:spcPct val="90000"/>
              </a:lnSpc>
            </a:pPr>
            <a:r>
              <a:rPr lang="en-US" dirty="0"/>
              <a:t>The British promised a Jewish homeland in Palestine with the Balfour Declaration, when Arabs protested they issued various “White Papers” which attempted to ameliorate the mess by limiting Jewish migration &amp; creating the kingdom of Transjordan out of Palestine</a:t>
            </a:r>
          </a:p>
          <a:p>
            <a:pPr lvl="1">
              <a:lnSpc>
                <a:spcPct val="90000"/>
              </a:lnSpc>
            </a:pPr>
            <a:r>
              <a:rPr lang="en-US" b="1" dirty="0"/>
              <a:t>Syria </a:t>
            </a:r>
            <a:r>
              <a:rPr lang="en-US" b="1" i="1" dirty="0"/>
              <a:t>(&amp; Lebanon</a:t>
            </a:r>
            <a:r>
              <a:rPr lang="en-US" b="1" dirty="0"/>
              <a:t>) became French mandates</a:t>
            </a:r>
          </a:p>
          <a:p>
            <a:pPr lvl="1">
              <a:lnSpc>
                <a:spcPct val="90000"/>
              </a:lnSpc>
            </a:pPr>
            <a:r>
              <a:rPr lang="en-US" b="1" dirty="0"/>
              <a:t>Turkey became independent nation</a:t>
            </a:r>
          </a:p>
          <a:p>
            <a:pPr eaLnBrk="1" hangingPunct="1">
              <a:lnSpc>
                <a:spcPct val="90000"/>
              </a:lnSpc>
            </a:pPr>
            <a:endParaRPr lang="en-US" sz="2800" b="1" dirty="0" smtClean="0"/>
          </a:p>
          <a:p>
            <a:pPr eaLnBrk="1" hangingPunct="1">
              <a:lnSpc>
                <a:spcPct val="90000"/>
              </a:lnSpc>
            </a:pPr>
            <a:endParaRPr lang="en-US" sz="2800" b="1" dirty="0" smtClean="0"/>
          </a:p>
          <a:p>
            <a:pPr eaLnBrk="1" hangingPunct="1">
              <a:lnSpc>
                <a:spcPct val="90000"/>
              </a:lnSpc>
            </a:pPr>
            <a:endParaRPr lang="en-US" sz="2800" dirty="0" smtClean="0"/>
          </a:p>
        </p:txBody>
      </p:sp>
      <mc:AlternateContent xmlns:mc="http://schemas.openxmlformats.org/markup-compatibility/2006">
        <mc:Choice xmlns:p14="http://schemas.microsoft.com/office/powerpoint/2010/main" Requires="p14">
          <p:contentPart p14:bwMode="auto" r:id="rId2">
            <p14:nvContentPartPr>
              <p14:cNvPr id="2" name="Ink 1"/>
              <p14:cNvContentPartPr/>
              <p14:nvPr/>
            </p14:nvContentPartPr>
            <p14:xfrm>
              <a:off x="769680" y="2598480"/>
              <a:ext cx="8359560" cy="129960"/>
            </p14:xfrm>
          </p:contentPart>
        </mc:Choice>
        <mc:Fallback>
          <p:pic>
            <p:nvPicPr>
              <p:cNvPr id="2" name="Ink 1"/>
              <p:cNvPicPr/>
              <p:nvPr/>
            </p:nvPicPr>
            <p:blipFill>
              <a:blip r:embed="rId3"/>
              <a:stretch>
                <a:fillRect/>
              </a:stretch>
            </p:blipFill>
            <p:spPr>
              <a:xfrm>
                <a:off x="753840" y="2535120"/>
                <a:ext cx="8391240" cy="25668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3" name="Ink 2"/>
              <p14:cNvContentPartPr/>
              <p14:nvPr/>
            </p14:nvContentPartPr>
            <p14:xfrm>
              <a:off x="800280" y="2994840"/>
              <a:ext cx="7681320" cy="53640"/>
            </p14:xfrm>
          </p:contentPart>
        </mc:Choice>
        <mc:Fallback>
          <p:pic>
            <p:nvPicPr>
              <p:cNvPr id="3" name="Ink 2"/>
              <p:cNvPicPr/>
              <p:nvPr/>
            </p:nvPicPr>
            <p:blipFill>
              <a:blip r:embed="rId5"/>
              <a:stretch>
                <a:fillRect/>
              </a:stretch>
            </p:blipFill>
            <p:spPr>
              <a:xfrm>
                <a:off x="784440" y="2931480"/>
                <a:ext cx="7713000" cy="18036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Ink 3"/>
              <p14:cNvContentPartPr/>
              <p14:nvPr/>
            </p14:nvContentPartPr>
            <p14:xfrm>
              <a:off x="716400" y="3383280"/>
              <a:ext cx="3688200" cy="61200"/>
            </p14:xfrm>
          </p:contentPart>
        </mc:Choice>
        <mc:Fallback>
          <p:pic>
            <p:nvPicPr>
              <p:cNvPr id="4" name="Ink 3"/>
              <p:cNvPicPr/>
              <p:nvPr/>
            </p:nvPicPr>
            <p:blipFill>
              <a:blip r:embed="rId7"/>
              <a:stretch>
                <a:fillRect/>
              </a:stretch>
            </p:blipFill>
            <p:spPr>
              <a:xfrm>
                <a:off x="700560" y="3319920"/>
                <a:ext cx="3719880" cy="1879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Ink 4"/>
              <p14:cNvContentPartPr/>
              <p14:nvPr/>
            </p14:nvContentPartPr>
            <p14:xfrm>
              <a:off x="708840" y="3848040"/>
              <a:ext cx="4915080" cy="107280"/>
            </p14:xfrm>
          </p:contentPart>
        </mc:Choice>
        <mc:Fallback>
          <p:pic>
            <p:nvPicPr>
              <p:cNvPr id="5" name="Ink 4"/>
              <p:cNvPicPr/>
              <p:nvPr/>
            </p:nvPicPr>
            <p:blipFill>
              <a:blip r:embed="rId9"/>
              <a:stretch>
                <a:fillRect/>
              </a:stretch>
            </p:blipFill>
            <p:spPr>
              <a:xfrm>
                <a:off x="693000" y="3784680"/>
                <a:ext cx="4946760" cy="23400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Ink 5"/>
              <p14:cNvContentPartPr/>
              <p14:nvPr/>
            </p14:nvContentPartPr>
            <p14:xfrm>
              <a:off x="929520" y="4617720"/>
              <a:ext cx="5883120" cy="145080"/>
            </p14:xfrm>
          </p:contentPart>
        </mc:Choice>
        <mc:Fallback>
          <p:pic>
            <p:nvPicPr>
              <p:cNvPr id="6" name="Ink 5"/>
              <p:cNvPicPr/>
              <p:nvPr/>
            </p:nvPicPr>
            <p:blipFill>
              <a:blip r:embed="rId11"/>
              <a:stretch>
                <a:fillRect/>
              </a:stretch>
            </p:blipFill>
            <p:spPr>
              <a:xfrm>
                <a:off x="913680" y="4554360"/>
                <a:ext cx="5914800" cy="27180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7" name="Ink 6"/>
              <p14:cNvContentPartPr/>
              <p14:nvPr/>
            </p14:nvContentPartPr>
            <p14:xfrm>
              <a:off x="678240" y="5067360"/>
              <a:ext cx="5326560" cy="38520"/>
            </p14:xfrm>
          </p:contentPart>
        </mc:Choice>
        <mc:Fallback>
          <p:pic>
            <p:nvPicPr>
              <p:cNvPr id="7" name="Ink 6"/>
              <p:cNvPicPr/>
              <p:nvPr/>
            </p:nvPicPr>
            <p:blipFill>
              <a:blip r:embed="rId13"/>
              <a:stretch>
                <a:fillRect/>
              </a:stretch>
            </p:blipFill>
            <p:spPr>
              <a:xfrm>
                <a:off x="662400" y="5004000"/>
                <a:ext cx="5358240" cy="165240"/>
              </a:xfrm>
              <a:prstGeom prst="rect">
                <a:avLst/>
              </a:prstGeom>
            </p:spPr>
          </p:pic>
        </mc:Fallback>
      </mc:AlternateContent>
    </p:spTree>
    <p:extLst>
      <p:ext uri="{BB962C8B-B14F-4D97-AF65-F5344CB8AC3E}">
        <p14:creationId xmlns:p14="http://schemas.microsoft.com/office/powerpoint/2010/main" val="8339077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81000" y="0"/>
            <a:ext cx="8229600" cy="808038"/>
          </a:xfrm>
        </p:spPr>
        <p:txBody>
          <a:bodyPr/>
          <a:lstStyle/>
          <a:p>
            <a:pPr eaLnBrk="1" fontAlgn="auto" hangingPunct="1">
              <a:spcAft>
                <a:spcPts val="0"/>
              </a:spcAft>
              <a:defRPr/>
            </a:pPr>
            <a:r>
              <a:rPr lang="en-US" smtClean="0">
                <a:solidFill>
                  <a:srgbClr val="7B9899"/>
                </a:solidFill>
              </a:rPr>
              <a:t>Impact of the WWI</a:t>
            </a:r>
          </a:p>
        </p:txBody>
      </p:sp>
      <p:sp>
        <p:nvSpPr>
          <p:cNvPr id="110595" name="Rectangle 3"/>
          <p:cNvSpPr>
            <a:spLocks noGrp="1" noChangeArrowheads="1"/>
          </p:cNvSpPr>
          <p:nvPr>
            <p:ph sz="quarter" idx="1"/>
          </p:nvPr>
        </p:nvSpPr>
        <p:spPr>
          <a:xfrm>
            <a:off x="0" y="1219200"/>
            <a:ext cx="9144000" cy="5638800"/>
          </a:xfrm>
        </p:spPr>
        <p:txBody>
          <a:bodyPr>
            <a:normAutofit fontScale="85000" lnSpcReduction="10000"/>
          </a:bodyPr>
          <a:lstStyle/>
          <a:p>
            <a:pPr eaLnBrk="1" hangingPunct="1"/>
            <a:r>
              <a:rPr lang="en-US" sz="2500" b="1" dirty="0" smtClean="0"/>
              <a:t>Versailles had the opposite of Wilson’s desired effect</a:t>
            </a:r>
            <a:r>
              <a:rPr lang="en-US" sz="2500" dirty="0" smtClean="0"/>
              <a:t>.</a:t>
            </a:r>
          </a:p>
          <a:p>
            <a:pPr lvl="1" eaLnBrk="1" hangingPunct="1"/>
            <a:r>
              <a:rPr lang="en-US" sz="2400" b="1" dirty="0" smtClean="0"/>
              <a:t>Germany felt betrayed</a:t>
            </a:r>
            <a:r>
              <a:rPr lang="en-US" sz="2400" dirty="0" smtClean="0"/>
              <a:t> </a:t>
            </a:r>
            <a:r>
              <a:rPr lang="en-US" sz="2400" b="1" dirty="0" smtClean="0"/>
              <a:t>&amp;</a:t>
            </a:r>
            <a:r>
              <a:rPr lang="en-US" sz="2400" dirty="0" smtClean="0"/>
              <a:t> </a:t>
            </a:r>
            <a:r>
              <a:rPr lang="en-US" sz="2400" b="1" dirty="0" smtClean="0"/>
              <a:t>used it</a:t>
            </a:r>
            <a:r>
              <a:rPr lang="en-US" sz="2400" dirty="0" smtClean="0"/>
              <a:t> as excuse as a rallying cry for </a:t>
            </a:r>
            <a:r>
              <a:rPr lang="en-US" sz="2400" b="1" dirty="0" smtClean="0"/>
              <a:t>renewed militarism under the Nazis</a:t>
            </a:r>
          </a:p>
          <a:p>
            <a:pPr lvl="1" eaLnBrk="1" hangingPunct="1"/>
            <a:r>
              <a:rPr lang="en-US" sz="2400" b="1" dirty="0" smtClean="0"/>
              <a:t>Russia</a:t>
            </a:r>
            <a:r>
              <a:rPr lang="en-US" sz="2400" dirty="0" smtClean="0"/>
              <a:t> </a:t>
            </a:r>
            <a:r>
              <a:rPr lang="en-US" sz="2400" b="1" dirty="0" smtClean="0"/>
              <a:t>felt betrayed</a:t>
            </a:r>
            <a:r>
              <a:rPr lang="en-US" sz="2400" dirty="0" smtClean="0"/>
              <a:t> at being excluded</a:t>
            </a:r>
          </a:p>
          <a:p>
            <a:pPr lvl="1" eaLnBrk="1" hangingPunct="1"/>
            <a:r>
              <a:rPr lang="en-US" sz="2400" b="1" dirty="0" smtClean="0"/>
              <a:t>Italy</a:t>
            </a:r>
            <a:r>
              <a:rPr lang="en-US" sz="2400" dirty="0" smtClean="0"/>
              <a:t> </a:t>
            </a:r>
            <a:r>
              <a:rPr lang="en-US" sz="2400" b="1" dirty="0" smtClean="0"/>
              <a:t>felt betrayed</a:t>
            </a:r>
            <a:r>
              <a:rPr lang="en-US" sz="2400" dirty="0" smtClean="0"/>
              <a:t> at not getting all the colonies it had been promised</a:t>
            </a:r>
          </a:p>
          <a:p>
            <a:pPr lvl="1" eaLnBrk="1" hangingPunct="1"/>
            <a:r>
              <a:rPr lang="en-US" sz="2400" b="1" dirty="0" smtClean="0"/>
              <a:t>France</a:t>
            </a:r>
            <a:r>
              <a:rPr lang="en-US" sz="2400" dirty="0" smtClean="0"/>
              <a:t> felt </a:t>
            </a:r>
            <a:r>
              <a:rPr lang="en-US" sz="2400" b="1" dirty="0" smtClean="0"/>
              <a:t>isolated</a:t>
            </a:r>
            <a:r>
              <a:rPr lang="en-US" sz="2400" dirty="0" smtClean="0"/>
              <a:t> when GB backed out of a defensive alliance w/ her.</a:t>
            </a:r>
          </a:p>
          <a:p>
            <a:pPr lvl="1" eaLnBrk="1" hangingPunct="1"/>
            <a:r>
              <a:rPr lang="en-US" sz="2400" b="1" dirty="0" smtClean="0"/>
              <a:t>Wilson</a:t>
            </a:r>
            <a:r>
              <a:rPr lang="en-US" sz="2400" dirty="0" smtClean="0"/>
              <a:t> felt </a:t>
            </a:r>
            <a:r>
              <a:rPr lang="en-US" sz="2400" b="1" dirty="0" smtClean="0"/>
              <a:t>betrayed</a:t>
            </a:r>
            <a:r>
              <a:rPr lang="en-US" sz="2400" dirty="0" smtClean="0"/>
              <a:t> by the Europeans who had subverted his dream</a:t>
            </a:r>
          </a:p>
          <a:p>
            <a:pPr lvl="1" eaLnBrk="1" hangingPunct="1"/>
            <a:r>
              <a:rPr lang="en-US" sz="2400" dirty="0" smtClean="0"/>
              <a:t>In the colonies, </a:t>
            </a:r>
            <a:r>
              <a:rPr lang="en-US" sz="2400" b="1" dirty="0" smtClean="0"/>
              <a:t>people from Africa throughout the Middle East felt their European leaders had betrayed them for their own </a:t>
            </a:r>
            <a:r>
              <a:rPr lang="en-US" sz="2400" b="1" dirty="0" smtClean="0"/>
              <a:t>self-interests</a:t>
            </a:r>
          </a:p>
          <a:p>
            <a:r>
              <a:rPr lang="en-US" sz="2500" b="1" dirty="0"/>
              <a:t>10 million soldiers were dead</a:t>
            </a:r>
            <a:r>
              <a:rPr lang="en-US" sz="2500" dirty="0"/>
              <a:t> &amp; 20 million were wounded</a:t>
            </a:r>
          </a:p>
          <a:p>
            <a:r>
              <a:rPr lang="en-US" sz="2500" dirty="0"/>
              <a:t>The O.E. was destroyed. </a:t>
            </a:r>
          </a:p>
          <a:p>
            <a:r>
              <a:rPr lang="en-US" sz="2500" dirty="0"/>
              <a:t>The Hohenzollern Dynasty of Germany, the Habsburg Dynasty of the Austro-Hungarian Empire, &amp; the Romanov Dynasty of Russia had all collapsed</a:t>
            </a:r>
          </a:p>
          <a:p>
            <a:r>
              <a:rPr lang="en-US" sz="2500" dirty="0"/>
              <a:t>Russia was no more: the USSR had replaced it</a:t>
            </a:r>
          </a:p>
          <a:p>
            <a:r>
              <a:rPr lang="en-US" sz="2500" dirty="0"/>
              <a:t>The </a:t>
            </a:r>
            <a:r>
              <a:rPr lang="en-US" sz="2500" b="1" dirty="0"/>
              <a:t>economies of Europe were ruined &amp; America was now a world banker</a:t>
            </a:r>
          </a:p>
          <a:p>
            <a:r>
              <a:rPr lang="en-US" sz="2500" b="1" dirty="0"/>
              <a:t>The world retreated into an isolationist pose for a generation.</a:t>
            </a:r>
          </a:p>
          <a:p>
            <a:pPr lvl="1" eaLnBrk="1" hangingPunct="1"/>
            <a:endParaRPr lang="en-US" sz="2400" b="1" dirty="0" smtClean="0"/>
          </a:p>
        </p:txBody>
      </p:sp>
      <mc:AlternateContent xmlns:mc="http://schemas.openxmlformats.org/markup-compatibility/2006">
        <mc:Choice xmlns:p14="http://schemas.microsoft.com/office/powerpoint/2010/main" Requires="p14">
          <p:contentPart p14:bwMode="auto" r:id="rId2">
            <p14:nvContentPartPr>
              <p14:cNvPr id="2" name="Ink 1"/>
              <p14:cNvContentPartPr/>
              <p14:nvPr/>
            </p14:nvContentPartPr>
            <p14:xfrm>
              <a:off x="396360" y="1501200"/>
              <a:ext cx="8580240" cy="61200"/>
            </p14:xfrm>
          </p:contentPart>
        </mc:Choice>
        <mc:Fallback>
          <p:pic>
            <p:nvPicPr>
              <p:cNvPr id="2" name="Ink 1"/>
              <p:cNvPicPr/>
              <p:nvPr/>
            </p:nvPicPr>
            <p:blipFill>
              <a:blip r:embed="rId3"/>
              <a:stretch>
                <a:fillRect/>
              </a:stretch>
            </p:blipFill>
            <p:spPr>
              <a:xfrm>
                <a:off x="380520" y="1437840"/>
                <a:ext cx="8611920" cy="18792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3" name="Ink 2"/>
              <p14:cNvContentPartPr/>
              <p14:nvPr/>
            </p14:nvContentPartPr>
            <p14:xfrm>
              <a:off x="723960" y="1950840"/>
              <a:ext cx="3482640" cy="30600"/>
            </p14:xfrm>
          </p:contentPart>
        </mc:Choice>
        <mc:Fallback>
          <p:pic>
            <p:nvPicPr>
              <p:cNvPr id="3" name="Ink 2"/>
              <p:cNvPicPr/>
              <p:nvPr/>
            </p:nvPicPr>
            <p:blipFill>
              <a:blip r:embed="rId5"/>
              <a:stretch>
                <a:fillRect/>
              </a:stretch>
            </p:blipFill>
            <p:spPr>
              <a:xfrm>
                <a:off x="708120" y="1887480"/>
                <a:ext cx="3514320" cy="15732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4" name="Ink 3"/>
              <p14:cNvContentPartPr/>
              <p14:nvPr/>
            </p14:nvContentPartPr>
            <p14:xfrm>
              <a:off x="708840" y="2659320"/>
              <a:ext cx="3177720" cy="137520"/>
            </p14:xfrm>
          </p:contentPart>
        </mc:Choice>
        <mc:Fallback>
          <p:pic>
            <p:nvPicPr>
              <p:cNvPr id="4" name="Ink 3"/>
              <p:cNvPicPr/>
              <p:nvPr/>
            </p:nvPicPr>
            <p:blipFill>
              <a:blip r:embed="rId7"/>
              <a:stretch>
                <a:fillRect/>
              </a:stretch>
            </p:blipFill>
            <p:spPr>
              <a:xfrm>
                <a:off x="693000" y="2595960"/>
                <a:ext cx="3209400" cy="26424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5" name="Ink 4"/>
              <p14:cNvContentPartPr/>
              <p14:nvPr/>
            </p14:nvContentPartPr>
            <p14:xfrm>
              <a:off x="708840" y="3185280"/>
              <a:ext cx="2682360" cy="46080"/>
            </p14:xfrm>
          </p:contentPart>
        </mc:Choice>
        <mc:Fallback>
          <p:pic>
            <p:nvPicPr>
              <p:cNvPr id="5" name="Ink 4"/>
              <p:cNvPicPr/>
              <p:nvPr/>
            </p:nvPicPr>
            <p:blipFill>
              <a:blip r:embed="rId9"/>
              <a:stretch>
                <a:fillRect/>
              </a:stretch>
            </p:blipFill>
            <p:spPr>
              <a:xfrm>
                <a:off x="693000" y="3121920"/>
                <a:ext cx="2714040" cy="17280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Ink 5"/>
              <p14:cNvContentPartPr/>
              <p14:nvPr/>
            </p14:nvContentPartPr>
            <p14:xfrm>
              <a:off x="678240" y="3893760"/>
              <a:ext cx="2865600" cy="61560"/>
            </p14:xfrm>
          </p:contentPart>
        </mc:Choice>
        <mc:Fallback>
          <p:pic>
            <p:nvPicPr>
              <p:cNvPr id="6" name="Ink 5"/>
              <p:cNvPicPr/>
              <p:nvPr/>
            </p:nvPicPr>
            <p:blipFill>
              <a:blip r:embed="rId11"/>
              <a:stretch>
                <a:fillRect/>
              </a:stretch>
            </p:blipFill>
            <p:spPr>
              <a:xfrm>
                <a:off x="662400" y="3830400"/>
                <a:ext cx="2897280" cy="18828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7" name="Ink 6"/>
              <p14:cNvContentPartPr/>
              <p14:nvPr/>
            </p14:nvContentPartPr>
            <p14:xfrm>
              <a:off x="693360" y="4732200"/>
              <a:ext cx="3010320" cy="46080"/>
            </p14:xfrm>
          </p:contentPart>
        </mc:Choice>
        <mc:Fallback>
          <p:pic>
            <p:nvPicPr>
              <p:cNvPr id="7" name="Ink 6"/>
              <p:cNvPicPr/>
              <p:nvPr/>
            </p:nvPicPr>
            <p:blipFill>
              <a:blip r:embed="rId13"/>
              <a:stretch>
                <a:fillRect/>
              </a:stretch>
            </p:blipFill>
            <p:spPr>
              <a:xfrm>
                <a:off x="677520" y="4668840"/>
                <a:ext cx="3042000" cy="17280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8" name="Ink 7"/>
              <p14:cNvContentPartPr/>
              <p14:nvPr/>
            </p14:nvContentPartPr>
            <p14:xfrm>
              <a:off x="1562040" y="5570280"/>
              <a:ext cx="7920" cy="360"/>
            </p14:xfrm>
          </p:contentPart>
        </mc:Choice>
        <mc:Fallback>
          <p:pic>
            <p:nvPicPr>
              <p:cNvPr id="8" name="Ink 7"/>
              <p:cNvPicPr/>
              <p:nvPr/>
            </p:nvPicPr>
            <p:blipFill>
              <a:blip r:embed="rId15"/>
              <a:stretch>
                <a:fillRect/>
              </a:stretch>
            </p:blipFill>
            <p:spPr>
              <a:xfrm>
                <a:off x="1546200" y="5506920"/>
                <a:ext cx="39600" cy="12708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9" name="Ink 8"/>
              <p14:cNvContentPartPr/>
              <p14:nvPr/>
            </p14:nvContentPartPr>
            <p14:xfrm>
              <a:off x="700920" y="5577840"/>
              <a:ext cx="1661760" cy="46080"/>
            </p14:xfrm>
          </p:contentPart>
        </mc:Choice>
        <mc:Fallback>
          <p:pic>
            <p:nvPicPr>
              <p:cNvPr id="9" name="Ink 8"/>
              <p:cNvPicPr/>
              <p:nvPr/>
            </p:nvPicPr>
            <p:blipFill>
              <a:blip r:embed="rId17"/>
              <a:stretch>
                <a:fillRect/>
              </a:stretch>
            </p:blipFill>
            <p:spPr>
              <a:xfrm>
                <a:off x="685080" y="5514480"/>
                <a:ext cx="1693440" cy="17280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10" name="Ink 9"/>
              <p14:cNvContentPartPr/>
              <p14:nvPr/>
            </p14:nvContentPartPr>
            <p14:xfrm>
              <a:off x="2811960" y="5547240"/>
              <a:ext cx="869040" cy="38520"/>
            </p14:xfrm>
          </p:contentPart>
        </mc:Choice>
        <mc:Fallback>
          <p:pic>
            <p:nvPicPr>
              <p:cNvPr id="10" name="Ink 9"/>
              <p:cNvPicPr/>
              <p:nvPr/>
            </p:nvPicPr>
            <p:blipFill>
              <a:blip r:embed="rId19"/>
              <a:stretch>
                <a:fillRect/>
              </a:stretch>
            </p:blipFill>
            <p:spPr>
              <a:xfrm>
                <a:off x="2796120" y="5483880"/>
                <a:ext cx="900720" cy="16524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11" name="Ink 10"/>
              <p14:cNvContentPartPr/>
              <p14:nvPr/>
            </p14:nvContentPartPr>
            <p14:xfrm>
              <a:off x="700920" y="5951160"/>
              <a:ext cx="457560" cy="15840"/>
            </p14:xfrm>
          </p:contentPart>
        </mc:Choice>
        <mc:Fallback>
          <p:pic>
            <p:nvPicPr>
              <p:cNvPr id="11" name="Ink 10"/>
              <p:cNvPicPr/>
              <p:nvPr/>
            </p:nvPicPr>
            <p:blipFill>
              <a:blip r:embed="rId21"/>
              <a:stretch>
                <a:fillRect/>
              </a:stretch>
            </p:blipFill>
            <p:spPr>
              <a:xfrm>
                <a:off x="685080" y="5887800"/>
                <a:ext cx="489240" cy="14256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12" name="Ink 11"/>
              <p14:cNvContentPartPr/>
              <p14:nvPr/>
            </p14:nvContentPartPr>
            <p14:xfrm>
              <a:off x="2126160" y="5844600"/>
              <a:ext cx="5646600" cy="160200"/>
            </p14:xfrm>
          </p:contentPart>
        </mc:Choice>
        <mc:Fallback>
          <p:pic>
            <p:nvPicPr>
              <p:cNvPr id="12" name="Ink 11"/>
              <p:cNvPicPr/>
              <p:nvPr/>
            </p:nvPicPr>
            <p:blipFill>
              <a:blip r:embed="rId23"/>
              <a:stretch>
                <a:fillRect/>
              </a:stretch>
            </p:blipFill>
            <p:spPr>
              <a:xfrm>
                <a:off x="2110320" y="5781240"/>
                <a:ext cx="5678280" cy="28692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13" name="Ink 12"/>
              <p14:cNvContentPartPr/>
              <p14:nvPr/>
            </p14:nvContentPartPr>
            <p14:xfrm>
              <a:off x="2187000" y="5905440"/>
              <a:ext cx="5486760" cy="76680"/>
            </p14:xfrm>
          </p:contentPart>
        </mc:Choice>
        <mc:Fallback>
          <p:pic>
            <p:nvPicPr>
              <p:cNvPr id="13" name="Ink 12"/>
              <p:cNvPicPr/>
              <p:nvPr/>
            </p:nvPicPr>
            <p:blipFill>
              <a:blip r:embed="rId25"/>
              <a:stretch>
                <a:fillRect/>
              </a:stretch>
            </p:blipFill>
            <p:spPr>
              <a:xfrm>
                <a:off x="2171160" y="5842080"/>
                <a:ext cx="5518440" cy="203400"/>
              </a:xfrm>
              <a:prstGeom prst="rect">
                <a:avLst/>
              </a:prstGeom>
            </p:spPr>
          </p:pic>
        </mc:Fallback>
      </mc:AlternateContent>
    </p:spTree>
    <p:extLst>
      <p:ext uri="{BB962C8B-B14F-4D97-AF65-F5344CB8AC3E}">
        <p14:creationId xmlns:p14="http://schemas.microsoft.com/office/powerpoint/2010/main" val="41714451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The horror of war</a:t>
            </a:r>
          </a:p>
        </p:txBody>
      </p:sp>
      <p:sp>
        <p:nvSpPr>
          <p:cNvPr id="112643" name="Rectangle 3"/>
          <p:cNvSpPr>
            <a:spLocks noGrp="1" noChangeArrowheads="1"/>
          </p:cNvSpPr>
          <p:nvPr>
            <p:ph type="body" idx="1"/>
          </p:nvPr>
        </p:nvSpPr>
        <p:spPr/>
        <p:txBody>
          <a:bodyPr/>
          <a:lstStyle/>
          <a:p>
            <a:pPr eaLnBrk="1" hangingPunct="1">
              <a:lnSpc>
                <a:spcPct val="90000"/>
              </a:lnSpc>
            </a:pPr>
            <a:r>
              <a:rPr lang="en-US" sz="2800" smtClean="0"/>
              <a:t>1.8 million German troops are killed, 2.1 million civilians of the Ottoman Empire are killed.</a:t>
            </a:r>
          </a:p>
          <a:p>
            <a:pPr eaLnBrk="1" hangingPunct="1">
              <a:lnSpc>
                <a:spcPct val="90000"/>
              </a:lnSpc>
            </a:pPr>
            <a:r>
              <a:rPr lang="en-US" sz="2800" smtClean="0"/>
              <a:t>1.3 million French and 1.7 million Russian troops are killed.  Russia also suffers 2 million civilian deaths.</a:t>
            </a:r>
          </a:p>
          <a:p>
            <a:pPr eaLnBrk="1" hangingPunct="1">
              <a:lnSpc>
                <a:spcPct val="90000"/>
              </a:lnSpc>
            </a:pPr>
            <a:r>
              <a:rPr lang="en-US" sz="2800" smtClean="0"/>
              <a:t>The U.S. suffers 330,000 casualties total.  The amount that some countries had lost in a single battle.</a:t>
            </a:r>
          </a:p>
          <a:p>
            <a:pPr eaLnBrk="1" hangingPunct="1">
              <a:lnSpc>
                <a:spcPct val="90000"/>
              </a:lnSpc>
            </a:pPr>
            <a:r>
              <a:rPr lang="en-US" sz="2800" smtClean="0"/>
              <a:t>Close to 20 million troops from both sides are wounded in action.</a:t>
            </a:r>
          </a:p>
        </p:txBody>
      </p:sp>
    </p:spTree>
    <p:extLst>
      <p:ext uri="{BB962C8B-B14F-4D97-AF65-F5344CB8AC3E}">
        <p14:creationId xmlns:p14="http://schemas.microsoft.com/office/powerpoint/2010/main" val="38405579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a:defRPr/>
            </a:pPr>
            <a:r>
              <a:rPr lang="en-US" dirty="0"/>
              <a:t>This was a “Great War”, but was it truly a “World War</a:t>
            </a:r>
            <a:r>
              <a:rPr lang="en-US" dirty="0" smtClean="0"/>
              <a:t>”? </a:t>
            </a:r>
            <a:endParaRPr lang="en-US" dirty="0">
              <a:solidFill>
                <a:schemeClr val="tx2">
                  <a:satMod val="130000"/>
                </a:schemeClr>
              </a:solidFill>
            </a:endParaRPr>
          </a:p>
        </p:txBody>
      </p:sp>
      <p:sp>
        <p:nvSpPr>
          <p:cNvPr id="114691" name="Rectangle 3"/>
          <p:cNvSpPr>
            <a:spLocks noGrp="1" noChangeArrowheads="1"/>
          </p:cNvSpPr>
          <p:nvPr>
            <p:ph type="body" idx="1"/>
          </p:nvPr>
        </p:nvSpPr>
        <p:spPr/>
        <p:txBody>
          <a:bodyPr>
            <a:normAutofit fontScale="92500" lnSpcReduction="10000"/>
          </a:bodyPr>
          <a:lstStyle/>
          <a:p>
            <a:pPr eaLnBrk="1" hangingPunct="1"/>
            <a:r>
              <a:rPr lang="en-US" dirty="0" smtClean="0"/>
              <a:t>In 1914 Germany had 4 colonies</a:t>
            </a:r>
          </a:p>
          <a:p>
            <a:pPr eaLnBrk="1" hangingPunct="1"/>
            <a:r>
              <a:rPr lang="en-US" dirty="0" smtClean="0"/>
              <a:t>Togoland- surrendered in 1914, British and French troops fighting.</a:t>
            </a:r>
          </a:p>
          <a:p>
            <a:pPr eaLnBrk="1" hangingPunct="1"/>
            <a:r>
              <a:rPr lang="en-US" dirty="0" smtClean="0"/>
              <a:t>Cameroon- surrendered in 1914, British and French troops fighting</a:t>
            </a:r>
            <a:r>
              <a:rPr lang="en-US" dirty="0" smtClean="0"/>
              <a:t>.</a:t>
            </a:r>
          </a:p>
          <a:p>
            <a:pPr marL="0" indent="0">
              <a:buNone/>
            </a:pPr>
            <a:r>
              <a:rPr lang="en-US" dirty="0" smtClean="0"/>
              <a:t>War in Africa: German </a:t>
            </a:r>
            <a:r>
              <a:rPr lang="en-US" dirty="0"/>
              <a:t>South-West Africa (Namibia)-surrendered in 1915, British troops fighting.</a:t>
            </a:r>
          </a:p>
          <a:p>
            <a:r>
              <a:rPr lang="en-US" dirty="0"/>
              <a:t>German East </a:t>
            </a:r>
            <a:r>
              <a:rPr lang="en-US" dirty="0" smtClean="0"/>
              <a:t>Africa: Largest </a:t>
            </a:r>
            <a:r>
              <a:rPr lang="en-US" dirty="0"/>
              <a:t>of the </a:t>
            </a:r>
            <a:r>
              <a:rPr lang="en-US" dirty="0" smtClean="0"/>
              <a:t>colonies; Surrendered </a:t>
            </a:r>
            <a:r>
              <a:rPr lang="en-US" dirty="0"/>
              <a:t>in 1918 after 4 years of fighting.</a:t>
            </a:r>
          </a:p>
          <a:p>
            <a:pPr eaLnBrk="1" hangingPunct="1"/>
            <a:endParaRPr lang="en-US" dirty="0" smtClean="0"/>
          </a:p>
        </p:txBody>
      </p:sp>
    </p:spTree>
    <p:extLst>
      <p:ext uri="{BB962C8B-B14F-4D97-AF65-F5344CB8AC3E}">
        <p14:creationId xmlns:p14="http://schemas.microsoft.com/office/powerpoint/2010/main" val="26468478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WWI in Asia	</a:t>
            </a:r>
          </a:p>
        </p:txBody>
      </p:sp>
      <p:sp>
        <p:nvSpPr>
          <p:cNvPr id="117763" name="Rectangle 3"/>
          <p:cNvSpPr>
            <a:spLocks noGrp="1" noChangeArrowheads="1"/>
          </p:cNvSpPr>
          <p:nvPr>
            <p:ph type="body" idx="1"/>
          </p:nvPr>
        </p:nvSpPr>
        <p:spPr/>
        <p:txBody>
          <a:bodyPr>
            <a:normAutofit fontScale="70000" lnSpcReduction="20000"/>
          </a:bodyPr>
          <a:lstStyle/>
          <a:p>
            <a:pPr eaLnBrk="1" hangingPunct="1"/>
            <a:r>
              <a:rPr lang="en-US" dirty="0" smtClean="0"/>
              <a:t>Japan also seizes the German island colonies in the Pacific without </a:t>
            </a:r>
            <a:r>
              <a:rPr lang="en-US" dirty="0" err="1" smtClean="0"/>
              <a:t>resistance:Mariana</a:t>
            </a:r>
            <a:r>
              <a:rPr lang="en-US" dirty="0" smtClean="0"/>
              <a:t>; Caroline; Marshall Islands</a:t>
            </a:r>
            <a:endParaRPr lang="en-US" dirty="0"/>
          </a:p>
          <a:p>
            <a:pPr marL="0" indent="0">
              <a:buNone/>
            </a:pPr>
            <a:r>
              <a:rPr lang="en-US" dirty="0" smtClean="0"/>
              <a:t>War in Latin America: </a:t>
            </a:r>
            <a:r>
              <a:rPr lang="en-US" dirty="0"/>
              <a:t>For the most part, nations wanted no part of war and declared neutrality</a:t>
            </a:r>
          </a:p>
          <a:p>
            <a:r>
              <a:rPr lang="en-US" dirty="0"/>
              <a:t>German ships were seized in Argentina and Chile</a:t>
            </a:r>
          </a:p>
          <a:p>
            <a:r>
              <a:rPr lang="en-US" dirty="0"/>
              <a:t>British ships were chasing the German ship the Dresden and sunk it in Chilean waters.</a:t>
            </a:r>
          </a:p>
          <a:p>
            <a:r>
              <a:rPr lang="en-US" dirty="0"/>
              <a:t>Brazil is the only large country to declare war on Germany</a:t>
            </a:r>
            <a:r>
              <a:rPr lang="en-US" dirty="0" smtClean="0"/>
              <a:t>.</a:t>
            </a:r>
          </a:p>
          <a:p>
            <a:pPr marL="0" indent="0" eaLnBrk="1" hangingPunct="1">
              <a:buNone/>
            </a:pPr>
            <a:r>
              <a:rPr lang="en-US" dirty="0" smtClean="0"/>
              <a:t>War in Australia</a:t>
            </a:r>
          </a:p>
          <a:p>
            <a:pPr>
              <a:lnSpc>
                <a:spcPct val="90000"/>
              </a:lnSpc>
            </a:pPr>
            <a:r>
              <a:rPr lang="en-US" dirty="0"/>
              <a:t>In 1914, Commonwealth nations are called to defend Great Britain.</a:t>
            </a:r>
          </a:p>
          <a:p>
            <a:pPr>
              <a:lnSpc>
                <a:spcPct val="90000"/>
              </a:lnSpc>
            </a:pPr>
            <a:r>
              <a:rPr lang="en-US" dirty="0"/>
              <a:t>Australian troops fight in many locations, but consider the Battle of Gallipoli (a peninsula in the Ottoman Empire) as their greatest moment in the war.</a:t>
            </a:r>
          </a:p>
          <a:p>
            <a:pPr>
              <a:lnSpc>
                <a:spcPct val="90000"/>
              </a:lnSpc>
            </a:pPr>
            <a:r>
              <a:rPr lang="en-US" dirty="0"/>
              <a:t>This battle is still commemorated today</a:t>
            </a:r>
          </a:p>
          <a:p>
            <a:pPr marL="0" indent="0" eaLnBrk="1" hangingPunct="1">
              <a:buNone/>
            </a:pPr>
            <a:endParaRPr lang="en-US" dirty="0" smtClean="0"/>
          </a:p>
        </p:txBody>
      </p:sp>
    </p:spTree>
    <p:extLst>
      <p:ext uri="{BB962C8B-B14F-4D97-AF65-F5344CB8AC3E}">
        <p14:creationId xmlns:p14="http://schemas.microsoft.com/office/powerpoint/2010/main" val="20084514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04800" y="669925"/>
            <a:ext cx="8637588" cy="762000"/>
          </a:xfrm>
        </p:spPr>
        <p:txBody>
          <a:bodyPr/>
          <a:lstStyle/>
          <a:p>
            <a:pPr algn="ctr" eaLnBrk="1" fontAlgn="auto" hangingPunct="1">
              <a:spcAft>
                <a:spcPts val="0"/>
              </a:spcAft>
              <a:defRPr/>
            </a:pPr>
            <a:r>
              <a:rPr lang="en-US">
                <a:solidFill>
                  <a:schemeClr val="tx2">
                    <a:satMod val="130000"/>
                  </a:schemeClr>
                </a:solidFill>
              </a:rPr>
              <a:t>Effects of World War I</a:t>
            </a:r>
          </a:p>
        </p:txBody>
      </p:sp>
      <p:sp>
        <p:nvSpPr>
          <p:cNvPr id="121859" name="Rectangle 3"/>
          <p:cNvSpPr>
            <a:spLocks noGrp="1" noChangeArrowheads="1"/>
          </p:cNvSpPr>
          <p:nvPr>
            <p:ph type="body" idx="1"/>
          </p:nvPr>
        </p:nvSpPr>
        <p:spPr>
          <a:xfrm>
            <a:off x="0" y="1752600"/>
            <a:ext cx="9144000" cy="5105400"/>
          </a:xfrm>
        </p:spPr>
        <p:txBody>
          <a:bodyPr/>
          <a:lstStyle/>
          <a:p>
            <a:pPr eaLnBrk="1" hangingPunct="1"/>
            <a:r>
              <a:rPr lang="en-US" dirty="0" smtClean="0"/>
              <a:t>Before World War I feeling of optimism and progress of Human Kind</a:t>
            </a:r>
          </a:p>
          <a:p>
            <a:pPr eaLnBrk="1" hangingPunct="1"/>
            <a:r>
              <a:rPr lang="en-US" dirty="0" smtClean="0"/>
              <a:t>After the War feelings of pessimism</a:t>
            </a:r>
          </a:p>
          <a:p>
            <a:pPr eaLnBrk="1" hangingPunct="1"/>
            <a:r>
              <a:rPr lang="en-US" dirty="0" smtClean="0"/>
              <a:t>New forms of Art, Literature, Philosophy and </a:t>
            </a:r>
            <a:r>
              <a:rPr lang="en-US" dirty="0" smtClean="0"/>
              <a:t>Science (ex</a:t>
            </a:r>
            <a:r>
              <a:rPr lang="en-US" dirty="0" smtClean="0"/>
              <a:t>. Surrealism, “Lost” Generation, Psychoanalysis, Existentialism)</a:t>
            </a:r>
          </a:p>
          <a:p>
            <a:pPr lvl="1" eaLnBrk="1" hangingPunct="1">
              <a:buFont typeface="Wingdings" pitchFamily="2" charset="2"/>
              <a:buNone/>
            </a:pPr>
            <a:r>
              <a:rPr lang="en-US" dirty="0" smtClean="0"/>
              <a:t> </a:t>
            </a:r>
          </a:p>
        </p:txBody>
      </p:sp>
    </p:spTree>
    <p:extLst>
      <p:ext uri="{BB962C8B-B14F-4D97-AF65-F5344CB8AC3E}">
        <p14:creationId xmlns:p14="http://schemas.microsoft.com/office/powerpoint/2010/main" val="22149644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en-US" smtClean="0">
                <a:solidFill>
                  <a:schemeClr val="tx2">
                    <a:satMod val="130000"/>
                  </a:schemeClr>
                </a:solidFill>
              </a:rPr>
              <a:t>Larger Causes of World War I</a:t>
            </a:r>
          </a:p>
        </p:txBody>
      </p:sp>
      <p:sp>
        <p:nvSpPr>
          <p:cNvPr id="45059" name="Rectangle 3"/>
          <p:cNvSpPr>
            <a:spLocks noGrp="1" noChangeArrowheads="1"/>
          </p:cNvSpPr>
          <p:nvPr>
            <p:ph idx="1"/>
          </p:nvPr>
        </p:nvSpPr>
        <p:spPr/>
        <p:txBody>
          <a:bodyPr>
            <a:normAutofit fontScale="70000" lnSpcReduction="20000"/>
          </a:bodyPr>
          <a:lstStyle/>
          <a:p>
            <a:pPr eaLnBrk="1" hangingPunct="1"/>
            <a:r>
              <a:rPr lang="en-US" dirty="0" smtClean="0"/>
              <a:t>Culmination of competing nationalisms</a:t>
            </a:r>
          </a:p>
          <a:p>
            <a:pPr lvl="1" eaLnBrk="1" hangingPunct="1"/>
            <a:r>
              <a:rPr lang="en-US" sz="3200" dirty="0" smtClean="0"/>
              <a:t>	Especially in south, eastern Europe</a:t>
            </a:r>
          </a:p>
          <a:p>
            <a:pPr eaLnBrk="1" hangingPunct="1"/>
            <a:r>
              <a:rPr lang="en-US" dirty="0" smtClean="0"/>
              <a:t>Rivalry among empires</a:t>
            </a:r>
          </a:p>
          <a:p>
            <a:pPr lvl="1" eaLnBrk="1" hangingPunct="1"/>
            <a:r>
              <a:rPr lang="en-US" sz="3200" dirty="0" smtClean="0"/>
              <a:t>	Especially between Britain and Germany</a:t>
            </a:r>
          </a:p>
          <a:p>
            <a:pPr eaLnBrk="1" hangingPunct="1"/>
            <a:r>
              <a:rPr lang="en-US" dirty="0" smtClean="0"/>
              <a:t>Inflexible diplomatic alliances</a:t>
            </a:r>
          </a:p>
          <a:p>
            <a:pPr lvl="1" eaLnBrk="1" hangingPunct="1"/>
            <a:r>
              <a:rPr lang="en-US" sz="3200" dirty="0" smtClean="0"/>
              <a:t>	Germany, France, England, </a:t>
            </a:r>
            <a:r>
              <a:rPr lang="en-US" sz="3200" dirty="0" smtClean="0"/>
              <a:t>Russia</a:t>
            </a:r>
          </a:p>
          <a:p>
            <a:pPr marL="457200" lvl="1" indent="0" eaLnBrk="1" hangingPunct="1">
              <a:buNone/>
            </a:pPr>
            <a:r>
              <a:rPr lang="en-US" sz="3200" b="1" dirty="0" smtClean="0"/>
              <a:t>Competing Nationalism</a:t>
            </a:r>
          </a:p>
          <a:p>
            <a:r>
              <a:rPr lang="en-US" dirty="0"/>
              <a:t>Inevitable outcome of French revolution</a:t>
            </a:r>
          </a:p>
          <a:p>
            <a:r>
              <a:rPr lang="en-US" dirty="0"/>
              <a:t>Self-determination and independence movements</a:t>
            </a:r>
          </a:p>
          <a:p>
            <a:pPr lvl="1"/>
            <a:r>
              <a:rPr lang="en-US" sz="3200" dirty="0"/>
              <a:t>Belgium, 1830</a:t>
            </a:r>
          </a:p>
          <a:p>
            <a:pPr lvl="1"/>
            <a:r>
              <a:rPr lang="en-US" sz="3200" dirty="0"/>
              <a:t>Unification of Italy, 1861</a:t>
            </a:r>
          </a:p>
          <a:p>
            <a:pPr lvl="1"/>
            <a:r>
              <a:rPr lang="en-US" sz="3200" dirty="0"/>
              <a:t>Unification of Germany, 1871</a:t>
            </a:r>
          </a:p>
          <a:p>
            <a:pPr marL="457200" lvl="1" indent="0" eaLnBrk="1" hangingPunct="1">
              <a:buNone/>
            </a:pPr>
            <a:endParaRPr lang="en-US" sz="3200"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4506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24BC704-57A7-4F09-92C9-771CABE71F8D}" type="slidenum">
              <a:rPr lang="en-US" altLang="en-US" smtClean="0">
                <a:latin typeface="Times New Roman" pitchFamily="18" charset="0"/>
              </a:rPr>
              <a:pPr eaLnBrk="1" hangingPunct="1"/>
              <a:t>3</a:t>
            </a:fld>
            <a:endParaRPr lang="en-US" altLang="en-US" smtClean="0">
              <a:latin typeface="Times New Roman" pitchFamily="18" charset="0"/>
            </a:endParaRPr>
          </a:p>
        </p:txBody>
      </p:sp>
    </p:spTree>
    <p:extLst>
      <p:ext uri="{BB962C8B-B14F-4D97-AF65-F5344CB8AC3E}">
        <p14:creationId xmlns:p14="http://schemas.microsoft.com/office/powerpoint/2010/main" val="415800477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US" smtClean="0">
                <a:solidFill>
                  <a:schemeClr val="tx2">
                    <a:satMod val="130000"/>
                  </a:schemeClr>
                </a:solidFill>
              </a:rPr>
              <a:t>Rivalry Among Empires</a:t>
            </a:r>
          </a:p>
        </p:txBody>
      </p:sp>
      <p:sp>
        <p:nvSpPr>
          <p:cNvPr id="47107" name="Rectangle 3"/>
          <p:cNvSpPr>
            <a:spLocks noGrp="1" noChangeArrowheads="1"/>
          </p:cNvSpPr>
          <p:nvPr>
            <p:ph idx="1"/>
          </p:nvPr>
        </p:nvSpPr>
        <p:spPr/>
        <p:txBody>
          <a:bodyPr>
            <a:normAutofit fontScale="55000" lnSpcReduction="20000"/>
          </a:bodyPr>
          <a:lstStyle/>
          <a:p>
            <a:pPr eaLnBrk="1" hangingPunct="1"/>
            <a:r>
              <a:rPr lang="en-US" dirty="0" smtClean="0"/>
              <a:t>Dominance of British empire declining</a:t>
            </a:r>
          </a:p>
          <a:p>
            <a:pPr lvl="1" eaLnBrk="1" hangingPunct="1"/>
            <a:r>
              <a:rPr lang="en-US" sz="3200" dirty="0" smtClean="0"/>
              <a:t>1870, 32% of world industrial output (Germany 13%)</a:t>
            </a:r>
          </a:p>
          <a:p>
            <a:pPr lvl="1" eaLnBrk="1" hangingPunct="1"/>
            <a:r>
              <a:rPr lang="en-US" sz="3200" dirty="0" smtClean="0"/>
              <a:t>Drops to 14% by 1914</a:t>
            </a:r>
          </a:p>
          <a:p>
            <a:pPr eaLnBrk="1" hangingPunct="1"/>
            <a:r>
              <a:rPr lang="en-US" dirty="0" smtClean="0"/>
              <a:t>Imperial competition</a:t>
            </a:r>
          </a:p>
          <a:p>
            <a:pPr lvl="1" eaLnBrk="1" hangingPunct="1"/>
            <a:r>
              <a:rPr lang="en-US" sz="3200" dirty="0" smtClean="0"/>
              <a:t>Germany late-comer, but grew rapidly</a:t>
            </a:r>
          </a:p>
          <a:p>
            <a:pPr lvl="1" eaLnBrk="1" hangingPunct="1"/>
            <a:r>
              <a:rPr lang="en-US" sz="3200" dirty="0" smtClean="0"/>
              <a:t>Small-scale disputes around the globe, especially in </a:t>
            </a:r>
            <a:r>
              <a:rPr lang="en-US" sz="3200" dirty="0" smtClean="0"/>
              <a:t>Balkans</a:t>
            </a:r>
          </a:p>
          <a:p>
            <a:pPr marL="457200" lvl="1" indent="0" eaLnBrk="1" hangingPunct="1">
              <a:buNone/>
            </a:pPr>
            <a:r>
              <a:rPr lang="en-US" sz="3200" b="1" dirty="0" smtClean="0"/>
              <a:t>Naval Construction: </a:t>
            </a:r>
            <a:r>
              <a:rPr lang="en-US" sz="4000" dirty="0" smtClean="0"/>
              <a:t>Arms race between the United Kingdom and Germany to control seas</a:t>
            </a:r>
          </a:p>
          <a:p>
            <a:r>
              <a:rPr lang="en-US" sz="4000" dirty="0" smtClean="0"/>
              <a:t>Decisive </a:t>
            </a:r>
            <a:r>
              <a:rPr lang="en-US" sz="4000" dirty="0"/>
              <a:t>for control of trade routes in case of war</a:t>
            </a:r>
          </a:p>
          <a:p>
            <a:r>
              <a:rPr lang="en-US" sz="4000" dirty="0"/>
              <a:t>Construction of </a:t>
            </a:r>
            <a:r>
              <a:rPr lang="en-US" sz="4000" dirty="0" smtClean="0"/>
              <a:t>dreadnoughts</a:t>
            </a:r>
          </a:p>
          <a:p>
            <a:r>
              <a:rPr lang="en-US" sz="4000" b="1" dirty="0" smtClean="0"/>
              <a:t>Role of Public Opinion</a:t>
            </a:r>
            <a:r>
              <a:rPr lang="en-US" sz="4000" dirty="0" smtClean="0"/>
              <a:t>: </a:t>
            </a:r>
            <a:r>
              <a:rPr lang="en-US" sz="3600" dirty="0"/>
              <a:t>Beginning of media </a:t>
            </a:r>
            <a:r>
              <a:rPr lang="en-US" sz="3600" dirty="0" smtClean="0"/>
              <a:t>age; Availability </a:t>
            </a:r>
            <a:r>
              <a:rPr lang="en-US" sz="3600" dirty="0"/>
              <a:t>of cheap </a:t>
            </a:r>
            <a:r>
              <a:rPr lang="en-US" sz="3600" dirty="0" smtClean="0"/>
              <a:t>newspapers; Little accountability; Awkward </a:t>
            </a:r>
            <a:r>
              <a:rPr lang="en-US" sz="3600" dirty="0"/>
              <a:t>pressure on politicians</a:t>
            </a:r>
          </a:p>
          <a:p>
            <a:pPr lvl="1"/>
            <a:r>
              <a:rPr lang="en-US" sz="3600" dirty="0"/>
              <a:t>Sacrifice diplomatic expediency for public support</a:t>
            </a:r>
          </a:p>
          <a:p>
            <a:endParaRPr lang="en-US" sz="4000" dirty="0"/>
          </a:p>
          <a:p>
            <a:pPr lvl="1" eaLnBrk="1" hangingPunct="1"/>
            <a:endParaRPr lang="en-US" sz="3200" dirty="0" smtClean="0"/>
          </a:p>
          <a:p>
            <a:pPr lvl="1" eaLnBrk="1" hangingPunct="1"/>
            <a:endParaRPr lang="en-US"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4710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5ACDCB19-8B39-4BA0-8FC2-6953A27BB8D9}" type="slidenum">
              <a:rPr lang="en-US" altLang="en-US" smtClean="0">
                <a:latin typeface="Times New Roman" pitchFamily="18" charset="0"/>
              </a:rPr>
              <a:pPr eaLnBrk="1" hangingPunct="1"/>
              <a:t>4</a:t>
            </a:fld>
            <a:endParaRPr lang="en-US" altLang="en-US" smtClean="0">
              <a:latin typeface="Times New Roman" pitchFamily="18" charset="0"/>
            </a:endParaRPr>
          </a:p>
        </p:txBody>
      </p:sp>
    </p:spTree>
    <p:extLst>
      <p:ext uri="{BB962C8B-B14F-4D97-AF65-F5344CB8AC3E}">
        <p14:creationId xmlns:p14="http://schemas.microsoft.com/office/powerpoint/2010/main" val="377491875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solidFill>
                  <a:schemeClr val="tx2">
                    <a:satMod val="130000"/>
                  </a:schemeClr>
                </a:solidFill>
              </a:rPr>
              <a:t>Concerns of the </a:t>
            </a:r>
            <a:r>
              <a:rPr lang="en-US" dirty="0" smtClean="0">
                <a:solidFill>
                  <a:schemeClr val="tx2">
                    <a:satMod val="130000"/>
                  </a:schemeClr>
                </a:solidFill>
              </a:rPr>
              <a:t>Entente and Alliance</a:t>
            </a:r>
            <a:endParaRPr lang="en-US" dirty="0" smtClean="0">
              <a:solidFill>
                <a:schemeClr val="tx2">
                  <a:satMod val="130000"/>
                </a:schemeClr>
              </a:solidFill>
            </a:endParaRPr>
          </a:p>
        </p:txBody>
      </p:sp>
      <p:sp>
        <p:nvSpPr>
          <p:cNvPr id="51203" name="Rectangle 3"/>
          <p:cNvSpPr>
            <a:spLocks noGrp="1" noChangeArrowheads="1"/>
          </p:cNvSpPr>
          <p:nvPr>
            <p:ph idx="1"/>
          </p:nvPr>
        </p:nvSpPr>
        <p:spPr>
          <a:xfrm>
            <a:off x="228600" y="1143000"/>
            <a:ext cx="8458200" cy="4983163"/>
          </a:xfrm>
        </p:spPr>
        <p:txBody>
          <a:bodyPr>
            <a:normAutofit fontScale="55000" lnSpcReduction="20000"/>
          </a:bodyPr>
          <a:lstStyle/>
          <a:p>
            <a:pPr eaLnBrk="1" hangingPunct="1"/>
            <a:r>
              <a:rPr lang="en-US" dirty="0" smtClean="0"/>
              <a:t>Cultural similarities of Germany, Austro-Hungary</a:t>
            </a:r>
          </a:p>
          <a:p>
            <a:pPr eaLnBrk="1" hangingPunct="1"/>
            <a:r>
              <a:rPr lang="en-US" dirty="0" smtClean="0"/>
              <a:t>Worries over two-front war</a:t>
            </a:r>
          </a:p>
          <a:p>
            <a:pPr eaLnBrk="1" hangingPunct="1"/>
            <a:r>
              <a:rPr lang="en-US" dirty="0" smtClean="0"/>
              <a:t>Worries over English domination of the sea</a:t>
            </a:r>
          </a:p>
          <a:p>
            <a:pPr eaLnBrk="1" hangingPunct="1"/>
            <a:r>
              <a:rPr lang="en-US" dirty="0" smtClean="0"/>
              <a:t>Worries over possibility of French attack, Russian interference over Austrian Balkan </a:t>
            </a:r>
            <a:r>
              <a:rPr lang="en-US" dirty="0" smtClean="0"/>
              <a:t>policies</a:t>
            </a:r>
          </a:p>
          <a:p>
            <a:pPr>
              <a:lnSpc>
                <a:spcPct val="90000"/>
              </a:lnSpc>
            </a:pPr>
            <a:r>
              <a:rPr lang="en-US" b="1" dirty="0" smtClean="0"/>
              <a:t>Alliance Concern</a:t>
            </a:r>
            <a:r>
              <a:rPr lang="en-US" dirty="0" smtClean="0"/>
              <a:t>: </a:t>
            </a:r>
            <a:r>
              <a:rPr lang="en-US" sz="3400" dirty="0"/>
              <a:t>Russia worried about strong German-Austro-Hungarian alliance</a:t>
            </a:r>
          </a:p>
          <a:p>
            <a:pPr>
              <a:lnSpc>
                <a:spcPct val="90000"/>
              </a:lnSpc>
            </a:pPr>
            <a:r>
              <a:rPr lang="en-US" sz="3400" dirty="0"/>
              <a:t>United Kingdom concerned with maintaining balance of power</a:t>
            </a:r>
          </a:p>
          <a:p>
            <a:pPr>
              <a:lnSpc>
                <a:spcPct val="90000"/>
              </a:lnSpc>
            </a:pPr>
            <a:r>
              <a:rPr lang="en-US" sz="3400" dirty="0"/>
              <a:t>France worried about hostilities with Germany</a:t>
            </a:r>
          </a:p>
          <a:p>
            <a:pPr>
              <a:lnSpc>
                <a:spcPct val="90000"/>
              </a:lnSpc>
            </a:pPr>
            <a:r>
              <a:rPr lang="en-US" sz="3400" dirty="0"/>
              <a:t>Military pact signed, summer 1914</a:t>
            </a:r>
          </a:p>
          <a:p>
            <a:pPr lvl="1">
              <a:lnSpc>
                <a:spcPct val="90000"/>
              </a:lnSpc>
            </a:pPr>
            <a:r>
              <a:rPr lang="en-US" sz="3400" dirty="0"/>
              <a:t>Reciprocal treaty </a:t>
            </a:r>
            <a:r>
              <a:rPr lang="en-US" sz="3400" dirty="0" smtClean="0"/>
              <a:t>obligations</a:t>
            </a:r>
          </a:p>
          <a:p>
            <a:r>
              <a:rPr lang="en-US" b="1" dirty="0"/>
              <a:t>Mutually Threatening War Plans</a:t>
            </a:r>
            <a:endParaRPr lang="en-US" b="1" dirty="0" smtClean="0"/>
          </a:p>
          <a:p>
            <a:r>
              <a:rPr lang="en-US" dirty="0" smtClean="0"/>
              <a:t>French </a:t>
            </a:r>
            <a:r>
              <a:rPr lang="en-US" dirty="0"/>
              <a:t>“Plan XVII”</a:t>
            </a:r>
          </a:p>
          <a:p>
            <a:pPr lvl="1"/>
            <a:r>
              <a:rPr lang="en-US" sz="3000" dirty="0"/>
              <a:t>Heavy emphasis on rapid offensives</a:t>
            </a:r>
          </a:p>
          <a:p>
            <a:r>
              <a:rPr lang="en-US" dirty="0"/>
              <a:t>German </a:t>
            </a:r>
            <a:r>
              <a:rPr lang="en-US" dirty="0" err="1"/>
              <a:t>Schlieffen</a:t>
            </a:r>
            <a:r>
              <a:rPr lang="en-US" dirty="0"/>
              <a:t> plan</a:t>
            </a:r>
          </a:p>
          <a:p>
            <a:pPr lvl="1"/>
            <a:r>
              <a:rPr lang="en-US" sz="3000" dirty="0"/>
              <a:t>Fear of encirclement</a:t>
            </a:r>
          </a:p>
          <a:p>
            <a:pPr lvl="1"/>
            <a:r>
              <a:rPr lang="en-US" sz="3000" dirty="0"/>
              <a:t>France to be defeated swiftly, then attention turned to Russia</a:t>
            </a:r>
          </a:p>
          <a:p>
            <a:r>
              <a:rPr lang="en-US" dirty="0"/>
              <a:t>Conditional on mobilization of enemy forces</a:t>
            </a:r>
          </a:p>
          <a:p>
            <a:pPr lvl="1">
              <a:lnSpc>
                <a:spcPct val="90000"/>
              </a:lnSpc>
            </a:pPr>
            <a:endParaRPr lang="en-US" sz="3400" dirty="0"/>
          </a:p>
          <a:p>
            <a:pPr eaLnBrk="1" hangingPunct="1"/>
            <a:endParaRPr lang="en-US" dirty="0" smtClean="0"/>
          </a:p>
        </p:txBody>
      </p:sp>
      <p:sp>
        <p:nvSpPr>
          <p:cNvPr id="5" name="Footer Placeholder 4"/>
          <p:cNvSpPr>
            <a:spLocks noGrp="1"/>
          </p:cNvSpPr>
          <p:nvPr>
            <p:ph type="ftr" sz="quarter" idx="11"/>
          </p:nvPr>
        </p:nvSpPr>
        <p:spPr/>
        <p:txBody>
          <a:bodyPr/>
          <a:lstStyle/>
          <a:p>
            <a:pPr>
              <a:defRPr/>
            </a:pPr>
            <a:r>
              <a:rPr lang="en-US" altLang="en-US"/>
              <a:t>©2011, The McGraw-Hill Companies, Inc. All Rights Reserved.</a:t>
            </a:r>
          </a:p>
        </p:txBody>
      </p:sp>
      <p:sp>
        <p:nvSpPr>
          <p:cNvPr id="5120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1CF43F7-D979-4C5F-BAD2-78BF34BEF839}" type="slidenum">
              <a:rPr lang="en-US" altLang="en-US" smtClean="0">
                <a:latin typeface="Times New Roman" pitchFamily="18" charset="0"/>
              </a:rPr>
              <a:pPr eaLnBrk="1" hangingPunct="1"/>
              <a:t>5</a:t>
            </a:fld>
            <a:endParaRPr lang="en-US" altLang="en-US" smtClean="0">
              <a:latin typeface="Times New Roman" pitchFamily="18" charset="0"/>
            </a:endParaRPr>
          </a:p>
        </p:txBody>
      </p:sp>
    </p:spTree>
    <p:extLst>
      <p:ext uri="{BB962C8B-B14F-4D97-AF65-F5344CB8AC3E}">
        <p14:creationId xmlns:p14="http://schemas.microsoft.com/office/powerpoint/2010/main" val="215193554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457200"/>
            <a:ext cx="9144000" cy="533400"/>
          </a:xfrm>
        </p:spPr>
        <p:txBody>
          <a:bodyPr>
            <a:normAutofit fontScale="90000"/>
          </a:bodyPr>
          <a:lstStyle/>
          <a:p>
            <a:pPr eaLnBrk="1" fontAlgn="auto" hangingPunct="1">
              <a:spcAft>
                <a:spcPts val="0"/>
              </a:spcAft>
              <a:defRPr/>
            </a:pPr>
            <a:r>
              <a:rPr lang="en-US" sz="4000" smtClean="0">
                <a:solidFill>
                  <a:schemeClr val="tx2">
                    <a:satMod val="130000"/>
                  </a:schemeClr>
                </a:solidFill>
              </a:rPr>
              <a:t>German </a:t>
            </a:r>
            <a:r>
              <a:rPr lang="en-US" sz="4000" dirty="0">
                <a:solidFill>
                  <a:schemeClr val="tx2">
                    <a:satMod val="130000"/>
                  </a:schemeClr>
                </a:solidFill>
              </a:rPr>
              <a:t>Strategy &amp; the Western Front</a:t>
            </a:r>
          </a:p>
        </p:txBody>
      </p:sp>
      <p:sp>
        <p:nvSpPr>
          <p:cNvPr id="61443" name="Rectangle 3"/>
          <p:cNvSpPr>
            <a:spLocks noGrp="1" noChangeArrowheads="1"/>
          </p:cNvSpPr>
          <p:nvPr>
            <p:ph sz="quarter" idx="1"/>
          </p:nvPr>
        </p:nvSpPr>
        <p:spPr>
          <a:xfrm>
            <a:off x="228600" y="1143000"/>
            <a:ext cx="8686800" cy="5486400"/>
          </a:xfrm>
        </p:spPr>
        <p:txBody>
          <a:bodyPr>
            <a:normAutofit fontScale="70000" lnSpcReduction="20000"/>
          </a:bodyPr>
          <a:lstStyle/>
          <a:p>
            <a:pPr marL="273050" indent="-273050" eaLnBrk="1" hangingPunct="1"/>
            <a:r>
              <a:rPr lang="en-US" sz="2800" b="1" dirty="0" err="1" smtClean="0"/>
              <a:t>Schlieffen</a:t>
            </a:r>
            <a:r>
              <a:rPr lang="en-US" sz="2800" b="1" dirty="0" smtClean="0"/>
              <a:t> Plan to protect against 2 front attack.</a:t>
            </a:r>
          </a:p>
          <a:p>
            <a:pPr marL="547688" lvl="1" indent="-273050" eaLnBrk="1" hangingPunct="1">
              <a:buFont typeface="Wingdings" pitchFamily="2" charset="2"/>
              <a:buChar char=""/>
            </a:pPr>
            <a:r>
              <a:rPr lang="en-US" sz="2400" b="1" dirty="0" smtClean="0"/>
              <a:t>Sweep through n. France &amp; Belgium in the West, defeat it in 6 </a:t>
            </a:r>
            <a:r>
              <a:rPr lang="en-US" sz="2400" b="1" dirty="0" err="1" smtClean="0"/>
              <a:t>wks</a:t>
            </a:r>
            <a:r>
              <a:rPr lang="en-US" sz="2400" b="1" dirty="0" smtClean="0"/>
              <a:t>- then turn to Russia.</a:t>
            </a:r>
          </a:p>
          <a:p>
            <a:pPr marL="547688" lvl="1" indent="-273050" eaLnBrk="1" hangingPunct="1">
              <a:buFont typeface="Wingdings" pitchFamily="2" charset="2"/>
              <a:buChar char=""/>
            </a:pPr>
            <a:r>
              <a:rPr lang="en-US" sz="2400" dirty="0" smtClean="0"/>
              <a:t>Transport troops from West to East for a much longer, harder battle.</a:t>
            </a:r>
          </a:p>
          <a:p>
            <a:pPr marL="273050" indent="-273050" eaLnBrk="1" hangingPunct="1"/>
            <a:r>
              <a:rPr lang="en-US" sz="2800" dirty="0" smtClean="0"/>
              <a:t>W/in 3 weeks Germany 30 m from Paris, but defense of Belgians, rapid mobilization of Russians forced </a:t>
            </a:r>
            <a:r>
              <a:rPr lang="en-US" sz="2800" dirty="0" err="1" smtClean="0"/>
              <a:t>Germarmy</a:t>
            </a:r>
            <a:r>
              <a:rPr lang="en-US" sz="2800" dirty="0" smtClean="0"/>
              <a:t> to send troops back east sooner than planned</a:t>
            </a:r>
            <a:r>
              <a:rPr lang="en-US" sz="2800" dirty="0" smtClean="0"/>
              <a:t>.</a:t>
            </a:r>
          </a:p>
          <a:p>
            <a:r>
              <a:rPr lang="en-US" sz="2800" b="1" dirty="0" smtClean="0"/>
              <a:t>Western Front</a:t>
            </a:r>
            <a:r>
              <a:rPr lang="en-US" sz="2800" dirty="0" smtClean="0"/>
              <a:t>: </a:t>
            </a:r>
            <a:r>
              <a:rPr lang="en-US" sz="2800" dirty="0"/>
              <a:t>Germans, Austria-Hungarians vs. French, British and later Americans</a:t>
            </a:r>
          </a:p>
          <a:p>
            <a:r>
              <a:rPr lang="en-US" sz="2800" dirty="0"/>
              <a:t>Germany develops the </a:t>
            </a:r>
            <a:r>
              <a:rPr lang="en-US" sz="2800" dirty="0" err="1"/>
              <a:t>Schlieffen</a:t>
            </a:r>
            <a:r>
              <a:rPr lang="en-US" sz="2800" dirty="0"/>
              <a:t> Plan</a:t>
            </a:r>
          </a:p>
          <a:p>
            <a:r>
              <a:rPr lang="en-US" sz="2800" dirty="0"/>
              <a:t>Battle of the Marne (1914- German Defeat)</a:t>
            </a:r>
          </a:p>
          <a:p>
            <a:pPr marL="365760" indent="-283464">
              <a:buFont typeface="Wingdings 2"/>
              <a:buChar char=""/>
              <a:defRPr/>
            </a:pPr>
            <a:r>
              <a:rPr lang="en-US" sz="2800" dirty="0"/>
              <a:t>Trench Warfare on the Western </a:t>
            </a:r>
            <a:r>
              <a:rPr lang="en-US" sz="2800" dirty="0" smtClean="0"/>
              <a:t>Front: </a:t>
            </a:r>
            <a:r>
              <a:rPr lang="en-US" sz="2800" b="1" dirty="0"/>
              <a:t>Battle of Marne </a:t>
            </a:r>
            <a:r>
              <a:rPr lang="en-US" sz="2800" dirty="0"/>
              <a:t>(9/5-10/1914),</a:t>
            </a:r>
            <a:r>
              <a:rPr lang="en-US" sz="2800" b="1" dirty="0"/>
              <a:t> the French fought back </a:t>
            </a:r>
            <a:r>
              <a:rPr lang="en-US" sz="2800" dirty="0"/>
              <a:t>(using Parisian taxies to move troops);</a:t>
            </a:r>
            <a:r>
              <a:rPr lang="en-US" sz="2800" b="1" dirty="0"/>
              <a:t> Germany forced to retreat. Paris was saved</a:t>
            </a:r>
          </a:p>
          <a:p>
            <a:pPr marL="365760" indent="-283464">
              <a:buFont typeface="Wingdings 2"/>
              <a:buChar char=""/>
              <a:defRPr/>
            </a:pPr>
            <a:r>
              <a:rPr lang="en-US" sz="2800" dirty="0">
                <a:latin typeface="Times New Roman" pitchFamily="18" charset="0"/>
                <a:cs typeface="Times New Roman" pitchFamily="18" charset="0"/>
              </a:rPr>
              <a:t>Battle of Verdun </a:t>
            </a:r>
          </a:p>
          <a:p>
            <a:pPr marL="640080" lvl="1" indent="-237744">
              <a:buFont typeface="Verdana"/>
              <a:buChar char="◦"/>
              <a:defRPr/>
            </a:pPr>
            <a:r>
              <a:rPr lang="en-US" sz="2400" dirty="0">
                <a:latin typeface="Times New Roman" pitchFamily="18" charset="0"/>
                <a:cs typeface="Times New Roman" pitchFamily="18" charset="0"/>
              </a:rPr>
              <a:t>Ten months </a:t>
            </a:r>
            <a:r>
              <a:rPr lang="en-US" sz="2400" dirty="0" smtClean="0">
                <a:latin typeface="Times New Roman" pitchFamily="18" charset="0"/>
                <a:cs typeface="Times New Roman" pitchFamily="18" charset="0"/>
              </a:rPr>
              <a:t>long; French </a:t>
            </a:r>
            <a:r>
              <a:rPr lang="en-US" sz="2400" dirty="0">
                <a:latin typeface="Times New Roman" pitchFamily="18" charset="0"/>
                <a:cs typeface="Times New Roman" pitchFamily="18" charset="0"/>
              </a:rPr>
              <a:t>and German armies. </a:t>
            </a:r>
            <a:r>
              <a:rPr lang="en-US" sz="2400" dirty="0" smtClean="0">
                <a:latin typeface="Times New Roman" pitchFamily="18" charset="0"/>
                <a:cs typeface="Times New Roman" pitchFamily="18" charset="0"/>
              </a:rPr>
              <a:t>; Estimated </a:t>
            </a:r>
            <a:r>
              <a:rPr lang="en-US" sz="2400" dirty="0">
                <a:latin typeface="Times New Roman" pitchFamily="18" charset="0"/>
                <a:cs typeface="Times New Roman" pitchFamily="18" charset="0"/>
              </a:rPr>
              <a:t>540,000 French and 430,000 German </a:t>
            </a:r>
            <a:r>
              <a:rPr lang="en-US" sz="2400" dirty="0" smtClean="0">
                <a:latin typeface="Times New Roman" pitchFamily="18" charset="0"/>
                <a:cs typeface="Times New Roman" pitchFamily="18" charset="0"/>
              </a:rPr>
              <a:t>casualties; No </a:t>
            </a:r>
            <a:r>
              <a:rPr lang="en-US" sz="2400" dirty="0">
                <a:latin typeface="Times New Roman" pitchFamily="18" charset="0"/>
                <a:cs typeface="Times New Roman" pitchFamily="18" charset="0"/>
              </a:rPr>
              <a:t>strategic advantages were gained for either side. </a:t>
            </a:r>
          </a:p>
          <a:p>
            <a:pPr marL="365760" indent="-283464">
              <a:buFont typeface="Wingdings 2"/>
              <a:buChar char=""/>
              <a:defRPr/>
            </a:pPr>
            <a:r>
              <a:rPr lang="en-US" sz="2800" dirty="0">
                <a:latin typeface="Times New Roman" pitchFamily="18" charset="0"/>
                <a:cs typeface="Times New Roman" pitchFamily="18" charset="0"/>
              </a:rPr>
              <a:t>Battle of Somme </a:t>
            </a:r>
          </a:p>
          <a:p>
            <a:pPr marL="640080" lvl="1" indent="-237744">
              <a:buFont typeface="Verdana"/>
              <a:buChar char="◦"/>
              <a:defRPr/>
            </a:pPr>
            <a:r>
              <a:rPr lang="en-US" sz="2400" dirty="0">
                <a:latin typeface="Times New Roman" pitchFamily="18" charset="0"/>
                <a:cs typeface="Times New Roman" pitchFamily="18" charset="0"/>
              </a:rPr>
              <a:t>English and French </a:t>
            </a:r>
            <a:r>
              <a:rPr lang="en-US" sz="2400" dirty="0" err="1">
                <a:latin typeface="Times New Roman" pitchFamily="18" charset="0"/>
                <a:cs typeface="Times New Roman" pitchFamily="18" charset="0"/>
              </a:rPr>
              <a:t>vs</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Germany;Six</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months of fighting </a:t>
            </a:r>
            <a:r>
              <a:rPr lang="en-US" sz="2400" dirty="0" smtClean="0">
                <a:latin typeface="Times New Roman" pitchFamily="18" charset="0"/>
                <a:cs typeface="Times New Roman" pitchFamily="18" charset="0"/>
              </a:rPr>
              <a:t>;Five </a:t>
            </a:r>
            <a:r>
              <a:rPr lang="en-US" sz="2400" dirty="0">
                <a:latin typeface="Times New Roman" pitchFamily="18" charset="0"/>
                <a:cs typeface="Times New Roman" pitchFamily="18" charset="0"/>
              </a:rPr>
              <a:t>miles of advancement for Allies </a:t>
            </a:r>
          </a:p>
          <a:p>
            <a:pPr marL="640080" lvl="1" indent="-237744">
              <a:buFont typeface="Verdana"/>
              <a:buChar char="◦"/>
              <a:defRPr/>
            </a:pPr>
            <a:r>
              <a:rPr lang="en-US" sz="2400" dirty="0">
                <a:latin typeface="Times New Roman" pitchFamily="18" charset="0"/>
                <a:cs typeface="Times New Roman" pitchFamily="18" charset="0"/>
              </a:rPr>
              <a:t> 1 million men killed</a:t>
            </a:r>
          </a:p>
          <a:p>
            <a:endParaRPr lang="en-US" sz="2800" dirty="0"/>
          </a:p>
          <a:p>
            <a:pPr marL="273050" indent="-273050" eaLnBrk="1" hangingPunct="1"/>
            <a:endParaRPr lang="en-US" sz="2800" dirty="0" smtClean="0"/>
          </a:p>
          <a:p>
            <a:endParaRPr lang="en-US" sz="2800" dirty="0">
              <a:latin typeface="Times New Roman" pitchFamily="18" charset="0"/>
              <a:cs typeface="Times New Roman" pitchFamily="18" charset="0"/>
            </a:endParaRPr>
          </a:p>
          <a:p>
            <a:pPr marL="273050" indent="-273050" eaLnBrk="1" hangingPunct="1"/>
            <a:endParaRPr lang="en-US" sz="2800" dirty="0" smtClean="0"/>
          </a:p>
          <a:p>
            <a:pPr marL="273050" indent="-273050" eaLnBrk="1" hangingPunct="1"/>
            <a:endParaRPr lang="en-US" sz="2800" dirty="0" smtClean="0"/>
          </a:p>
        </p:txBody>
      </p:sp>
    </p:spTree>
    <p:extLst>
      <p:ext uri="{BB962C8B-B14F-4D97-AF65-F5344CB8AC3E}">
        <p14:creationId xmlns:p14="http://schemas.microsoft.com/office/powerpoint/2010/main" val="7847879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350838"/>
            <a:ext cx="8229600" cy="762000"/>
          </a:xfrm>
        </p:spPr>
        <p:txBody>
          <a:bodyPr/>
          <a:lstStyle/>
          <a:p>
            <a:pPr algn="ctr" eaLnBrk="1" fontAlgn="auto" hangingPunct="1">
              <a:spcAft>
                <a:spcPts val="0"/>
              </a:spcAft>
              <a:defRPr/>
            </a:pPr>
            <a:r>
              <a:rPr lang="en-US">
                <a:solidFill>
                  <a:schemeClr val="tx2">
                    <a:satMod val="130000"/>
                  </a:schemeClr>
                </a:solidFill>
              </a:rPr>
              <a:t>Eastern Front</a:t>
            </a:r>
          </a:p>
        </p:txBody>
      </p:sp>
      <p:sp>
        <p:nvSpPr>
          <p:cNvPr id="67587" name="Rectangle 3"/>
          <p:cNvSpPr>
            <a:spLocks noGrp="1" noChangeArrowheads="1"/>
          </p:cNvSpPr>
          <p:nvPr>
            <p:ph type="body" idx="1"/>
          </p:nvPr>
        </p:nvSpPr>
        <p:spPr>
          <a:xfrm>
            <a:off x="228600" y="1676400"/>
            <a:ext cx="8208963" cy="5181600"/>
          </a:xfrm>
        </p:spPr>
        <p:txBody>
          <a:bodyPr>
            <a:normAutofit fontScale="55000" lnSpcReduction="20000"/>
          </a:bodyPr>
          <a:lstStyle/>
          <a:p>
            <a:pPr eaLnBrk="1" hangingPunct="1">
              <a:lnSpc>
                <a:spcPct val="90000"/>
              </a:lnSpc>
            </a:pPr>
            <a:r>
              <a:rPr lang="en-US" dirty="0" smtClean="0"/>
              <a:t>Russians and Serbs vs. Germans and Austria-Hungarians</a:t>
            </a:r>
          </a:p>
          <a:p>
            <a:pPr eaLnBrk="1" hangingPunct="1">
              <a:lnSpc>
                <a:spcPct val="90000"/>
              </a:lnSpc>
            </a:pPr>
            <a:r>
              <a:rPr lang="en-US" dirty="0" smtClean="0"/>
              <a:t>War more mobile but still a stalemate</a:t>
            </a:r>
          </a:p>
          <a:p>
            <a:pPr eaLnBrk="1" hangingPunct="1">
              <a:lnSpc>
                <a:spcPct val="90000"/>
              </a:lnSpc>
            </a:pPr>
            <a:r>
              <a:rPr lang="en-US" dirty="0" smtClean="0"/>
              <a:t>Russia’s </a:t>
            </a:r>
            <a:r>
              <a:rPr lang="en-US" dirty="0" smtClean="0"/>
              <a:t>disadvantages. Not Industrialized. Short </a:t>
            </a:r>
            <a:r>
              <a:rPr lang="en-US" dirty="0" smtClean="0"/>
              <a:t>on Supplies</a:t>
            </a:r>
          </a:p>
          <a:p>
            <a:pPr eaLnBrk="1" hangingPunct="1">
              <a:lnSpc>
                <a:spcPct val="90000"/>
              </a:lnSpc>
            </a:pPr>
            <a:r>
              <a:rPr lang="en-US" dirty="0" smtClean="0"/>
              <a:t>Russia’s </a:t>
            </a:r>
            <a:r>
              <a:rPr lang="en-US" dirty="0" smtClean="0"/>
              <a:t>advantage. People</a:t>
            </a:r>
          </a:p>
          <a:p>
            <a:r>
              <a:rPr lang="en-US" dirty="0">
                <a:latin typeface="Times New Roman" pitchFamily="18" charset="0"/>
                <a:cs typeface="Times New Roman" pitchFamily="18" charset="0"/>
              </a:rPr>
              <a:t>Battle of </a:t>
            </a:r>
            <a:r>
              <a:rPr lang="en-US" dirty="0" err="1">
                <a:latin typeface="Times New Roman" pitchFamily="18" charset="0"/>
                <a:cs typeface="Times New Roman" pitchFamily="18" charset="0"/>
              </a:rPr>
              <a:t>Tannenberg</a:t>
            </a:r>
            <a:r>
              <a:rPr lang="en-US" dirty="0">
                <a:latin typeface="Times New Roman" pitchFamily="18" charset="0"/>
                <a:cs typeface="Times New Roman" pitchFamily="18" charset="0"/>
              </a:rPr>
              <a:t>: </a:t>
            </a:r>
          </a:p>
          <a:p>
            <a:pPr lvl="1"/>
            <a:r>
              <a:rPr lang="en-US" dirty="0">
                <a:latin typeface="Times New Roman" pitchFamily="18" charset="0"/>
                <a:cs typeface="Times New Roman" pitchFamily="18" charset="0"/>
              </a:rPr>
              <a:t>August 1914- First major eastern battle. </a:t>
            </a:r>
          </a:p>
          <a:p>
            <a:pPr lvl="1"/>
            <a:r>
              <a:rPr lang="en-US" dirty="0">
                <a:latin typeface="Times New Roman" pitchFamily="18" charset="0"/>
                <a:cs typeface="Times New Roman" pitchFamily="18" charset="0"/>
              </a:rPr>
              <a:t>Russia was badly defeated and pushed back.  </a:t>
            </a:r>
          </a:p>
          <a:p>
            <a:pPr lvl="1"/>
            <a:r>
              <a:rPr lang="en-US" dirty="0">
                <a:latin typeface="Times New Roman" pitchFamily="18" charset="0"/>
                <a:cs typeface="Times New Roman" pitchFamily="18" charset="0"/>
              </a:rPr>
              <a:t>Russia lost millions of men against Germany, undersupplied, under </a:t>
            </a:r>
            <a:r>
              <a:rPr lang="en-US" dirty="0" smtClean="0">
                <a:latin typeface="Times New Roman" pitchFamily="18" charset="0"/>
                <a:cs typeface="Times New Roman" pitchFamily="18" charset="0"/>
              </a:rPr>
              <a:t>gunned</a:t>
            </a:r>
          </a:p>
          <a:p>
            <a:pPr marL="365760" indent="-283464">
              <a:buFont typeface="Wingdings 2"/>
              <a:buChar char=""/>
              <a:defRPr/>
            </a:pPr>
            <a:r>
              <a:rPr lang="en-US" b="1" dirty="0"/>
              <a:t>This front not as trench-ridden as West- so more mobile.</a:t>
            </a:r>
          </a:p>
          <a:p>
            <a:pPr marL="365760" indent="-283464">
              <a:buFont typeface="Wingdings 2"/>
              <a:buChar char=""/>
              <a:defRPr/>
            </a:pPr>
            <a:r>
              <a:rPr lang="en-US" b="1" dirty="0"/>
              <a:t>In beginning, Russians pushed into Germany, but under Gens. Paul von Hindenburg </a:t>
            </a:r>
            <a:r>
              <a:rPr lang="en-US" sz="2000" b="1" dirty="0"/>
              <a:t>(later president of Weimar Republic)</a:t>
            </a:r>
            <a:r>
              <a:rPr lang="en-US" b="1" dirty="0"/>
              <a:t> &amp; Eric Ludendorff the Germany defeated Russians @ </a:t>
            </a:r>
            <a:r>
              <a:rPr lang="en-US" b="1" dirty="0" err="1"/>
              <a:t>Tannenburg</a:t>
            </a:r>
            <a:r>
              <a:rPr lang="en-US" b="1" dirty="0"/>
              <a:t> </a:t>
            </a:r>
            <a:r>
              <a:rPr lang="en-US" sz="2000" b="1" dirty="0"/>
              <a:t>(</a:t>
            </a:r>
            <a:r>
              <a:rPr lang="en-US" sz="2000" b="1" i="1" dirty="0"/>
              <a:t>30,000 Russians lost &amp; 225,000 were lost in the fall of 1914</a:t>
            </a:r>
            <a:r>
              <a:rPr lang="en-US" sz="2000" b="1" dirty="0"/>
              <a:t>)</a:t>
            </a:r>
          </a:p>
          <a:p>
            <a:pPr marL="365760" indent="-283464">
              <a:buFont typeface="Wingdings 2"/>
              <a:buChar char=""/>
              <a:defRPr/>
            </a:pPr>
            <a:r>
              <a:rPr lang="en-US" b="1" dirty="0"/>
              <a:t>By 1915 over 2.5 million Russian soldiers were either killed, wounded, or taken </a:t>
            </a:r>
            <a:r>
              <a:rPr lang="en-US" b="1" dirty="0" smtClean="0"/>
              <a:t>prisoner</a:t>
            </a:r>
          </a:p>
          <a:p>
            <a:r>
              <a:rPr lang="en-US" b="1" dirty="0"/>
              <a:t>Because of losses, poor leadership of government &amp; lack of food among population &amp; soldiers, a coup against the tsar was hatched</a:t>
            </a:r>
            <a:r>
              <a:rPr lang="en-US" dirty="0"/>
              <a:t> in 3/17. </a:t>
            </a:r>
          </a:p>
          <a:p>
            <a:r>
              <a:rPr lang="en-US" dirty="0"/>
              <a:t>By 11/17, a Communist </a:t>
            </a:r>
            <a:r>
              <a:rPr lang="en-US" dirty="0" err="1"/>
              <a:t>govt</a:t>
            </a:r>
            <a:r>
              <a:rPr lang="en-US" dirty="0"/>
              <a:t> was installed</a:t>
            </a:r>
          </a:p>
          <a:p>
            <a:r>
              <a:rPr lang="en-US" b="1" dirty="0"/>
              <a:t>Communist withdrew from war by signing Treaty of Brest-Litovsk, giving away chunks of their land to Germany</a:t>
            </a:r>
          </a:p>
          <a:p>
            <a:pPr marL="365760" indent="-283464">
              <a:buFont typeface="Wingdings 2"/>
              <a:buChar char=""/>
              <a:defRPr/>
            </a:pPr>
            <a:endParaRPr lang="en-US" b="1" dirty="0"/>
          </a:p>
          <a:p>
            <a:pPr lvl="1"/>
            <a:endParaRPr lang="en-US" dirty="0">
              <a:latin typeface="Times New Roman" pitchFamily="18" charset="0"/>
              <a:cs typeface="Times New Roman" pitchFamily="18" charset="0"/>
            </a:endParaRPr>
          </a:p>
          <a:p>
            <a:pPr eaLnBrk="1" hangingPunct="1">
              <a:lnSpc>
                <a:spcPct val="90000"/>
              </a:lnSpc>
            </a:pPr>
            <a:endParaRPr lang="en-US" dirty="0" smtClean="0"/>
          </a:p>
        </p:txBody>
      </p:sp>
    </p:spTree>
    <p:extLst>
      <p:ext uri="{BB962C8B-B14F-4D97-AF65-F5344CB8AC3E}">
        <p14:creationId xmlns:p14="http://schemas.microsoft.com/office/powerpoint/2010/main" val="28792301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252413" y="304800"/>
            <a:ext cx="8637587" cy="762000"/>
          </a:xfrm>
        </p:spPr>
        <p:txBody>
          <a:bodyPr/>
          <a:lstStyle/>
          <a:p>
            <a:pPr eaLnBrk="1" fontAlgn="auto" hangingPunct="1">
              <a:spcAft>
                <a:spcPts val="0"/>
              </a:spcAft>
              <a:defRPr/>
            </a:pPr>
            <a:r>
              <a:rPr lang="en-US">
                <a:solidFill>
                  <a:schemeClr val="tx2">
                    <a:satMod val="130000"/>
                  </a:schemeClr>
                </a:solidFill>
                <a:latin typeface="Times New Roman" pitchFamily="18" charset="0"/>
                <a:cs typeface="Times New Roman" pitchFamily="18" charset="0"/>
              </a:rPr>
              <a:t>Russia Exits the War</a:t>
            </a:r>
            <a:endParaRPr lang="en-US" b="1">
              <a:solidFill>
                <a:schemeClr val="tx2">
                  <a:satMod val="130000"/>
                </a:schemeClr>
              </a:solidFill>
              <a:latin typeface="Times New Roman" pitchFamily="18" charset="0"/>
              <a:cs typeface="Times New Roman" pitchFamily="18" charset="0"/>
            </a:endParaRPr>
          </a:p>
        </p:txBody>
      </p:sp>
      <p:sp>
        <p:nvSpPr>
          <p:cNvPr id="71683" name="Rectangle 3"/>
          <p:cNvSpPr>
            <a:spLocks noGrp="1" noChangeArrowheads="1"/>
          </p:cNvSpPr>
          <p:nvPr>
            <p:ph type="body" idx="1"/>
          </p:nvPr>
        </p:nvSpPr>
        <p:spPr>
          <a:xfrm>
            <a:off x="228600" y="1676400"/>
            <a:ext cx="8382000" cy="4800600"/>
          </a:xfrm>
        </p:spPr>
        <p:txBody>
          <a:bodyPr>
            <a:normAutofit fontScale="62500" lnSpcReduction="20000"/>
          </a:bodyPr>
          <a:lstStyle/>
          <a:p>
            <a:pPr eaLnBrk="1" hangingPunct="1"/>
            <a:r>
              <a:rPr lang="en-US" b="1" dirty="0" smtClean="0">
                <a:latin typeface="Times New Roman" pitchFamily="18" charset="0"/>
                <a:cs typeface="Times New Roman" pitchFamily="18" charset="0"/>
              </a:rPr>
              <a:t> In March 1917, Nicholas II abdicates his throne, </a:t>
            </a:r>
          </a:p>
          <a:p>
            <a:pPr eaLnBrk="1" hangingPunct="1"/>
            <a:r>
              <a:rPr lang="en-US" b="1" dirty="0" smtClean="0">
                <a:latin typeface="Times New Roman" pitchFamily="18" charset="0"/>
                <a:cs typeface="Times New Roman" pitchFamily="18" charset="0"/>
              </a:rPr>
              <a:t>the Russian Duma continues to fight. </a:t>
            </a:r>
          </a:p>
          <a:p>
            <a:pPr eaLnBrk="1" hangingPunct="1"/>
            <a:r>
              <a:rPr lang="en-US" b="1" dirty="0" smtClean="0">
                <a:latin typeface="Times New Roman" pitchFamily="18" charset="0"/>
                <a:cs typeface="Times New Roman" pitchFamily="18" charset="0"/>
              </a:rPr>
              <a:t>In October 1917: Lenin and the Bolsheviks take command: The Soviet Union is created. </a:t>
            </a:r>
          </a:p>
          <a:p>
            <a:pPr eaLnBrk="1" hangingPunct="1"/>
            <a:r>
              <a:rPr lang="en-US" b="1" dirty="0" smtClean="0">
                <a:latin typeface="Times New Roman" pitchFamily="18" charset="0"/>
                <a:cs typeface="Times New Roman" pitchFamily="18" charset="0"/>
              </a:rPr>
              <a:t>March 1918: Soviets and Germans sign the Treaty of Brest-Litovsk, ending the war in the East.</a:t>
            </a:r>
            <a:r>
              <a:rPr lang="en-US"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Other Fronts: </a:t>
            </a:r>
            <a:r>
              <a:rPr lang="en-US" dirty="0"/>
              <a:t>Japan, Australia, India join Allies</a:t>
            </a:r>
          </a:p>
          <a:p>
            <a:r>
              <a:rPr lang="en-US" dirty="0"/>
              <a:t>Ottoman Turks, Bulgaria join Central Powers</a:t>
            </a:r>
          </a:p>
          <a:p>
            <a:r>
              <a:rPr lang="en-US" dirty="0"/>
              <a:t>Gallipoli Campaign in the Ottoman Empire</a:t>
            </a:r>
          </a:p>
          <a:p>
            <a:r>
              <a:rPr lang="en-US" dirty="0"/>
              <a:t>Battles occur in Africa and Asia for Colonial </a:t>
            </a:r>
            <a:r>
              <a:rPr lang="en-US" dirty="0" smtClean="0"/>
              <a:t>Possessions</a:t>
            </a:r>
          </a:p>
          <a:p>
            <a:pPr marL="0" indent="0">
              <a:buNone/>
            </a:pPr>
            <a:r>
              <a:rPr lang="en-US" b="1" dirty="0" smtClean="0"/>
              <a:t>Southern Front</a:t>
            </a:r>
            <a:r>
              <a:rPr lang="en-US" dirty="0" smtClean="0"/>
              <a:t>: </a:t>
            </a:r>
            <a:r>
              <a:rPr lang="en-US" b="1" dirty="0"/>
              <a:t>In southeastern Europe, the Britain attacked the </a:t>
            </a:r>
            <a:r>
              <a:rPr lang="en-US" b="1" dirty="0" err="1"/>
              <a:t>O.E</a:t>
            </a:r>
            <a:r>
              <a:rPr lang="en-US" dirty="0" err="1"/>
              <a:t>mpire</a:t>
            </a:r>
            <a:endParaRPr lang="en-US" dirty="0"/>
          </a:p>
          <a:p>
            <a:r>
              <a:rPr lang="en-US" dirty="0"/>
              <a:t>Under Winston Churchill (1</a:t>
            </a:r>
            <a:r>
              <a:rPr lang="en-US" baseline="30000" dirty="0"/>
              <a:t>st</a:t>
            </a:r>
            <a:r>
              <a:rPr lang="en-US" dirty="0"/>
              <a:t> Lord of the Admiralty) the </a:t>
            </a:r>
            <a:r>
              <a:rPr lang="en-US" b="1" dirty="0"/>
              <a:t>Gallipoli Campaign was</a:t>
            </a:r>
            <a:r>
              <a:rPr lang="en-US" dirty="0"/>
              <a:t> organized- designed to strike at Germany &amp; Austria-</a:t>
            </a:r>
            <a:r>
              <a:rPr lang="en-US" dirty="0" err="1"/>
              <a:t>Hungrythrough</a:t>
            </a:r>
            <a:r>
              <a:rPr lang="en-US" dirty="0"/>
              <a:t> the Dardanelles &amp; Balkans.</a:t>
            </a:r>
          </a:p>
          <a:p>
            <a:r>
              <a:rPr lang="en-US" b="1" dirty="0"/>
              <a:t>Complete failure: ANZAC</a:t>
            </a:r>
            <a:r>
              <a:rPr lang="en-US" dirty="0"/>
              <a:t> (</a:t>
            </a:r>
            <a:r>
              <a:rPr lang="en-US" sz="1800" dirty="0"/>
              <a:t>Australian &amp; New Zealand Army Corps</a:t>
            </a:r>
            <a:r>
              <a:rPr lang="en-US" dirty="0"/>
              <a:t>) </a:t>
            </a:r>
            <a:r>
              <a:rPr lang="en-US" b="1" dirty="0"/>
              <a:t>troops</a:t>
            </a:r>
            <a:r>
              <a:rPr lang="en-US" dirty="0"/>
              <a:t> were </a:t>
            </a:r>
            <a:r>
              <a:rPr lang="en-US" b="1" dirty="0"/>
              <a:t>killed, Gallipoli was never taken</a:t>
            </a:r>
            <a:r>
              <a:rPr lang="en-US" dirty="0"/>
              <a:t> &amp; Churchill resigned</a:t>
            </a:r>
          </a:p>
          <a:p>
            <a:pPr eaLnBrk="1" hangingPunct="1"/>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0002142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en-US" dirty="0">
                <a:solidFill>
                  <a:schemeClr val="tx2">
                    <a:satMod val="130000"/>
                  </a:schemeClr>
                </a:solidFill>
              </a:rPr>
              <a:t>US </a:t>
            </a:r>
            <a:r>
              <a:rPr lang="en-US" dirty="0" smtClean="0">
                <a:solidFill>
                  <a:schemeClr val="tx2">
                    <a:satMod val="130000"/>
                  </a:schemeClr>
                </a:solidFill>
              </a:rPr>
              <a:t>entered the War</a:t>
            </a:r>
            <a:endParaRPr lang="en-US" dirty="0">
              <a:solidFill>
                <a:schemeClr val="tx2">
                  <a:satMod val="130000"/>
                </a:schemeClr>
              </a:solidFill>
            </a:endParaRPr>
          </a:p>
        </p:txBody>
      </p:sp>
      <p:sp>
        <p:nvSpPr>
          <p:cNvPr id="74755" name="Rectangle 3"/>
          <p:cNvSpPr>
            <a:spLocks noGrp="1" noChangeArrowheads="1"/>
          </p:cNvSpPr>
          <p:nvPr>
            <p:ph type="body" idx="1"/>
          </p:nvPr>
        </p:nvSpPr>
        <p:spPr>
          <a:xfrm>
            <a:off x="228600" y="1143000"/>
            <a:ext cx="8458200" cy="5486400"/>
          </a:xfrm>
        </p:spPr>
        <p:txBody>
          <a:bodyPr>
            <a:normAutofit fontScale="70000" lnSpcReduction="20000"/>
          </a:bodyPr>
          <a:lstStyle/>
          <a:p>
            <a:r>
              <a:rPr lang="en-US" dirty="0" smtClean="0"/>
              <a:t>British Blockade: did </a:t>
            </a:r>
            <a:r>
              <a:rPr lang="en-US" dirty="0"/>
              <a:t>not allow products to leave or enter Germany</a:t>
            </a:r>
          </a:p>
          <a:p>
            <a:r>
              <a:rPr lang="en-US" dirty="0"/>
              <a:t>German U-Boat </a:t>
            </a:r>
            <a:r>
              <a:rPr lang="en-US" dirty="0" smtClean="0"/>
              <a:t>Response: counter </a:t>
            </a:r>
            <a:r>
              <a:rPr lang="en-US" dirty="0"/>
              <a:t>to blockade, destroy all boats headed for British </a:t>
            </a:r>
            <a:r>
              <a:rPr lang="en-US" dirty="0" smtClean="0"/>
              <a:t>shores</a:t>
            </a:r>
          </a:p>
          <a:p>
            <a:pPr>
              <a:lnSpc>
                <a:spcPct val="90000"/>
              </a:lnSpc>
            </a:pPr>
            <a:r>
              <a:rPr lang="en-US" dirty="0"/>
              <a:t>1917: Britain intercept Germany telegram to Mexico offering support if Mexico enters war on Germany side (Zimmerman Note)</a:t>
            </a:r>
          </a:p>
          <a:p>
            <a:pPr>
              <a:lnSpc>
                <a:spcPct val="90000"/>
              </a:lnSpc>
            </a:pPr>
            <a:r>
              <a:rPr lang="en-US" dirty="0"/>
              <a:t>US, already angry over Lusitania’s sinking in ’15, now fighting made Germany resumes unrestricted submarine warfare &amp; US enters war in 4/6/17- bring 2 million to France</a:t>
            </a:r>
          </a:p>
          <a:p>
            <a:pPr>
              <a:lnSpc>
                <a:spcPct val="90000"/>
              </a:lnSpc>
            </a:pPr>
            <a:r>
              <a:rPr lang="en-US" dirty="0"/>
              <a:t>US troops stem tide in Argonne Forest in Sep-Nov of </a:t>
            </a:r>
            <a:r>
              <a:rPr lang="en-US" dirty="0" smtClean="0"/>
              <a:t>’18</a:t>
            </a:r>
          </a:p>
          <a:p>
            <a:r>
              <a:rPr lang="en-US" dirty="0"/>
              <a:t>Senate Declares War  April 4</a:t>
            </a:r>
            <a:r>
              <a:rPr lang="en-US" baseline="30000" dirty="0"/>
              <a:t>th</a:t>
            </a:r>
            <a:r>
              <a:rPr lang="en-US" dirty="0"/>
              <a:t> </a:t>
            </a:r>
            <a:r>
              <a:rPr lang="en-US" dirty="0" smtClean="0"/>
              <a:t>1917; House </a:t>
            </a:r>
            <a:r>
              <a:rPr lang="en-US" dirty="0"/>
              <a:t>of Representatives Declares War April 6</a:t>
            </a:r>
            <a:r>
              <a:rPr lang="en-US" baseline="30000" dirty="0"/>
              <a:t>th</a:t>
            </a:r>
            <a:r>
              <a:rPr lang="en-US" dirty="0"/>
              <a:t> </a:t>
            </a:r>
            <a:r>
              <a:rPr lang="en-US" dirty="0" smtClean="0"/>
              <a:t>1917; Wilson’s </a:t>
            </a:r>
            <a:r>
              <a:rPr lang="en-US" dirty="0"/>
              <a:t>reasoning for War</a:t>
            </a:r>
          </a:p>
          <a:p>
            <a:pPr>
              <a:buNone/>
            </a:pPr>
            <a:r>
              <a:rPr lang="en-US" dirty="0"/>
              <a:t>	make the world “Safe for Democracy</a:t>
            </a:r>
            <a:r>
              <a:rPr lang="en-US" dirty="0" smtClean="0"/>
              <a:t>”</a:t>
            </a:r>
          </a:p>
          <a:p>
            <a:pPr>
              <a:lnSpc>
                <a:spcPct val="80000"/>
              </a:lnSpc>
            </a:pPr>
            <a:r>
              <a:rPr lang="en-US" sz="2800" dirty="0"/>
              <a:t>World War I as a </a:t>
            </a:r>
            <a:r>
              <a:rPr lang="en-US" sz="2800" u="sng" dirty="0"/>
              <a:t>Total War</a:t>
            </a:r>
          </a:p>
          <a:p>
            <a:pPr lvl="1">
              <a:lnSpc>
                <a:spcPct val="80000"/>
              </a:lnSpc>
            </a:pPr>
            <a:r>
              <a:rPr lang="en-US" sz="2400" dirty="0"/>
              <a:t>All Resources devoted to </a:t>
            </a:r>
            <a:r>
              <a:rPr lang="en-US" sz="2400" dirty="0" err="1"/>
              <a:t>homefront</a:t>
            </a:r>
            <a:endParaRPr lang="en-US" sz="2400" dirty="0"/>
          </a:p>
          <a:p>
            <a:pPr>
              <a:lnSpc>
                <a:spcPct val="80000"/>
              </a:lnSpc>
            </a:pPr>
            <a:r>
              <a:rPr lang="en-US" sz="2800" dirty="0"/>
              <a:t>Gov’t took over factories to make Military goods</a:t>
            </a:r>
          </a:p>
          <a:p>
            <a:pPr>
              <a:lnSpc>
                <a:spcPct val="80000"/>
              </a:lnSpc>
            </a:pPr>
            <a:r>
              <a:rPr lang="en-US" sz="2800" dirty="0"/>
              <a:t>All had to work (Women took place of men in factories)</a:t>
            </a:r>
          </a:p>
          <a:p>
            <a:pPr>
              <a:lnSpc>
                <a:spcPct val="80000"/>
              </a:lnSpc>
            </a:pPr>
            <a:r>
              <a:rPr lang="en-US" sz="2800" dirty="0"/>
              <a:t>Rationing- limit consumption of resources/goods necessary for the war effort</a:t>
            </a:r>
          </a:p>
          <a:p>
            <a:pPr>
              <a:lnSpc>
                <a:spcPct val="80000"/>
              </a:lnSpc>
            </a:pPr>
            <a:r>
              <a:rPr lang="en-US" sz="2800" dirty="0"/>
              <a:t>Propaganda- one-sided information to keep support for the war</a:t>
            </a:r>
          </a:p>
          <a:p>
            <a:pPr>
              <a:buNone/>
            </a:pPr>
            <a:endParaRPr lang="en-US" dirty="0"/>
          </a:p>
          <a:p>
            <a:pPr>
              <a:lnSpc>
                <a:spcPct val="90000"/>
              </a:lnSpc>
            </a:pPr>
            <a:endParaRPr lang="en-US" dirty="0"/>
          </a:p>
          <a:p>
            <a:endParaRPr lang="en-US" dirty="0"/>
          </a:p>
          <a:p>
            <a:pPr eaLnBrk="1" hangingPunct="1">
              <a:buFont typeface="Wingdings" pitchFamily="2" charset="2"/>
              <a:buNone/>
            </a:pPr>
            <a:endParaRPr lang="en-US" dirty="0" smtClean="0"/>
          </a:p>
          <a:p>
            <a:pPr eaLnBrk="1" hangingPunct="1"/>
            <a:endParaRPr lang="en-US" dirty="0" smtClean="0"/>
          </a:p>
        </p:txBody>
      </p:sp>
    </p:spTree>
    <p:extLst>
      <p:ext uri="{BB962C8B-B14F-4D97-AF65-F5344CB8AC3E}">
        <p14:creationId xmlns:p14="http://schemas.microsoft.com/office/powerpoint/2010/main" val="16132843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3060</Words>
  <Application>Microsoft Office PowerPoint</Application>
  <PresentationFormat>On-screen Show (4:3)</PresentationFormat>
  <Paragraphs>308</Paragraphs>
  <Slides>25</Slides>
  <Notes>14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Short-Range Causes or Immediate Causes : Austro-Hungarian Empire Vs Serbian/Serbia</vt:lpstr>
      <vt:lpstr>Immediate Origins of World War I</vt:lpstr>
      <vt:lpstr>Larger Causes of World War I</vt:lpstr>
      <vt:lpstr>Rivalry Among Empires</vt:lpstr>
      <vt:lpstr>Concerns of the Entente and Alliance</vt:lpstr>
      <vt:lpstr>German Strategy &amp; the Western Front</vt:lpstr>
      <vt:lpstr>Eastern Front</vt:lpstr>
      <vt:lpstr>Russia Exits the War</vt:lpstr>
      <vt:lpstr>US entered the War</vt:lpstr>
      <vt:lpstr>The First Technological War</vt:lpstr>
      <vt:lpstr>Global Involvement</vt:lpstr>
      <vt:lpstr>Collapse of the Russian Empire</vt:lpstr>
      <vt:lpstr>U.S. Enters the War</vt:lpstr>
      <vt:lpstr>Defeat of the Central Powers</vt:lpstr>
      <vt:lpstr>PowerPoint Presentation</vt:lpstr>
      <vt:lpstr>Ending the War The Paris Peace Conference </vt:lpstr>
      <vt:lpstr>The Big Four</vt:lpstr>
      <vt:lpstr>Wilson’s 14 Points</vt:lpstr>
      <vt:lpstr>The Treaty of Versailles</vt:lpstr>
      <vt:lpstr>Impact of First World War</vt:lpstr>
      <vt:lpstr>Impact of the WWI</vt:lpstr>
      <vt:lpstr>The horror of war</vt:lpstr>
      <vt:lpstr>This was a “Great War”, but was it truly a “World War”? </vt:lpstr>
      <vt:lpstr>WWI in Asia </vt:lpstr>
      <vt:lpstr>Effects of World War 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Short-Range Causes or Immediate Causes : Austro-Hungarian Empire Vs Serbian/Serbia</dc:title>
  <dc:creator>Sakul Kundra</dc:creator>
  <cp:lastModifiedBy>Sakul Kundra</cp:lastModifiedBy>
  <cp:revision>5</cp:revision>
  <dcterms:created xsi:type="dcterms:W3CDTF">2006-08-16T00:00:00Z</dcterms:created>
  <dcterms:modified xsi:type="dcterms:W3CDTF">2018-02-15T21:05:10Z</dcterms:modified>
</cp:coreProperties>
</file>