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8" r:id="rId3"/>
    <p:sldId id="266" r:id="rId4"/>
    <p:sldId id="267" r:id="rId5"/>
    <p:sldId id="265" r:id="rId6"/>
    <p:sldId id="268" r:id="rId7"/>
    <p:sldId id="269" r:id="rId8"/>
    <p:sldId id="270" r:id="rId9"/>
    <p:sldId id="271" r:id="rId10"/>
    <p:sldId id="272" r:id="rId11"/>
    <p:sldId id="273" r:id="rId12"/>
    <p:sldId id="274" r:id="rId13"/>
    <p:sldId id="276" r:id="rId14"/>
    <p:sldId id="277" r:id="rId1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1386" y="72"/>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D71C6A8F-8E55-46CE-9020-B183C04525EC}" type="datetimeFigureOut">
              <a:rPr lang="en-US" smtClean="0"/>
              <a:pPr/>
              <a:t>20-Aug-18</a:t>
            </a:fld>
            <a:endParaRPr lang="en-US"/>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US"/>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E75E0EDC-7FE5-4465-BDA7-D91BB6CFF3B0}"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D71C6A8F-8E55-46CE-9020-B183C04525EC}" type="datetimeFigureOut">
              <a:rPr lang="en-US" smtClean="0"/>
              <a:pPr/>
              <a:t>20-Aug-18</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E75E0EDC-7FE5-4465-BDA7-D91BB6CFF3B0}"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D71C6A8F-8E55-46CE-9020-B183C04525EC}" type="datetimeFigureOut">
              <a:rPr lang="en-US" smtClean="0"/>
              <a:pPr/>
              <a:t>20-Aug-18</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E75E0EDC-7FE5-4465-BDA7-D91BB6CFF3B0}"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D71C6A8F-8E55-46CE-9020-B183C04525EC}" type="datetimeFigureOut">
              <a:rPr lang="en-US" smtClean="0"/>
              <a:pPr/>
              <a:t>20-Aug-18</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E75E0EDC-7FE5-4465-BDA7-D91BB6CFF3B0}" type="slidenum">
              <a:rPr lang="en-US" smtClean="0"/>
              <a:pPr/>
              <a:t>‹#›</a:t>
            </a:fld>
            <a:endParaRPr lang="en-US"/>
          </a:p>
        </p:txBody>
      </p:sp>
      <p:sp>
        <p:nvSpPr>
          <p:cNvPr id="7" name="Title 6"/>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D71C6A8F-8E55-46CE-9020-B183C04525EC}" type="datetimeFigureOut">
              <a:rPr lang="en-US" smtClean="0"/>
              <a:pPr/>
              <a:t>20-Aug-18</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E75E0EDC-7FE5-4465-BDA7-D91BB6CFF3B0}" type="slidenum">
              <a:rPr lang="en-US" smtClean="0"/>
              <a:pPr/>
              <a:t>‹#›</a:t>
            </a:fld>
            <a:endParaRPr lang="en-US"/>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D71C6A8F-8E55-46CE-9020-B183C04525EC}" type="datetimeFigureOut">
              <a:rPr lang="en-US" smtClean="0"/>
              <a:pPr/>
              <a:t>20-Aug-18</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E75E0EDC-7FE5-4465-BDA7-D91BB6CFF3B0}" type="slidenum">
              <a:rPr lang="en-US" smtClean="0"/>
              <a:pPr/>
              <a:t>‹#›</a:t>
            </a:fld>
            <a:endParaRPr lang="en-US"/>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D71C6A8F-8E55-46CE-9020-B183C04525EC}" type="datetimeFigureOut">
              <a:rPr lang="en-US" smtClean="0"/>
              <a:pPr/>
              <a:t>20-Aug-18</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E75E0EDC-7FE5-4465-BDA7-D91BB6CFF3B0}"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fld id="{D71C6A8F-8E55-46CE-9020-B183C04525EC}" type="datetimeFigureOut">
              <a:rPr lang="en-US" smtClean="0"/>
              <a:pPr/>
              <a:t>20-Aug-18</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E75E0EDC-7FE5-4465-BDA7-D91BB6CFF3B0}" type="slidenum">
              <a:rPr lang="en-US" smtClean="0"/>
              <a:pPr/>
              <a:t>‹#›</a:t>
            </a:fld>
            <a:endParaRPr lang="en-US"/>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D71C6A8F-8E55-46CE-9020-B183C04525EC}" type="datetimeFigureOut">
              <a:rPr lang="en-US" smtClean="0"/>
              <a:pPr/>
              <a:t>20-Aug-18</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E75E0EDC-7FE5-4465-BDA7-D91BB6CFF3B0}"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extLst/>
          </a:lstStyle>
          <a:p>
            <a:fld id="{D71C6A8F-8E55-46CE-9020-B183C04525EC}" type="datetimeFigureOut">
              <a:rPr lang="en-US" smtClean="0"/>
              <a:pPr/>
              <a:t>20-Aug-18</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E75E0EDC-7FE5-4465-BDA7-D91BB6CFF3B0}"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D71C6A8F-8E55-46CE-9020-B183C04525EC}" type="datetimeFigureOut">
              <a:rPr lang="en-US" smtClean="0"/>
              <a:pPr/>
              <a:t>20-Aug-18</a:t>
            </a:fld>
            <a:endParaRPr lang="en-US"/>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E75E0EDC-7FE5-4465-BDA7-D91BB6CFF3B0}" type="slidenum">
              <a:rPr lang="en-US" smtClean="0"/>
              <a:pPr/>
              <a:t>‹#›</a:t>
            </a:fld>
            <a:endParaRPr lang="en-US"/>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reeform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reeform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D71C6A8F-8E55-46CE-9020-B183C04525EC}" type="datetimeFigureOut">
              <a:rPr lang="en-US" smtClean="0"/>
              <a:pPr/>
              <a:t>20-Aug-18</a:t>
            </a:fld>
            <a:endParaRPr lang="en-US"/>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US"/>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E75E0EDC-7FE5-4465-BDA7-D91BB6CFF3B0}"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dirty="0" smtClean="0"/>
              <a:t>ENS803 Climate Change Impacts</a:t>
            </a:r>
            <a:endParaRPr lang="en-US" dirty="0"/>
          </a:p>
        </p:txBody>
      </p:sp>
      <p:sp>
        <p:nvSpPr>
          <p:cNvPr id="3" name="Subtitle 2"/>
          <p:cNvSpPr>
            <a:spLocks noGrp="1"/>
          </p:cNvSpPr>
          <p:nvPr>
            <p:ph type="subTitle" idx="1"/>
          </p:nvPr>
        </p:nvSpPr>
        <p:spPr/>
        <p:txBody>
          <a:bodyPr>
            <a:normAutofit fontScale="92500" lnSpcReduction="10000"/>
          </a:bodyPr>
          <a:lstStyle/>
          <a:p>
            <a:r>
              <a:rPr lang="en-US" dirty="0" smtClean="0"/>
              <a:t>Lecture: Impacts of Climate Change on Public Health  </a:t>
            </a:r>
          </a:p>
          <a:p>
            <a:r>
              <a:rPr lang="en-US" dirty="0" smtClean="0"/>
              <a:t>August 2018</a:t>
            </a:r>
            <a:endParaRPr lang="en-US" dirty="0"/>
          </a:p>
        </p:txBody>
      </p:sp>
    </p:spTree>
    <p:extLst>
      <p:ext uri="{BB962C8B-B14F-4D97-AF65-F5344CB8AC3E}">
        <p14:creationId xmlns:p14="http://schemas.microsoft.com/office/powerpoint/2010/main" val="8304023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219200"/>
            <a:ext cx="8229600" cy="4788091"/>
          </a:xfrm>
        </p:spPr>
        <p:txBody>
          <a:bodyPr>
            <a:noAutofit/>
          </a:bodyPr>
          <a:lstStyle/>
          <a:p>
            <a:r>
              <a:rPr lang="en-US" sz="2000" dirty="0" smtClean="0"/>
              <a:t>Droughts </a:t>
            </a:r>
            <a:r>
              <a:rPr lang="en-US" sz="2000" dirty="0"/>
              <a:t>and other extreme climate conditions </a:t>
            </a:r>
            <a:r>
              <a:rPr lang="en-US" sz="2000" dirty="0" smtClean="0"/>
              <a:t>have a </a:t>
            </a:r>
            <a:r>
              <a:rPr lang="en-US" sz="2000" dirty="0"/>
              <a:t>direct </a:t>
            </a:r>
            <a:r>
              <a:rPr lang="en-US" sz="2000" dirty="0" smtClean="0"/>
              <a:t>influence </a:t>
            </a:r>
            <a:r>
              <a:rPr lang="en-US" sz="2000" dirty="0"/>
              <a:t>on food crops and also by changing the ecology of plant </a:t>
            </a:r>
            <a:r>
              <a:rPr lang="en-US" sz="2000" dirty="0" smtClean="0"/>
              <a:t>pathogens</a:t>
            </a:r>
          </a:p>
          <a:p>
            <a:r>
              <a:rPr lang="en-US" sz="2000" dirty="0"/>
              <a:t>Indirect </a:t>
            </a:r>
            <a:r>
              <a:rPr lang="en-US" sz="2000" dirty="0" smtClean="0"/>
              <a:t>effects include changes </a:t>
            </a:r>
            <a:r>
              <a:rPr lang="en-US" sz="2000" dirty="0"/>
              <a:t>in soil quality, </a:t>
            </a:r>
            <a:r>
              <a:rPr lang="en-US" sz="2000" dirty="0" smtClean="0"/>
              <a:t>incidence of </a:t>
            </a:r>
            <a:r>
              <a:rPr lang="en-US" sz="2000" dirty="0"/>
              <a:t>plant diseases and weed and insect populations</a:t>
            </a:r>
            <a:r>
              <a:rPr lang="en-US" sz="2000" dirty="0" smtClean="0"/>
              <a:t>.</a:t>
            </a:r>
          </a:p>
          <a:p>
            <a:r>
              <a:rPr lang="en-US" sz="2000" dirty="0"/>
              <a:t>Food spoilage will increase with more heat and humidity</a:t>
            </a:r>
            <a:r>
              <a:rPr lang="en-US" sz="2000" dirty="0" smtClean="0"/>
              <a:t>.</a:t>
            </a:r>
          </a:p>
          <a:p>
            <a:r>
              <a:rPr lang="en-US" sz="2000" dirty="0"/>
              <a:t>Persistent drought has already reduced food production in Africa</a:t>
            </a:r>
            <a:r>
              <a:rPr lang="en-US" sz="2000" dirty="0" smtClean="0"/>
              <a:t>.</a:t>
            </a:r>
          </a:p>
          <a:p>
            <a:r>
              <a:rPr lang="en-US" sz="2000" dirty="0"/>
              <a:t>Malnutrition will be increased due to drought, particularly poorer </a:t>
            </a:r>
            <a:r>
              <a:rPr lang="en-US" sz="2000" dirty="0" smtClean="0"/>
              <a:t>countries</a:t>
            </a:r>
          </a:p>
          <a:p>
            <a:r>
              <a:rPr lang="en-US" sz="2000" dirty="0"/>
              <a:t>Frequency of diarrhea and other diseases like conjunctivitis that are associated with poor </a:t>
            </a:r>
            <a:r>
              <a:rPr lang="en-US" sz="2000" dirty="0" smtClean="0"/>
              <a:t>hygiene and </a:t>
            </a:r>
            <a:r>
              <a:rPr lang="en-US" sz="2000" dirty="0"/>
              <a:t>a breakdown in sanitation may increase.</a:t>
            </a:r>
            <a:endParaRPr lang="en-US" sz="2000" dirty="0" smtClean="0"/>
          </a:p>
          <a:p>
            <a:endParaRPr lang="en-US" sz="2000" dirty="0" smtClean="0"/>
          </a:p>
        </p:txBody>
      </p:sp>
      <p:sp>
        <p:nvSpPr>
          <p:cNvPr id="3" name="Title 2"/>
          <p:cNvSpPr>
            <a:spLocks noGrp="1"/>
          </p:cNvSpPr>
          <p:nvPr>
            <p:ph type="title"/>
          </p:nvPr>
        </p:nvSpPr>
        <p:spPr>
          <a:xfrm>
            <a:off x="457200" y="274638"/>
            <a:ext cx="8229600" cy="944562"/>
          </a:xfrm>
        </p:spPr>
        <p:txBody>
          <a:bodyPr>
            <a:normAutofit fontScale="90000"/>
          </a:bodyPr>
          <a:lstStyle/>
          <a:p>
            <a:r>
              <a:rPr lang="en-US" sz="3200" dirty="0" smtClean="0"/>
              <a:t>Effects of climate change on food production?</a:t>
            </a:r>
            <a:endParaRPr lang="en-US" sz="3200" dirty="0"/>
          </a:p>
        </p:txBody>
      </p:sp>
    </p:spTree>
    <p:extLst>
      <p:ext uri="{BB962C8B-B14F-4D97-AF65-F5344CB8AC3E}">
        <p14:creationId xmlns:p14="http://schemas.microsoft.com/office/powerpoint/2010/main" val="421830322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a:t>Climate change is associated with decreased pH (</a:t>
            </a:r>
            <a:r>
              <a:rPr lang="en-US" dirty="0" smtClean="0"/>
              <a:t>acidification</a:t>
            </a:r>
            <a:r>
              <a:rPr lang="en-US" dirty="0"/>
              <a:t>) of oceans due to higher CO</a:t>
            </a:r>
            <a:r>
              <a:rPr lang="en-US" baseline="-25000" dirty="0"/>
              <a:t>2</a:t>
            </a:r>
            <a:r>
              <a:rPr lang="en-US" dirty="0"/>
              <a:t> levels.</a:t>
            </a:r>
          </a:p>
        </p:txBody>
      </p:sp>
      <p:sp>
        <p:nvSpPr>
          <p:cNvPr id="3" name="Title 2"/>
          <p:cNvSpPr>
            <a:spLocks noGrp="1"/>
          </p:cNvSpPr>
          <p:nvPr>
            <p:ph type="title"/>
          </p:nvPr>
        </p:nvSpPr>
        <p:spPr/>
        <p:txBody>
          <a:bodyPr>
            <a:normAutofit fontScale="90000"/>
          </a:bodyPr>
          <a:lstStyle/>
          <a:p>
            <a:r>
              <a:rPr lang="en-US" dirty="0" smtClean="0"/>
              <a:t>Climate change and ocean acidification?</a:t>
            </a:r>
            <a:endParaRPr lang="en-US" dirty="0"/>
          </a:p>
        </p:txBody>
      </p:sp>
    </p:spTree>
    <p:extLst>
      <p:ext uri="{BB962C8B-B14F-4D97-AF65-F5344CB8AC3E}">
        <p14:creationId xmlns:p14="http://schemas.microsoft.com/office/powerpoint/2010/main" val="137746917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381000" y="381000"/>
            <a:ext cx="8229600" cy="1371600"/>
          </a:xfrm>
        </p:spPr>
        <p:txBody>
          <a:bodyPr>
            <a:noAutofit/>
          </a:bodyPr>
          <a:lstStyle/>
          <a:p>
            <a:r>
              <a:rPr lang="en-US" altLang="en-US" sz="3600" i="1" dirty="0">
                <a:solidFill>
                  <a:schemeClr val="tx1"/>
                </a:solidFill>
              </a:rPr>
              <a:t>Another Result of Increasing </a:t>
            </a:r>
            <a:r>
              <a:rPr lang="en-US" altLang="en-US" sz="3600" i="1" dirty="0" smtClean="0">
                <a:solidFill>
                  <a:schemeClr val="tx1"/>
                </a:solidFill>
              </a:rPr>
              <a:t>CO</a:t>
            </a:r>
            <a:r>
              <a:rPr lang="en-US" altLang="en-US" sz="3600" i="1" baseline="-25000" dirty="0" smtClean="0">
                <a:solidFill>
                  <a:schemeClr val="tx1"/>
                </a:solidFill>
              </a:rPr>
              <a:t>2</a:t>
            </a:r>
            <a:r>
              <a:rPr lang="en-US" altLang="en-US" sz="3600" i="1" dirty="0" smtClean="0">
                <a:solidFill>
                  <a:schemeClr val="tx1"/>
                </a:solidFill>
              </a:rPr>
              <a:t>:Ocean </a:t>
            </a:r>
            <a:r>
              <a:rPr lang="en-US" altLang="en-US" sz="3600" i="1" dirty="0">
                <a:solidFill>
                  <a:schemeClr val="tx1"/>
                </a:solidFill>
              </a:rPr>
              <a:t>Acidification</a:t>
            </a:r>
            <a:br>
              <a:rPr lang="en-US" altLang="en-US" sz="3600" i="1" dirty="0">
                <a:solidFill>
                  <a:schemeClr val="tx1"/>
                </a:solidFill>
              </a:rPr>
            </a:br>
            <a:endParaRPr lang="en-US" sz="3600" dirty="0">
              <a:solidFill>
                <a:schemeClr val="tx1"/>
              </a:solidFill>
            </a:endParaRPr>
          </a:p>
        </p:txBody>
      </p:sp>
      <p:pic>
        <p:nvPicPr>
          <p:cNvPr id="4" name="Picture 1" descr="_45552631_ocean_acidification02_466in.gif"/>
          <p:cNvPicPr>
            <a:picLocks noGrp="1" noChangeAspect="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295400" y="1447800"/>
            <a:ext cx="7391399" cy="4648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87614886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051" name="Content Placeholder 2"/>
          <p:cNvSpPr>
            <a:spLocks noGrp="1"/>
          </p:cNvSpPr>
          <p:nvPr>
            <p:ph idx="1"/>
          </p:nvPr>
        </p:nvSpPr>
        <p:spPr>
          <a:xfrm>
            <a:off x="457200" y="1143000"/>
            <a:ext cx="8229600" cy="4864291"/>
          </a:xfrm>
        </p:spPr>
        <p:txBody>
          <a:bodyPr>
            <a:normAutofit fontScale="92500" lnSpcReduction="20000"/>
          </a:bodyPr>
          <a:lstStyle/>
          <a:p>
            <a:r>
              <a:rPr lang="en-US" altLang="en-US" sz="2800" dirty="0" smtClean="0">
                <a:solidFill>
                  <a:srgbClr val="FF0000"/>
                </a:solidFill>
              </a:rPr>
              <a:t>Ocean Acidification </a:t>
            </a:r>
            <a:r>
              <a:rPr lang="en-US" altLang="en-US" sz="2800" dirty="0" smtClean="0">
                <a:solidFill>
                  <a:schemeClr val="tx1"/>
                </a:solidFill>
              </a:rPr>
              <a:t>is the name given to ongoing decrease in pH of the earth’s Oceans.</a:t>
            </a:r>
          </a:p>
          <a:p>
            <a:endParaRPr lang="en-US" altLang="en-US" sz="800" dirty="0" smtClean="0">
              <a:solidFill>
                <a:schemeClr val="tx1"/>
              </a:solidFill>
            </a:endParaRPr>
          </a:p>
          <a:p>
            <a:r>
              <a:rPr lang="en-US" altLang="en-US" sz="2800" dirty="0" smtClean="0">
                <a:solidFill>
                  <a:schemeClr val="tx1"/>
                </a:solidFill>
              </a:rPr>
              <a:t>Caused by the Ocean’s uptake of anthropogenic carbon dioxide from the atmosphere.</a:t>
            </a:r>
          </a:p>
          <a:p>
            <a:endParaRPr lang="en-US" altLang="en-US" sz="800" dirty="0" smtClean="0">
              <a:solidFill>
                <a:schemeClr val="tx1"/>
              </a:solidFill>
            </a:endParaRPr>
          </a:p>
          <a:p>
            <a:r>
              <a:rPr lang="en-US" altLang="en-US" sz="2800" dirty="0" smtClean="0">
                <a:solidFill>
                  <a:schemeClr val="tx1"/>
                </a:solidFill>
              </a:rPr>
              <a:t>Between 1751 and 1994 the surface ocean pH is estimated to have decreased from 8.25 to 8.14.</a:t>
            </a:r>
          </a:p>
          <a:p>
            <a:endParaRPr lang="en-US" altLang="en-US" sz="800" dirty="0" smtClean="0">
              <a:solidFill>
                <a:schemeClr val="tx1"/>
              </a:solidFill>
            </a:endParaRPr>
          </a:p>
          <a:p>
            <a:r>
              <a:rPr lang="en-US" altLang="en-US" sz="2800" dirty="0" smtClean="0">
                <a:solidFill>
                  <a:schemeClr val="tx1"/>
                </a:solidFill>
              </a:rPr>
              <a:t>It is believed the resulting continual decrease in pH will have a negative effect for oceanic calcifying organisms (Projected pH 2100 = 7.82).</a:t>
            </a:r>
          </a:p>
        </p:txBody>
      </p:sp>
      <p:sp>
        <p:nvSpPr>
          <p:cNvPr id="130050" name="Title 1"/>
          <p:cNvSpPr>
            <a:spLocks noGrp="1"/>
          </p:cNvSpPr>
          <p:nvPr>
            <p:ph type="title"/>
          </p:nvPr>
        </p:nvSpPr>
        <p:spPr>
          <a:xfrm>
            <a:off x="457200" y="274638"/>
            <a:ext cx="8229600" cy="792162"/>
          </a:xfrm>
        </p:spPr>
        <p:txBody>
          <a:bodyPr/>
          <a:lstStyle/>
          <a:p>
            <a:r>
              <a:rPr lang="en-US" altLang="en-US" sz="4400" i="1" dirty="0" smtClean="0"/>
              <a:t>CO</a:t>
            </a:r>
            <a:r>
              <a:rPr lang="en-US" altLang="en-US" sz="4400" i="1" baseline="-25000" dirty="0" smtClean="0"/>
              <a:t>2</a:t>
            </a:r>
            <a:r>
              <a:rPr lang="en-US" altLang="en-US" sz="4400" i="1" dirty="0" smtClean="0"/>
              <a:t> and Ocean Acidification</a:t>
            </a:r>
            <a:endParaRPr lang="en-US" altLang="en-US" sz="4400" dirty="0" smtClean="0"/>
          </a:p>
        </p:txBody>
      </p:sp>
      <p:sp>
        <p:nvSpPr>
          <p:cNvPr id="130052" name="Rectangle 3"/>
          <p:cNvSpPr>
            <a:spLocks noChangeArrowheads="1"/>
          </p:cNvSpPr>
          <p:nvPr/>
        </p:nvSpPr>
        <p:spPr bwMode="auto">
          <a:xfrm>
            <a:off x="672612" y="5772151"/>
            <a:ext cx="7763608" cy="12003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en-US" altLang="en-US" b="1">
                <a:solidFill>
                  <a:srgbClr val="C74F25"/>
                </a:solidFill>
                <a:latin typeface="Times New Roman" pitchFamily="18" charset="0"/>
              </a:rPr>
              <a:t>Orr, James C.; Fabry, Victoria J.; Aumont, Olivier; Bopp, Laurent; Doney, Scott C.; Feely, Richard A.  (2005). “Anthropogenic ocean acidification over the twenty-first century and its impact on calcifying organisms” </a:t>
            </a:r>
            <a:r>
              <a:rPr lang="en-US" altLang="en-US" b="1" i="1">
                <a:solidFill>
                  <a:srgbClr val="C74F25"/>
                </a:solidFill>
                <a:latin typeface="Times New Roman" pitchFamily="18" charset="0"/>
              </a:rPr>
              <a:t>Nature</a:t>
            </a:r>
            <a:r>
              <a:rPr lang="en-US" altLang="en-US" b="1">
                <a:solidFill>
                  <a:srgbClr val="C74F25"/>
                </a:solidFill>
                <a:latin typeface="Times New Roman" pitchFamily="18" charset="0"/>
              </a:rPr>
              <a:t> 437 (7059): 681-686.</a:t>
            </a:r>
            <a:endParaRPr lang="en-US" altLang="en-US"/>
          </a:p>
        </p:txBody>
      </p:sp>
    </p:spTree>
    <p:extLst>
      <p:ext uri="{BB962C8B-B14F-4D97-AF65-F5344CB8AC3E}">
        <p14:creationId xmlns:p14="http://schemas.microsoft.com/office/powerpoint/2010/main" val="330554920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10000"/>
          </a:bodyPr>
          <a:lstStyle/>
          <a:p>
            <a:r>
              <a:rPr lang="en-US" dirty="0"/>
              <a:t>The implications of climate change on public health are broad and vast</a:t>
            </a:r>
            <a:r>
              <a:rPr lang="en-US" dirty="0" smtClean="0"/>
              <a:t>.</a:t>
            </a:r>
          </a:p>
          <a:p>
            <a:r>
              <a:rPr lang="en-US" dirty="0"/>
              <a:t>The interconnectedness of all </a:t>
            </a:r>
            <a:r>
              <a:rPr lang="en-US" dirty="0" smtClean="0"/>
              <a:t>of earth's </a:t>
            </a:r>
            <a:r>
              <a:rPr lang="en-US" dirty="0"/>
              <a:t>systems and human health is an area that is a challenge to study; the climate change scenarios </a:t>
            </a:r>
            <a:r>
              <a:rPr lang="en-US" dirty="0" smtClean="0"/>
              <a:t>are variable.</a:t>
            </a:r>
          </a:p>
          <a:p>
            <a:r>
              <a:rPr lang="en-US" dirty="0"/>
              <a:t>Public health is directly tied to the human ecosystem that we create through our </a:t>
            </a:r>
            <a:r>
              <a:rPr lang="en-US" dirty="0" smtClean="0"/>
              <a:t>unsustainable activities.</a:t>
            </a:r>
          </a:p>
          <a:p>
            <a:r>
              <a:rPr lang="en-US" dirty="0"/>
              <a:t>The deterioration of public health on this planet is perhaps the most important consequence of </a:t>
            </a:r>
            <a:r>
              <a:rPr lang="en-US" dirty="0" smtClean="0"/>
              <a:t>our own </a:t>
            </a:r>
            <a:r>
              <a:rPr lang="en-US" dirty="0"/>
              <a:t>unsustainable choices.</a:t>
            </a:r>
          </a:p>
        </p:txBody>
      </p:sp>
      <p:sp>
        <p:nvSpPr>
          <p:cNvPr id="3" name="Title 2"/>
          <p:cNvSpPr>
            <a:spLocks noGrp="1"/>
          </p:cNvSpPr>
          <p:nvPr>
            <p:ph type="title"/>
          </p:nvPr>
        </p:nvSpPr>
        <p:spPr/>
        <p:txBody>
          <a:bodyPr/>
          <a:lstStyle/>
          <a:p>
            <a:r>
              <a:rPr lang="en-US" dirty="0" smtClean="0"/>
              <a:t>Conclusions</a:t>
            </a:r>
            <a:endParaRPr lang="en-US" dirty="0"/>
          </a:p>
        </p:txBody>
      </p:sp>
    </p:spTree>
    <p:extLst>
      <p:ext uri="{BB962C8B-B14F-4D97-AF65-F5344CB8AC3E}">
        <p14:creationId xmlns:p14="http://schemas.microsoft.com/office/powerpoint/2010/main" val="314221357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4 main definitions, we will select two:</a:t>
            </a:r>
          </a:p>
          <a:p>
            <a:r>
              <a:rPr lang="en-US" dirty="0" smtClean="0"/>
              <a:t>Public health is the ‘health or physical well-being of a whole community’ (The National Resources Defense Council)</a:t>
            </a:r>
          </a:p>
          <a:p>
            <a:r>
              <a:rPr lang="en-US" dirty="0"/>
              <a:t>The New Zealand Ministry of </a:t>
            </a:r>
            <a:r>
              <a:rPr lang="en-US" dirty="0" smtClean="0"/>
              <a:t>Health defines </a:t>
            </a:r>
            <a:r>
              <a:rPr lang="en-US" dirty="0"/>
              <a:t>it as </a:t>
            </a:r>
            <a:r>
              <a:rPr lang="en-US" dirty="0" smtClean="0"/>
              <a:t>‘the </a:t>
            </a:r>
            <a:r>
              <a:rPr lang="en-US" dirty="0"/>
              <a:t>science and art of promoting health, </a:t>
            </a:r>
            <a:r>
              <a:rPr lang="en-US" dirty="0" smtClean="0"/>
              <a:t>preventing disease </a:t>
            </a:r>
            <a:r>
              <a:rPr lang="en-US" dirty="0"/>
              <a:t>and prolonging life through organized </a:t>
            </a:r>
            <a:r>
              <a:rPr lang="en-US" dirty="0" smtClean="0"/>
              <a:t>efforts </a:t>
            </a:r>
            <a:r>
              <a:rPr lang="en-US" dirty="0"/>
              <a:t>of </a:t>
            </a:r>
            <a:r>
              <a:rPr lang="en-US" dirty="0" smtClean="0"/>
              <a:t>society’.</a:t>
            </a:r>
            <a:endParaRPr lang="en-US" dirty="0"/>
          </a:p>
        </p:txBody>
      </p:sp>
      <p:sp>
        <p:nvSpPr>
          <p:cNvPr id="3" name="Title 2"/>
          <p:cNvSpPr>
            <a:spLocks noGrp="1"/>
          </p:cNvSpPr>
          <p:nvPr>
            <p:ph type="title"/>
          </p:nvPr>
        </p:nvSpPr>
        <p:spPr/>
        <p:txBody>
          <a:bodyPr/>
          <a:lstStyle/>
          <a:p>
            <a:r>
              <a:rPr lang="en-US" dirty="0" smtClean="0"/>
              <a:t>What is ‘public health’?</a:t>
            </a:r>
            <a:endParaRPr lang="en-US" dirty="0"/>
          </a:p>
        </p:txBody>
      </p:sp>
    </p:spTree>
    <p:extLst>
      <p:ext uri="{BB962C8B-B14F-4D97-AF65-F5344CB8AC3E}">
        <p14:creationId xmlns:p14="http://schemas.microsoft.com/office/powerpoint/2010/main" val="241657197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77500" lnSpcReduction="20000"/>
          </a:bodyPr>
          <a:lstStyle/>
          <a:p>
            <a:r>
              <a:rPr lang="en-US" dirty="0" smtClean="0"/>
              <a:t>There are several pathways </a:t>
            </a:r>
            <a:r>
              <a:rPr lang="en-US" dirty="0"/>
              <a:t>by which climate change </a:t>
            </a:r>
            <a:r>
              <a:rPr lang="en-US" dirty="0" smtClean="0"/>
              <a:t>affects </a:t>
            </a:r>
            <a:r>
              <a:rPr lang="en-US" dirty="0"/>
              <a:t>public </a:t>
            </a:r>
            <a:r>
              <a:rPr lang="en-US" dirty="0" smtClean="0"/>
              <a:t>health (Figure on next slide):</a:t>
            </a:r>
          </a:p>
          <a:p>
            <a:r>
              <a:rPr lang="en-US" dirty="0" smtClean="0"/>
              <a:t>Natural </a:t>
            </a:r>
            <a:r>
              <a:rPr lang="en-US" dirty="0"/>
              <a:t>and </a:t>
            </a:r>
            <a:r>
              <a:rPr lang="en-US" dirty="0" smtClean="0"/>
              <a:t>anthropogenic (human-caused) </a:t>
            </a:r>
            <a:r>
              <a:rPr lang="en-US" dirty="0"/>
              <a:t>activities </a:t>
            </a:r>
            <a:r>
              <a:rPr lang="en-US" dirty="0" smtClean="0"/>
              <a:t>both affect </a:t>
            </a:r>
            <a:r>
              <a:rPr lang="en-US" dirty="0"/>
              <a:t>climate </a:t>
            </a:r>
            <a:r>
              <a:rPr lang="en-US" dirty="0" smtClean="0"/>
              <a:t>change (left of the diagram) by causing changes in frequency, intensity and means of temperature, precipitation, humidity, wind patterns</a:t>
            </a:r>
          </a:p>
          <a:p>
            <a:r>
              <a:rPr lang="en-US" dirty="0" smtClean="0"/>
              <a:t>Mitigation? – through mitigation (reduction in GHGs), we can reduce climate change (mostly developed countries).</a:t>
            </a:r>
          </a:p>
          <a:p>
            <a:r>
              <a:rPr lang="en-US" dirty="0" smtClean="0"/>
              <a:t> Climate change affects the environment in 4 broad pathways (middle of the diagram):</a:t>
            </a:r>
          </a:p>
          <a:p>
            <a:pPr lvl="1"/>
            <a:r>
              <a:rPr lang="en-US" dirty="0" smtClean="0"/>
              <a:t>Extreme weather events</a:t>
            </a:r>
          </a:p>
          <a:p>
            <a:pPr lvl="1"/>
            <a:r>
              <a:rPr lang="en-US" dirty="0" smtClean="0"/>
              <a:t>Effects on ecosystems</a:t>
            </a:r>
          </a:p>
          <a:p>
            <a:pPr lvl="1"/>
            <a:r>
              <a:rPr lang="en-US" dirty="0" smtClean="0"/>
              <a:t>Sea level rise</a:t>
            </a:r>
          </a:p>
          <a:p>
            <a:pPr lvl="1"/>
            <a:r>
              <a:rPr lang="en-US" dirty="0" smtClean="0"/>
              <a:t>Environmental degradation</a:t>
            </a:r>
          </a:p>
          <a:p>
            <a:r>
              <a:rPr lang="en-US" dirty="0" smtClean="0"/>
              <a:t>These 4 environmental effects affects public health (5 impacts on right of diagram) </a:t>
            </a:r>
          </a:p>
          <a:p>
            <a:pPr lvl="1"/>
            <a:endParaRPr lang="en-US" dirty="0" smtClean="0"/>
          </a:p>
          <a:p>
            <a:pPr lvl="1"/>
            <a:endParaRPr lang="en-US" dirty="0" smtClean="0"/>
          </a:p>
          <a:p>
            <a:pPr lvl="1"/>
            <a:endParaRPr lang="en-US" dirty="0" smtClean="0"/>
          </a:p>
          <a:p>
            <a:pPr lvl="1"/>
            <a:endParaRPr lang="en-US" dirty="0" smtClean="0"/>
          </a:p>
          <a:p>
            <a:pPr lvl="1"/>
            <a:endParaRPr lang="en-US" dirty="0"/>
          </a:p>
          <a:p>
            <a:endParaRPr lang="en-US" dirty="0"/>
          </a:p>
        </p:txBody>
      </p:sp>
      <p:sp>
        <p:nvSpPr>
          <p:cNvPr id="3" name="Title 2"/>
          <p:cNvSpPr>
            <a:spLocks noGrp="1"/>
          </p:cNvSpPr>
          <p:nvPr>
            <p:ph type="title"/>
          </p:nvPr>
        </p:nvSpPr>
        <p:spPr/>
        <p:txBody>
          <a:bodyPr>
            <a:normAutofit fontScale="90000"/>
          </a:bodyPr>
          <a:lstStyle/>
          <a:p>
            <a:r>
              <a:rPr lang="en-US" u="sng" dirty="0" smtClean="0"/>
              <a:t>Impacts of climate change on public health (section 2.5.4, text)</a:t>
            </a:r>
            <a:endParaRPr lang="en-US" u="sng" dirty="0"/>
          </a:p>
        </p:txBody>
      </p:sp>
    </p:spTree>
    <p:extLst>
      <p:ext uri="{BB962C8B-B14F-4D97-AF65-F5344CB8AC3E}">
        <p14:creationId xmlns:p14="http://schemas.microsoft.com/office/powerpoint/2010/main" val="176257340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20000"/>
          </a:bodyPr>
          <a:lstStyle/>
          <a:p>
            <a:r>
              <a:rPr lang="en-US" dirty="0" smtClean="0"/>
              <a:t>A) heat </a:t>
            </a:r>
            <a:r>
              <a:rPr lang="en-US" dirty="0"/>
              <a:t>induced morbidity and mortality, </a:t>
            </a:r>
            <a:endParaRPr lang="en-US" dirty="0" smtClean="0"/>
          </a:p>
          <a:p>
            <a:pPr marL="109728" indent="0">
              <a:buNone/>
            </a:pPr>
            <a:endParaRPr lang="en-US" dirty="0" smtClean="0"/>
          </a:p>
          <a:p>
            <a:r>
              <a:rPr lang="en-US" dirty="0" smtClean="0"/>
              <a:t>B) infectious diseases</a:t>
            </a:r>
            <a:r>
              <a:rPr lang="en-US" dirty="0"/>
              <a:t>, and </a:t>
            </a:r>
            <a:endParaRPr lang="en-US" dirty="0" smtClean="0"/>
          </a:p>
          <a:p>
            <a:pPr marL="109728" indent="0">
              <a:buNone/>
            </a:pPr>
            <a:endParaRPr lang="en-US" dirty="0" smtClean="0"/>
          </a:p>
          <a:p>
            <a:r>
              <a:rPr lang="en-US" dirty="0" smtClean="0"/>
              <a:t>C) impacts </a:t>
            </a:r>
            <a:r>
              <a:rPr lang="en-US" dirty="0"/>
              <a:t>due to the </a:t>
            </a:r>
            <a:r>
              <a:rPr lang="en-US" dirty="0" smtClean="0"/>
              <a:t>effect </a:t>
            </a:r>
            <a:r>
              <a:rPr lang="en-US" dirty="0"/>
              <a:t>of extreme weather such as </a:t>
            </a:r>
            <a:r>
              <a:rPr lang="en-US" dirty="0" smtClean="0"/>
              <a:t>flooding </a:t>
            </a:r>
            <a:r>
              <a:rPr lang="en-US" dirty="0"/>
              <a:t>and drought on the social </a:t>
            </a:r>
            <a:r>
              <a:rPr lang="en-US" dirty="0" smtClean="0"/>
              <a:t>welfare of </a:t>
            </a:r>
            <a:r>
              <a:rPr lang="en-US" dirty="0"/>
              <a:t>the </a:t>
            </a:r>
            <a:r>
              <a:rPr lang="en-US" dirty="0" smtClean="0"/>
              <a:t>population</a:t>
            </a:r>
          </a:p>
          <a:p>
            <a:pPr>
              <a:buNone/>
            </a:pPr>
            <a:endParaRPr lang="en-US" dirty="0" smtClean="0"/>
          </a:p>
          <a:p>
            <a:r>
              <a:rPr lang="en-US" u="sng" dirty="0"/>
              <a:t>Note</a:t>
            </a:r>
            <a:r>
              <a:rPr lang="en-US" dirty="0"/>
              <a:t>: Measurement of health </a:t>
            </a:r>
            <a:r>
              <a:rPr lang="en-US" dirty="0" smtClean="0"/>
              <a:t>effects </a:t>
            </a:r>
            <a:r>
              <a:rPr lang="en-US" dirty="0"/>
              <a:t>from climate change can only be </a:t>
            </a:r>
            <a:r>
              <a:rPr lang="en-US" u="sng" dirty="0"/>
              <a:t>very </a:t>
            </a:r>
            <a:r>
              <a:rPr lang="en-US" u="sng" dirty="0" smtClean="0"/>
              <a:t>approximate</a:t>
            </a:r>
          </a:p>
          <a:p>
            <a:pPr>
              <a:buNone/>
            </a:pPr>
            <a:endParaRPr lang="en-US" u="sng" dirty="0" smtClean="0"/>
          </a:p>
          <a:p>
            <a:pPr>
              <a:buNone/>
            </a:pPr>
            <a:r>
              <a:rPr lang="en-US" sz="2200" i="1" dirty="0" smtClean="0"/>
              <a:t>Next slide shows overview of ‘Impacts of climate change on public health’</a:t>
            </a:r>
            <a:endParaRPr lang="en-US" sz="2200" i="1" dirty="0"/>
          </a:p>
        </p:txBody>
      </p:sp>
      <p:sp>
        <p:nvSpPr>
          <p:cNvPr id="3" name="Title 2"/>
          <p:cNvSpPr>
            <a:spLocks noGrp="1"/>
          </p:cNvSpPr>
          <p:nvPr>
            <p:ph type="title"/>
          </p:nvPr>
        </p:nvSpPr>
        <p:spPr/>
        <p:txBody>
          <a:bodyPr>
            <a:normAutofit fontScale="90000"/>
          </a:bodyPr>
          <a:lstStyle/>
          <a:p>
            <a:r>
              <a:rPr lang="en-US" dirty="0" smtClean="0"/>
              <a:t>The health impacts of climate change – 3 main categories:</a:t>
            </a:r>
            <a:endParaRPr lang="en-US" dirty="0"/>
          </a:p>
        </p:txBody>
      </p:sp>
    </p:spTree>
    <p:extLst>
      <p:ext uri="{BB962C8B-B14F-4D97-AF65-F5344CB8AC3E}">
        <p14:creationId xmlns:p14="http://schemas.microsoft.com/office/powerpoint/2010/main" val="395472697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25218716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Some examples of health effects from </a:t>
            </a:r>
            <a:r>
              <a:rPr lang="en-US" smtClean="0"/>
              <a:t>environmental effects</a:t>
            </a:r>
            <a:endParaRPr lang="en-US"/>
          </a:p>
        </p:txBody>
      </p:sp>
      <p:sp>
        <p:nvSpPr>
          <p:cNvPr id="3" name="Content Placeholder 2"/>
          <p:cNvSpPr>
            <a:spLocks noGrp="1"/>
          </p:cNvSpPr>
          <p:nvPr>
            <p:ph idx="1"/>
          </p:nvPr>
        </p:nvSpPr>
        <p:spPr/>
        <p:txBody>
          <a:bodyPr/>
          <a:lstStyle/>
          <a:p>
            <a:r>
              <a:rPr lang="en-US" u="sng" dirty="0" smtClean="0"/>
              <a:t>Extreme weather-higher temperatures in summer increase mortality</a:t>
            </a:r>
            <a:r>
              <a:rPr lang="en-US" dirty="0" smtClean="0"/>
              <a:t>, </a:t>
            </a:r>
          </a:p>
          <a:p>
            <a:pPr lvl="1"/>
            <a:r>
              <a:rPr lang="en-US" dirty="0" smtClean="0"/>
              <a:t>e.g. 2003 heat wave in Europe (global warming from human-generated greenhouse gas emissions accounted for half of the heat during the heat waves, therefore half of the deaths are due to human action!)</a:t>
            </a:r>
          </a:p>
          <a:p>
            <a:pPr lvl="1"/>
            <a:r>
              <a:rPr lang="en-US" dirty="0" smtClean="0"/>
              <a:t>Urban cities are more likely to suffer heat waves due to ‘Urban Heat Island’ effect (see next slide). Lack of vegetation (and therefore lack of cooling effect of evaporation) in cities produce the </a:t>
            </a:r>
            <a:r>
              <a:rPr lang="en-US" dirty="0"/>
              <a:t>‘Urban Heat Island’ </a:t>
            </a:r>
            <a:r>
              <a:rPr lang="en-US" dirty="0" smtClean="0"/>
              <a:t>effect</a:t>
            </a:r>
            <a:endParaRPr lang="en-US" dirty="0"/>
          </a:p>
        </p:txBody>
      </p:sp>
    </p:spTree>
    <p:extLst>
      <p:ext uri="{BB962C8B-B14F-4D97-AF65-F5344CB8AC3E}">
        <p14:creationId xmlns:p14="http://schemas.microsoft.com/office/powerpoint/2010/main" val="55273521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Urban Heat-Island profile</a:t>
            </a:r>
            <a:endParaRPr lang="en-US" dirty="0"/>
          </a:p>
        </p:txBody>
      </p:sp>
      <p:pic>
        <p:nvPicPr>
          <p:cNvPr id="1026"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457200" y="1778221"/>
            <a:ext cx="8229600" cy="393179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147430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a:t>Adaptation can help reduce mortality </a:t>
            </a:r>
            <a:endParaRPr lang="en-US" dirty="0" smtClean="0"/>
          </a:p>
          <a:p>
            <a:pPr lvl="1"/>
            <a:r>
              <a:rPr lang="en-US" dirty="0" smtClean="0"/>
              <a:t>through </a:t>
            </a:r>
            <a:r>
              <a:rPr lang="en-US" dirty="0"/>
              <a:t>greater prevention </a:t>
            </a:r>
            <a:r>
              <a:rPr lang="en-US" dirty="0" smtClean="0"/>
              <a:t>awareness (people being warned through media) </a:t>
            </a:r>
          </a:p>
          <a:p>
            <a:pPr lvl="1"/>
            <a:r>
              <a:rPr lang="en-US" dirty="0" smtClean="0"/>
              <a:t>And by providing </a:t>
            </a:r>
            <a:r>
              <a:rPr lang="en-US" dirty="0"/>
              <a:t>more air-conditioning and cooling </a:t>
            </a:r>
            <a:r>
              <a:rPr lang="en-US" dirty="0" smtClean="0"/>
              <a:t>centers, fountains etc.  throughout the cities</a:t>
            </a:r>
          </a:p>
          <a:p>
            <a:r>
              <a:rPr lang="en-US" dirty="0" smtClean="0"/>
              <a:t>Deaths due to heat waves are expected to increase by 5.7 % (as a result of climate change)</a:t>
            </a:r>
            <a:endParaRPr lang="en-US" dirty="0"/>
          </a:p>
        </p:txBody>
      </p:sp>
      <p:sp>
        <p:nvSpPr>
          <p:cNvPr id="3" name="Title 2"/>
          <p:cNvSpPr>
            <a:spLocks noGrp="1"/>
          </p:cNvSpPr>
          <p:nvPr>
            <p:ph type="title"/>
          </p:nvPr>
        </p:nvSpPr>
        <p:spPr/>
        <p:txBody>
          <a:bodyPr>
            <a:normAutofit fontScale="90000"/>
          </a:bodyPr>
          <a:lstStyle/>
          <a:p>
            <a:r>
              <a:rPr lang="en-US" dirty="0" smtClean="0"/>
              <a:t>How can deaths from heat waves be prevented?</a:t>
            </a:r>
            <a:endParaRPr lang="en-US" dirty="0"/>
          </a:p>
        </p:txBody>
      </p:sp>
    </p:spTree>
    <p:extLst>
      <p:ext uri="{BB962C8B-B14F-4D97-AF65-F5344CB8AC3E}">
        <p14:creationId xmlns:p14="http://schemas.microsoft.com/office/powerpoint/2010/main" val="188729956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70000" lnSpcReduction="20000"/>
          </a:bodyPr>
          <a:lstStyle/>
          <a:p>
            <a:r>
              <a:rPr lang="en-US" dirty="0" smtClean="0"/>
              <a:t>Increased carbon dioxide in the air promotes plant growth and reproduction – which means more pollen in the air</a:t>
            </a:r>
          </a:p>
          <a:p>
            <a:r>
              <a:rPr lang="en-US" dirty="0" smtClean="0"/>
              <a:t>More pollen  can lead to more allergic reactions (asthma attacks, sinus diseases etc.)</a:t>
            </a:r>
          </a:p>
          <a:p>
            <a:r>
              <a:rPr lang="en-US" u="sng" dirty="0" smtClean="0"/>
              <a:t>Infectious </a:t>
            </a:r>
            <a:r>
              <a:rPr lang="en-US" u="sng" dirty="0"/>
              <a:t>diseases</a:t>
            </a:r>
            <a:r>
              <a:rPr lang="en-US" dirty="0"/>
              <a:t> are </a:t>
            </a:r>
            <a:r>
              <a:rPr lang="en-US" dirty="0" smtClean="0"/>
              <a:t>influenced </a:t>
            </a:r>
            <a:r>
              <a:rPr lang="en-US" dirty="0"/>
              <a:t>by </a:t>
            </a:r>
            <a:r>
              <a:rPr lang="en-US" dirty="0" smtClean="0"/>
              <a:t>climate, </a:t>
            </a:r>
            <a:r>
              <a:rPr lang="en-US" dirty="0"/>
              <a:t>as pathogen survival rates are strongly </a:t>
            </a:r>
            <a:r>
              <a:rPr lang="en-US" dirty="0" smtClean="0"/>
              <a:t>affected </a:t>
            </a:r>
            <a:r>
              <a:rPr lang="en-US" dirty="0"/>
              <a:t>by </a:t>
            </a:r>
            <a:r>
              <a:rPr lang="en-US" dirty="0" smtClean="0"/>
              <a:t>temperature change</a:t>
            </a:r>
            <a:endParaRPr lang="en-US" dirty="0"/>
          </a:p>
          <a:p>
            <a:r>
              <a:rPr lang="en-US" dirty="0"/>
              <a:t>Diseases carried by birds, animals, and insects (vector-born)  such as malaria, </a:t>
            </a:r>
            <a:r>
              <a:rPr lang="en-US" dirty="0" smtClean="0"/>
              <a:t>dengue fever</a:t>
            </a:r>
            <a:r>
              <a:rPr lang="en-US" dirty="0"/>
              <a:t>, and dengue hemorrhagic fever  may be </a:t>
            </a:r>
            <a:r>
              <a:rPr lang="en-US" dirty="0" smtClean="0"/>
              <a:t>influenced </a:t>
            </a:r>
            <a:r>
              <a:rPr lang="en-US" dirty="0"/>
              <a:t>by temperature as </a:t>
            </a:r>
            <a:r>
              <a:rPr lang="en-US" u="sng" dirty="0"/>
              <a:t>mosquitoes are sensitive </a:t>
            </a:r>
            <a:r>
              <a:rPr lang="en-US" u="sng" dirty="0" smtClean="0"/>
              <a:t>to climate </a:t>
            </a:r>
            <a:r>
              <a:rPr lang="en-US" u="sng" dirty="0"/>
              <a:t>conditions such as temperature humidity, solar radiation, and rainfall</a:t>
            </a:r>
            <a:r>
              <a:rPr lang="en-US" dirty="0" smtClean="0"/>
              <a:t>.</a:t>
            </a:r>
          </a:p>
          <a:p>
            <a:r>
              <a:rPr lang="en-US" dirty="0" smtClean="0"/>
              <a:t>Examples: El Nino and cholera in Bangladesh; malaria increase in eastern Africa</a:t>
            </a:r>
          </a:p>
          <a:p>
            <a:r>
              <a:rPr lang="en-US" dirty="0" smtClean="0"/>
              <a:t>Extreme rainfall events lead to flooding, which may cause untreated sewage to pollute coastal waters and cause skin infections to bathers; mosquito breeding areas increase leading to more dengue cases etc. </a:t>
            </a:r>
            <a:endParaRPr lang="en-US" dirty="0"/>
          </a:p>
        </p:txBody>
      </p:sp>
      <p:sp>
        <p:nvSpPr>
          <p:cNvPr id="3" name="Title 2"/>
          <p:cNvSpPr>
            <a:spLocks noGrp="1"/>
          </p:cNvSpPr>
          <p:nvPr>
            <p:ph type="title"/>
          </p:nvPr>
        </p:nvSpPr>
        <p:spPr/>
        <p:txBody>
          <a:bodyPr>
            <a:normAutofit fontScale="90000"/>
          </a:bodyPr>
          <a:lstStyle/>
          <a:p>
            <a:r>
              <a:rPr lang="en-US" dirty="0" smtClean="0"/>
              <a:t>Other effects of climate change on health:</a:t>
            </a:r>
            <a:endParaRPr lang="en-US" dirty="0"/>
          </a:p>
        </p:txBody>
      </p:sp>
    </p:spTree>
    <p:extLst>
      <p:ext uri="{BB962C8B-B14F-4D97-AF65-F5344CB8AC3E}">
        <p14:creationId xmlns:p14="http://schemas.microsoft.com/office/powerpoint/2010/main" val="4088136517"/>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804</TotalTime>
  <Words>935</Words>
  <Application>Microsoft Office PowerPoint</Application>
  <PresentationFormat>On-screen Show (4:3)</PresentationFormat>
  <Paragraphs>72</Paragraphs>
  <Slides>14</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14</vt:i4>
      </vt:variant>
    </vt:vector>
  </HeadingPairs>
  <TitlesOfParts>
    <vt:vector size="21" baseType="lpstr">
      <vt:lpstr>Arial</vt:lpstr>
      <vt:lpstr>Lucida Sans Unicode</vt:lpstr>
      <vt:lpstr>Times New Roman</vt:lpstr>
      <vt:lpstr>Verdana</vt:lpstr>
      <vt:lpstr>Wingdings 2</vt:lpstr>
      <vt:lpstr>Wingdings 3</vt:lpstr>
      <vt:lpstr>Concourse</vt:lpstr>
      <vt:lpstr>ENS803 Climate Change Impacts</vt:lpstr>
      <vt:lpstr>What is ‘public health’?</vt:lpstr>
      <vt:lpstr>Impacts of climate change on public health (section 2.5.4, text)</vt:lpstr>
      <vt:lpstr>The health impacts of climate change – 3 main categories:</vt:lpstr>
      <vt:lpstr>PowerPoint Presentation</vt:lpstr>
      <vt:lpstr>Some examples of health effects from environmental effects</vt:lpstr>
      <vt:lpstr>Urban Heat-Island profile</vt:lpstr>
      <vt:lpstr>How can deaths from heat waves be prevented?</vt:lpstr>
      <vt:lpstr>Other effects of climate change on health:</vt:lpstr>
      <vt:lpstr>Effects of climate change on food production?</vt:lpstr>
      <vt:lpstr>Climate change and ocean acidification?</vt:lpstr>
      <vt:lpstr>Another Result of Increasing CO2:Ocean Acidification </vt:lpstr>
      <vt:lpstr>CO2 and Ocean Acidification</vt:lpstr>
      <vt:lpstr>Conclusions</vt:lpstr>
    </vt:vector>
  </TitlesOfParts>
  <Company>Hewlett-Packard Company</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EV302 Sustainable Development</dc:title>
  <dc:creator>User</dc:creator>
  <cp:lastModifiedBy>Bale</cp:lastModifiedBy>
  <cp:revision>49</cp:revision>
  <dcterms:created xsi:type="dcterms:W3CDTF">2016-09-13T03:49:15Z</dcterms:created>
  <dcterms:modified xsi:type="dcterms:W3CDTF">2018-08-19T13:05:56Z</dcterms:modified>
</cp:coreProperties>
</file>