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36" autoAdjust="0"/>
  </p:normalViewPr>
  <p:slideViewPr>
    <p:cSldViewPr>
      <p:cViewPr varScale="1">
        <p:scale>
          <a:sx n="61" d="100"/>
          <a:sy n="61" d="100"/>
        </p:scale>
        <p:origin x="15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8F6F9-C4AB-42A5-8A67-D233238121D8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B2E7F-DA80-45CC-BF3B-CF5D95E8A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09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5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0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B3943E1-BCFB-49DF-99A3-EA496204D912}" type="slidenum">
              <a:rPr lang="es-ES_tradnl" altLang="en-US" sz="1200"/>
              <a:pPr/>
              <a:t>7</a:t>
            </a:fld>
            <a:endParaRPr lang="es-ES_tradnl" alt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76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B2E7F-DA80-45CC-BF3B-CF5D95E8A8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4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3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8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6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7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7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1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1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7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5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885AE-36F3-4ACA-A903-6D4C1242B58D}" type="datetimeFigureOut">
              <a:rPr lang="en-US" smtClean="0"/>
              <a:t>25-May-20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760AE-9F30-4B5E-A599-070D9FFAA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8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14: Weapons </a:t>
            </a:r>
            <a:r>
              <a:rPr lang="en-US" dirty="0" smtClean="0"/>
              <a:t>of Mass </a:t>
            </a:r>
            <a:r>
              <a:rPr lang="en-US" dirty="0" smtClean="0"/>
              <a:t>Destruction and 9/11 incidence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b="1" i="0" dirty="0" smtClean="0">
                <a:latin typeface="Arial" charset="0"/>
              </a:rPr>
              <a:t>Weapons of Mass Destruction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0" i="0" dirty="0" smtClean="0">
                <a:latin typeface="Arial" charset="0"/>
              </a:rPr>
              <a:t>emit radioactive, biological, and chemical materials to harm other humans</a:t>
            </a:r>
            <a:endParaRPr lang="en-US" dirty="0" smtClean="0">
              <a:latin typeface="Arial" charset="0"/>
            </a:endParaRPr>
          </a:p>
          <a:p>
            <a:r>
              <a:rPr lang="en-US" b="1" i="0" dirty="0" smtClean="0">
                <a:latin typeface="Arial" charset="0"/>
              </a:rPr>
              <a:t>Chemical Weapons: Mustard Gas &amp; Chlorine Gas </a:t>
            </a:r>
            <a:r>
              <a:rPr lang="en-US" b="0" i="0" dirty="0" smtClean="0">
                <a:latin typeface="Arial" charset="0"/>
              </a:rPr>
              <a:t>blinded and killed thousands of civilians &amp; soldiers in World War I.</a:t>
            </a:r>
          </a:p>
          <a:p>
            <a:pPr>
              <a:defRPr/>
            </a:pPr>
            <a:r>
              <a:rPr lang="en-US" b="1" dirty="0" smtClean="0">
                <a:latin typeface="Arial" charset="0"/>
              </a:rPr>
              <a:t>Biological Weapons: </a:t>
            </a:r>
            <a:r>
              <a:rPr lang="en-US" dirty="0">
                <a:latin typeface="Arial" charset="0"/>
              </a:rPr>
              <a:t>Biological Weapons intentionally </a:t>
            </a:r>
            <a:r>
              <a:rPr lang="en-US" b="1" dirty="0">
                <a:latin typeface="Arial" charset="0"/>
              </a:rPr>
              <a:t>spread disease upon an enemy or </a:t>
            </a:r>
            <a:r>
              <a:rPr lang="en-US" b="1" dirty="0" smtClean="0">
                <a:latin typeface="Arial" charset="0"/>
              </a:rPr>
              <a:t>population</a:t>
            </a:r>
            <a:r>
              <a:rPr lang="en-US" dirty="0" smtClean="0">
                <a:latin typeface="Arial" charset="0"/>
              </a:rPr>
              <a:t>. Over </a:t>
            </a:r>
            <a:r>
              <a:rPr lang="en-US" dirty="0">
                <a:latin typeface="Arial" charset="0"/>
              </a:rPr>
              <a:t>20 toxins &amp; diseases, such as smallpox or anthrax, could be used as </a:t>
            </a:r>
            <a:r>
              <a:rPr lang="en-US" dirty="0" smtClean="0">
                <a:latin typeface="Arial" charset="0"/>
              </a:rPr>
              <a:t>weapons</a:t>
            </a:r>
          </a:p>
          <a:p>
            <a:pPr>
              <a:defRPr/>
            </a:pPr>
            <a:r>
              <a:rPr lang="en-US" b="1" dirty="0" smtClean="0">
                <a:latin typeface="Arial" charset="0"/>
              </a:rPr>
              <a:t>Nuclear Weapons</a:t>
            </a:r>
            <a:r>
              <a:rPr lang="en-US" dirty="0" smtClean="0">
                <a:latin typeface="Arial" charset="0"/>
              </a:rPr>
              <a:t>: </a:t>
            </a:r>
            <a:r>
              <a:rPr lang="en-US" b="1" dirty="0">
                <a:latin typeface="Arial" charset="0"/>
              </a:rPr>
              <a:t>Splitting of Atoms to create a massive </a:t>
            </a:r>
            <a:r>
              <a:rPr lang="en-US" b="1" dirty="0" smtClean="0">
                <a:latin typeface="Arial" charset="0"/>
              </a:rPr>
              <a:t>explosion</a:t>
            </a:r>
            <a:r>
              <a:rPr lang="en-US" dirty="0" smtClean="0">
                <a:latin typeface="Arial" charset="0"/>
              </a:rPr>
              <a:t>. After </a:t>
            </a:r>
            <a:r>
              <a:rPr lang="en-US" dirty="0">
                <a:latin typeface="Arial" charset="0"/>
              </a:rPr>
              <a:t>the explosion, radioactive material lingers causing </a:t>
            </a:r>
            <a:r>
              <a:rPr lang="en-US" dirty="0" smtClean="0">
                <a:latin typeface="Arial" charset="0"/>
              </a:rPr>
              <a:t>disease </a:t>
            </a:r>
            <a:r>
              <a:rPr lang="en-US" dirty="0">
                <a:latin typeface="Arial" charset="0"/>
              </a:rPr>
              <a:t>&amp; permanent defects among survivors</a:t>
            </a:r>
          </a:p>
          <a:p>
            <a:pPr>
              <a:defRPr/>
            </a:pPr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2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78"/>
    </mc:Choice>
    <mc:Fallback>
      <p:transition spd="slow" advTm="166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Laden’s rage against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He saw </a:t>
            </a:r>
            <a:r>
              <a:rPr lang="en-US" altLang="en-US" dirty="0">
                <a:ea typeface="ＭＳ Ｐゴシック" pitchFamily="34" charset="-128"/>
              </a:rPr>
              <a:t>the plot against Islam on every front, fomented by the United States and Europe in the west, Israel nearby, and India in the east </a:t>
            </a:r>
            <a:endParaRPr lang="en-US" altLang="en-US" dirty="0" smtClean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Key </a:t>
            </a:r>
            <a:r>
              <a:rPr lang="en-US" altLang="en-US" dirty="0">
                <a:ea typeface="ＭＳ Ｐゴシック" pitchFamily="34" charset="-128"/>
              </a:rPr>
              <a:t>element to his plan is jihad; </a:t>
            </a:r>
            <a:r>
              <a:rPr lang="en-US" altLang="en-US" b="1" dirty="0">
                <a:ea typeface="ＭＳ Ｐゴシック" pitchFamily="34" charset="-128"/>
              </a:rPr>
              <a:t>every Muslim is duty-bound to fight against the enemies of Islam, including the unbeliever and the corrupt followers who ally themselves with the enemy</a:t>
            </a:r>
            <a:r>
              <a:rPr lang="en-US" altLang="en-US" b="1" dirty="0" smtClean="0">
                <a:ea typeface="ＭＳ Ｐゴシック" pitchFamily="34" charset="-128"/>
              </a:rPr>
              <a:t>.</a:t>
            </a:r>
            <a:endParaRPr lang="en-US" altLang="en-US" b="1" dirty="0">
              <a:ea typeface="ＭＳ Ｐゴシック" pitchFamily="34" charset="-12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9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73"/>
    </mc:Choice>
    <mc:Fallback>
      <p:transition spd="slow" advTm="5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6397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9/11: </a:t>
            </a:r>
            <a:r>
              <a:rPr lang="en-US" sz="2800" dirty="0"/>
              <a:t>The Mastermind: </a:t>
            </a:r>
            <a:r>
              <a:rPr lang="en-US" sz="2800" dirty="0" smtClean="0"/>
              <a:t> Khalid </a:t>
            </a:r>
            <a:r>
              <a:rPr lang="en-US" sz="2800" dirty="0"/>
              <a:t>Sheikh Mohammed (KSM)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257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pitchFamily="34" charset="-128"/>
              </a:rPr>
              <a:t>Mastermind behind 9/11</a:t>
            </a:r>
          </a:p>
          <a:p>
            <a:pPr>
              <a:buFont typeface="Wingdings 2" charset="0"/>
              <a:buChar char=""/>
              <a:defRPr/>
            </a:pPr>
            <a:r>
              <a:rPr lang="en-US" sz="3600" dirty="0" smtClean="0"/>
              <a:t>Decided </a:t>
            </a:r>
            <a:r>
              <a:rPr lang="en-US" sz="3600" dirty="0"/>
              <a:t>to target </a:t>
            </a:r>
            <a:r>
              <a:rPr lang="en-US" sz="3600" dirty="0" smtClean="0"/>
              <a:t>multiple </a:t>
            </a:r>
            <a:r>
              <a:rPr lang="en-US" sz="3600" dirty="0"/>
              <a:t>major targets of significance: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/>
              <a:t>World Trade Center (Economic strength)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/>
              <a:t>Pentagon (Military strength)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/>
              <a:t>White House/Capital </a:t>
            </a:r>
            <a:r>
              <a:rPr lang="en-US" sz="3600" dirty="0" smtClean="0"/>
              <a:t>Building governmental</a:t>
            </a:r>
            <a:endParaRPr lang="en-US" altLang="en-US" sz="3600" dirty="0">
              <a:ea typeface="ＭＳ Ｐゴシック" pitchFamily="34" charset="-128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07"/>
    </mc:Choice>
    <mc:Fallback>
      <p:transition spd="slow" advTm="3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America has changed since 9/11?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5059362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ea typeface="ＭＳ Ｐゴシック" pitchFamily="34" charset="-128"/>
              </a:rPr>
              <a:t>Delays at the airport </a:t>
            </a:r>
            <a:endParaRPr lang="en-US" altLang="en-US" sz="3600" b="1" dirty="0" smtClean="0">
              <a:ea typeface="ＭＳ Ｐゴシック" pitchFamily="34" charset="-128"/>
            </a:endParaRPr>
          </a:p>
          <a:p>
            <a:r>
              <a:rPr lang="en-US" altLang="en-US" sz="3600" dirty="0" smtClean="0">
                <a:ea typeface="ＭＳ Ｐゴシック" pitchFamily="34" charset="-128"/>
              </a:rPr>
              <a:t>Created </a:t>
            </a:r>
            <a:r>
              <a:rPr lang="en-US" altLang="en-US" sz="3600" dirty="0">
                <a:ea typeface="ＭＳ Ｐゴシック" pitchFamily="34" charset="-128"/>
              </a:rPr>
              <a:t>a new cabinet department (Homeland Security, 2001)</a:t>
            </a:r>
          </a:p>
          <a:p>
            <a:r>
              <a:rPr lang="en-US" altLang="en-US" sz="3600" b="1" dirty="0">
                <a:ea typeface="ＭＳ Ｐゴシック" pitchFamily="34" charset="-128"/>
              </a:rPr>
              <a:t>Declared a War on Terrorism </a:t>
            </a:r>
            <a:endParaRPr lang="en-US" altLang="en-US" sz="3600" b="1" dirty="0" smtClean="0">
              <a:ea typeface="ＭＳ Ｐゴシック" pitchFamily="34" charset="-128"/>
            </a:endParaRPr>
          </a:p>
          <a:p>
            <a:r>
              <a:rPr lang="en-US" altLang="en-US" sz="3600" dirty="0" smtClean="0">
                <a:ea typeface="ＭＳ Ｐゴシック" pitchFamily="34" charset="-128"/>
              </a:rPr>
              <a:t>Repression </a:t>
            </a:r>
            <a:r>
              <a:rPr lang="en-US" altLang="en-US" sz="3600" dirty="0">
                <a:ea typeface="ＭＳ Ｐゴシック" pitchFamily="34" charset="-128"/>
              </a:rPr>
              <a:t>of freedom exchanged for control of security, especially against suspected terrorists (Patriot Act)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5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99"/>
    </mc:Choice>
    <mc:Fallback>
      <p:transition spd="slow" advTm="9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Iran-Iraq War and Anthrax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r>
              <a:rPr lang="en-US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Iraqi military used chemical weapons, including mustard gas and nerve gas, during their eight year war with Iran.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military also used chemicals on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civilian populations which assisted Iran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</a:rPr>
              <a:t> Anthrax Attack of 2001: </a:t>
            </a:r>
            <a:r>
              <a:rPr lang="en-US" dirty="0">
                <a:latin typeface="Arial" charset="0"/>
              </a:rPr>
              <a:t>Shortly after the attacks on September 11th, several letters were mailed which contained a biological weapon in the envelope, known as anthrax. </a:t>
            </a:r>
            <a:r>
              <a:rPr lang="en-US" dirty="0" smtClean="0">
                <a:latin typeface="Arial" charset="0"/>
              </a:rPr>
              <a:t> The </a:t>
            </a:r>
            <a:r>
              <a:rPr lang="en-US" dirty="0">
                <a:latin typeface="Arial" charset="0"/>
              </a:rPr>
              <a:t>attacks killed five people and infected another 17 </a:t>
            </a:r>
            <a:r>
              <a:rPr lang="en-US" dirty="0" smtClean="0">
                <a:latin typeface="Arial" charset="0"/>
              </a:rPr>
              <a:t>people. </a:t>
            </a:r>
            <a:endParaRPr lang="en-US" dirty="0" smtClean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20"/>
    </mc:Choice>
    <mc:Fallback>
      <p:transition spd="slow" advTm="97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at Risk of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92500"/>
          </a:bodyPr>
          <a:lstStyle/>
          <a:p>
            <a:r>
              <a:rPr lang="en-US" b="1" i="0" dirty="0" smtClean="0">
                <a:latin typeface="Arial" charset="0"/>
              </a:rPr>
              <a:t>Many Americans fear WMD’s created by the Iraqi government could be transferred to terrorists attacking the United States either intentionally or via theft.</a:t>
            </a:r>
          </a:p>
          <a:p>
            <a:pPr>
              <a:lnSpc>
                <a:spcPct val="80000"/>
              </a:lnSpc>
              <a:defRPr/>
            </a:pPr>
            <a:r>
              <a:rPr lang="en-US" dirty="0">
                <a:latin typeface="Arial" charset="0"/>
              </a:rPr>
              <a:t>Given Saddam Hussein’s prior history, many believe he may use weapons of mass destruction against the Israel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>
                <a:latin typeface="Arial" charset="0"/>
              </a:rPr>
              <a:t>The </a:t>
            </a:r>
            <a:r>
              <a:rPr lang="en-US" dirty="0">
                <a:latin typeface="Arial" charset="0"/>
              </a:rPr>
              <a:t>previous use of on Iraqi citizens raises other concerns with Saddam Hussein’s access to WMD’s</a:t>
            </a:r>
          </a:p>
          <a:p>
            <a:pPr>
              <a:lnSpc>
                <a:spcPct val="80000"/>
              </a:lnSpc>
              <a:defRPr/>
            </a:pPr>
            <a:r>
              <a:rPr lang="en-US" dirty="0">
                <a:latin typeface="Arial" charset="0"/>
              </a:rPr>
              <a:t>The United States bombed suspected WMD production facilities throughout the 1990’s</a:t>
            </a:r>
          </a:p>
          <a:p>
            <a:pPr>
              <a:lnSpc>
                <a:spcPct val="80000"/>
              </a:lnSpc>
              <a:defRPr/>
            </a:pPr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3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60"/>
    </mc:Choice>
    <mc:Fallback>
      <p:transition spd="slow" advTm="6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Attack on 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>
              <a:buFont typeface="Wingdings" charset="2"/>
              <a:buChar char="l"/>
              <a:defRPr/>
            </a:pPr>
            <a:r>
              <a:rPr lang="en-US" dirty="0">
                <a:latin typeface="Arial" charset="0"/>
              </a:rPr>
              <a:t>While many nations have weapons of mass destruction, </a:t>
            </a:r>
            <a:r>
              <a:rPr lang="en-US" u="sng" dirty="0" smtClean="0">
                <a:latin typeface="Arial" charset="0"/>
              </a:rPr>
              <a:t>Americans claimed the dangerous history of Saddam Hussein warranted military action</a:t>
            </a:r>
            <a:endParaRPr lang="en-US" u="sng" dirty="0">
              <a:latin typeface="Arial" charset="0"/>
            </a:endParaRPr>
          </a:p>
          <a:p>
            <a:pPr>
              <a:buFont typeface="Wingdings" charset="2"/>
              <a:buChar char="l"/>
              <a:defRPr/>
            </a:pPr>
            <a:r>
              <a:rPr lang="en-US" b="1" dirty="0">
                <a:latin typeface="Arial" charset="0"/>
              </a:rPr>
              <a:t>These concerns were President Bush’s justification attack Iraq before our safety has been jeopardized, known as a  “pre-emptive strike”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6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8"/>
    </mc:Choice>
    <mc:Fallback>
      <p:transition spd="slow" advTm="2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Proliferation Treaty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ES_tradnl" altLang="en-US" dirty="0"/>
              <a:t>1963 </a:t>
            </a:r>
            <a:r>
              <a:rPr lang="es-ES_tradnl" altLang="en-US" dirty="0" err="1"/>
              <a:t>Partial</a:t>
            </a:r>
            <a:r>
              <a:rPr lang="es-ES_tradnl" altLang="en-US" dirty="0"/>
              <a:t> Test </a:t>
            </a:r>
            <a:r>
              <a:rPr lang="es-ES_tradnl" altLang="en-US" dirty="0" err="1"/>
              <a:t>Ban</a:t>
            </a:r>
            <a:r>
              <a:rPr lang="es-ES_tradnl" altLang="en-US" dirty="0"/>
              <a:t> </a:t>
            </a:r>
            <a:r>
              <a:rPr lang="es-ES_tradnl" altLang="en-US" dirty="0" err="1"/>
              <a:t>Treaty</a:t>
            </a:r>
            <a:endParaRPr lang="es-ES_tradnl" altLang="en-US" dirty="0"/>
          </a:p>
          <a:p>
            <a:pPr lvl="1">
              <a:defRPr/>
            </a:pPr>
            <a:r>
              <a:rPr lang="es-ES_tradnl" altLang="en-US" dirty="0" err="1"/>
              <a:t>Prohibits</a:t>
            </a:r>
            <a:r>
              <a:rPr lang="es-ES_tradnl" altLang="en-US" dirty="0"/>
              <a:t> </a:t>
            </a:r>
            <a:r>
              <a:rPr lang="es-ES_tradnl" altLang="en-US" dirty="0" err="1"/>
              <a:t>all</a:t>
            </a:r>
            <a:r>
              <a:rPr lang="es-ES_tradnl" altLang="en-US" dirty="0"/>
              <a:t> </a:t>
            </a:r>
            <a:r>
              <a:rPr lang="es-ES_tradnl" altLang="en-US" dirty="0" err="1"/>
              <a:t>above</a:t>
            </a:r>
            <a:r>
              <a:rPr lang="es-ES_tradnl" altLang="en-US" dirty="0"/>
              <a:t> </a:t>
            </a:r>
            <a:r>
              <a:rPr lang="es-ES_tradnl" altLang="en-US" dirty="0" err="1"/>
              <a:t>ground</a:t>
            </a:r>
            <a:r>
              <a:rPr lang="es-ES_tradnl" altLang="en-US" dirty="0"/>
              <a:t> </a:t>
            </a:r>
            <a:r>
              <a:rPr lang="es-ES_tradnl" altLang="en-US" dirty="0" err="1"/>
              <a:t>testing</a:t>
            </a:r>
            <a:endParaRPr lang="es-ES_tradnl" altLang="en-US" dirty="0"/>
          </a:p>
          <a:p>
            <a:pPr>
              <a:defRPr/>
            </a:pPr>
            <a:r>
              <a:rPr lang="es-ES_tradnl" altLang="en-US" dirty="0"/>
              <a:t>1968 Non-</a:t>
            </a:r>
            <a:r>
              <a:rPr lang="es-ES_tradnl" altLang="en-US" dirty="0" err="1"/>
              <a:t>Proliferation</a:t>
            </a:r>
            <a:r>
              <a:rPr lang="es-ES_tradnl" altLang="en-US" dirty="0"/>
              <a:t> </a:t>
            </a:r>
            <a:r>
              <a:rPr lang="es-ES_tradnl" altLang="en-US" dirty="0" err="1"/>
              <a:t>Treaty</a:t>
            </a:r>
            <a:endParaRPr lang="es-ES_tradnl" altLang="en-US" dirty="0"/>
          </a:p>
          <a:p>
            <a:pPr lvl="1">
              <a:defRPr/>
            </a:pPr>
            <a:r>
              <a:rPr lang="es-ES_tradnl" altLang="en-US" dirty="0" err="1"/>
              <a:t>Except</a:t>
            </a:r>
            <a:r>
              <a:rPr lang="es-ES_tradnl" altLang="en-US" dirty="0"/>
              <a:t>: India, Israel, </a:t>
            </a:r>
            <a:r>
              <a:rPr lang="es-ES_tradnl" altLang="en-US" dirty="0" err="1"/>
              <a:t>Pakistan</a:t>
            </a:r>
            <a:r>
              <a:rPr lang="es-ES_tradnl" altLang="en-US" dirty="0"/>
              <a:t>, North </a:t>
            </a:r>
            <a:r>
              <a:rPr lang="es-ES_tradnl" altLang="en-US" dirty="0" err="1"/>
              <a:t>Korea</a:t>
            </a:r>
            <a:endParaRPr lang="es-ES_tradnl" altLang="en-US" dirty="0"/>
          </a:p>
          <a:p>
            <a:pPr lvl="1">
              <a:defRPr/>
            </a:pPr>
            <a:r>
              <a:rPr lang="es-ES_tradnl" altLang="en-US" dirty="0"/>
              <a:t>Non-</a:t>
            </a:r>
            <a:r>
              <a:rPr lang="es-ES_tradnl" altLang="en-US" dirty="0" err="1"/>
              <a:t>proflieration</a:t>
            </a:r>
            <a:r>
              <a:rPr lang="es-ES_tradnl" altLang="en-US" dirty="0"/>
              <a:t>, </a:t>
            </a:r>
            <a:r>
              <a:rPr lang="es-ES_tradnl" altLang="en-US" dirty="0" err="1"/>
              <a:t>Disarmament</a:t>
            </a:r>
            <a:r>
              <a:rPr lang="es-ES_tradnl" altLang="en-US" dirty="0"/>
              <a:t>, </a:t>
            </a:r>
            <a:r>
              <a:rPr lang="es-ES_tradnl" altLang="en-US" dirty="0" err="1"/>
              <a:t>Peaceful</a:t>
            </a:r>
            <a:r>
              <a:rPr lang="es-ES_tradnl" altLang="en-US" dirty="0"/>
              <a:t> </a:t>
            </a:r>
            <a:r>
              <a:rPr lang="es-ES_tradnl" altLang="en-US" dirty="0" smtClean="0"/>
              <a:t>Use</a:t>
            </a:r>
          </a:p>
          <a:p>
            <a:pPr lvl="1">
              <a:defRPr/>
            </a:pPr>
            <a:r>
              <a:rPr lang="en-US" altLang="en-US" dirty="0" smtClean="0"/>
              <a:t>IAEA </a:t>
            </a:r>
            <a:r>
              <a:rPr lang="en-US" altLang="en-US" dirty="0"/>
              <a:t>– dual mission of prevention &amp; promotion</a:t>
            </a:r>
          </a:p>
          <a:p>
            <a:r>
              <a:rPr lang="en-US" dirty="0" smtClean="0"/>
              <a:t>The Big Five (haves) vs “Have-nots”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7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3"/>
    </mc:Choice>
    <mc:Fallback>
      <p:transition spd="slow" advTm="3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Korea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en-US" b="1" dirty="0" smtClean="0"/>
              <a:t>America has concern about possession of WMD with North Korea and tried to contain it with many agreements.</a:t>
            </a:r>
            <a:endParaRPr lang="en-US" altLang="en-US" b="1" dirty="0"/>
          </a:p>
          <a:p>
            <a:pPr>
              <a:defRPr/>
            </a:pPr>
            <a:r>
              <a:rPr lang="en-US" altLang="en-US" dirty="0" smtClean="0"/>
              <a:t>Deployment </a:t>
            </a:r>
            <a:r>
              <a:rPr lang="en-US" altLang="en-US" dirty="0"/>
              <a:t>of weapons of mass destruction: </a:t>
            </a:r>
            <a:r>
              <a:rPr lang="en-US" altLang="en-US" b="1" dirty="0"/>
              <a:t>Believed to have around 10 nuclear warheads</a:t>
            </a:r>
            <a:r>
              <a:rPr lang="en-US" altLang="en-US" dirty="0"/>
              <a:t>, the likelihood of their use increases with greater regime </a:t>
            </a:r>
            <a:r>
              <a:rPr lang="en-US" altLang="en-US" dirty="0" smtClean="0"/>
              <a:t>instability.</a:t>
            </a:r>
          </a:p>
          <a:p>
            <a:pPr>
              <a:defRPr/>
            </a:pPr>
            <a:r>
              <a:rPr lang="en-US" altLang="en-US" dirty="0" smtClean="0">
                <a:solidFill>
                  <a:srgbClr val="000000"/>
                </a:solidFill>
              </a:rPr>
              <a:t>“</a:t>
            </a:r>
            <a:r>
              <a:rPr lang="en-US" altLang="en-US" dirty="0">
                <a:solidFill>
                  <a:srgbClr val="000000"/>
                </a:solidFill>
              </a:rPr>
              <a:t>Mother of all relief operations”: </a:t>
            </a:r>
            <a:r>
              <a:rPr lang="en-US" altLang="en-US" b="1" dirty="0">
                <a:solidFill>
                  <a:srgbClr val="000000"/>
                </a:solidFill>
              </a:rPr>
              <a:t>The US could be presented with the greatest stabilization effort since WWII, and have to </a:t>
            </a:r>
            <a:r>
              <a:rPr lang="en-US" altLang="en-US" b="1" dirty="0"/>
              <a:t>coordinate operations with the Chinese 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78"/>
    </mc:Choice>
    <mc:Fallback>
      <p:transition spd="slow" advTm="6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altLang="en-US" dirty="0" smtClean="0"/>
              <a:t>Kim </a:t>
            </a:r>
            <a:r>
              <a:rPr lang="es-ES_tradnl" altLang="en-US" dirty="0" err="1" smtClean="0"/>
              <a:t>Jong</a:t>
            </a:r>
            <a:r>
              <a:rPr lang="es-ES_tradnl" altLang="en-US" dirty="0" smtClean="0"/>
              <a:t> </a:t>
            </a:r>
            <a:r>
              <a:rPr lang="es-ES_tradnl" altLang="en-US" dirty="0" err="1" smtClean="0"/>
              <a:t>Un’s</a:t>
            </a:r>
            <a:r>
              <a:rPr lang="es-ES_tradnl" altLang="en-US" dirty="0" smtClean="0"/>
              <a:t> </a:t>
            </a:r>
            <a:r>
              <a:rPr lang="es-ES_tradnl" altLang="en-US" dirty="0" err="1" smtClean="0"/>
              <a:t>Objectives</a:t>
            </a:r>
            <a:endParaRPr lang="es-ES_tradnl" altLang="en-US" dirty="0" smtClean="0"/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001000" cy="4953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4800" dirty="0" smtClean="0"/>
              <a:t>1</a:t>
            </a:r>
            <a:r>
              <a:rPr lang="en-US" altLang="en-US" sz="4800" dirty="0" smtClean="0"/>
              <a:t>: Control the Military </a:t>
            </a:r>
            <a:endParaRPr lang="en-US" altLang="en-US" sz="4800" dirty="0" smtClean="0"/>
          </a:p>
          <a:p>
            <a:pPr marL="0" indent="0">
              <a:buNone/>
              <a:defRPr/>
            </a:pPr>
            <a:r>
              <a:rPr lang="en-US" altLang="en-US" sz="4800" dirty="0" smtClean="0"/>
              <a:t>2: Split the alliance between South Korea and the U.S. </a:t>
            </a:r>
          </a:p>
          <a:p>
            <a:pPr marL="0" indent="0">
              <a:buNone/>
              <a:defRPr/>
            </a:pPr>
            <a:r>
              <a:rPr lang="en-US" altLang="en-US" sz="4800" dirty="0" smtClean="0"/>
              <a:t>3</a:t>
            </a:r>
            <a:r>
              <a:rPr lang="en-US" altLang="en-US" sz="4800" dirty="0" smtClean="0"/>
              <a:t>: Manipulate the South Korean left.</a:t>
            </a:r>
          </a:p>
          <a:p>
            <a:pPr>
              <a:defRPr/>
            </a:pPr>
            <a:endParaRPr lang="es-ES_tradnl" alt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2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50"/>
    </mc:Choice>
    <mc:Fallback>
      <p:transition spd="slow" advTm="5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9/11 Attack on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9362"/>
          </a:xfrm>
        </p:spPr>
        <p:txBody>
          <a:bodyPr>
            <a:normAutofit/>
          </a:bodyPr>
          <a:lstStyle/>
          <a:p>
            <a:r>
              <a:rPr lang="en-US" altLang="en-US" sz="4400" dirty="0" smtClean="0"/>
              <a:t>SEPTEMBER 11, 2001 – NEW YORK CITY/WASHINGTON D.C./PENNSYLVANIA</a:t>
            </a:r>
          </a:p>
          <a:p>
            <a:r>
              <a:rPr lang="en-US" altLang="en-US" sz="4400" dirty="0" smtClean="0"/>
              <a:t>FALL </a:t>
            </a:r>
            <a:r>
              <a:rPr lang="en-US" altLang="en-US" sz="4400" dirty="0" smtClean="0"/>
              <a:t>2001 – UNITED STATES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9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05"/>
    </mc:Choice>
    <mc:Fallback>
      <p:transition spd="slow" advTm="5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The Group Responsible: World Islamic Front for Jihad against Jews and Crusaders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5105400"/>
          </a:xfrm>
        </p:spPr>
        <p:txBody>
          <a:bodyPr>
            <a:normAutofit lnSpcReduction="10000"/>
          </a:bodyPr>
          <a:lstStyle/>
          <a:p>
            <a:r>
              <a:rPr lang="en-US" altLang="ja-JP" dirty="0">
                <a:ea typeface="ＭＳ Ｐゴシック" pitchFamily="34" charset="-128"/>
              </a:rPr>
              <a:t>AKA: </a:t>
            </a:r>
            <a:r>
              <a:rPr lang="en-US" altLang="ja-JP" dirty="0" smtClean="0">
                <a:ea typeface="ＭＳ Ｐゴシック" pitchFamily="34" charset="-128"/>
              </a:rPr>
              <a:t>Al-Qaeda: </a:t>
            </a:r>
            <a:r>
              <a:rPr lang="en-US" altLang="en-US" dirty="0" smtClean="0">
                <a:ea typeface="ＭＳ Ｐゴシック" pitchFamily="34" charset="-128"/>
              </a:rPr>
              <a:t>Founder</a:t>
            </a:r>
            <a:r>
              <a:rPr lang="en-US" altLang="en-US" dirty="0">
                <a:ea typeface="ＭＳ Ｐゴシック" pitchFamily="34" charset="-128"/>
              </a:rPr>
              <a:t>: Osama Bin Laden</a:t>
            </a:r>
          </a:p>
          <a:p>
            <a:r>
              <a:rPr lang="en-US" altLang="en-US" dirty="0">
                <a:ea typeface="ＭＳ Ｐゴシック" pitchFamily="34" charset="-128"/>
              </a:rPr>
              <a:t>Ideological and current Leader: Ayman al-Zawahiri</a:t>
            </a:r>
          </a:p>
          <a:p>
            <a:r>
              <a:rPr lang="en-US" altLang="en-US" dirty="0">
                <a:ea typeface="ＭＳ Ｐゴシック" pitchFamily="34" charset="-128"/>
              </a:rPr>
              <a:t>Major Base: </a:t>
            </a:r>
            <a:r>
              <a:rPr lang="en-US" altLang="en-US" dirty="0" smtClean="0">
                <a:ea typeface="ＭＳ Ｐゴシック" pitchFamily="34" charset="-128"/>
              </a:rPr>
              <a:t>Afghanistan and founded in late 1980’s</a:t>
            </a:r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 smtClean="0">
                <a:ea typeface="ＭＳ Ｐゴシック" pitchFamily="34" charset="-128"/>
              </a:rPr>
              <a:t>Zawahiri </a:t>
            </a:r>
            <a:r>
              <a:rPr lang="en-US" altLang="en-US" dirty="0">
                <a:ea typeface="ＭＳ Ｐゴシック" pitchFamily="34" charset="-128"/>
              </a:rPr>
              <a:t>joined Bin Laden in </a:t>
            </a:r>
            <a:r>
              <a:rPr lang="en-US" altLang="en-US" dirty="0" smtClean="0">
                <a:ea typeface="ＭＳ Ｐゴシック" pitchFamily="34" charset="-128"/>
              </a:rPr>
              <a:t>1998 and took </a:t>
            </a:r>
            <a:r>
              <a:rPr lang="en-US" altLang="en-US" dirty="0">
                <a:ea typeface="ＭＳ Ｐゴシック" pitchFamily="34" charset="-128"/>
              </a:rPr>
              <a:t>responsibility for 9/11 attacks which lead American into a war with Afghanistan</a:t>
            </a:r>
          </a:p>
          <a:p>
            <a:r>
              <a:rPr lang="en-US" altLang="ja-JP" dirty="0">
                <a:ea typeface="ＭＳ Ｐゴシック" pitchFamily="34" charset="-128"/>
              </a:rPr>
              <a:t>Al Qaeda is the first truly global terrorist organization in </a:t>
            </a:r>
            <a:r>
              <a:rPr lang="en-US" altLang="ja-JP" dirty="0" smtClean="0">
                <a:ea typeface="ＭＳ Ｐゴシック" pitchFamily="34" charset="-128"/>
              </a:rPr>
              <a:t>history</a:t>
            </a:r>
            <a:r>
              <a:rPr lang="en-US" altLang="en-US" dirty="0" smtClean="0">
                <a:ea typeface="ＭＳ Ｐゴシック" pitchFamily="34" charset="-128"/>
              </a:rPr>
              <a:t>”.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4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08"/>
    </mc:Choice>
    <mc:Fallback>
      <p:transition spd="slow" advTm="5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710</Words>
  <Application>Microsoft Office PowerPoint</Application>
  <PresentationFormat>On-screen Show (4:3)</PresentationFormat>
  <Paragraphs>68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Times New Roman</vt:lpstr>
      <vt:lpstr>Wingdings</vt:lpstr>
      <vt:lpstr>Wingdings 2</vt:lpstr>
      <vt:lpstr>Office Theme</vt:lpstr>
      <vt:lpstr>Week 14: Weapons of Mass Destruction and 9/11 incidence</vt:lpstr>
      <vt:lpstr>Iran-Iraq War and Anthrax attack</vt:lpstr>
      <vt:lpstr>Who’s at Risk of Attack</vt:lpstr>
      <vt:lpstr>US Attack on Iraq</vt:lpstr>
      <vt:lpstr>Non Proliferation Treaty</vt:lpstr>
      <vt:lpstr>North Korea</vt:lpstr>
      <vt:lpstr>Kim Jong Un’s Objectives</vt:lpstr>
      <vt:lpstr>9/11 Attack on US</vt:lpstr>
      <vt:lpstr>The Group Responsible: World Islamic Front for Jihad against Jews and Crusaders</vt:lpstr>
      <vt:lpstr>Bin Laden’s rage against America</vt:lpstr>
      <vt:lpstr>9/11: The Mastermind:  Khalid Sheikh Mohammed (KSM)</vt:lpstr>
      <vt:lpstr>How America has changed since 9/11?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Weapons of Mass Destruction</dc:title>
  <dc:creator>Sakul Kundra</dc:creator>
  <cp:lastModifiedBy>Sakul Kundra</cp:lastModifiedBy>
  <cp:revision>27</cp:revision>
  <dcterms:created xsi:type="dcterms:W3CDTF">2018-05-09T03:26:41Z</dcterms:created>
  <dcterms:modified xsi:type="dcterms:W3CDTF">2020-05-26T02:50:39Z</dcterms:modified>
</cp:coreProperties>
</file>