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58" r:id="rId3"/>
    <p:sldId id="261" r:id="rId4"/>
    <p:sldId id="264" r:id="rId5"/>
    <p:sldId id="266" r:id="rId6"/>
    <p:sldId id="267" r:id="rId7"/>
    <p:sldId id="268" r:id="rId8"/>
    <p:sldId id="269" r:id="rId9"/>
    <p:sldId id="270" r:id="rId10"/>
    <p:sldId id="271" r:id="rId11"/>
    <p:sldId id="272" r:id="rId12"/>
    <p:sldId id="274" r:id="rId13"/>
    <p:sldId id="276" r:id="rId14"/>
    <p:sldId id="277" r:id="rId15"/>
    <p:sldId id="278" r:id="rId16"/>
    <p:sldId id="281" r:id="rId17"/>
    <p:sldId id="282" r:id="rId18"/>
    <p:sldId id="283" r:id="rId19"/>
    <p:sldId id="285" r:id="rId20"/>
    <p:sldId id="286" r:id="rId21"/>
    <p:sldId id="287" r:id="rId22"/>
    <p:sldId id="28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AA8B56-BB6D-43BE-8F3E-F98C41E92E01}" type="datetimeFigureOut">
              <a:rPr lang="en-US" smtClean="0"/>
              <a:t>9/20/2018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2EEFAD-397E-43DC-890E-BA9FEF6CE35C}" type="slidenum">
              <a:rPr lang="en-US" smtClean="0"/>
              <a:t>‹#›</a:t>
            </a:fld>
            <a:endParaRPr lang="en-US"/>
          </a:p>
        </p:txBody>
      </p:sp>
    </p:spTree>
    <p:extLst>
      <p:ext uri="{BB962C8B-B14F-4D97-AF65-F5344CB8AC3E}">
        <p14:creationId xmlns:p14="http://schemas.microsoft.com/office/powerpoint/2010/main" val="26156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Wikipedia: </a:t>
            </a:r>
          </a:p>
          <a:p>
            <a:endParaRPr lang="en-US" dirty="0"/>
          </a:p>
        </p:txBody>
      </p:sp>
      <p:sp>
        <p:nvSpPr>
          <p:cNvPr id="4" name="Slide Number Placeholder 3"/>
          <p:cNvSpPr>
            <a:spLocks noGrp="1"/>
          </p:cNvSpPr>
          <p:nvPr>
            <p:ph type="sldNum" sz="quarter" idx="10"/>
          </p:nvPr>
        </p:nvSpPr>
        <p:spPr/>
        <p:txBody>
          <a:bodyPr/>
          <a:lstStyle/>
          <a:p>
            <a:fld id="{A506C595-DB0E-4409-A93C-5B5988B790B8}" type="slidenum">
              <a:rPr lang="en-US" smtClean="0"/>
              <a:t>3</a:t>
            </a:fld>
            <a:endParaRPr lang="en-US"/>
          </a:p>
        </p:txBody>
      </p:sp>
    </p:spTree>
    <p:extLst>
      <p:ext uri="{BB962C8B-B14F-4D97-AF65-F5344CB8AC3E}">
        <p14:creationId xmlns:p14="http://schemas.microsoft.com/office/powerpoint/2010/main" val="322729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.(for more details see, </a:t>
            </a:r>
            <a:r>
              <a:rPr lang="en-US" sz="1200" dirty="0" err="1" smtClean="0"/>
              <a:t>Lal</a:t>
            </a:r>
            <a:r>
              <a:rPr lang="en-US" sz="1200" dirty="0" smtClean="0"/>
              <a:t>, B., Broken Wave,</a:t>
            </a:r>
            <a:r>
              <a:rPr lang="en-US" sz="1200" baseline="0" dirty="0" smtClean="0"/>
              <a:t> Chapter 5</a:t>
            </a:r>
            <a:endParaRPr lang="en-US" dirty="0"/>
          </a:p>
        </p:txBody>
      </p:sp>
      <p:sp>
        <p:nvSpPr>
          <p:cNvPr id="4" name="Slide Number Placeholder 3"/>
          <p:cNvSpPr>
            <a:spLocks noGrp="1"/>
          </p:cNvSpPr>
          <p:nvPr>
            <p:ph type="sldNum" sz="quarter" idx="10"/>
          </p:nvPr>
        </p:nvSpPr>
        <p:spPr/>
        <p:txBody>
          <a:bodyPr/>
          <a:lstStyle/>
          <a:p>
            <a:fld id="{A506C595-DB0E-4409-A93C-5B5988B790B8}" type="slidenum">
              <a:rPr lang="en-US" smtClean="0"/>
              <a:t>16</a:t>
            </a:fld>
            <a:endParaRPr lang="en-US"/>
          </a:p>
        </p:txBody>
      </p:sp>
    </p:spTree>
    <p:extLst>
      <p:ext uri="{BB962C8B-B14F-4D97-AF65-F5344CB8AC3E}">
        <p14:creationId xmlns:p14="http://schemas.microsoft.com/office/powerpoint/2010/main" val="1011253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Prasad, B. , ‘Lessons To Be Learnt Since Independence’, </a:t>
            </a:r>
            <a:r>
              <a:rPr lang="en-US" i="1" dirty="0" smtClean="0"/>
              <a:t>Fiji Times Online</a:t>
            </a:r>
            <a:r>
              <a:rPr lang="en-US" dirty="0" smtClean="0"/>
              <a:t>, 5 October,2007.</a:t>
            </a:r>
          </a:p>
          <a:p>
            <a:pPr algn="just"/>
            <a:r>
              <a:rPr lang="en-US" dirty="0" smtClean="0"/>
              <a:t>Lal, B., Broken Waves, Centre for Pacific Studies, University of Hawaii, 1998.</a:t>
            </a:r>
          </a:p>
          <a:p>
            <a:pPr algn="just"/>
            <a:r>
              <a:rPr lang="en-US" dirty="0" smtClean="0"/>
              <a:t>Lal, B. &amp; Fortune, K (eds.),The Pacific Islands: an encyclopedia, University of Hawaii Press (AUSAID), 2000.</a:t>
            </a:r>
          </a:p>
          <a:p>
            <a:pPr algn="just"/>
            <a:r>
              <a:rPr lang="en-US" dirty="0" smtClean="0"/>
              <a:t>en.wikipedia.org/wiki/</a:t>
            </a:r>
            <a:r>
              <a:rPr lang="en-US" dirty="0" err="1" smtClean="0"/>
              <a:t>Alliance_Party</a:t>
            </a:r>
            <a:r>
              <a:rPr lang="en-US" dirty="0" smtClean="0"/>
              <a:t>(Fiji)</a:t>
            </a:r>
          </a:p>
          <a:p>
            <a:pPr algn="just"/>
            <a:r>
              <a:rPr lang="en-US" dirty="0" smtClean="0"/>
              <a:t>Mara, Ratu KKT;1997. The Pacific Way. University of Hawaii Press, USA.</a:t>
            </a:r>
          </a:p>
          <a:p>
            <a:endParaRPr lang="en-US" dirty="0"/>
          </a:p>
        </p:txBody>
      </p:sp>
      <p:sp>
        <p:nvSpPr>
          <p:cNvPr id="4" name="Slide Number Placeholder 3"/>
          <p:cNvSpPr>
            <a:spLocks noGrp="1"/>
          </p:cNvSpPr>
          <p:nvPr>
            <p:ph type="sldNum" sz="quarter" idx="10"/>
          </p:nvPr>
        </p:nvSpPr>
        <p:spPr/>
        <p:txBody>
          <a:bodyPr/>
          <a:lstStyle/>
          <a:p>
            <a:fld id="{ED2EEFAD-397E-43DC-890E-BA9FEF6CE35C}" type="slidenum">
              <a:rPr lang="en-US" smtClean="0"/>
              <a:t>22</a:t>
            </a:fld>
            <a:endParaRPr lang="en-US"/>
          </a:p>
        </p:txBody>
      </p:sp>
    </p:spTree>
    <p:extLst>
      <p:ext uri="{BB962C8B-B14F-4D97-AF65-F5344CB8AC3E}">
        <p14:creationId xmlns:p14="http://schemas.microsoft.com/office/powerpoint/2010/main" val="2023081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url?sa=i&amp;rct=j&amp;q=&amp;esrc=s&amp;frm=1&amp;source=images&amp;cd=&amp;cad=rja&amp;docid=P2gj74O6_LZiiM&amp;tbnid=fWcIqbnjAHzNUM:&amp;ved=0CAUQjRw&amp;url=http://uspbookcentre.com/store/merchant.mv?Screen=PROD&amp;Store_Code=UBC&amp;Product_Code=ISBN-0977516601&amp;Category_Code=ED&amp;ei=g7RAUqaHOYmRkQWN0oCQCA&amp;bvm=bv.52434380,d.dGI&amp;psig=AFQjCNEVhn9zu7pIXQ3ZHzsiAopCF7Zzyg&amp;ust=1380058615557628"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3.bp.blogspot.com/-FDniSWLXqS8/T298Hf0tbTI/AAAAAAAAAnA/B8WPsL4X6nc/s1600/1.JP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248400"/>
          </a:xfrm>
        </p:spPr>
        <p:txBody>
          <a:bodyPr>
            <a:normAutofit fontScale="70000" lnSpcReduction="20000"/>
          </a:bodyPr>
          <a:lstStyle/>
          <a:p>
            <a:pPr marL="0" indent="0">
              <a:buNone/>
            </a:pPr>
            <a:endParaRPr lang="en-US" dirty="0" smtClean="0"/>
          </a:p>
          <a:p>
            <a:r>
              <a:rPr lang="en-US" sz="7700" dirty="0" smtClean="0"/>
              <a:t>Origin of Alliance Party</a:t>
            </a:r>
          </a:p>
          <a:p>
            <a:r>
              <a:rPr lang="en-US" dirty="0" smtClean="0"/>
              <a:t>Founded </a:t>
            </a:r>
            <a:r>
              <a:rPr lang="en-US" dirty="0"/>
              <a:t>in the early 1960s, its leader was </a:t>
            </a:r>
            <a:r>
              <a:rPr lang="en-US" dirty="0" err="1"/>
              <a:t>Ratu</a:t>
            </a:r>
            <a:r>
              <a:rPr lang="en-US" dirty="0"/>
              <a:t> Sir </a:t>
            </a:r>
            <a:r>
              <a:rPr lang="en-US" dirty="0" err="1"/>
              <a:t>Kamisese</a:t>
            </a:r>
            <a:r>
              <a:rPr lang="en-US" dirty="0"/>
              <a:t> Mara, the founding father of the modern Fijian nation</a:t>
            </a:r>
            <a:r>
              <a:rPr lang="en-US" dirty="0" smtClean="0"/>
              <a:t>. He was a high chief of the eastern region of Lau, with academic degrees from the UK.</a:t>
            </a:r>
          </a:p>
          <a:p>
            <a:r>
              <a:rPr lang="en-US" dirty="0" err="1" smtClean="0"/>
              <a:t>Ratu</a:t>
            </a:r>
            <a:r>
              <a:rPr lang="en-US" dirty="0" smtClean="0"/>
              <a:t> Mara realized the Indian participation in the political life of Fiji was </a:t>
            </a:r>
            <a:r>
              <a:rPr lang="en-US" dirty="0" err="1" smtClean="0"/>
              <a:t>envitable</a:t>
            </a:r>
            <a:r>
              <a:rPr lang="en-US" dirty="0" smtClean="0"/>
              <a:t> and in an attempt to provide an alternative to the Indian majority rule propounded the idea of building Fiji as a multiracial society. </a:t>
            </a:r>
          </a:p>
          <a:p>
            <a:r>
              <a:rPr lang="en-US" dirty="0"/>
              <a:t>In 1965, there already existed in Fiji political </a:t>
            </a:r>
            <a:r>
              <a:rPr lang="en-US" dirty="0" err="1"/>
              <a:t>organisations</a:t>
            </a:r>
            <a:r>
              <a:rPr lang="en-US" dirty="0"/>
              <a:t> which represented various interest groups (but no other political party like the Federation Party). These were the Fijian Association, which was formed in 1956 to "counter the Indian demand for political reform", the National Congress of Fiji formed by Indians opposed to the Federation Party, </a:t>
            </a:r>
            <a:endParaRPr lang="en-US" dirty="0" smtClean="0"/>
          </a:p>
          <a:p>
            <a:r>
              <a:rPr lang="en-US" dirty="0" smtClean="0"/>
              <a:t>The </a:t>
            </a:r>
            <a:r>
              <a:rPr lang="en-US" dirty="0"/>
              <a:t>General Electors Association representing the Europeans and Part-Europeans, the Suva </a:t>
            </a:r>
            <a:r>
              <a:rPr lang="en-US" dirty="0" err="1"/>
              <a:t>Rotuman</a:t>
            </a:r>
            <a:r>
              <a:rPr lang="en-US" dirty="0"/>
              <a:t> Association, the </a:t>
            </a:r>
            <a:r>
              <a:rPr lang="en-US" dirty="0" err="1"/>
              <a:t>Rotuman</a:t>
            </a:r>
            <a:r>
              <a:rPr lang="en-US" dirty="0"/>
              <a:t> Convention, the Chinese Association, the All-Fiji Muslim Political Front, the Fiji Minority Party and the Tongan Organization. </a:t>
            </a:r>
            <a:endParaRPr lang="en-US" dirty="0" smtClean="0"/>
          </a:p>
          <a:p>
            <a:pPr>
              <a:tabLst>
                <a:tab pos="2743200" algn="l"/>
              </a:tabLst>
            </a:pPr>
            <a:endParaRPr lang="en-US" dirty="0" smtClean="0"/>
          </a:p>
          <a:p>
            <a:endParaRPr lang="en-US" dirty="0" smtClean="0"/>
          </a:p>
        </p:txBody>
      </p:sp>
      <p:pic>
        <p:nvPicPr>
          <p:cNvPr id="15362" name="Picture 2" descr="http://uspbookcentre.com/store/graphics/products/pg/ISBN-0977516601.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67800" y="76200"/>
            <a:ext cx="2286000" cy="281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68834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Election 0f 1977</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t>Leadership crisis within </a:t>
            </a:r>
            <a:r>
              <a:rPr lang="en-US" dirty="0" smtClean="0"/>
              <a:t>NFP [between </a:t>
            </a:r>
            <a:r>
              <a:rPr lang="en-US" dirty="0" err="1" smtClean="0"/>
              <a:t>Koya</a:t>
            </a:r>
            <a:r>
              <a:rPr lang="en-US" dirty="0" smtClean="0"/>
              <a:t> and Jai Ram Reddy] </a:t>
            </a:r>
            <a:r>
              <a:rPr lang="en-US" dirty="0"/>
              <a:t>led to Governor General </a:t>
            </a:r>
            <a:r>
              <a:rPr lang="en-US" dirty="0" err="1"/>
              <a:t>Ratu</a:t>
            </a:r>
            <a:r>
              <a:rPr lang="en-US" dirty="0"/>
              <a:t> George </a:t>
            </a:r>
            <a:r>
              <a:rPr lang="en-US" dirty="0" err="1"/>
              <a:t>Cakobau</a:t>
            </a:r>
            <a:r>
              <a:rPr lang="en-US" dirty="0"/>
              <a:t> appointing </a:t>
            </a:r>
            <a:r>
              <a:rPr lang="en-US" dirty="0" err="1"/>
              <a:t>Ratu</a:t>
            </a:r>
            <a:r>
              <a:rPr lang="en-US" dirty="0"/>
              <a:t> Mara as caretaker PM with his party </a:t>
            </a:r>
            <a:r>
              <a:rPr lang="en-US" dirty="0" smtClean="0"/>
              <a:t>ruling. Mara formed a minority government.</a:t>
            </a:r>
            <a:endParaRPr lang="en-US" dirty="0"/>
          </a:p>
          <a:p>
            <a:pPr algn="just"/>
            <a:r>
              <a:rPr lang="en-US" dirty="0"/>
              <a:t>Another election-September 1977 -won 36/52 seats-Alliance government </a:t>
            </a:r>
            <a:r>
              <a:rPr lang="en-US" dirty="0" smtClean="0"/>
              <a:t>rule. NFP divided into Dove (</a:t>
            </a:r>
            <a:r>
              <a:rPr lang="en-US" dirty="0" err="1" smtClean="0"/>
              <a:t>Koya</a:t>
            </a:r>
            <a:r>
              <a:rPr lang="en-US" dirty="0" smtClean="0"/>
              <a:t>) and Flower (</a:t>
            </a:r>
            <a:r>
              <a:rPr lang="en-US" dirty="0" err="1" smtClean="0"/>
              <a:t>Ramrakha</a:t>
            </a:r>
            <a:r>
              <a:rPr lang="en-US" dirty="0" smtClean="0"/>
              <a:t> Narayan and Jai Ram Reddy) Factions.</a:t>
            </a:r>
            <a:endParaRPr lang="en-US" dirty="0"/>
          </a:p>
          <a:p>
            <a:pPr algn="just"/>
            <a:r>
              <a:rPr lang="en-US" dirty="0" err="1"/>
              <a:t>Mutli</a:t>
            </a:r>
            <a:r>
              <a:rPr lang="en-US" dirty="0"/>
              <a:t>-racial living as rural people moved to urban areas created new alliances &amp; conditions that crossed boundaries of race.</a:t>
            </a:r>
          </a:p>
          <a:p>
            <a:endParaRPr lang="en-US" dirty="0"/>
          </a:p>
        </p:txBody>
      </p:sp>
    </p:spTree>
    <p:extLst>
      <p:ext uri="{BB962C8B-B14F-4D97-AF65-F5344CB8AC3E}">
        <p14:creationId xmlns:p14="http://schemas.microsoft.com/office/powerpoint/2010/main" val="454289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602163"/>
          </a:xfrm>
        </p:spPr>
        <p:txBody>
          <a:bodyPr>
            <a:normAutofit fontScale="77500" lnSpcReduction="20000"/>
          </a:bodyPr>
          <a:lstStyle/>
          <a:p>
            <a:pPr algn="just"/>
            <a:r>
              <a:rPr lang="en-US" dirty="0"/>
              <a:t>The majority of the Alliance Party was reduced in the 1982 </a:t>
            </a:r>
            <a:r>
              <a:rPr lang="en-US" dirty="0" smtClean="0"/>
              <a:t>election, 1982 elections-won 28/52 seats and retained office</a:t>
            </a:r>
            <a:r>
              <a:rPr lang="en-US" dirty="0" smtClean="0"/>
              <a:t>.</a:t>
            </a:r>
          </a:p>
          <a:p>
            <a:r>
              <a:rPr lang="en-US" dirty="0"/>
              <a:t>Attempts to revive the Alliance Party in 2005 did not gain much support among the Fijian community.</a:t>
            </a:r>
          </a:p>
          <a:p>
            <a:r>
              <a:rPr lang="en-US" dirty="0"/>
              <a:t>More than fifteen years after the disbanding of the Fijian Alliance, </a:t>
            </a:r>
            <a:r>
              <a:rPr lang="en-US" b="1" dirty="0"/>
              <a:t>Ratu </a:t>
            </a:r>
            <a:r>
              <a:rPr lang="en-US" b="1" dirty="0" err="1"/>
              <a:t>Epeli</a:t>
            </a:r>
            <a:r>
              <a:rPr lang="en-US" b="1" dirty="0"/>
              <a:t> </a:t>
            </a:r>
            <a:r>
              <a:rPr lang="en-US" b="1" dirty="0" err="1"/>
              <a:t>Ganilau</a:t>
            </a:r>
            <a:r>
              <a:rPr lang="en-US" dirty="0"/>
              <a:t>, Chairman of the Great Council of Chiefs from 2001 to 2004, and a son-in-law of the late Ratu Mara, formally registered the National Alliance Party of Fiji on 18 January 2005 as a claimed successor to the defunct party. </a:t>
            </a:r>
          </a:p>
          <a:p>
            <a:r>
              <a:rPr lang="en-US" dirty="0" err="1"/>
              <a:t>Ganilau</a:t>
            </a:r>
            <a:r>
              <a:rPr lang="en-US" dirty="0"/>
              <a:t> launched the new party at a mass rally in Suva on 8 April 2005.</a:t>
            </a:r>
          </a:p>
          <a:p>
            <a:pPr algn="just"/>
            <a:endParaRPr lang="en-US" dirty="0" smtClean="0"/>
          </a:p>
        </p:txBody>
      </p:sp>
    </p:spTree>
    <p:extLst>
      <p:ext uri="{BB962C8B-B14F-4D97-AF65-F5344CB8AC3E}">
        <p14:creationId xmlns:p14="http://schemas.microsoft.com/office/powerpoint/2010/main" val="23365284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1970s-economy</a:t>
            </a:r>
            <a:endParaRPr lang="en-US" dirty="0"/>
          </a:p>
        </p:txBody>
      </p:sp>
      <p:sp>
        <p:nvSpPr>
          <p:cNvPr id="3" name="Content Placeholder 2"/>
          <p:cNvSpPr>
            <a:spLocks noGrp="1"/>
          </p:cNvSpPr>
          <p:nvPr>
            <p:ph idx="1"/>
          </p:nvPr>
        </p:nvSpPr>
        <p:spPr>
          <a:xfrm>
            <a:off x="457200" y="1646236"/>
            <a:ext cx="8382000" cy="4678363"/>
          </a:xfrm>
        </p:spPr>
        <p:txBody>
          <a:bodyPr>
            <a:normAutofit fontScale="92500" lnSpcReduction="20000"/>
          </a:bodyPr>
          <a:lstStyle/>
          <a:p>
            <a:pPr algn="just"/>
            <a:r>
              <a:rPr lang="en-US" dirty="0" smtClean="0"/>
              <a:t>Under Alliance rule economy was strong</a:t>
            </a:r>
          </a:p>
          <a:p>
            <a:pPr algn="just"/>
            <a:r>
              <a:rPr lang="en-US" dirty="0" smtClean="0"/>
              <a:t>Alliance government pursued an economic policy based on import-substitution and self sufficiency</a:t>
            </a:r>
          </a:p>
          <a:p>
            <a:pPr algn="just"/>
            <a:r>
              <a:rPr lang="en-US" dirty="0" smtClean="0"/>
              <a:t>Sugar industry was expanded through development of </a:t>
            </a:r>
            <a:r>
              <a:rPr lang="en-US" dirty="0" err="1" smtClean="0"/>
              <a:t>Seaqaqa</a:t>
            </a:r>
            <a:r>
              <a:rPr lang="en-US" dirty="0" smtClean="0"/>
              <a:t> scheme</a:t>
            </a:r>
          </a:p>
          <a:p>
            <a:pPr algn="just"/>
            <a:r>
              <a:rPr lang="en-US" dirty="0" smtClean="0"/>
              <a:t>Rice, pine and citrus (</a:t>
            </a:r>
            <a:r>
              <a:rPr lang="en-US" dirty="0" err="1" smtClean="0"/>
              <a:t>Batiri</a:t>
            </a:r>
            <a:r>
              <a:rPr lang="en-US" dirty="0" smtClean="0"/>
              <a:t>) were developed</a:t>
            </a:r>
          </a:p>
          <a:p>
            <a:pPr algn="just"/>
            <a:r>
              <a:rPr lang="en-US" dirty="0" smtClean="0"/>
              <a:t>Food manufacturing, fisheries, forestry and gold were also </a:t>
            </a:r>
            <a:r>
              <a:rPr lang="en-US" dirty="0" smtClean="0"/>
              <a:t>developed</a:t>
            </a:r>
          </a:p>
          <a:p>
            <a:pPr algn="just"/>
            <a:r>
              <a:rPr lang="en-US" dirty="0"/>
              <a:t>Strong leadership provided by Ratu Mara and constructive opposition by </a:t>
            </a:r>
            <a:r>
              <a:rPr lang="en-US" dirty="0" err="1"/>
              <a:t>Koya</a:t>
            </a:r>
            <a:r>
              <a:rPr lang="en-US" dirty="0"/>
              <a:t> &amp; NFP -with a shared vision for Fiji was the trend of the 70s.</a:t>
            </a:r>
          </a:p>
          <a:p>
            <a:pPr algn="just"/>
            <a:endParaRPr lang="en-US" dirty="0" smtClean="0"/>
          </a:p>
          <a:p>
            <a:pPr algn="just"/>
            <a:endParaRPr lang="en-US" dirty="0"/>
          </a:p>
        </p:txBody>
      </p:sp>
    </p:spTree>
    <p:extLst>
      <p:ext uri="{BB962C8B-B14F-4D97-AF65-F5344CB8AC3E}">
        <p14:creationId xmlns:p14="http://schemas.microsoft.com/office/powerpoint/2010/main" val="306830274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Front</a:t>
            </a:r>
            <a:endParaRPr lang="en-US" dirty="0"/>
          </a:p>
        </p:txBody>
      </p:sp>
      <p:sp>
        <p:nvSpPr>
          <p:cNvPr id="3" name="Content Placeholder 2"/>
          <p:cNvSpPr>
            <a:spLocks noGrp="1"/>
          </p:cNvSpPr>
          <p:nvPr>
            <p:ph idx="1"/>
          </p:nvPr>
        </p:nvSpPr>
        <p:spPr>
          <a:xfrm>
            <a:off x="457200" y="1524000"/>
            <a:ext cx="8229600" cy="4648517"/>
          </a:xfrm>
        </p:spPr>
        <p:txBody>
          <a:bodyPr>
            <a:normAutofit fontScale="85000" lnSpcReduction="10000"/>
          </a:bodyPr>
          <a:lstStyle/>
          <a:p>
            <a:pPr algn="just"/>
            <a:r>
              <a:rPr lang="en-US" dirty="0" smtClean="0"/>
              <a:t>1970- Street Commission Report – changes to electoral system to move toward common roll</a:t>
            </a:r>
          </a:p>
          <a:p>
            <a:pPr algn="just"/>
            <a:r>
              <a:rPr lang="en-US" dirty="0" smtClean="0"/>
              <a:t>Total rejection of report by Alliance Party</a:t>
            </a:r>
          </a:p>
          <a:p>
            <a:pPr algn="just"/>
            <a:r>
              <a:rPr lang="en-US" dirty="0" smtClean="0"/>
              <a:t>Opened a serious gulf &amp; rift between the leaders and the parties</a:t>
            </a:r>
          </a:p>
          <a:p>
            <a:pPr algn="just"/>
            <a:r>
              <a:rPr lang="en-US" dirty="0" smtClean="0"/>
              <a:t>Rise of nationalist politicians like </a:t>
            </a:r>
            <a:r>
              <a:rPr lang="en-US" dirty="0" err="1" smtClean="0"/>
              <a:t>Sakeasi</a:t>
            </a:r>
            <a:r>
              <a:rPr lang="en-US" dirty="0" smtClean="0"/>
              <a:t> </a:t>
            </a:r>
            <a:r>
              <a:rPr lang="en-US" dirty="0" err="1" smtClean="0"/>
              <a:t>Butadroka</a:t>
            </a:r>
            <a:r>
              <a:rPr lang="en-US" dirty="0" smtClean="0"/>
              <a:t> [launched his own political party in 1975, Fiji Nationalist Party where he showed interests of Fijians must be paramount at all times] advocating Fiji for the Fijians weakened the Alliance Party and led to victory of NFP in 1977 </a:t>
            </a:r>
            <a:endParaRPr lang="en-US" dirty="0"/>
          </a:p>
        </p:txBody>
      </p:sp>
    </p:spTree>
    <p:extLst>
      <p:ext uri="{BB962C8B-B14F-4D97-AF65-F5344CB8AC3E}">
        <p14:creationId xmlns:p14="http://schemas.microsoft.com/office/powerpoint/2010/main" val="1604468117"/>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Alliance Policies</a:t>
            </a:r>
            <a:endParaRPr lang="en-US" dirty="0"/>
          </a:p>
        </p:txBody>
      </p:sp>
      <p:sp>
        <p:nvSpPr>
          <p:cNvPr id="3" name="Content Placeholder 2"/>
          <p:cNvSpPr>
            <a:spLocks noGrp="1"/>
          </p:cNvSpPr>
          <p:nvPr>
            <p:ph idx="1"/>
          </p:nvPr>
        </p:nvSpPr>
        <p:spPr>
          <a:xfrm>
            <a:off x="457200" y="1447800"/>
            <a:ext cx="8229600" cy="4724717"/>
          </a:xfrm>
        </p:spPr>
        <p:txBody>
          <a:bodyPr>
            <a:normAutofit fontScale="85000" lnSpcReduction="10000"/>
          </a:bodyPr>
          <a:lstStyle/>
          <a:p>
            <a:pPr algn="just"/>
            <a:r>
              <a:rPr lang="en-US" dirty="0" smtClean="0"/>
              <a:t>At first adopted a policy of multiracialism and enjoyed popular support throughout cross section of Fijian community</a:t>
            </a:r>
          </a:p>
          <a:p>
            <a:pPr algn="just"/>
            <a:r>
              <a:rPr lang="en-US" dirty="0" smtClean="0"/>
              <a:t>Had support of Indian Gujarati business community</a:t>
            </a:r>
          </a:p>
          <a:p>
            <a:pPr algn="just"/>
            <a:r>
              <a:rPr lang="en-US" dirty="0" smtClean="0"/>
              <a:t>Later policies in late 1970s and 1980s changed its stance-</a:t>
            </a:r>
            <a:endParaRPr lang="en-US" dirty="0"/>
          </a:p>
          <a:p>
            <a:pPr algn="just"/>
            <a:r>
              <a:rPr lang="en-US" dirty="0" smtClean="0"/>
              <a:t>Land tenure- security of land was an issue for Indo-Fijian farmers</a:t>
            </a:r>
          </a:p>
          <a:p>
            <a:pPr algn="just"/>
            <a:r>
              <a:rPr lang="en-US" dirty="0" smtClean="0"/>
              <a:t>1979- Reserving large areas of Crown Land into native land caused further rift between Mara government and Jai Ram Reddy &amp; NFP</a:t>
            </a:r>
            <a:endParaRPr lang="en-US" dirty="0"/>
          </a:p>
        </p:txBody>
      </p:sp>
    </p:spTree>
    <p:extLst>
      <p:ext uri="{BB962C8B-B14F-4D97-AF65-F5344CB8AC3E}">
        <p14:creationId xmlns:p14="http://schemas.microsoft.com/office/powerpoint/2010/main" val="24653178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Politics of Balance</a:t>
            </a:r>
            <a:endParaRPr lang="en-US" dirty="0"/>
          </a:p>
        </p:txBody>
      </p:sp>
      <p:sp>
        <p:nvSpPr>
          <p:cNvPr id="3" name="Content Placeholder 2"/>
          <p:cNvSpPr>
            <a:spLocks noGrp="1"/>
          </p:cNvSpPr>
          <p:nvPr>
            <p:ph idx="1"/>
          </p:nvPr>
        </p:nvSpPr>
        <p:spPr>
          <a:xfrm>
            <a:off x="457200" y="1646237"/>
            <a:ext cx="8229600" cy="4678364"/>
          </a:xfrm>
        </p:spPr>
        <p:txBody>
          <a:bodyPr>
            <a:normAutofit fontScale="70000" lnSpcReduction="20000"/>
          </a:bodyPr>
          <a:lstStyle/>
          <a:p>
            <a:pPr algn="just"/>
            <a:r>
              <a:rPr lang="en-US" dirty="0" smtClean="0"/>
              <a:t>In allocation of public resources</a:t>
            </a:r>
          </a:p>
          <a:p>
            <a:pPr algn="just"/>
            <a:r>
              <a:rPr lang="en-US" dirty="0" smtClean="0"/>
              <a:t>Principle of parity in education through granting of 50% of tertiary scholarships to Fijians</a:t>
            </a:r>
          </a:p>
          <a:p>
            <a:pPr algn="just"/>
            <a:r>
              <a:rPr lang="en-US" dirty="0" smtClean="0"/>
              <a:t>Caused controversy when government awarded scholarships to Fijian students with UE marks of 216 whereas Indo Fijian students needed 261 marks to win a scholarship</a:t>
            </a:r>
          </a:p>
          <a:p>
            <a:pPr algn="just"/>
            <a:r>
              <a:rPr lang="en-US" dirty="0" smtClean="0"/>
              <a:t>Stavenuiter Report for the Central Planning Office suggested policies for assistance and support for the underprivileged in the community. This was shelved by the Alliance government</a:t>
            </a:r>
            <a:r>
              <a:rPr lang="en-US" dirty="0" smtClean="0"/>
              <a:t>.</a:t>
            </a:r>
          </a:p>
          <a:p>
            <a:pPr algn="just"/>
            <a:r>
              <a:rPr lang="en-US" dirty="0"/>
              <a:t>Parity between the main ethnic groups in the public sector- more Fijians in civil service than Indo Fijians and rapid promotion of Fijians up the ladder caused its own problems with the opposition</a:t>
            </a:r>
          </a:p>
          <a:p>
            <a:pPr algn="just"/>
            <a:r>
              <a:rPr lang="en-US" dirty="0"/>
              <a:t>Aid and development strategies were </a:t>
            </a:r>
            <a:r>
              <a:rPr lang="en-US" dirty="0" err="1"/>
              <a:t>favouring</a:t>
            </a:r>
            <a:r>
              <a:rPr lang="en-US" dirty="0"/>
              <a:t> Fijians in the access to loans in Fiji Development Bank and the setting up of the Fijian Business Opportunity and Management Advisory Services (BOMAS) </a:t>
            </a:r>
          </a:p>
          <a:p>
            <a:pPr algn="just"/>
            <a:endParaRPr lang="en-US" dirty="0"/>
          </a:p>
        </p:txBody>
      </p:sp>
    </p:spTree>
    <p:extLst>
      <p:ext uri="{BB962C8B-B14F-4D97-AF65-F5344CB8AC3E}">
        <p14:creationId xmlns:p14="http://schemas.microsoft.com/office/powerpoint/2010/main" val="34150296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Autofit/>
          </a:bodyPr>
          <a:lstStyle/>
          <a:p>
            <a:pPr algn="just"/>
            <a:r>
              <a:rPr lang="en-US" sz="2300" dirty="0" smtClean="0"/>
              <a:t>Foreign aid was used to support Fijian enterprises and accomplish projects in selected provinces and districts</a:t>
            </a:r>
          </a:p>
          <a:p>
            <a:pPr algn="just"/>
            <a:r>
              <a:rPr lang="en-US" sz="2300" dirty="0" smtClean="0"/>
              <a:t>Few provinces were </a:t>
            </a:r>
            <a:r>
              <a:rPr lang="en-US" sz="2300" dirty="0" err="1" smtClean="0"/>
              <a:t>favoured</a:t>
            </a:r>
            <a:r>
              <a:rPr lang="en-US" sz="2300" dirty="0" smtClean="0"/>
              <a:t> over others in terms of government assistance- for example the maritime provinces over </a:t>
            </a:r>
            <a:r>
              <a:rPr lang="en-US" sz="2300" dirty="0" err="1" smtClean="0"/>
              <a:t>Serua</a:t>
            </a:r>
            <a:r>
              <a:rPr lang="en-US" sz="2300" dirty="0" smtClean="0"/>
              <a:t>, </a:t>
            </a:r>
            <a:r>
              <a:rPr lang="en-US" sz="2300" dirty="0" err="1" smtClean="0"/>
              <a:t>Namosi</a:t>
            </a:r>
            <a:r>
              <a:rPr lang="en-US" sz="2300" dirty="0" smtClean="0"/>
              <a:t> and other parts of interior </a:t>
            </a:r>
            <a:r>
              <a:rPr lang="en-US" sz="2300" dirty="0" err="1" smtClean="0"/>
              <a:t>Viti</a:t>
            </a:r>
            <a:r>
              <a:rPr lang="en-US" sz="2300" dirty="0" smtClean="0"/>
              <a:t> </a:t>
            </a:r>
            <a:r>
              <a:rPr lang="en-US" sz="2300" dirty="0" err="1" smtClean="0"/>
              <a:t>Levu</a:t>
            </a:r>
            <a:r>
              <a:rPr lang="en-US" sz="2300" dirty="0" smtClean="0"/>
              <a:t>.</a:t>
            </a:r>
          </a:p>
          <a:p>
            <a:pPr algn="just"/>
            <a:r>
              <a:rPr lang="en-US" sz="2300" dirty="0" smtClean="0"/>
              <a:t>There was a long standing Western Fijian resentment at their peripheral treatment in Mara Administration. Westerners drew attention to the paucity of western Fijians in high positions in the civil service, political administration and statutory bodies, a disparity that seemed especially glaring in the light of their overall contribution to the economy.</a:t>
            </a:r>
          </a:p>
          <a:p>
            <a:pPr algn="just"/>
            <a:r>
              <a:rPr lang="en-US" sz="2300" dirty="0" smtClean="0"/>
              <a:t>Capitalizing on the pine controversy and other expressions of Western Fijian discontent, </a:t>
            </a:r>
            <a:r>
              <a:rPr lang="en-US" sz="2300" b="1" dirty="0" smtClean="0">
                <a:solidFill>
                  <a:schemeClr val="bg1"/>
                </a:solidFill>
              </a:rPr>
              <a:t>Gavidi launched his Western United Front </a:t>
            </a:r>
            <a:r>
              <a:rPr lang="en-US" sz="2300" dirty="0" smtClean="0"/>
              <a:t>on  17 July, 1981</a:t>
            </a:r>
            <a:r>
              <a:rPr lang="en-US" sz="2300" dirty="0" smtClean="0"/>
              <a:t>.</a:t>
            </a:r>
          </a:p>
          <a:p>
            <a:pPr algn="just"/>
            <a:endParaRPr lang="en-US" sz="2300" dirty="0"/>
          </a:p>
          <a:p>
            <a:pPr algn="just"/>
            <a:endParaRPr lang="en-US" sz="2300" dirty="0" smtClean="0"/>
          </a:p>
        </p:txBody>
      </p:sp>
      <p:pic>
        <p:nvPicPr>
          <p:cNvPr id="4" name="Picture 6" descr="http://3.bp.blogspot.com/-FDniSWLXqS8/T298Hf0tbTI/AAAAAAAAAnA/B8WPsL4X6nc/s640/1.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74480" y="1981200"/>
            <a:ext cx="3352800" cy="2095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23119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NFP-WUP coalition was launched on 11 January 1982, was described as a partnership of equals in which each party is to maintain its independent identity and objectives. This Coalition energies an election campaign that resolved around issues of political equality, balanced regional development and fair distribution of income.</a:t>
            </a:r>
          </a:p>
          <a:p>
            <a:r>
              <a:rPr lang="en-US" dirty="0" smtClean="0"/>
              <a:t>But Alliance party’s </a:t>
            </a:r>
            <a:r>
              <a:rPr lang="en-US" dirty="0"/>
              <a:t>flawed policies and neglect of ordinary Fijians helped fuel nationalist sentiments among extremist groups and disenchantment among the under-privileged Fijians and others.</a:t>
            </a:r>
          </a:p>
          <a:p>
            <a:endParaRPr lang="en-US" dirty="0"/>
          </a:p>
        </p:txBody>
      </p:sp>
    </p:spTree>
    <p:extLst>
      <p:ext uri="{BB962C8B-B14F-4D97-AF65-F5344CB8AC3E}">
        <p14:creationId xmlns:p14="http://schemas.microsoft.com/office/powerpoint/2010/main" val="2485472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05800" cy="6324600"/>
          </a:xfrm>
        </p:spPr>
        <p:txBody>
          <a:bodyPr>
            <a:normAutofit fontScale="77500" lnSpcReduction="20000"/>
          </a:bodyPr>
          <a:lstStyle/>
          <a:p>
            <a:r>
              <a:rPr lang="en-US" dirty="0"/>
              <a:t>The majority of the Alliance Party was reduced in the 1982 election, 1982 elections-won 28/52 seats and retained office</a:t>
            </a:r>
            <a:r>
              <a:rPr lang="en-US" dirty="0" smtClean="0"/>
              <a:t>.</a:t>
            </a:r>
          </a:p>
          <a:p>
            <a:r>
              <a:rPr lang="en-US" dirty="0" smtClean="0"/>
              <a:t>The Final result was a close victory for the Alliance, which got 28 seats to that of NFP-WUF’s 24 seats.</a:t>
            </a:r>
          </a:p>
          <a:p>
            <a:pPr algn="just"/>
            <a:r>
              <a:rPr lang="en-US" dirty="0" smtClean="0"/>
              <a:t>Between 1982-1987, Alliance tried to consolidate his power by following two pronged policy: Fragment the Opposition and consolidate support among the ethnic Fijians. But in the end both the strategies backfired which laid the foundation of the greatest political crisis Fiji face in 20</a:t>
            </a:r>
            <a:r>
              <a:rPr lang="en-US" baseline="30000" dirty="0" smtClean="0"/>
              <a:t>th</a:t>
            </a:r>
            <a:r>
              <a:rPr lang="en-US" dirty="0" smtClean="0"/>
              <a:t> century</a:t>
            </a:r>
            <a:r>
              <a:rPr lang="en-US" dirty="0"/>
              <a:t>.</a:t>
            </a:r>
            <a:br>
              <a:rPr lang="en-US" dirty="0"/>
            </a:br>
            <a:r>
              <a:rPr lang="en-US" dirty="0"/>
              <a:t>There was also a growing Trade Union movement by 1984; Alliance proposal of a wage freeze in 1985 met with growing union opposition and the birth of a strong Fiji Labor Party that represented all workers regardless of ethnicity. </a:t>
            </a:r>
          </a:p>
          <a:p>
            <a:pPr algn="just"/>
            <a:r>
              <a:rPr lang="en-US" dirty="0"/>
              <a:t>Affirmative action and positive discrimination were the main Alliance focus in its later years of government. </a:t>
            </a:r>
          </a:p>
          <a:p>
            <a:pPr algn="just"/>
            <a:r>
              <a:rPr lang="en-US" dirty="0"/>
              <a:t>A falling economy in the 1980’s and the government not having strong policies to counter and buffer that led to its rapid decline and loss of power by late 80s.</a:t>
            </a:r>
          </a:p>
          <a:p>
            <a:endParaRPr lang="en-US" dirty="0"/>
          </a:p>
          <a:p>
            <a:endParaRPr lang="en-US" dirty="0"/>
          </a:p>
        </p:txBody>
      </p:sp>
    </p:spTree>
    <p:extLst>
      <p:ext uri="{BB962C8B-B14F-4D97-AF65-F5344CB8AC3E}">
        <p14:creationId xmlns:p14="http://schemas.microsoft.com/office/powerpoint/2010/main" val="2712682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Problems of 1982-1987 in Front of Alliance Party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 regard to Education policy: The strongest opposition came from the Fijian Teachers Association, which complained to Mara that the policy of integration, was not in the interest of developing Fijian education, the preservation of Fijian Culture, language and developing of Fijian cultural values.</a:t>
            </a:r>
          </a:p>
          <a:p>
            <a:r>
              <a:rPr lang="en-US" dirty="0" smtClean="0"/>
              <a:t>Both Fijian Teacher’s Union(Indo-Fijian) and the Fijian Teacher’s Association (Fijian) accused the minister of actin in a high handed manner, without consultation with them.</a:t>
            </a:r>
          </a:p>
          <a:p>
            <a:r>
              <a:rPr lang="en-US" dirty="0" smtClean="0"/>
              <a:t>Economic Crisis was faced by Fiji during this time, when there was succession of hurricanes and draught, causing damage estimated in millions in millions, devastated the economy.</a:t>
            </a:r>
          </a:p>
          <a:p>
            <a:r>
              <a:rPr lang="en-US" dirty="0" smtClean="0"/>
              <a:t>Sugar production declined in 1983 by an alarming 46 percent and another problem was a burgeoning Civil Service salary.</a:t>
            </a:r>
            <a:endParaRPr lang="en-US" dirty="0"/>
          </a:p>
        </p:txBody>
      </p:sp>
    </p:spTree>
    <p:extLst>
      <p:ext uri="{BB962C8B-B14F-4D97-AF65-F5344CB8AC3E}">
        <p14:creationId xmlns:p14="http://schemas.microsoft.com/office/powerpoint/2010/main" val="309130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Origin of Alliance Party</a:t>
            </a:r>
            <a:endParaRPr lang="en-US" dirty="0"/>
          </a:p>
        </p:txBody>
      </p:sp>
      <p:sp>
        <p:nvSpPr>
          <p:cNvPr id="3" name="Content Placeholder 2"/>
          <p:cNvSpPr>
            <a:spLocks noGrp="1"/>
          </p:cNvSpPr>
          <p:nvPr>
            <p:ph idx="1"/>
          </p:nvPr>
        </p:nvSpPr>
        <p:spPr>
          <a:xfrm>
            <a:off x="457200" y="914400"/>
            <a:ext cx="8458200" cy="5562600"/>
          </a:xfrm>
        </p:spPr>
        <p:txBody>
          <a:bodyPr>
            <a:normAutofit fontScale="40000" lnSpcReduction="20000"/>
          </a:bodyPr>
          <a:lstStyle/>
          <a:p>
            <a:r>
              <a:rPr lang="en-US" sz="4000" dirty="0"/>
              <a:t>On March 12, 1966, all these </a:t>
            </a:r>
            <a:r>
              <a:rPr lang="en-US" sz="4000" dirty="0" err="1"/>
              <a:t>organisations</a:t>
            </a:r>
            <a:r>
              <a:rPr lang="en-US" sz="4000" dirty="0"/>
              <a:t>, together with Vijay R. Singh, came together under the leadership of </a:t>
            </a:r>
            <a:r>
              <a:rPr lang="en-US" sz="4000" dirty="0" err="1"/>
              <a:t>Ratu</a:t>
            </a:r>
            <a:r>
              <a:rPr lang="en-US" sz="4000" dirty="0"/>
              <a:t> </a:t>
            </a:r>
            <a:r>
              <a:rPr lang="en-US" sz="4000" dirty="0" err="1"/>
              <a:t>Kamisese</a:t>
            </a:r>
            <a:r>
              <a:rPr lang="en-US" sz="4000" dirty="0"/>
              <a:t> Mara to form the Alliance Party.</a:t>
            </a:r>
          </a:p>
          <a:p>
            <a:pPr>
              <a:tabLst>
                <a:tab pos="2743200" algn="l"/>
              </a:tabLst>
            </a:pPr>
            <a:r>
              <a:rPr lang="en-US" sz="4000" dirty="0"/>
              <a:t>Thus in 1966, The Fijian Association, Rotuman Convention, Tongan Organization and Suva Rotuman Association convened in Suva to from an all races Political alliance which resulted in the birth of Alliance Party which encompasses the various groups in a coalition of 3 major constituents </a:t>
            </a:r>
            <a:endParaRPr lang="en-US" sz="4000" b="1" dirty="0" smtClean="0">
              <a:solidFill>
                <a:schemeClr val="bg1"/>
              </a:solidFill>
            </a:endParaRPr>
          </a:p>
          <a:p>
            <a:pPr>
              <a:tabLst>
                <a:tab pos="2743200" algn="l"/>
              </a:tabLst>
            </a:pPr>
            <a:r>
              <a:rPr lang="en-US" sz="4000" dirty="0"/>
              <a:t> Alliance party was widely seen as the political vehicle of the traditional Fijian chiefs. It also commanded considerable support among the Europeans and other ethnic minorities, who, although comprising only 3-4% of Fiji's population, were over represented in the parliament. Indo-Fijians were less supportive, but the Fijian-European block vote kept the Alliance Party in power for more than twenty years</a:t>
            </a:r>
            <a:r>
              <a:rPr lang="en-US" sz="4000" dirty="0" smtClean="0"/>
              <a:t>.</a:t>
            </a:r>
          </a:p>
          <a:p>
            <a:r>
              <a:rPr lang="en-US" sz="4000" dirty="0"/>
              <a:t>Ruled from 1966-1987 (17 years)</a:t>
            </a:r>
          </a:p>
          <a:p>
            <a:r>
              <a:rPr lang="en-US" sz="4000" dirty="0"/>
              <a:t>Won 1966 elections against Federation party</a:t>
            </a:r>
          </a:p>
          <a:p>
            <a:r>
              <a:rPr lang="en-US" sz="4000" dirty="0"/>
              <a:t>Federation Party stands for independence and self-government and the introduction of a common roll with the ultimate goal of one country, one nation and one people while Alliance Party stands for gradual political change and the retention of communal rolls.</a:t>
            </a:r>
          </a:p>
          <a:p>
            <a:r>
              <a:rPr lang="en-US" sz="4000" dirty="0"/>
              <a:t>In 1966 elections, principal issue was Constitution, where Federation party condemned it and called for its abolition, claiming that it provided nothing and immediate for the Indian people and left everything to the Future. Each side accused the other of fanning the flames of communal hatred.</a:t>
            </a:r>
          </a:p>
          <a:p>
            <a:r>
              <a:rPr lang="en-US" sz="4000" dirty="0"/>
              <a:t>Vijay Singh, Charles Stinson, Ratu </a:t>
            </a:r>
            <a:r>
              <a:rPr lang="en-US" sz="4000" dirty="0" err="1"/>
              <a:t>Penaia</a:t>
            </a:r>
            <a:r>
              <a:rPr lang="en-US" sz="4000" dirty="0"/>
              <a:t>  </a:t>
            </a:r>
            <a:r>
              <a:rPr lang="en-US" sz="4000" dirty="0" err="1"/>
              <a:t>Ganilau</a:t>
            </a:r>
            <a:r>
              <a:rPr lang="en-US" sz="4000" dirty="0"/>
              <a:t>, Ratu Edward </a:t>
            </a:r>
            <a:r>
              <a:rPr lang="en-US" sz="4000" dirty="0" err="1"/>
              <a:t>Cakobau</a:t>
            </a:r>
            <a:r>
              <a:rPr lang="en-US" sz="4000" dirty="0"/>
              <a:t>, and </a:t>
            </a:r>
            <a:r>
              <a:rPr lang="en-US" sz="4000" dirty="0" err="1"/>
              <a:t>K.S.Reddy</a:t>
            </a:r>
            <a:r>
              <a:rPr lang="en-US" sz="4000" dirty="0"/>
              <a:t> were members that won seats in 1966 election  </a:t>
            </a:r>
          </a:p>
          <a:p>
            <a:pPr>
              <a:tabLst>
                <a:tab pos="2743200" algn="l"/>
              </a:tabLst>
            </a:pPr>
            <a:endParaRPr lang="en-US" dirty="0"/>
          </a:p>
          <a:p>
            <a:pPr>
              <a:tabLst>
                <a:tab pos="2743200" algn="l"/>
              </a:tabLst>
            </a:pPr>
            <a:r>
              <a:rPr lang="en-US" b="1" dirty="0" smtClean="0">
                <a:solidFill>
                  <a:schemeClr val="bg1"/>
                </a:solidFill>
              </a:rPr>
              <a:t>he </a:t>
            </a:r>
            <a:r>
              <a:rPr lang="en-US" b="1" dirty="0">
                <a:solidFill>
                  <a:schemeClr val="bg1"/>
                </a:solidFill>
              </a:rPr>
              <a:t>Fijian Association, The National Congress of Fiji (Indian Alliance) and the General Electors’ Association.</a:t>
            </a:r>
          </a:p>
          <a:p>
            <a:endParaRPr lang="en-US" dirty="0"/>
          </a:p>
        </p:txBody>
      </p:sp>
    </p:spTree>
    <p:extLst>
      <p:ext uri="{BB962C8B-B14F-4D97-AF65-F5344CB8AC3E}">
        <p14:creationId xmlns:p14="http://schemas.microsoft.com/office/powerpoint/2010/main" val="3502929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Problems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Wage Freezes was implemented and other issues formulated by  not consulting Tripartite Forum such as Fiji trades Union Congress, Fiji Employers Consultative Association and representatives of the government which had been formed in 1976 to reach a common understanding which affect the national interest such as industrial relations, job creation, growing flow of investment and general social and economic development of the country.</a:t>
            </a:r>
          </a:p>
          <a:p>
            <a:r>
              <a:rPr lang="en-US" dirty="0" smtClean="0"/>
              <a:t>The Fiji Trade Union Congress threatened a national strike to protest the imposition of wage freezes in response Mara threatened a national strike to protest the imposition of the wage freeze.</a:t>
            </a:r>
          </a:p>
          <a:p>
            <a:r>
              <a:rPr lang="en-US" dirty="0" smtClean="0"/>
              <a:t>Other problem of Alliance was that it had become a party grown too accustomed to Power, where important policy decisions, such as revoking the antinuclear policy and committing troops to the United Nations Peacemaking forces in the Middle East, were taken by the Cabinet without parliamentary discussion or debate.</a:t>
            </a:r>
            <a:endParaRPr lang="en-US" dirty="0"/>
          </a:p>
        </p:txBody>
      </p:sp>
    </p:spTree>
    <p:extLst>
      <p:ext uri="{BB962C8B-B14F-4D97-AF65-F5344CB8AC3E}">
        <p14:creationId xmlns:p14="http://schemas.microsoft.com/office/powerpoint/2010/main" val="629912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Fiji </a:t>
            </a:r>
            <a:r>
              <a:rPr lang="en-US" dirty="0" err="1" smtClean="0"/>
              <a:t>Labour</a:t>
            </a:r>
            <a:r>
              <a:rPr lang="en-US" dirty="0" smtClean="0"/>
              <a:t> party</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a:t>April 1987 elections-lost to coalition of newly formed Fiji </a:t>
            </a:r>
            <a:r>
              <a:rPr lang="en-US" dirty="0" err="1"/>
              <a:t>Labour</a:t>
            </a:r>
            <a:r>
              <a:rPr lang="en-US" dirty="0"/>
              <a:t> Party[</a:t>
            </a:r>
            <a:r>
              <a:rPr lang="en-US" dirty="0" err="1"/>
              <a:t>Timoci</a:t>
            </a:r>
            <a:r>
              <a:rPr lang="en-US" dirty="0"/>
              <a:t> </a:t>
            </a:r>
            <a:r>
              <a:rPr lang="en-US" dirty="0" err="1" smtClean="0"/>
              <a:t>Bavadra</a:t>
            </a:r>
            <a:r>
              <a:rPr lang="en-US" dirty="0" smtClean="0"/>
              <a:t> and his secretary </a:t>
            </a:r>
            <a:r>
              <a:rPr lang="en-US" dirty="0" err="1" smtClean="0"/>
              <a:t>Krishana</a:t>
            </a:r>
            <a:r>
              <a:rPr lang="en-US" dirty="0" smtClean="0"/>
              <a:t> </a:t>
            </a:r>
            <a:r>
              <a:rPr lang="en-US" dirty="0" err="1" smtClean="0"/>
              <a:t>Datt</a:t>
            </a:r>
            <a:r>
              <a:rPr lang="en-US" dirty="0" smtClean="0"/>
              <a:t>] </a:t>
            </a:r>
            <a:r>
              <a:rPr lang="en-US" dirty="0"/>
              <a:t>with </a:t>
            </a:r>
            <a:r>
              <a:rPr lang="en-US" dirty="0" smtClean="0"/>
              <a:t>NFP. FLP secretary was </a:t>
            </a:r>
            <a:r>
              <a:rPr lang="en-US" dirty="0" err="1" smtClean="0"/>
              <a:t>Mahendra</a:t>
            </a:r>
            <a:r>
              <a:rPr lang="en-US" dirty="0" smtClean="0"/>
              <a:t> </a:t>
            </a:r>
            <a:r>
              <a:rPr lang="en-US" dirty="0" err="1" smtClean="0"/>
              <a:t>Chaudhary</a:t>
            </a:r>
            <a:r>
              <a:rPr lang="en-US" dirty="0" smtClean="0"/>
              <a:t>. They called themselves as democratic socialist advocating social justice, balanced economic development and regional equalities in Fiji; reforming such institutions as the Native Land Trust Board in consultation with the landowners and others; encouraging public ownership of selected ventures such as bus industry; nationalizing the gold mine industry and improving the strained structure of industrial relations. </a:t>
            </a:r>
            <a:endParaRPr lang="en-US" dirty="0" smtClean="0"/>
          </a:p>
          <a:p>
            <a:pPr algn="just"/>
            <a:r>
              <a:rPr lang="en-US" dirty="0"/>
              <a:t>Alliance initially dismissed the new party and did not recognize Fiji Trades Union Congress as sole representative of the trade unions in Fiji. NFP knew that contestation of 1987 elections along will be suicidal so negotiations began between two parties Reddy representative of NFP and </a:t>
            </a:r>
            <a:r>
              <a:rPr lang="en-US" dirty="0" err="1"/>
              <a:t>Bavadra</a:t>
            </a:r>
            <a:r>
              <a:rPr lang="en-US" dirty="0"/>
              <a:t>, </a:t>
            </a:r>
            <a:r>
              <a:rPr lang="en-US" dirty="0" err="1"/>
              <a:t>Tupeni</a:t>
            </a:r>
            <a:r>
              <a:rPr lang="en-US" dirty="0"/>
              <a:t> Baba and Chaudhary representative of FLP. Finally the coalition was agreed. Coalition won the elections by 28 seats to that of Alliance 24 seats. </a:t>
            </a:r>
          </a:p>
          <a:p>
            <a:pPr algn="just"/>
            <a:endParaRPr lang="en-US" dirty="0" smtClean="0"/>
          </a:p>
          <a:p>
            <a:pPr algn="just"/>
            <a:endParaRPr lang="en-US" dirty="0" smtClean="0"/>
          </a:p>
          <a:p>
            <a:pPr algn="just"/>
            <a:endParaRPr lang="en-US" dirty="0"/>
          </a:p>
        </p:txBody>
      </p:sp>
    </p:spTree>
    <p:extLst>
      <p:ext uri="{BB962C8B-B14F-4D97-AF65-F5344CB8AC3E}">
        <p14:creationId xmlns:p14="http://schemas.microsoft.com/office/powerpoint/2010/main" val="3815662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r>
              <a:rPr lang="en-US" dirty="0"/>
              <a:t>May 1987 military coup deposed new </a:t>
            </a:r>
            <a:r>
              <a:rPr lang="en-US" dirty="0" smtClean="0"/>
              <a:t>government. </a:t>
            </a:r>
            <a:endParaRPr lang="en-US" dirty="0"/>
          </a:p>
          <a:p>
            <a:pPr algn="just"/>
            <a:r>
              <a:rPr lang="en-US" dirty="0"/>
              <a:t>After less than a month in office, the new government was deposed in a military coup led by Lieutenant Colonel </a:t>
            </a:r>
            <a:r>
              <a:rPr lang="en-US" dirty="0" err="1"/>
              <a:t>Sitiveni</a:t>
            </a:r>
            <a:r>
              <a:rPr lang="en-US" dirty="0"/>
              <a:t> </a:t>
            </a:r>
            <a:r>
              <a:rPr lang="en-US" dirty="0" err="1"/>
              <a:t>Rabuka</a:t>
            </a:r>
            <a:r>
              <a:rPr lang="en-US" dirty="0"/>
              <a:t>. </a:t>
            </a:r>
          </a:p>
          <a:p>
            <a:pPr algn="just"/>
            <a:r>
              <a:rPr lang="en-US" dirty="0"/>
              <a:t>After several months of turmoil, the former Prime Minister </a:t>
            </a:r>
            <a:r>
              <a:rPr lang="en-US" dirty="0" err="1"/>
              <a:t>Ratu</a:t>
            </a:r>
            <a:r>
              <a:rPr lang="en-US" dirty="0"/>
              <a:t> Mara, the Alliance Party leader, was called back to head a transitional government.</a:t>
            </a:r>
          </a:p>
          <a:p>
            <a:pPr algn="just"/>
            <a:r>
              <a:rPr lang="en-US" dirty="0"/>
              <a:t>As a major re-alignment of Fijian  politics, Alliance Party was dissolved </a:t>
            </a:r>
          </a:p>
          <a:p>
            <a:endParaRPr lang="en-US" dirty="0"/>
          </a:p>
          <a:p>
            <a:endParaRPr lang="en-US" dirty="0"/>
          </a:p>
        </p:txBody>
      </p:sp>
    </p:spTree>
    <p:extLst>
      <p:ext uri="{BB962C8B-B14F-4D97-AF65-F5344CB8AC3E}">
        <p14:creationId xmlns:p14="http://schemas.microsoft.com/office/powerpoint/2010/main" val="3030043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678363"/>
          </a:xfrm>
        </p:spPr>
        <p:txBody>
          <a:bodyPr>
            <a:normAutofit/>
          </a:bodyPr>
          <a:lstStyle/>
          <a:p>
            <a:r>
              <a:rPr lang="en-US" dirty="0" smtClean="0"/>
              <a:t>Other prominent members were the  </a:t>
            </a:r>
            <a:r>
              <a:rPr lang="en-US" dirty="0" err="1" smtClean="0"/>
              <a:t>Toganivalu</a:t>
            </a:r>
            <a:r>
              <a:rPr lang="en-US" dirty="0" smtClean="0"/>
              <a:t> brothers-Ratu William, Ratu David, Ratu Josua, and Ratu George </a:t>
            </a:r>
            <a:r>
              <a:rPr lang="en-US" dirty="0" err="1" smtClean="0"/>
              <a:t>Cakobau</a:t>
            </a:r>
            <a:r>
              <a:rPr lang="en-US" dirty="0" smtClean="0"/>
              <a:t>.</a:t>
            </a:r>
            <a:endParaRPr lang="en-US" dirty="0" smtClean="0"/>
          </a:p>
          <a:p>
            <a:r>
              <a:rPr lang="en-US" dirty="0" smtClean="0"/>
              <a:t>Widely seen as the political vehicle of the  traditional Fijian chiefly system with European and other ethnic minority support</a:t>
            </a:r>
          </a:p>
          <a:p>
            <a:r>
              <a:rPr lang="en-US" dirty="0" smtClean="0"/>
              <a:t>Garnered main Fijian support</a:t>
            </a:r>
          </a:p>
          <a:p>
            <a:pPr marL="0" indent="0">
              <a:buNone/>
            </a:pPr>
            <a:endParaRPr lang="en-US" dirty="0"/>
          </a:p>
        </p:txBody>
      </p:sp>
    </p:spTree>
    <p:extLst>
      <p:ext uri="{BB962C8B-B14F-4D97-AF65-F5344CB8AC3E}">
        <p14:creationId xmlns:p14="http://schemas.microsoft.com/office/powerpoint/2010/main" val="1502432163"/>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1966 Elections</a:t>
            </a:r>
            <a:endParaRPr lang="en-US" dirty="0"/>
          </a:p>
        </p:txBody>
      </p:sp>
      <p:sp>
        <p:nvSpPr>
          <p:cNvPr id="3" name="Content Placeholder 2"/>
          <p:cNvSpPr>
            <a:spLocks noGrp="1"/>
          </p:cNvSpPr>
          <p:nvPr>
            <p:ph idx="1"/>
          </p:nvPr>
        </p:nvSpPr>
        <p:spPr>
          <a:xfrm>
            <a:off x="381000" y="990600"/>
            <a:ext cx="8458200" cy="5410200"/>
          </a:xfrm>
        </p:spPr>
        <p:txBody>
          <a:bodyPr>
            <a:normAutofit fontScale="62500" lnSpcReduction="20000"/>
          </a:bodyPr>
          <a:lstStyle/>
          <a:p>
            <a:pPr algn="just"/>
            <a:r>
              <a:rPr lang="en-US" dirty="0" smtClean="0"/>
              <a:t>Greatest achievement- 1966 election-won the three cross-voting seats in the western division, where the large Indian majority was expected to elect Federation Party candidates.</a:t>
            </a:r>
          </a:p>
          <a:p>
            <a:pPr algn="just"/>
            <a:r>
              <a:rPr lang="en-US" dirty="0" smtClean="0"/>
              <a:t>Landslide victory winning 22/34 seats</a:t>
            </a:r>
            <a:r>
              <a:rPr lang="en-US" dirty="0"/>
              <a:t>. </a:t>
            </a:r>
            <a:r>
              <a:rPr lang="en-US" dirty="0" smtClean="0"/>
              <a:t>Increased to 27 seats when joined ranks with 3 independent candidates and 2 nominees of GCC</a:t>
            </a:r>
          </a:p>
          <a:p>
            <a:pPr algn="just"/>
            <a:r>
              <a:rPr lang="en-US" dirty="0"/>
              <a:t>The remaining 9 </a:t>
            </a:r>
            <a:r>
              <a:rPr lang="en-US" dirty="0" smtClean="0"/>
              <a:t>seats [Indian Communal seats] </a:t>
            </a:r>
            <a:r>
              <a:rPr lang="en-US" dirty="0"/>
              <a:t>were won by the NFP, led by A. D. Patel. Owing to the victory of the Alliance, Ratu Mara was appointed Chief Minister when responsible government was introduced in September 1967</a:t>
            </a:r>
            <a:r>
              <a:rPr lang="en-US" dirty="0" smtClean="0"/>
              <a:t>.</a:t>
            </a:r>
          </a:p>
          <a:p>
            <a:pPr marL="0" indent="0" algn="just">
              <a:buNone/>
            </a:pPr>
            <a:r>
              <a:rPr lang="en-US" b="1" dirty="0" smtClean="0"/>
              <a:t>Outcome</a:t>
            </a:r>
            <a:endParaRPr lang="en-US" b="1" dirty="0"/>
          </a:p>
          <a:p>
            <a:r>
              <a:rPr lang="en-US" dirty="0"/>
              <a:t>The Fijian Chiefs and Europeans too, were pleased for now in power, they could exercise some control over the pace of constitutional change.</a:t>
            </a:r>
          </a:p>
          <a:p>
            <a:r>
              <a:rPr lang="en-US" dirty="0"/>
              <a:t>Alliance Party leader Ratu Mara was appointed as the leader of Government Business, while retaining his Natural Resources portfolio. </a:t>
            </a:r>
          </a:p>
          <a:p>
            <a:r>
              <a:rPr lang="en-US" dirty="0"/>
              <a:t>Vijay Singh was appointed for Social Services and Charles Stinson as member for Communications and Works.</a:t>
            </a:r>
          </a:p>
          <a:p>
            <a:r>
              <a:rPr lang="en-US" dirty="0"/>
              <a:t>Other 3 elected Alliance members, Ratu </a:t>
            </a:r>
            <a:r>
              <a:rPr lang="en-US" dirty="0" err="1"/>
              <a:t>Penaia</a:t>
            </a:r>
            <a:r>
              <a:rPr lang="en-US" dirty="0"/>
              <a:t> </a:t>
            </a:r>
            <a:r>
              <a:rPr lang="en-US" dirty="0" err="1"/>
              <a:t>Ganilau</a:t>
            </a:r>
            <a:r>
              <a:rPr lang="en-US" dirty="0"/>
              <a:t>, Ratu Edward </a:t>
            </a:r>
            <a:r>
              <a:rPr lang="en-US" dirty="0" err="1"/>
              <a:t>Cakobua</a:t>
            </a:r>
            <a:r>
              <a:rPr lang="en-US" dirty="0"/>
              <a:t> and K.S. Reddy were co-opted to the Executive Council.</a:t>
            </a:r>
          </a:p>
          <a:p>
            <a:pPr algn="just"/>
            <a:endParaRPr lang="en-US" dirty="0" smtClean="0"/>
          </a:p>
          <a:p>
            <a:pPr algn="just"/>
            <a:endParaRPr lang="en-US" dirty="0"/>
          </a:p>
        </p:txBody>
      </p:sp>
    </p:spTree>
    <p:extLst>
      <p:ext uri="{BB962C8B-B14F-4D97-AF65-F5344CB8AC3E}">
        <p14:creationId xmlns:p14="http://schemas.microsoft.com/office/powerpoint/2010/main" val="3626412320"/>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Outcome of 1966 Elections</a:t>
            </a:r>
          </a:p>
        </p:txBody>
      </p:sp>
      <p:sp>
        <p:nvSpPr>
          <p:cNvPr id="3" name="Content Placeholder 2"/>
          <p:cNvSpPr>
            <a:spLocks noGrp="1"/>
          </p:cNvSpPr>
          <p:nvPr>
            <p:ph idx="1"/>
          </p:nvPr>
        </p:nvSpPr>
        <p:spPr/>
        <p:txBody>
          <a:bodyPr>
            <a:normAutofit fontScale="92500" lnSpcReduction="20000"/>
          </a:bodyPr>
          <a:lstStyle/>
          <a:p>
            <a:r>
              <a:rPr lang="en-US" dirty="0" smtClean="0"/>
              <a:t>In 1966, Indian clearly identify themselves with the Federation party which was founded as a political organization to champion their causes and aspirations.</a:t>
            </a:r>
          </a:p>
          <a:p>
            <a:r>
              <a:rPr lang="en-US" dirty="0" smtClean="0"/>
              <a:t>The Alliance revealed itself as a predominantly, though not exclusively Fijian party. 1966 elections were simply another form of ethnic struggle.</a:t>
            </a:r>
          </a:p>
          <a:p>
            <a:r>
              <a:rPr lang="en-US" dirty="0" smtClean="0"/>
              <a:t>The opposition of Federation Party condemned the Constitution and resigned which set for a by elections. This walk out was bitterly denounced  but it failed to disrupt the running of the colony.</a:t>
            </a:r>
            <a:endParaRPr lang="en-US" dirty="0"/>
          </a:p>
        </p:txBody>
      </p:sp>
    </p:spTree>
    <p:extLst>
      <p:ext uri="{BB962C8B-B14F-4D97-AF65-F5344CB8AC3E}">
        <p14:creationId xmlns:p14="http://schemas.microsoft.com/office/powerpoint/2010/main" val="1847848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602163"/>
          </a:xfrm>
        </p:spPr>
        <p:txBody>
          <a:bodyPr>
            <a:normAutofit fontScale="85000" lnSpcReduction="20000"/>
          </a:bodyPr>
          <a:lstStyle/>
          <a:p>
            <a:r>
              <a:rPr lang="en-US" dirty="0" smtClean="0"/>
              <a:t>Won 1968 by-election, The Federation Party again returned to the political arena and defeated Alliance candidate to wind 9 Indian Communal seats that had become vacant after the 1967 walkout.</a:t>
            </a:r>
          </a:p>
          <a:p>
            <a:r>
              <a:rPr lang="en-US" dirty="0" smtClean="0"/>
              <a:t>In the atmosphere of ethnical tension, on 3 Nov 1969, the two major parties agreed that Fiji should become independent by way of Dominion status. This amicable agreement was possible because NFP leader </a:t>
            </a:r>
            <a:r>
              <a:rPr lang="en-US" dirty="0" err="1" smtClean="0"/>
              <a:t>A.D.Patel</a:t>
            </a:r>
            <a:r>
              <a:rPr lang="en-US" dirty="0" smtClean="0"/>
              <a:t> died in 1969 and his successor </a:t>
            </a:r>
            <a:r>
              <a:rPr lang="en-US" dirty="0" err="1" smtClean="0"/>
              <a:t>Koya</a:t>
            </a:r>
            <a:r>
              <a:rPr lang="en-US" dirty="0" smtClean="0"/>
              <a:t> proved more flexible and conciliatory towards the Alliance and </a:t>
            </a:r>
            <a:r>
              <a:rPr lang="en-US" dirty="0" err="1" smtClean="0"/>
              <a:t>Ratu</a:t>
            </a:r>
            <a:r>
              <a:rPr lang="en-US" dirty="0" smtClean="0"/>
              <a:t> Mara.</a:t>
            </a:r>
          </a:p>
          <a:p>
            <a:r>
              <a:rPr lang="en-US" dirty="0" smtClean="0"/>
              <a:t>Both parties  agreed on Commonwealth membership and Fiji should proceed to independence.</a:t>
            </a:r>
            <a:endParaRPr lang="en-US" dirty="0"/>
          </a:p>
        </p:txBody>
      </p:sp>
      <p:sp>
        <p:nvSpPr>
          <p:cNvPr id="2" name="Rectangle 1"/>
          <p:cNvSpPr/>
          <p:nvPr/>
        </p:nvSpPr>
        <p:spPr>
          <a:xfrm>
            <a:off x="533400" y="838200"/>
            <a:ext cx="8229600" cy="707886"/>
          </a:xfrm>
          <a:prstGeom prst="rect">
            <a:avLst/>
          </a:prstGeom>
        </p:spPr>
        <p:txBody>
          <a:bodyPr wrap="square">
            <a:spAutoFit/>
          </a:bodyPr>
          <a:lstStyle/>
          <a:p>
            <a:r>
              <a:rPr lang="en-US" sz="4000" dirty="0" smtClean="0"/>
              <a:t>By-elections of 1968.</a:t>
            </a:r>
            <a:endParaRPr lang="en-US" sz="4000" dirty="0"/>
          </a:p>
        </p:txBody>
      </p:sp>
    </p:spTree>
    <p:extLst>
      <p:ext uri="{BB962C8B-B14F-4D97-AF65-F5344CB8AC3E}">
        <p14:creationId xmlns:p14="http://schemas.microsoft.com/office/powerpoint/2010/main" val="1008571673"/>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Fiji’s Independence in 1970</a:t>
            </a:r>
            <a:endParaRPr lang="en-US" dirty="0"/>
          </a:p>
        </p:txBody>
      </p:sp>
      <p:sp>
        <p:nvSpPr>
          <p:cNvPr id="3" name="Content Placeholder 2"/>
          <p:cNvSpPr>
            <a:spLocks noGrp="1"/>
          </p:cNvSpPr>
          <p:nvPr>
            <p:ph idx="1"/>
          </p:nvPr>
        </p:nvSpPr>
        <p:spPr/>
        <p:txBody>
          <a:bodyPr>
            <a:normAutofit fontScale="92500"/>
          </a:bodyPr>
          <a:lstStyle/>
          <a:p>
            <a:r>
              <a:rPr lang="en-US" dirty="0" smtClean="0"/>
              <a:t>Fiji was to have bicameral legislature with an appointed Upper House (Senate) and fully elected Lower House (House of Representatives)</a:t>
            </a:r>
          </a:p>
          <a:p>
            <a:r>
              <a:rPr lang="en-US" dirty="0" smtClean="0"/>
              <a:t>In House of Representatives out of 52 seats, with 22 each reserved for Fijians and Indo-Fijians and 8 for the General Electors (Europeans, Chinese, Part-European and others). Whereas </a:t>
            </a:r>
            <a:r>
              <a:rPr lang="en-US" dirty="0" err="1" smtClean="0"/>
              <a:t>Paramountcy</a:t>
            </a:r>
            <a:r>
              <a:rPr lang="en-US" dirty="0" smtClean="0"/>
              <a:t> of Fijian interests were explicitly recognized in the Senate.</a:t>
            </a:r>
            <a:endParaRPr lang="en-US" dirty="0"/>
          </a:p>
        </p:txBody>
      </p:sp>
    </p:spTree>
    <p:extLst>
      <p:ext uri="{BB962C8B-B14F-4D97-AF65-F5344CB8AC3E}">
        <p14:creationId xmlns:p14="http://schemas.microsoft.com/office/powerpoint/2010/main" val="25429584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Elections of 1972</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Fiji’s First general election was held in 1972, earlier it was agreed to go into independence without an election to avoid disturbing the harmony of the preceding period.</a:t>
            </a:r>
          </a:p>
          <a:p>
            <a:r>
              <a:rPr lang="en-US" dirty="0" smtClean="0"/>
              <a:t>The Alliance  hugely popular Mara, presented himself to be the best leader in the country. Alliance won 33 seats and NFP got 19 seats- but the extent of racial polarization at the polls was startling. </a:t>
            </a:r>
          </a:p>
          <a:p>
            <a:r>
              <a:rPr lang="en-US" dirty="0" smtClean="0"/>
              <a:t>Alliance had a formidable lineup of Indo-Fijian politicians like Vijay Singh, </a:t>
            </a:r>
            <a:r>
              <a:rPr lang="en-US" dirty="0" err="1" smtClean="0"/>
              <a:t>Navin</a:t>
            </a:r>
            <a:r>
              <a:rPr lang="en-US" dirty="0" smtClean="0"/>
              <a:t> Maharaj, James Shankar Singh, M.T. Khan and many others. But until the end of decade most of them left the party due to being used or discarded by the party leadership.</a:t>
            </a:r>
          </a:p>
          <a:p>
            <a:r>
              <a:rPr lang="en-US" dirty="0" smtClean="0"/>
              <a:t>Amicable relationship between Mara and </a:t>
            </a:r>
            <a:r>
              <a:rPr lang="en-US" dirty="0" err="1" smtClean="0"/>
              <a:t>Koya</a:t>
            </a:r>
            <a:r>
              <a:rPr lang="en-US" dirty="0" smtClean="0"/>
              <a:t> went sour during the latter half of the decade because both leaders faced internal challenges and charges of a sell out of the interests of their respective communities.</a:t>
            </a:r>
            <a:endParaRPr lang="en-US" dirty="0"/>
          </a:p>
        </p:txBody>
      </p:sp>
    </p:spTree>
    <p:extLst>
      <p:ext uri="{BB962C8B-B14F-4D97-AF65-F5344CB8AC3E}">
        <p14:creationId xmlns:p14="http://schemas.microsoft.com/office/powerpoint/2010/main" val="2153851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1977 to 1987</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March 1977 election- rule briefly challenged with split in Fijian votes losing 9 Fijian communal seats.</a:t>
            </a:r>
          </a:p>
          <a:p>
            <a:pPr algn="just"/>
            <a:r>
              <a:rPr lang="en-US" dirty="0" smtClean="0"/>
              <a:t>Only won 24 seats to NFP’s 26 seats out of 52 seats in the House. 2 remaining seats , both Fijian communal went to </a:t>
            </a:r>
            <a:r>
              <a:rPr lang="en-US" dirty="0" err="1" smtClean="0"/>
              <a:t>Sakiasi</a:t>
            </a:r>
            <a:r>
              <a:rPr lang="en-US" dirty="0" smtClean="0"/>
              <a:t> </a:t>
            </a:r>
            <a:r>
              <a:rPr lang="en-US" dirty="0" err="1" smtClean="0"/>
              <a:t>Butadroka</a:t>
            </a:r>
            <a:r>
              <a:rPr lang="en-US" dirty="0" smtClean="0"/>
              <a:t> [Fijian National Party which was formed in 1975].  </a:t>
            </a:r>
            <a:r>
              <a:rPr lang="en-US" dirty="0" err="1" smtClean="0"/>
              <a:t>Butadroka’s</a:t>
            </a:r>
            <a:r>
              <a:rPr lang="en-US" dirty="0" smtClean="0"/>
              <a:t> Fiji National Party took away 24.4% of all the Fijian communal votes away from the Alliance, whose share sank from 83% in 1972 to only 67 % in 1977. Alliance only got 24 seats out of 52 seats.</a:t>
            </a:r>
          </a:p>
          <a:p>
            <a:pPr algn="just"/>
            <a:r>
              <a:rPr lang="en-US" dirty="0" smtClean="0"/>
              <a:t>These factors, together with a low Fijian voter turnout, led directly to the loss of 6 marginal seats by the  Alliance Party.</a:t>
            </a:r>
          </a:p>
          <a:p>
            <a:pPr algn="just"/>
            <a:r>
              <a:rPr lang="en-US" dirty="0" smtClean="0"/>
              <a:t>NFP and FNP cynically collaborated informally to cause the downfall of the Alliance by splitting the Fijian vote.</a:t>
            </a:r>
          </a:p>
        </p:txBody>
      </p:sp>
    </p:spTree>
    <p:extLst>
      <p:ext uri="{BB962C8B-B14F-4D97-AF65-F5344CB8AC3E}">
        <p14:creationId xmlns:p14="http://schemas.microsoft.com/office/powerpoint/2010/main" val="347711089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2777</Words>
  <Application>Microsoft Office PowerPoint</Application>
  <PresentationFormat>On-screen Show (4:3)</PresentationFormat>
  <Paragraphs>121</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Origin of Alliance Party</vt:lpstr>
      <vt:lpstr>PowerPoint Presentation</vt:lpstr>
      <vt:lpstr>1966 Elections</vt:lpstr>
      <vt:lpstr>Outcome of 1966 Elections</vt:lpstr>
      <vt:lpstr>PowerPoint Presentation</vt:lpstr>
      <vt:lpstr>Fiji’s Independence in 1970</vt:lpstr>
      <vt:lpstr>General Elections of 1972</vt:lpstr>
      <vt:lpstr>1977 to 1987</vt:lpstr>
      <vt:lpstr>Election 0f 1977</vt:lpstr>
      <vt:lpstr>PowerPoint Presentation</vt:lpstr>
      <vt:lpstr>1970s-economy</vt:lpstr>
      <vt:lpstr>Political Front</vt:lpstr>
      <vt:lpstr>Alliance Policies</vt:lpstr>
      <vt:lpstr>Politics of Balance</vt:lpstr>
      <vt:lpstr>PowerPoint Presentation</vt:lpstr>
      <vt:lpstr>PowerPoint Presentation</vt:lpstr>
      <vt:lpstr>PowerPoint Presentation</vt:lpstr>
      <vt:lpstr>Problems of 1982-1987 in Front of Alliance Party</vt:lpstr>
      <vt:lpstr>Other Problems</vt:lpstr>
      <vt:lpstr>Fiji Labour party</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Sakul Kundra</dc:creator>
  <cp:lastModifiedBy>Sakul Kundra</cp:lastModifiedBy>
  <cp:revision>1</cp:revision>
  <dcterms:created xsi:type="dcterms:W3CDTF">2006-08-16T00:00:00Z</dcterms:created>
  <dcterms:modified xsi:type="dcterms:W3CDTF">2018-09-19T21:53:47Z</dcterms:modified>
</cp:coreProperties>
</file>