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4"/>
  </p:notesMasterIdLst>
  <p:handoutMasterIdLst>
    <p:handoutMasterId r:id="rId15"/>
  </p:handoutMasterIdLst>
  <p:sldIdLst>
    <p:sldId id="258" r:id="rId5"/>
    <p:sldId id="261" r:id="rId6"/>
    <p:sldId id="284" r:id="rId7"/>
    <p:sldId id="293" r:id="rId8"/>
    <p:sldId id="262" r:id="rId9"/>
    <p:sldId id="294" r:id="rId10"/>
    <p:sldId id="280" r:id="rId11"/>
    <p:sldId id="295" r:id="rId12"/>
    <p:sldId id="2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C0B3A-A0BE-4AAA-90CB-7853F7D21768}" v="31" dt="2021-09-12T02:15:15.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39" autoAdjust="0"/>
  </p:normalViewPr>
  <p:slideViewPr>
    <p:cSldViewPr snapToGrid="0">
      <p:cViewPr varScale="1">
        <p:scale>
          <a:sx n="86" d="100"/>
          <a:sy n="86" d="100"/>
        </p:scale>
        <p:origin x="470" y="58"/>
      </p:cViewPr>
      <p:guideLst/>
    </p:cSldViewPr>
  </p:slideViewPr>
  <p:notesTextViewPr>
    <p:cViewPr>
      <p:scale>
        <a:sx n="3" d="2"/>
        <a:sy n="3" d="2"/>
      </p:scale>
      <p:origin x="0" y="0"/>
    </p:cViewPr>
  </p:notesText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10/7/2021</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10/7/2021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a:t>
            </a:fld>
            <a:endParaRPr lang="en-US" noProof="0" dirty="0"/>
          </a:p>
        </p:txBody>
      </p:sp>
    </p:spTree>
    <p:extLst>
      <p:ext uri="{BB962C8B-B14F-4D97-AF65-F5344CB8AC3E}">
        <p14:creationId xmlns:p14="http://schemas.microsoft.com/office/powerpoint/2010/main" val="345533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248462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59277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383689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7</a:t>
            </a:fld>
            <a:endParaRPr lang="en-US" noProof="0" dirty="0"/>
          </a:p>
        </p:txBody>
      </p:sp>
    </p:spTree>
    <p:extLst>
      <p:ext uri="{BB962C8B-B14F-4D97-AF65-F5344CB8AC3E}">
        <p14:creationId xmlns:p14="http://schemas.microsoft.com/office/powerpoint/2010/main" val="175522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10/7/2021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10/7/2021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10/7/2021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10/7/2021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10/7/2021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10/7/2021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10/7/2021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10/7/2021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10/7/2021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10/7/2021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10/7/2021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10/7/2021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10/7/2021</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10/7/2021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10/7/2021</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10/7/2021</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10/7/2021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10/7/2021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10/7/2021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10/7/2021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10/7/2021</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1VQpIahGBc"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jfif"/></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hdEKgOGIp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www.youtube.com/watch?v=jwUGAgiWaXI"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z6IUiamE3-U&amp;t=574s" TargetMode="External"/><Relationship Id="rId13" Type="http://schemas.openxmlformats.org/officeDocument/2006/relationships/hyperlink" Target="https://www.youtube.com/watch?v=z6IUiamE3-U&amp;t=1189s" TargetMode="External"/><Relationship Id="rId3" Type="http://schemas.openxmlformats.org/officeDocument/2006/relationships/image" Target="../media/image4.bin"/><Relationship Id="rId7" Type="http://schemas.openxmlformats.org/officeDocument/2006/relationships/hyperlink" Target="https://www.youtube.com/watch?v=z6IUiamE3-U&amp;t=275s" TargetMode="External"/><Relationship Id="rId12" Type="http://schemas.openxmlformats.org/officeDocument/2006/relationships/hyperlink" Target="https://www.youtube.com/watch?v=z6IUiamE3-U&amp;t=982s" TargetMode="External"/><Relationship Id="rId17" Type="http://schemas.openxmlformats.org/officeDocument/2006/relationships/hyperlink" Target="https://www.youtube.com/watch?v=z6IUiamE3-U" TargetMode="External"/><Relationship Id="rId2" Type="http://schemas.openxmlformats.org/officeDocument/2006/relationships/notesSlide" Target="../notesSlides/notesSlide5.xml"/><Relationship Id="rId16" Type="http://schemas.openxmlformats.org/officeDocument/2006/relationships/hyperlink" Target="https://www.youtube.com/watch?v=z6IUiamE3-U&amp;t=1340s" TargetMode="External"/><Relationship Id="rId1" Type="http://schemas.openxmlformats.org/officeDocument/2006/relationships/slideLayout" Target="../slideLayouts/slideLayout14.xml"/><Relationship Id="rId6" Type="http://schemas.openxmlformats.org/officeDocument/2006/relationships/hyperlink" Target="https://www.youtube.com/watch?v=z6IUiamE3-U&amp;t=112s" TargetMode="External"/><Relationship Id="rId11" Type="http://schemas.openxmlformats.org/officeDocument/2006/relationships/hyperlink" Target="https://www.youtube.com/watch?v=z6IUiamE3-U&amp;t=807s" TargetMode="External"/><Relationship Id="rId5" Type="http://schemas.openxmlformats.org/officeDocument/2006/relationships/hyperlink" Target="https://www.youtube.com/watch?v=z6IUiamE3-U&amp;t=46s" TargetMode="External"/><Relationship Id="rId15" Type="http://schemas.openxmlformats.org/officeDocument/2006/relationships/hyperlink" Target="https://www.youtube.com/watch?v=z6IUiamE3-U&amp;t=1290s" TargetMode="External"/><Relationship Id="rId10" Type="http://schemas.openxmlformats.org/officeDocument/2006/relationships/hyperlink" Target="https://www.youtube.com/watch?v=z6IUiamE3-U&amp;t=693s" TargetMode="External"/><Relationship Id="rId4" Type="http://schemas.openxmlformats.org/officeDocument/2006/relationships/hyperlink" Target="https://www.youtube.com/watch?v=z6IUiamE3-U&amp;t=0s" TargetMode="External"/><Relationship Id="rId9" Type="http://schemas.openxmlformats.org/officeDocument/2006/relationships/hyperlink" Target="https://www.youtube.com/watch?v=z6IUiamE3-U&amp;t=655s" TargetMode="External"/><Relationship Id="rId14" Type="http://schemas.openxmlformats.org/officeDocument/2006/relationships/hyperlink" Target="https://www.youtube.com/watch?v=z6IUiamE3-U&amp;t=1253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wUGAgiWaXI" TargetMode="External"/><Relationship Id="rId2" Type="http://schemas.openxmlformats.org/officeDocument/2006/relationships/hyperlink" Target="https://support.microsoft.com/en-us/office/chat-and-share-files-in-teams-d7978db0-33b5-4ad3-93ac-ef0bd3c2a670"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6834673" y="2220686"/>
            <a:ext cx="4735286" cy="1114570"/>
          </a:xfrm>
        </p:spPr>
        <p:txBody>
          <a:bodyPr>
            <a:normAutofit fontScale="90000"/>
          </a:bodyPr>
          <a:lstStyle/>
          <a:p>
            <a:pPr algn="ctr"/>
            <a:r>
              <a:rPr lang="en-US" sz="4000" dirty="0"/>
              <a:t> </a:t>
            </a:r>
            <a:br>
              <a:rPr lang="en-US" sz="4000" dirty="0"/>
            </a:br>
            <a:br>
              <a:rPr lang="en-US" sz="4000" dirty="0"/>
            </a:br>
            <a:r>
              <a:rPr lang="en-US" sz="8000" dirty="0"/>
              <a:t>MS Teams</a:t>
            </a:r>
          </a:p>
        </p:txBody>
      </p:sp>
      <p:pic>
        <p:nvPicPr>
          <p:cNvPr id="16" name="Picture Placeholder 15" descr="Icon&#10;&#10;Description automatically generated">
            <a:extLst>
              <a:ext uri="{FF2B5EF4-FFF2-40B4-BE49-F238E27FC236}">
                <a16:creationId xmlns:a16="http://schemas.microsoft.com/office/drawing/2014/main" id="{F5C3C7A2-1A2D-4A15-AE2C-EADFD6E4EE0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084" r="24084"/>
          <a:stretch>
            <a:fillRect/>
          </a:stretch>
        </p:blipFill>
        <p:spPr>
          <a:xfrm>
            <a:off x="-25409" y="-1"/>
            <a:ext cx="6415967" cy="6858001"/>
          </a:xfrm>
        </p:spPr>
      </p:pic>
    </p:spTree>
    <p:extLst>
      <p:ext uri="{BB962C8B-B14F-4D97-AF65-F5344CB8AC3E}">
        <p14:creationId xmlns:p14="http://schemas.microsoft.com/office/powerpoint/2010/main" val="417229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p:nvPr>
        </p:nvSpPr>
        <p:spPr>
          <a:xfrm>
            <a:off x="307910" y="1885125"/>
            <a:ext cx="4180114" cy="2093975"/>
          </a:xfrm>
        </p:spPr>
        <p:txBody>
          <a:bodyPr>
            <a:normAutofit/>
          </a:bodyPr>
          <a:lstStyle/>
          <a:p>
            <a:pPr algn="ctr"/>
            <a:r>
              <a:rPr lang="en-US" dirty="0"/>
              <a:t>About </a:t>
            </a:r>
            <a:br>
              <a:rPr lang="en-US" sz="4000" dirty="0"/>
            </a:br>
            <a:r>
              <a:rPr lang="en-US" sz="4000" dirty="0"/>
              <a:t>Microsoft Teams</a:t>
            </a:r>
          </a:p>
        </p:txBody>
      </p:sp>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p:txBody>
          <a:bodyPr>
            <a:normAutofit fontScale="92500" lnSpcReduction="10000"/>
          </a:bodyPr>
          <a:lstStyle/>
          <a:p>
            <a:r>
              <a:rPr lang="en-US" b="0" i="0" dirty="0">
                <a:solidFill>
                  <a:srgbClr val="171717"/>
                </a:solidFill>
                <a:effectLst/>
                <a:latin typeface="Segoe UI" panose="020B0502040204020203" pitchFamily="34" charset="0"/>
              </a:rPr>
              <a:t>Microsoft Teams is a:</a:t>
            </a:r>
          </a:p>
          <a:p>
            <a:pPr marL="625475" indent="-336550"/>
            <a:r>
              <a:rPr lang="en-US" b="0" i="0" dirty="0">
                <a:solidFill>
                  <a:srgbClr val="171717"/>
                </a:solidFill>
                <a:effectLst/>
                <a:latin typeface="Segoe UI" panose="020B0502040204020203" pitchFamily="34" charset="0"/>
              </a:rPr>
              <a:t>collaboration app that helps      staff stay organized and have conversations, from any device. </a:t>
            </a:r>
          </a:p>
          <a:p>
            <a:pPr marL="625475" indent="-336550"/>
            <a:r>
              <a:rPr lang="en-US" b="0" i="0" dirty="0">
                <a:solidFill>
                  <a:srgbClr val="171717"/>
                </a:solidFill>
                <a:effectLst/>
                <a:latin typeface="Segoe UI" panose="020B0502040204020203" pitchFamily="34" charset="0"/>
              </a:rPr>
              <a:t>It also </a:t>
            </a:r>
            <a:r>
              <a:rPr lang="en-US" dirty="0">
                <a:solidFill>
                  <a:srgbClr val="171717"/>
                </a:solidFill>
                <a:latin typeface="Segoe UI" panose="020B0502040204020203" pitchFamily="34" charset="0"/>
              </a:rPr>
              <a:t>enables users </a:t>
            </a:r>
            <a:r>
              <a:rPr lang="en-US" b="0" i="0" dirty="0">
                <a:solidFill>
                  <a:srgbClr val="171717"/>
                </a:solidFill>
                <a:effectLst/>
                <a:latin typeface="Segoe UI" panose="020B0502040204020203" pitchFamily="34" charset="0"/>
              </a:rPr>
              <a:t>to have instant conversations with staff or guests outside our organization. </a:t>
            </a:r>
          </a:p>
          <a:p>
            <a:pPr marL="625475" indent="-336550"/>
            <a:r>
              <a:rPr lang="en-US" b="0" i="0" dirty="0">
                <a:solidFill>
                  <a:srgbClr val="171717"/>
                </a:solidFill>
                <a:effectLst/>
                <a:latin typeface="Segoe UI" panose="020B0502040204020203" pitchFamily="34" charset="0"/>
              </a:rPr>
              <a:t>Make voice calls, host video meetings, and share files.</a:t>
            </a:r>
            <a:endParaRPr lang="en-US" dirty="0"/>
          </a:p>
        </p:txBody>
      </p:sp>
      <p:grpSp>
        <p:nvGrpSpPr>
          <p:cNvPr id="10" name="Group 9" descr="Info">
            <a:extLst>
              <a:ext uri="{FF2B5EF4-FFF2-40B4-BE49-F238E27FC236}">
                <a16:creationId xmlns:a16="http://schemas.microsoft.com/office/drawing/2014/main" id="{04EACC33-3BBF-4195-8927-841FEBB364AD}"/>
              </a:ext>
            </a:extLst>
          </p:cNvPr>
          <p:cNvGrpSpPr/>
          <p:nvPr/>
        </p:nvGrpSpPr>
        <p:grpSpPr>
          <a:xfrm>
            <a:off x="4637454" y="2530474"/>
            <a:ext cx="803276" cy="803276"/>
            <a:chOff x="4914764" y="3319462"/>
            <a:chExt cx="619125" cy="619125"/>
          </a:xfrm>
          <a:solidFill>
            <a:schemeClr val="bg1"/>
          </a:solidFill>
        </p:grpSpPr>
        <p:sp>
          <p:nvSpPr>
            <p:cNvPr id="11" name="Freeform: Shape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5670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p:txBody>
          <a:bodyPr/>
          <a:lstStyle/>
          <a:p>
            <a:r>
              <a:rPr lang="en-US" dirty="0"/>
              <a:t>Key Features in MS Teams</a:t>
            </a:r>
          </a:p>
        </p:txBody>
      </p:sp>
      <p:sp>
        <p:nvSpPr>
          <p:cNvPr id="10" name="Content Placeholder 9">
            <a:extLst>
              <a:ext uri="{FF2B5EF4-FFF2-40B4-BE49-F238E27FC236}">
                <a16:creationId xmlns:a16="http://schemas.microsoft.com/office/drawing/2014/main" id="{40FC70B0-5D08-4BDC-852E-3FD7214DA9BD}"/>
              </a:ext>
            </a:extLst>
          </p:cNvPr>
          <p:cNvSpPr>
            <a:spLocks noGrp="1"/>
          </p:cNvSpPr>
          <p:nvPr>
            <p:ph idx="1"/>
          </p:nvPr>
        </p:nvSpPr>
        <p:spPr>
          <a:xfrm>
            <a:off x="5365102" y="723900"/>
            <a:ext cx="6398273" cy="5897880"/>
          </a:xfrm>
        </p:spPr>
        <p:txBody>
          <a:bodyPr numCol="2">
            <a:normAutofit/>
          </a:bodyPr>
          <a:lstStyle/>
          <a:p>
            <a:pPr fontAlgn="base">
              <a:buFont typeface="Arial" panose="020B0604020202020204" pitchFamily="34" charset="0"/>
              <a:buChar char="•"/>
            </a:pPr>
            <a:r>
              <a:rPr lang="en-US" sz="1400" b="1" i="0" dirty="0">
                <a:solidFill>
                  <a:srgbClr val="111111"/>
                </a:solidFill>
                <a:effectLst/>
                <a:latin typeface="inherit"/>
              </a:rPr>
              <a:t>Teams and channels. </a:t>
            </a:r>
            <a:r>
              <a:rPr lang="en-US" sz="1400" dirty="0">
                <a:solidFill>
                  <a:schemeClr val="tx1"/>
                </a:solidFill>
              </a:rPr>
              <a:t>Teams are made up of channels, which are conversation boards between teammates.</a:t>
            </a:r>
          </a:p>
          <a:p>
            <a:pPr fontAlgn="base">
              <a:buFont typeface="Arial" panose="020B0604020202020204" pitchFamily="34" charset="0"/>
              <a:buChar char="•"/>
            </a:pPr>
            <a:r>
              <a:rPr lang="en-US" sz="1400" b="1" i="0" dirty="0">
                <a:solidFill>
                  <a:srgbClr val="111111"/>
                </a:solidFill>
                <a:effectLst/>
                <a:latin typeface="inherit"/>
              </a:rPr>
              <a:t>Conversations within channels and teams. </a:t>
            </a:r>
            <a:r>
              <a:rPr lang="en-US" sz="1400" dirty="0">
                <a:solidFill>
                  <a:schemeClr val="tx1"/>
                </a:solidFill>
              </a:rPr>
              <a:t>All team members can view and add to different conversations in the General channel and can use an @ function to invite other members to different conversations, not unlike Slack.</a:t>
            </a:r>
          </a:p>
          <a:p>
            <a:pPr fontAlgn="base">
              <a:buFont typeface="Arial" panose="020B0604020202020204" pitchFamily="34" charset="0"/>
              <a:buChar char="•"/>
            </a:pPr>
            <a:r>
              <a:rPr lang="en-US" sz="1400" b="1" i="0" dirty="0">
                <a:solidFill>
                  <a:srgbClr val="111111"/>
                </a:solidFill>
                <a:effectLst/>
                <a:latin typeface="inherit"/>
              </a:rPr>
              <a:t>A chat function.</a:t>
            </a:r>
            <a:r>
              <a:rPr lang="en-US" sz="1400" b="0" i="0" dirty="0">
                <a:solidFill>
                  <a:srgbClr val="333333"/>
                </a:solidFill>
                <a:effectLst/>
                <a:latin typeface="inherit"/>
              </a:rPr>
              <a:t> </a:t>
            </a:r>
            <a:r>
              <a:rPr lang="en-US" sz="1400" dirty="0">
                <a:solidFill>
                  <a:schemeClr val="tx1"/>
                </a:solidFill>
              </a:rPr>
              <a:t>The basic chat function is commonly found within most collaboration apps and can take place between teams, groups, and individuals.</a:t>
            </a:r>
          </a:p>
          <a:p>
            <a:pPr fontAlgn="base">
              <a:buFont typeface="Arial" panose="020B0604020202020204" pitchFamily="34" charset="0"/>
              <a:buChar char="•"/>
            </a:pPr>
            <a:r>
              <a:rPr lang="en-US" sz="1400" b="1" i="0" dirty="0">
                <a:solidFill>
                  <a:srgbClr val="111111"/>
                </a:solidFill>
                <a:effectLst/>
                <a:latin typeface="inherit"/>
              </a:rPr>
              <a:t>Document storage in SharePoint.</a:t>
            </a:r>
            <a:r>
              <a:rPr lang="en-US" sz="1400" b="0" i="0" dirty="0">
                <a:solidFill>
                  <a:srgbClr val="333333"/>
                </a:solidFill>
                <a:effectLst/>
                <a:latin typeface="inherit"/>
              </a:rPr>
              <a:t> </a:t>
            </a:r>
            <a:r>
              <a:rPr lang="en-US" sz="1400" dirty="0">
                <a:solidFill>
                  <a:schemeClr val="tx1"/>
                </a:solidFill>
              </a:rPr>
              <a:t>Every team who uses Microsoft Teams will have a site in SharePoint Online, which will contain a default document library folder. All files shared across all conversations will automatically save to this folder. Permissions and security options can also be customized for sensitive information.</a:t>
            </a:r>
          </a:p>
          <a:p>
            <a:pPr fontAlgn="base">
              <a:buFont typeface="Arial" panose="020B0604020202020204" pitchFamily="34" charset="0"/>
              <a:buChar char="•"/>
            </a:pPr>
            <a:r>
              <a:rPr lang="en-US" sz="1400" b="1" i="0" dirty="0">
                <a:solidFill>
                  <a:srgbClr val="111111"/>
                </a:solidFill>
                <a:effectLst/>
                <a:latin typeface="inherit"/>
              </a:rPr>
              <a:t>Online video calling and screen sharing. </a:t>
            </a:r>
            <a:r>
              <a:rPr lang="en-US" sz="1400" dirty="0">
                <a:solidFill>
                  <a:schemeClr val="tx1"/>
                </a:solidFill>
              </a:rPr>
              <a:t>Enjoy seamless and fast video calls to employees within your business or clients outside your business. One can also enjoy simple and fast desktop sharing for technical assistance and multi-user real-time collaboration.</a:t>
            </a:r>
          </a:p>
          <a:p>
            <a:pPr algn="l" fontAlgn="base">
              <a:buFont typeface="Arial" panose="020B0604020202020204" pitchFamily="34" charset="0"/>
              <a:buChar char="•"/>
            </a:pPr>
            <a:r>
              <a:rPr lang="en-US" sz="1400" b="1" i="0" dirty="0">
                <a:solidFill>
                  <a:srgbClr val="111111"/>
                </a:solidFill>
                <a:effectLst/>
                <a:latin typeface="inherit"/>
              </a:rPr>
              <a:t>Online meetings.</a:t>
            </a:r>
            <a:r>
              <a:rPr lang="en-US" sz="1400" b="0" i="0" dirty="0">
                <a:solidFill>
                  <a:srgbClr val="333333"/>
                </a:solidFill>
                <a:effectLst/>
                <a:latin typeface="inherit"/>
              </a:rPr>
              <a:t> This feature can </a:t>
            </a:r>
            <a:r>
              <a:rPr lang="en-US" sz="1400" b="0" i="0" dirty="0">
                <a:solidFill>
                  <a:schemeClr val="tx1"/>
                </a:solidFill>
                <a:effectLst/>
              </a:rPr>
              <a:t>help enhance your communications, company-wide meetings, and even training with an online meetings function that can host up to 10,000 users. Online meetings can include anyone outside or inside a business. This feature also includes a scheduling aid, a note-taking app, file uploading, and in-meeting chat messaging.</a:t>
            </a:r>
          </a:p>
          <a:p>
            <a:pPr marL="0" indent="0" algn="l" fontAlgn="base">
              <a:buNone/>
            </a:pPr>
            <a:endParaRPr lang="en-US" sz="1400" b="0" i="0" dirty="0">
              <a:solidFill>
                <a:schemeClr val="tx1"/>
              </a:solidFill>
              <a:effectLst/>
            </a:endParaRPr>
          </a:p>
          <a:p>
            <a:pPr>
              <a:spcBef>
                <a:spcPts val="0"/>
              </a:spcBef>
              <a:spcAft>
                <a:spcPts val="0"/>
              </a:spcAft>
              <a:buFont typeface="Arial" panose="020B0604020202020204" pitchFamily="34" charset="0"/>
              <a:buChar char="•"/>
            </a:pPr>
            <a:r>
              <a:rPr lang="en-US" sz="1400" b="1" dirty="0">
                <a:solidFill>
                  <a:srgbClr val="111111"/>
                </a:solidFill>
                <a:latin typeface="inherit"/>
              </a:rPr>
              <a:t>Co-authoring. </a:t>
            </a:r>
            <a:r>
              <a:rPr lang="en-US" sz="1400" dirty="0">
                <a:solidFill>
                  <a:schemeClr val="tx1"/>
                </a:solidFill>
              </a:rPr>
              <a:t>Working in Microsoft Teams lets you work on files together at the same time. </a:t>
            </a:r>
          </a:p>
        </p:txBody>
      </p:sp>
    </p:spTree>
    <p:extLst>
      <p:ext uri="{BB962C8B-B14F-4D97-AF65-F5344CB8AC3E}">
        <p14:creationId xmlns:p14="http://schemas.microsoft.com/office/powerpoint/2010/main" val="26673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ircle(in)">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 calcmode="lin" valueType="num">
                                      <p:cBhvr>
                                        <p:cTn id="26"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barn(inVertical)">
                                      <p:cBhvr>
                                        <p:cTn id="33" dur="5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Effect transition="in" filter="barn(inVertical)">
                                      <p:cBhvr>
                                        <p:cTn id="3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rmAutofit/>
          </a:bodyPr>
          <a:lstStyle/>
          <a:p>
            <a:pPr algn="l"/>
            <a:r>
              <a:rPr lang="en-US" b="0" i="0" dirty="0">
                <a:effectLst/>
                <a:latin typeface="Roboto" panose="02000000000000000000" pitchFamily="2" charset="0"/>
              </a:rPr>
              <a:t>Overview of teams and </a:t>
            </a:r>
            <a:r>
              <a:rPr lang="en-US" dirty="0">
                <a:solidFill>
                  <a:srgbClr val="1F497D"/>
                </a:solidFill>
                <a:latin typeface="Calibri" panose="020F0502020204030204" pitchFamily="34" charset="0"/>
              </a:rPr>
              <a:t>Microsoft Teams And Channels</a:t>
            </a:r>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172074" y="2070615"/>
            <a:ext cx="5983606" cy="4638093"/>
          </a:xfrm>
        </p:spPr>
        <p:txBody>
          <a:bodyPr vert="horz" lIns="0" tIns="45720" rIns="0" bIns="45720" rtlCol="0">
            <a:normAutofit fontScale="70000" lnSpcReduction="20000"/>
          </a:bodyPr>
          <a:lstStyle/>
          <a:p>
            <a:r>
              <a:rPr lang="en-US" b="0" i="0" dirty="0">
                <a:solidFill>
                  <a:srgbClr val="030303"/>
                </a:solidFill>
                <a:effectLst/>
                <a:latin typeface="Roboto" panose="02000000000000000000" pitchFamily="2" charset="0"/>
              </a:rPr>
              <a:t>“Teams” are groups of people brought together for work, projects or common interests. </a:t>
            </a:r>
          </a:p>
          <a:p>
            <a:r>
              <a:rPr lang="en-US" b="0" i="0" dirty="0">
                <a:solidFill>
                  <a:srgbClr val="030303"/>
                </a:solidFill>
                <a:effectLst/>
                <a:latin typeface="Roboto" panose="02000000000000000000" pitchFamily="2" charset="0"/>
              </a:rPr>
              <a:t>Teams are made up of channels that are built around a specific topic. </a:t>
            </a:r>
            <a:endParaRPr lang="en-US" dirty="0">
              <a:solidFill>
                <a:srgbClr val="030303"/>
              </a:solidFill>
              <a:latin typeface="Roboto" panose="02000000000000000000" pitchFamily="2" charset="0"/>
            </a:endParaRPr>
          </a:p>
          <a:p>
            <a:r>
              <a:rPr lang="en-US" b="0" i="0" dirty="0">
                <a:solidFill>
                  <a:srgbClr val="030303"/>
                </a:solidFill>
                <a:effectLst/>
                <a:latin typeface="Roboto" panose="02000000000000000000" pitchFamily="2" charset="0"/>
              </a:rPr>
              <a:t>Channels are where you hold meetings, have conversations and work on files with your team members. </a:t>
            </a:r>
            <a:endParaRPr lang="en-US" dirty="0">
              <a:solidFill>
                <a:srgbClr val="030303"/>
              </a:solidFill>
              <a:latin typeface="Roboto" panose="02000000000000000000" pitchFamily="2" charset="0"/>
            </a:endParaRPr>
          </a:p>
          <a:p>
            <a:r>
              <a:rPr lang="en-US" b="0" i="0" dirty="0">
                <a:solidFill>
                  <a:srgbClr val="030303"/>
                </a:solidFill>
                <a:effectLst/>
                <a:latin typeface="Roboto" panose="02000000000000000000" pitchFamily="2" charset="0"/>
              </a:rPr>
              <a:t>At the top of each channel, you’ll find tabs that are essential links to your favorite files, tabs and services. </a:t>
            </a:r>
            <a:endParaRPr lang="en-US" dirty="0">
              <a:solidFill>
                <a:srgbClr val="030303"/>
              </a:solidFill>
              <a:latin typeface="Roboto" panose="02000000000000000000" pitchFamily="2" charset="0"/>
            </a:endParaRPr>
          </a:p>
          <a:p>
            <a:r>
              <a:rPr lang="en-US" b="0" i="0" dirty="0">
                <a:solidFill>
                  <a:srgbClr val="030303"/>
                </a:solidFill>
                <a:effectLst/>
                <a:latin typeface="Roboto" panose="02000000000000000000" pitchFamily="2" charset="0"/>
              </a:rPr>
              <a:t>To add a tab, click the “plus” icon to the right of the tabs. </a:t>
            </a:r>
            <a:endParaRPr lang="en-US" dirty="0">
              <a:solidFill>
                <a:srgbClr val="030303"/>
              </a:solidFill>
              <a:latin typeface="Roboto" panose="02000000000000000000" pitchFamily="2" charset="0"/>
            </a:endParaRPr>
          </a:p>
          <a:p>
            <a:r>
              <a:rPr lang="en-US" b="0" i="0" dirty="0">
                <a:solidFill>
                  <a:srgbClr val="030303"/>
                </a:solidFill>
                <a:effectLst/>
                <a:latin typeface="Roboto" panose="02000000000000000000" pitchFamily="2" charset="0"/>
              </a:rPr>
              <a:t>If you have a lot of channels, you can keep track of the important ones by marking them as favorites by clicking the “star” icon next to the channel. Should you want to remove it from favorites or take other action over that channel, click the three dots to the right of the channel for action options. </a:t>
            </a:r>
          </a:p>
          <a:p>
            <a:r>
              <a:rPr lang="en-US" dirty="0" err="1">
                <a:solidFill>
                  <a:srgbClr val="030303"/>
                </a:solidFill>
                <a:latin typeface="Roboto" panose="02000000000000000000" pitchFamily="2" charset="0"/>
              </a:rPr>
              <a:t>Youtube</a:t>
            </a:r>
            <a:r>
              <a:rPr lang="en-US" dirty="0">
                <a:solidFill>
                  <a:srgbClr val="030303"/>
                </a:solidFill>
                <a:latin typeface="Roboto" panose="02000000000000000000" pitchFamily="2" charset="0"/>
              </a:rPr>
              <a:t> Link: </a:t>
            </a:r>
            <a:r>
              <a:rPr lang="en-US" dirty="0">
                <a:solidFill>
                  <a:srgbClr val="030303"/>
                </a:solidFill>
                <a:latin typeface="Roboto" panose="02000000000000000000" pitchFamily="2" charset="0"/>
                <a:hlinkClick r:id="rId3"/>
              </a:rPr>
              <a:t>Overview of Teams</a:t>
            </a:r>
            <a:endParaRPr lang="en-US" dirty="0">
              <a:solidFill>
                <a:srgbClr val="030303"/>
              </a:solidFill>
              <a:latin typeface="Roboto" panose="02000000000000000000" pitchFamily="2" charset="0"/>
            </a:endParaRPr>
          </a:p>
        </p:txBody>
      </p:sp>
      <p:pic>
        <p:nvPicPr>
          <p:cNvPr id="9" name="Picture Placeholder 8" descr="A picture containing text, clipart&#10;&#10;Description automatically generated">
            <a:extLst>
              <a:ext uri="{FF2B5EF4-FFF2-40B4-BE49-F238E27FC236}">
                <a16:creationId xmlns:a16="http://schemas.microsoft.com/office/drawing/2014/main" id="{1F48B4E1-F455-418E-817B-27293204B4F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236" r="20236"/>
          <a:stretch>
            <a:fillRect/>
          </a:stretch>
        </p:blipFill>
        <p:spPr>
          <a:xfrm>
            <a:off x="0" y="0"/>
            <a:ext cx="4654297" cy="6858000"/>
          </a:xfrm>
        </p:spPr>
      </p:pic>
    </p:spTree>
    <p:extLst>
      <p:ext uri="{BB962C8B-B14F-4D97-AF65-F5344CB8AC3E}">
        <p14:creationId xmlns:p14="http://schemas.microsoft.com/office/powerpoint/2010/main" val="219987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dirty="0">
                <a:solidFill>
                  <a:srgbClr val="1F497D"/>
                </a:solidFill>
                <a:latin typeface="Calibri" panose="020F0502020204030204" pitchFamily="34" charset="0"/>
              </a:rPr>
              <a:t>How to schedule a meeting in Microsoft Team</a:t>
            </a:r>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172074" y="2108201"/>
            <a:ext cx="6201942" cy="3760891"/>
          </a:xfrm>
        </p:spPr>
        <p:txBody>
          <a:bodyPr vert="horz" lIns="0" tIns="45720" rIns="0" bIns="45720" rtlCol="0">
            <a:normAutofit/>
          </a:bodyPr>
          <a:lstStyle/>
          <a:p>
            <a:endParaRPr lang="en-US" dirty="0">
              <a:latin typeface="+mj-lt"/>
              <a:hlinkClick r:id="rId3"/>
            </a:endParaRPr>
          </a:p>
          <a:p>
            <a:r>
              <a:rPr lang="en-US" dirty="0">
                <a:latin typeface="+mj-lt"/>
              </a:rPr>
              <a:t>The video link below  is the tutorial that walks us through on how to view meetings with the Calendar feature, as well as how to schedule meetings for maximum work from home productivity.</a:t>
            </a:r>
          </a:p>
          <a:p>
            <a:r>
              <a:rPr lang="en-US" b="1" dirty="0">
                <a:latin typeface="+mj-lt"/>
              </a:rPr>
              <a:t>Video link:</a:t>
            </a:r>
          </a:p>
          <a:p>
            <a:pPr marL="0" indent="0">
              <a:buNone/>
            </a:pPr>
            <a:r>
              <a:rPr lang="en-US" dirty="0">
                <a:latin typeface="+mj-lt"/>
                <a:hlinkClick r:id="rId4"/>
              </a:rPr>
              <a:t>View and Schedule Meetings</a:t>
            </a:r>
            <a:endParaRPr lang="en-US" dirty="0">
              <a:latin typeface="+mj-lt"/>
            </a:endParaRPr>
          </a:p>
        </p:txBody>
      </p:sp>
      <p:pic>
        <p:nvPicPr>
          <p:cNvPr id="14" name="Picture Placeholder 13" descr="Graphical user interface, application, Teams&#10;&#10;Description automatically generated">
            <a:extLst>
              <a:ext uri="{FF2B5EF4-FFF2-40B4-BE49-F238E27FC236}">
                <a16:creationId xmlns:a16="http://schemas.microsoft.com/office/drawing/2014/main" id="{96CF3FD5-8F42-4DD5-93B0-3B53374C7897}"/>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3629" r="23629"/>
          <a:stretch>
            <a:fillRect/>
          </a:stretch>
        </p:blipFill>
        <p:spPr>
          <a:xfrm>
            <a:off x="0" y="0"/>
            <a:ext cx="4935894" cy="6857999"/>
          </a:xfrm>
        </p:spPr>
      </p:pic>
    </p:spTree>
    <p:extLst>
      <p:ext uri="{BB962C8B-B14F-4D97-AF65-F5344CB8AC3E}">
        <p14:creationId xmlns:p14="http://schemas.microsoft.com/office/powerpoint/2010/main" val="180767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6395085" cy="1450757"/>
          </a:xfrm>
        </p:spPr>
        <p:txBody>
          <a:bodyPr vert="horz" lIns="91440" tIns="45720" rIns="91440" bIns="45720" rtlCol="0" anchor="b">
            <a:normAutofit/>
          </a:bodyPr>
          <a:lstStyle/>
          <a:p>
            <a:pPr algn="l"/>
            <a:r>
              <a:rPr lang="en-US" sz="3200" dirty="0">
                <a:solidFill>
                  <a:srgbClr val="1F497D"/>
                </a:solidFill>
                <a:latin typeface="Calibri" panose="020F0502020204030204" pitchFamily="34" charset="0"/>
              </a:rPr>
              <a:t>Microsoft Teams Collaboration Demo</a:t>
            </a:r>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4" descr="A person holding a phone&#10;&#10;Description automatically generated with medium confidence">
            <a:extLst>
              <a:ext uri="{FF2B5EF4-FFF2-40B4-BE49-F238E27FC236}">
                <a16:creationId xmlns:a16="http://schemas.microsoft.com/office/drawing/2014/main" id="{1D388156-E955-439F-A5E4-8E7D17F1BB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543" r="23543"/>
          <a:stretch>
            <a:fillRect/>
          </a:stretch>
        </p:blipFill>
        <p:spPr>
          <a:xfrm>
            <a:off x="0" y="0"/>
            <a:ext cx="4654296" cy="6857996"/>
          </a:xfrm>
        </p:spPr>
      </p:pic>
      <p:sp>
        <p:nvSpPr>
          <p:cNvPr id="10" name="Rectangle 9"/>
          <p:cNvSpPr/>
          <p:nvPr/>
        </p:nvSpPr>
        <p:spPr>
          <a:xfrm>
            <a:off x="5242903" y="3288084"/>
            <a:ext cx="6096000" cy="3293209"/>
          </a:xfrm>
          <a:prstGeom prst="rect">
            <a:avLst/>
          </a:prstGeom>
        </p:spPr>
        <p:txBody>
          <a:bodyPr>
            <a:spAutoFit/>
          </a:bodyPr>
          <a:lstStyle/>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00:00</a:t>
            </a:r>
            <a:r>
              <a:rPr lang="en-US" sz="1600" dirty="0">
                <a:latin typeface="Calibri" panose="020F0502020204030204" pitchFamily="34" charset="0"/>
                <a:ea typeface="Calibri" panose="020F0502020204030204" pitchFamily="34" charset="0"/>
                <a:cs typeface="Times New Roman" panose="02020603050405020304" pitchFamily="18" charset="0"/>
              </a:rPr>
              <a:t> How to Use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00:46</a:t>
            </a:r>
            <a:r>
              <a:rPr lang="en-US" sz="1600" dirty="0">
                <a:latin typeface="Calibri" panose="020F0502020204030204" pitchFamily="34" charset="0"/>
                <a:ea typeface="Calibri" panose="020F0502020204030204" pitchFamily="34" charset="0"/>
                <a:cs typeface="Times New Roman" panose="02020603050405020304" pitchFamily="18" charset="0"/>
              </a:rPr>
              <a:t> How To Get and Install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01:52</a:t>
            </a:r>
            <a:r>
              <a:rPr lang="en-US" sz="1600" dirty="0">
                <a:latin typeface="Calibri" panose="020F0502020204030204" pitchFamily="34" charset="0"/>
                <a:ea typeface="Calibri" panose="020F0502020204030204" pitchFamily="34" charset="0"/>
                <a:cs typeface="Times New Roman" panose="02020603050405020304" pitchFamily="18" charset="0"/>
              </a:rPr>
              <a:t> What are Teams and Channels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04:35</a:t>
            </a:r>
            <a:r>
              <a:rPr lang="en-US" sz="1600" dirty="0">
                <a:latin typeface="Calibri" panose="020F0502020204030204" pitchFamily="34" charset="0"/>
                <a:ea typeface="Calibri" panose="020F0502020204030204" pitchFamily="34" charset="0"/>
                <a:cs typeface="Times New Roman" panose="02020603050405020304" pitchFamily="18" charset="0"/>
              </a:rPr>
              <a:t> Posts View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09:34</a:t>
            </a:r>
            <a:r>
              <a:rPr lang="en-US" sz="1600" dirty="0">
                <a:latin typeface="Calibri" panose="020F0502020204030204" pitchFamily="34" charset="0"/>
                <a:ea typeface="Calibri" panose="020F0502020204030204" pitchFamily="34" charset="0"/>
                <a:cs typeface="Times New Roman" panose="02020603050405020304" pitchFamily="18" charset="0"/>
              </a:rPr>
              <a:t> Channel Files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10:55</a:t>
            </a:r>
            <a:r>
              <a:rPr lang="en-US" sz="1600" dirty="0">
                <a:latin typeface="Calibri" panose="020F0502020204030204" pitchFamily="34" charset="0"/>
                <a:ea typeface="Calibri" panose="020F0502020204030204" pitchFamily="34" charset="0"/>
                <a:cs typeface="Times New Roman" panose="02020603050405020304" pitchFamily="18" charset="0"/>
              </a:rPr>
              <a:t> Channel Wiki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11:33</a:t>
            </a:r>
            <a:r>
              <a:rPr lang="en-US" sz="1600" dirty="0">
                <a:latin typeface="Calibri" panose="020F0502020204030204" pitchFamily="34" charset="0"/>
                <a:ea typeface="Calibri" panose="020F0502020204030204" pitchFamily="34" charset="0"/>
                <a:cs typeface="Times New Roman" panose="02020603050405020304" pitchFamily="18" charset="0"/>
              </a:rPr>
              <a:t> Customize Your Workspace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13:27</a:t>
            </a:r>
            <a:r>
              <a:rPr lang="en-US" sz="1600" dirty="0">
                <a:latin typeface="Calibri" panose="020F0502020204030204" pitchFamily="34" charset="0"/>
                <a:ea typeface="Calibri" panose="020F0502020204030204" pitchFamily="34" charset="0"/>
                <a:cs typeface="Times New Roman" panose="02020603050405020304" pitchFamily="18" charset="0"/>
              </a:rPr>
              <a:t> How To Do a Video Meeting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16:22</a:t>
            </a:r>
            <a:r>
              <a:rPr lang="en-US" sz="1600" dirty="0">
                <a:latin typeface="Calibri" panose="020F0502020204030204" pitchFamily="34" charset="0"/>
                <a:ea typeface="Calibri" panose="020F0502020204030204" pitchFamily="34" charset="0"/>
                <a:cs typeface="Times New Roman" panose="02020603050405020304" pitchFamily="18" charset="0"/>
              </a:rPr>
              <a:t> How To Chat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19:49</a:t>
            </a:r>
            <a:r>
              <a:rPr lang="en-US" sz="1600" dirty="0">
                <a:latin typeface="Calibri" panose="020F0502020204030204" pitchFamily="34" charset="0"/>
                <a:ea typeface="Calibri" panose="020F0502020204030204" pitchFamily="34" charset="0"/>
                <a:cs typeface="Times New Roman" panose="02020603050405020304" pitchFamily="18" charset="0"/>
              </a:rPr>
              <a:t> How To Save / Bookmark Messages in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20:53</a:t>
            </a:r>
            <a:r>
              <a:rPr lang="en-US" sz="1600" dirty="0">
                <a:latin typeface="Calibri" panose="020F0502020204030204" pitchFamily="34" charset="0"/>
                <a:ea typeface="Calibri" panose="020F0502020204030204" pitchFamily="34" charset="0"/>
                <a:cs typeface="Times New Roman" panose="02020603050405020304" pitchFamily="18" charset="0"/>
              </a:rPr>
              <a:t> How To Use Activity View in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21:30</a:t>
            </a:r>
            <a:r>
              <a:rPr lang="en-US" sz="1600" dirty="0">
                <a:latin typeface="Calibri" panose="020F0502020204030204" pitchFamily="34" charset="0"/>
                <a:ea typeface="Calibri" panose="020F0502020204030204" pitchFamily="34" charset="0"/>
                <a:cs typeface="Times New Roman" panose="02020603050405020304" pitchFamily="18" charset="0"/>
              </a:rPr>
              <a:t> How To Use Search in Microsoft Teams </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22:20</a:t>
            </a:r>
            <a:r>
              <a:rPr lang="en-US" sz="1600" dirty="0">
                <a:latin typeface="Calibri" panose="020F0502020204030204" pitchFamily="34" charset="0"/>
                <a:ea typeface="Calibri" panose="020F0502020204030204" pitchFamily="34" charset="0"/>
                <a:cs typeface="Times New Roman" panose="02020603050405020304" pitchFamily="18" charset="0"/>
              </a:rPr>
              <a:t> How To Make Calls in Teams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242903" y="2433691"/>
            <a:ext cx="4978201" cy="338554"/>
          </a:xfrm>
          <a:prstGeom prst="rect">
            <a:avLst/>
          </a:prstGeom>
        </p:spPr>
        <p:txBody>
          <a:bodyPr wrap="square">
            <a:spAutoFit/>
          </a:bodyPr>
          <a:lstStyle/>
          <a:p>
            <a:r>
              <a:rPr lang="en-US" sz="1600" dirty="0">
                <a:hlinkClick r:id="rId17"/>
              </a:rPr>
              <a:t>https://www.youtube.com/watch?v=z6IUiamE3-U</a:t>
            </a:r>
            <a:r>
              <a:rPr lang="en-US" sz="1600" dirty="0"/>
              <a:t> </a:t>
            </a:r>
          </a:p>
        </p:txBody>
      </p:sp>
    </p:spTree>
    <p:extLst>
      <p:ext uri="{BB962C8B-B14F-4D97-AF65-F5344CB8AC3E}">
        <p14:creationId xmlns:p14="http://schemas.microsoft.com/office/powerpoint/2010/main" val="258934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indoor. Person is signing document&#10;">
            <a:extLst>
              <a:ext uri="{FF2B5EF4-FFF2-40B4-BE49-F238E27FC236}">
                <a16:creationId xmlns:a16="http://schemas.microsoft.com/office/drawing/2014/main" id="{A7C45DDD-A694-4705-892B-497F786E9683}"/>
              </a:ext>
            </a:extLst>
          </p:cNvPr>
          <p:cNvPicPr>
            <a:picLocks noGrp="1" noChangeAspect="1"/>
          </p:cNvPicPr>
          <p:nvPr>
            <p:ph type="pic" idx="1"/>
          </p:nvPr>
        </p:nvPicPr>
        <p:blipFill>
          <a:blip r:embed="rId3" cstate="print">
            <a:grayscl/>
            <a:extLst>
              <a:ext uri="{28A0092B-C50C-407E-A947-70E740481C1C}">
                <a14:useLocalDpi xmlns:a14="http://schemas.microsoft.com/office/drawing/2010/main" val="0"/>
              </a:ext>
            </a:extLst>
          </a:blip>
          <a:srcRect/>
          <a:stretch>
            <a:fillRect/>
          </a:stretch>
        </p:blipFill>
        <p:spPr/>
      </p:pic>
      <p:sp>
        <p:nvSpPr>
          <p:cNvPr id="7" name="Title 6">
            <a:extLst>
              <a:ext uri="{FF2B5EF4-FFF2-40B4-BE49-F238E27FC236}">
                <a16:creationId xmlns:a16="http://schemas.microsoft.com/office/drawing/2014/main" id="{E444079D-629C-4C44-8DB6-B4B5E7C54015}"/>
              </a:ext>
            </a:extLst>
          </p:cNvPr>
          <p:cNvSpPr>
            <a:spLocks noGrp="1"/>
          </p:cNvSpPr>
          <p:nvPr>
            <p:ph type="title"/>
          </p:nvPr>
        </p:nvSpPr>
        <p:spPr/>
        <p:txBody>
          <a:bodyPr/>
          <a:lstStyle/>
          <a:p>
            <a:r>
              <a:rPr lang="en-US" dirty="0"/>
              <a:t>Wrap Up</a:t>
            </a:r>
          </a:p>
        </p:txBody>
      </p:sp>
      <p:sp>
        <p:nvSpPr>
          <p:cNvPr id="2" name="TextBox 1">
            <a:extLst>
              <a:ext uri="{FF2B5EF4-FFF2-40B4-BE49-F238E27FC236}">
                <a16:creationId xmlns:a16="http://schemas.microsoft.com/office/drawing/2014/main" id="{60676FDA-E8A8-4259-BB0F-B5EB758521ED}"/>
              </a:ext>
            </a:extLst>
          </p:cNvPr>
          <p:cNvSpPr txBox="1"/>
          <p:nvPr/>
        </p:nvSpPr>
        <p:spPr>
          <a:xfrm>
            <a:off x="432474" y="5543044"/>
            <a:ext cx="11614746" cy="646331"/>
          </a:xfrm>
          <a:prstGeom prst="rect">
            <a:avLst/>
          </a:prstGeom>
          <a:noFill/>
        </p:spPr>
        <p:txBody>
          <a:bodyPr wrap="square" rtlCol="0">
            <a:spAutoFit/>
          </a:bodyPr>
          <a:lstStyle/>
          <a:p>
            <a:r>
              <a:rPr lang="en-US" b="0" i="0" dirty="0">
                <a:solidFill>
                  <a:schemeClr val="bg1"/>
                </a:solidFill>
                <a:effectLst/>
                <a:latin typeface="Varela"/>
              </a:rPr>
              <a:t>Microsoft Teams offers numerous communication channels, accessible cloud storage, and all of the capabilities of Office 365.  There is also the option to add favorite MS and third-party apps, all under one platform.</a:t>
            </a:r>
            <a:endParaRPr lang="en-US" dirty="0">
              <a:solidFill>
                <a:schemeClr val="bg1"/>
              </a:solidFill>
            </a:endParaRPr>
          </a:p>
        </p:txBody>
      </p:sp>
    </p:spTree>
    <p:extLst>
      <p:ext uri="{BB962C8B-B14F-4D97-AF65-F5344CB8AC3E}">
        <p14:creationId xmlns:p14="http://schemas.microsoft.com/office/powerpoint/2010/main" val="166400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7BA0-0E3B-4D5D-BEB4-F51E81045985}"/>
              </a:ext>
            </a:extLst>
          </p:cNvPr>
          <p:cNvSpPr>
            <a:spLocks noGrp="1"/>
          </p:cNvSpPr>
          <p:nvPr>
            <p:ph type="title"/>
          </p:nvPr>
        </p:nvSpPr>
        <p:spPr/>
        <p:txBody>
          <a:bodyPr>
            <a:normAutofit/>
          </a:bodyPr>
          <a:lstStyle/>
          <a:p>
            <a:r>
              <a:rPr lang="en-US" sz="3200" dirty="0">
                <a:solidFill>
                  <a:srgbClr val="002060"/>
                </a:solidFill>
              </a:rPr>
              <a:t>Reference</a:t>
            </a:r>
          </a:p>
        </p:txBody>
      </p:sp>
      <p:sp>
        <p:nvSpPr>
          <p:cNvPr id="3" name="Content Placeholder 2">
            <a:extLst>
              <a:ext uri="{FF2B5EF4-FFF2-40B4-BE49-F238E27FC236}">
                <a16:creationId xmlns:a16="http://schemas.microsoft.com/office/drawing/2014/main" id="{61417B7D-6C84-4931-BC4E-B740F35ACC96}"/>
              </a:ext>
            </a:extLst>
          </p:cNvPr>
          <p:cNvSpPr>
            <a:spLocks noGrp="1"/>
          </p:cNvSpPr>
          <p:nvPr>
            <p:ph idx="1"/>
          </p:nvPr>
        </p:nvSpPr>
        <p:spPr/>
        <p:txBody>
          <a:bodyPr/>
          <a:lstStyle/>
          <a:p>
            <a:r>
              <a:rPr lang="en-US" dirty="0">
                <a:hlinkClick r:id="rId2"/>
              </a:rPr>
              <a:t>https://support.microsoft.com/en-us/office/chat-and-share-files-in-teams-d7978db0-33b5-4ad3-93ac-ef0bd3c2a670</a:t>
            </a:r>
            <a:endParaRPr lang="en-US" dirty="0"/>
          </a:p>
          <a:p>
            <a:r>
              <a:rPr lang="en-US" dirty="0">
                <a:hlinkClick r:id="rId3"/>
              </a:rPr>
              <a:t>https://www.youtube.com</a:t>
            </a:r>
            <a:endParaRPr lang="en-US" dirty="0"/>
          </a:p>
          <a:p>
            <a:endParaRPr lang="en-US" dirty="0"/>
          </a:p>
        </p:txBody>
      </p:sp>
    </p:spTree>
    <p:extLst>
      <p:ext uri="{BB962C8B-B14F-4D97-AF65-F5344CB8AC3E}">
        <p14:creationId xmlns:p14="http://schemas.microsoft.com/office/powerpoint/2010/main" val="299514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365BF64-4B30-4125-9A30-A1B08C80ED7D}"/>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dirty="0">
                <a:solidFill>
                  <a:srgbClr val="FFFFFF"/>
                </a:solidFill>
                <a:latin typeface="+mj-lt"/>
              </a:rPr>
              <a:t>Thank you</a:t>
            </a:r>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797136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59AE8FF6A0F6449E64E04962D729BC" ma:contentTypeVersion="6" ma:contentTypeDescription="Create a new document." ma:contentTypeScope="" ma:versionID="ecd77b9025e3144d3ef3febd6559dba6">
  <xsd:schema xmlns:xsd="http://www.w3.org/2001/XMLSchema" xmlns:xs="http://www.w3.org/2001/XMLSchema" xmlns:p="http://schemas.microsoft.com/office/2006/metadata/properties" xmlns:ns2="b649a08d-6190-474e-ad22-cfb89d4fc063" targetNamespace="http://schemas.microsoft.com/office/2006/metadata/properties" ma:root="true" ma:fieldsID="ca6aaa7f4a7d04ddda22d12cf76550f0" ns2:_="">
    <xsd:import namespace="b649a08d-6190-474e-ad22-cfb89d4fc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9a08d-6190-474e-ad22-cfb89d4fc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649a08d-6190-474e-ad22-cfb89d4fc0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AD1CD-85F8-40D9-B18C-0635A1FB3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49a08d-6190-474e-ad22-cfb89d4fc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71af3243-3dd4-4a8d-8c0d-dd76da1f02a5"/>
    <ds:schemaRef ds:uri="http://purl.org/dc/dcmitype/"/>
    <ds:schemaRef ds:uri="http://schemas.microsoft.com/office/2006/documentManagement/types"/>
    <ds:schemaRef ds:uri="http://purl.org/dc/elements/1.1/"/>
    <ds:schemaRef ds:uri="http://schemas.microsoft.com/office/2006/metadata/properties"/>
    <ds:schemaRef ds:uri="16c05727-aa75-4e4a-9b5f-8a80a1165891"/>
    <ds:schemaRef ds:uri="http://purl.org/dc/terms/"/>
    <ds:schemaRef ds:uri="http://schemas.microsoft.com/office/infopath/2007/PartnerControls"/>
    <ds:schemaRef ds:uri="http://schemas.openxmlformats.org/package/2006/metadata/core-properties"/>
    <ds:schemaRef ds:uri="http://www.w3.org/XML/1998/namespace"/>
    <ds:schemaRef ds:uri="b649a08d-6190-474e-ad22-cfb89d4fc063"/>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611</TotalTime>
  <Words>717</Words>
  <Application>Microsoft Office PowerPoint</Application>
  <PresentationFormat>Widescreen</PresentationFormat>
  <Paragraphs>55</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inherit</vt:lpstr>
      <vt:lpstr>Roboto</vt:lpstr>
      <vt:lpstr>Segoe UI</vt:lpstr>
      <vt:lpstr>Varela</vt:lpstr>
      <vt:lpstr>Wingdings</vt:lpstr>
      <vt:lpstr>RetrospectVTI</vt:lpstr>
      <vt:lpstr>   MS Teams</vt:lpstr>
      <vt:lpstr>About  Microsoft Teams</vt:lpstr>
      <vt:lpstr>Key Features in MS Teams</vt:lpstr>
      <vt:lpstr>Overview of teams and Microsoft Teams And Channels</vt:lpstr>
      <vt:lpstr>How to schedule a meeting in Microsoft Team</vt:lpstr>
      <vt:lpstr>Microsoft Teams Collaboration Demo</vt:lpstr>
      <vt:lpstr>Wrap Up</vt:lpstr>
      <vt:lpstr>Reference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Team Collaborations  and   Teams group</dc:title>
  <dc:creator>Shiva N. Chand;Ashwani Kumar</dc:creator>
  <cp:lastModifiedBy>Bimlesh Chand</cp:lastModifiedBy>
  <cp:revision>9</cp:revision>
  <dcterms:created xsi:type="dcterms:W3CDTF">2021-09-11T21:31:59Z</dcterms:created>
  <dcterms:modified xsi:type="dcterms:W3CDTF">2021-10-07T09:35:15Z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0x0101006E59AE8FF6A0F6449E64E04962D729BC</vt:lpwstr>
  </property>
</Properties>
</file>