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56"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286065-436B-47F5-8A24-3AEE7E95E6A4}" type="datetimeFigureOut">
              <a:rPr lang="en-US" smtClean="0"/>
              <a:t>18-May-20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2798258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86065-436B-47F5-8A24-3AEE7E95E6A4}" type="datetimeFigureOut">
              <a:rPr lang="en-US" smtClean="0"/>
              <a:t>18-May-20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428262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86065-436B-47F5-8A24-3AEE7E95E6A4}" type="datetimeFigureOut">
              <a:rPr lang="en-US" smtClean="0"/>
              <a:t>18-May-20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997825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286065-436B-47F5-8A24-3AEE7E95E6A4}" type="datetimeFigureOut">
              <a:rPr lang="en-US" smtClean="0"/>
              <a:t>18-May-20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2280011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2286065-436B-47F5-8A24-3AEE7E95E6A4}" type="datetimeFigureOut">
              <a:rPr lang="en-US" smtClean="0"/>
              <a:t>18-May-20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238878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286065-436B-47F5-8A24-3AEE7E95E6A4}" type="datetimeFigureOut">
              <a:rPr lang="en-US" smtClean="0"/>
              <a:t>18-May-20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174428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286065-436B-47F5-8A24-3AEE7E95E6A4}" type="datetimeFigureOut">
              <a:rPr lang="en-US" smtClean="0"/>
              <a:t>18-May-20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544535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286065-436B-47F5-8A24-3AEE7E95E6A4}" type="datetimeFigureOut">
              <a:rPr lang="en-US" smtClean="0"/>
              <a:t>18-May-20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2232928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286065-436B-47F5-8A24-3AEE7E95E6A4}" type="datetimeFigureOut">
              <a:rPr lang="en-US" smtClean="0"/>
              <a:t>18-May-20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3409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286065-436B-47F5-8A24-3AEE7E95E6A4}" type="datetimeFigureOut">
              <a:rPr lang="en-US" smtClean="0"/>
              <a:t>18-May-20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1519950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2286065-436B-47F5-8A24-3AEE7E95E6A4}" type="datetimeFigureOut">
              <a:rPr lang="en-US" smtClean="0"/>
              <a:t>18-May-20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0AE40E-F802-4288-9EC3-7659DE084F20}" type="slidenum">
              <a:rPr lang="en-US" smtClean="0"/>
              <a:t>‹#›</a:t>
            </a:fld>
            <a:endParaRPr lang="en-US"/>
          </a:p>
        </p:txBody>
      </p:sp>
    </p:spTree>
    <p:extLst>
      <p:ext uri="{BB962C8B-B14F-4D97-AF65-F5344CB8AC3E}">
        <p14:creationId xmlns:p14="http://schemas.microsoft.com/office/powerpoint/2010/main" val="401868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86065-436B-47F5-8A24-3AEE7E95E6A4}" type="datetimeFigureOut">
              <a:rPr lang="en-US" smtClean="0"/>
              <a:t>18-May-20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AE40E-F802-4288-9EC3-7659DE084F20}" type="slidenum">
              <a:rPr lang="en-US" smtClean="0"/>
              <a:t>‹#›</a:t>
            </a:fld>
            <a:endParaRPr lang="en-US"/>
          </a:p>
        </p:txBody>
      </p:sp>
    </p:spTree>
    <p:extLst>
      <p:ext uri="{BB962C8B-B14F-4D97-AF65-F5344CB8AC3E}">
        <p14:creationId xmlns:p14="http://schemas.microsoft.com/office/powerpoint/2010/main" val="2067959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t>HIS 501 SEM: Week 13</a:t>
            </a:r>
            <a:endParaRPr lang="en-US" sz="6000" dirty="0"/>
          </a:p>
        </p:txBody>
      </p:sp>
      <p:sp>
        <p:nvSpPr>
          <p:cNvPr id="3" name="Content Placeholder 2"/>
          <p:cNvSpPr>
            <a:spLocks noGrp="1"/>
          </p:cNvSpPr>
          <p:nvPr>
            <p:ph idx="1"/>
          </p:nvPr>
        </p:nvSpPr>
        <p:spPr/>
        <p:txBody>
          <a:bodyPr/>
          <a:lstStyle/>
          <a:p>
            <a:pPr marL="0" indent="0" algn="ctr">
              <a:buNone/>
            </a:pPr>
            <a:r>
              <a:rPr lang="en-US" sz="6600" dirty="0"/>
              <a:t>Political and Economic Reforms and </a:t>
            </a:r>
            <a:endParaRPr lang="en-US" sz="6600" dirty="0" smtClean="0"/>
          </a:p>
          <a:p>
            <a:pPr marL="0" indent="0" algn="ctr">
              <a:buNone/>
            </a:pPr>
            <a:r>
              <a:rPr lang="en-US" sz="6600" dirty="0" smtClean="0"/>
              <a:t>the Collapse </a:t>
            </a:r>
            <a:r>
              <a:rPr lang="en-US" sz="6600" dirty="0"/>
              <a:t>of Socialist </a:t>
            </a:r>
            <a:r>
              <a:rPr lang="en-US" sz="6600" dirty="0" smtClean="0"/>
              <a:t>States</a:t>
            </a:r>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3591100"/>
      </p:ext>
    </p:extLst>
  </p:cSld>
  <p:clrMapOvr>
    <a:masterClrMapping/>
  </p:clrMapOvr>
  <mc:AlternateContent xmlns:mc="http://schemas.openxmlformats.org/markup-compatibility/2006">
    <mc:Choice xmlns:p14="http://schemas.microsoft.com/office/powerpoint/2010/main" Requires="p14">
      <p:transition spd="slow" p14:dur="2000" advTm="13631"/>
    </mc:Choice>
    <mc:Fallback>
      <p:transition spd="slow" advTm="13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86304"/>
          </a:xfrm>
        </p:spPr>
        <p:txBody>
          <a:bodyPr/>
          <a:lstStyle/>
          <a:p>
            <a:r>
              <a:rPr lang="en-US" dirty="0" smtClean="0"/>
              <a:t>Afghanistan issue</a:t>
            </a:r>
            <a:endParaRPr lang="en-US" dirty="0"/>
          </a:p>
        </p:txBody>
      </p:sp>
      <p:sp>
        <p:nvSpPr>
          <p:cNvPr id="3" name="Content Placeholder 2"/>
          <p:cNvSpPr>
            <a:spLocks noGrp="1"/>
          </p:cNvSpPr>
          <p:nvPr>
            <p:ph idx="1"/>
          </p:nvPr>
        </p:nvSpPr>
        <p:spPr>
          <a:xfrm>
            <a:off x="943429" y="1295401"/>
            <a:ext cx="9942285" cy="4830763"/>
          </a:xfrm>
        </p:spPr>
        <p:txBody>
          <a:bodyPr>
            <a:normAutofit/>
          </a:bodyPr>
          <a:lstStyle/>
          <a:p>
            <a:r>
              <a:rPr lang="en-US" u="sng" dirty="0">
                <a:latin typeface="Times New Roman" pitchFamily="18" charset="0"/>
                <a:cs typeface="Times New Roman" pitchFamily="18" charset="0"/>
              </a:rPr>
              <a:t>The Soviet-friendly Afghan government was threatened by anti-communist insurgents, which grew to outnumber the Afghanistan army. </a:t>
            </a:r>
            <a:r>
              <a:rPr lang="en-US" dirty="0">
                <a:latin typeface="Times New Roman" pitchFamily="18" charset="0"/>
                <a:cs typeface="Times New Roman" pitchFamily="18" charset="0"/>
              </a:rPr>
              <a:t>The USSR supplied tens of thousands of troops and war machines. However, </a:t>
            </a:r>
            <a:r>
              <a:rPr lang="en-US" b="1" dirty="0">
                <a:latin typeface="Times New Roman" pitchFamily="18" charset="0"/>
                <a:cs typeface="Times New Roman" pitchFamily="18" charset="0"/>
              </a:rPr>
              <a:t>support transformed into an invasion followed by occupation of various cities and towns, bogging the Soviets down into a guerilla war with an increasingly growing and zealous Afghan resistance movement. </a:t>
            </a:r>
          </a:p>
          <a:p>
            <a:r>
              <a:rPr lang="en-US" dirty="0">
                <a:latin typeface="Times New Roman" pitchFamily="18" charset="0"/>
                <a:cs typeface="Times New Roman" pitchFamily="18" charset="0"/>
              </a:rPr>
              <a:t>	</a:t>
            </a:r>
            <a:r>
              <a:rPr lang="en-US" u="sng" dirty="0">
                <a:latin typeface="Times New Roman" pitchFamily="18" charset="0"/>
                <a:cs typeface="Times New Roman" pitchFamily="18" charset="0"/>
              </a:rPr>
              <a:t>By the time of the Soviet withdrawal from 1987- 89, nothing concrete had been gained, and the USSR left damaged and humiliated.</a:t>
            </a:r>
            <a:endParaRPr lang="ro-RO" u="sng" dirty="0">
              <a:latin typeface="Times New Roman" pitchFamily="18" charset="0"/>
              <a:cs typeface="Times New Roman" pitchFamily="18"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78451630"/>
      </p:ext>
    </p:extLst>
  </p:cSld>
  <p:clrMapOvr>
    <a:masterClrMapping/>
  </p:clrMapOvr>
  <mc:AlternateContent xmlns:mc="http://schemas.openxmlformats.org/markup-compatibility/2006">
    <mc:Choice xmlns:p14="http://schemas.microsoft.com/office/powerpoint/2010/main" Requires="p14">
      <p:transition spd="slow" p14:dur="2000" advTm="44269"/>
    </mc:Choice>
    <mc:Fallback>
      <p:transition spd="slow" advTm="44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3446"/>
          </a:xfrm>
        </p:spPr>
        <p:txBody>
          <a:bodyPr/>
          <a:lstStyle/>
          <a:p>
            <a:r>
              <a:rPr lang="en-US" dirty="0" smtClean="0"/>
              <a:t>Local Nationalism </a:t>
            </a:r>
            <a:endParaRPr lang="en-US" dirty="0"/>
          </a:p>
        </p:txBody>
      </p:sp>
      <p:sp>
        <p:nvSpPr>
          <p:cNvPr id="3" name="Content Placeholder 2"/>
          <p:cNvSpPr>
            <a:spLocks noGrp="1"/>
          </p:cNvSpPr>
          <p:nvPr>
            <p:ph idx="1"/>
          </p:nvPr>
        </p:nvSpPr>
        <p:spPr>
          <a:xfrm>
            <a:off x="838199" y="1088572"/>
            <a:ext cx="9989457" cy="5540828"/>
          </a:xfrm>
        </p:spPr>
        <p:txBody>
          <a:bodyPr>
            <a:normAutofit fontScale="92500" lnSpcReduction="20000"/>
          </a:bodyPr>
          <a:lstStyle/>
          <a:p>
            <a:r>
              <a:rPr lang="en-US" b="1" dirty="0" smtClean="0">
                <a:latin typeface="Times New Roman" pitchFamily="18" charset="0"/>
                <a:cs typeface="Times New Roman" pitchFamily="18" charset="0"/>
              </a:rPr>
              <a:t>With declining public perception of the Soviet government, nationalism </a:t>
            </a:r>
            <a:r>
              <a:rPr lang="en-US" b="1" dirty="0">
                <a:latin typeface="Times New Roman" pitchFamily="18" charset="0"/>
                <a:cs typeface="Times New Roman" pitchFamily="18" charset="0"/>
              </a:rPr>
              <a:t>grew within each of the individual republics, creating independence ambitions in republics </a:t>
            </a:r>
            <a:r>
              <a:rPr lang="en-US" dirty="0">
                <a:latin typeface="Times New Roman" pitchFamily="18" charset="0"/>
                <a:cs typeface="Times New Roman" pitchFamily="18" charset="0"/>
              </a:rPr>
              <a:t>such as Ukraine, Belarus, Estonia, Latvia and Lithuania.</a:t>
            </a:r>
          </a:p>
          <a:p>
            <a:r>
              <a:rPr lang="en-US" dirty="0" smtClean="0">
                <a:latin typeface="Times New Roman" pitchFamily="18" charset="0"/>
                <a:cs typeface="Times New Roman" pitchFamily="18" charset="0"/>
              </a:rPr>
              <a:t>Nationalism </a:t>
            </a:r>
            <a:r>
              <a:rPr lang="en-US" dirty="0">
                <a:latin typeface="Times New Roman" pitchFamily="18" charset="0"/>
                <a:cs typeface="Times New Roman" pitchFamily="18" charset="0"/>
              </a:rPr>
              <a:t>was pursued to a different extent in each area</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In the Baltic republics, </a:t>
            </a:r>
            <a:r>
              <a:rPr lang="en-US" b="1" dirty="0">
                <a:latin typeface="Times New Roman" pitchFamily="18" charset="0"/>
                <a:cs typeface="Times New Roman" pitchFamily="18" charset="0"/>
              </a:rPr>
              <a:t>the claim for independence had always been strongest as these areas had been forcibly incorporated into the USSR only in 1940</a:t>
            </a:r>
            <a:r>
              <a:rPr lang="en-US" dirty="0">
                <a:latin typeface="Times New Roman" pitchFamily="18" charset="0"/>
                <a:cs typeface="Times New Roman" pitchFamily="18" charset="0"/>
              </a:rPr>
              <a:t>, which followed after they were secured in the War by mass deportations possibly amounting to over a tenth of the regions population.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Moreover</a:t>
            </a:r>
            <a:r>
              <a:rPr lang="en-US" dirty="0">
                <a:latin typeface="Times New Roman" pitchFamily="18" charset="0"/>
                <a:cs typeface="Times New Roman" pitchFamily="18" charset="0"/>
              </a:rPr>
              <a:t>, despite political, religious </a:t>
            </a:r>
            <a:r>
              <a:rPr lang="en-US" dirty="0" smtClean="0">
                <a:latin typeface="Times New Roman" pitchFamily="18" charset="0"/>
                <a:cs typeface="Times New Roman" pitchFamily="18" charset="0"/>
              </a:rPr>
              <a:t>and </a:t>
            </a:r>
            <a:r>
              <a:rPr lang="en-US" dirty="0">
                <a:latin typeface="Times New Roman" pitchFamily="18" charset="0"/>
                <a:cs typeface="Times New Roman" pitchFamily="18" charset="0"/>
              </a:rPr>
              <a:t>cultural repression, in economic terms the </a:t>
            </a:r>
            <a:r>
              <a:rPr lang="en-US" b="1" dirty="0" err="1">
                <a:latin typeface="Times New Roman" pitchFamily="18" charset="0"/>
                <a:cs typeface="Times New Roman" pitchFamily="18" charset="0"/>
              </a:rPr>
              <a:t>Balts</a:t>
            </a:r>
            <a:r>
              <a:rPr lang="en-US" b="1" dirty="0">
                <a:latin typeface="Times New Roman" pitchFamily="18" charset="0"/>
                <a:cs typeface="Times New Roman" pitchFamily="18" charset="0"/>
              </a:rPr>
              <a:t> were the wealthiest peoples in the USSR, </a:t>
            </a:r>
            <a:r>
              <a:rPr lang="en-US" dirty="0">
                <a:latin typeface="Times New Roman" pitchFamily="18" charset="0"/>
                <a:cs typeface="Times New Roman" pitchFamily="18" charset="0"/>
              </a:rPr>
              <a:t>better off even than the Russians themselves, </a:t>
            </a:r>
            <a:r>
              <a:rPr lang="en-US" b="1" dirty="0">
                <a:latin typeface="Times New Roman" pitchFamily="18" charset="0"/>
                <a:cs typeface="Times New Roman" pitchFamily="18" charset="0"/>
              </a:rPr>
              <a:t>with none of the economic grounds for remaining in the Union which</a:t>
            </a:r>
            <a:r>
              <a:rPr lang="en-US" dirty="0">
                <a:latin typeface="Times New Roman" pitchFamily="18" charset="0"/>
                <a:cs typeface="Times New Roman" pitchFamily="18" charset="0"/>
              </a:rPr>
              <a:t> applied in the Caucasus or Central Asia. </a:t>
            </a:r>
            <a:r>
              <a:rPr lang="en-US" b="1" dirty="0">
                <a:latin typeface="Times New Roman" pitchFamily="18" charset="0"/>
                <a:cs typeface="Times New Roman" pitchFamily="18" charset="0"/>
              </a:rPr>
              <a:t>The Baltics provided the model for other regions, with the Popular Fronts, notably in Lithuania, providing the model for mass independence movements in other regions. </a:t>
            </a:r>
            <a:endParaRPr lang="ro-RO" b="1" dirty="0">
              <a:latin typeface="Times New Roman" pitchFamily="18" charset="0"/>
              <a:cs typeface="Times New Roman" pitchFamily="18"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7129035"/>
      </p:ext>
    </p:extLst>
  </p:cSld>
  <p:clrMapOvr>
    <a:masterClrMapping/>
  </p:clrMapOvr>
  <mc:AlternateContent xmlns:mc="http://schemas.openxmlformats.org/markup-compatibility/2006">
    <mc:Choice xmlns:p14="http://schemas.microsoft.com/office/powerpoint/2010/main" Requires="p14">
      <p:transition spd="slow" p14:dur="2000" advTm="63616"/>
    </mc:Choice>
    <mc:Fallback>
      <p:transition spd="slow" advTm="63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Military Focus</a:t>
            </a:r>
            <a:endParaRPr lang="en-US" dirty="0"/>
          </a:p>
        </p:txBody>
      </p:sp>
      <p:sp>
        <p:nvSpPr>
          <p:cNvPr id="3" name="Content Placeholder 2"/>
          <p:cNvSpPr>
            <a:spLocks noGrp="1"/>
          </p:cNvSpPr>
          <p:nvPr>
            <p:ph idx="1"/>
          </p:nvPr>
        </p:nvSpPr>
        <p:spPr>
          <a:xfrm>
            <a:off x="838200" y="1567543"/>
            <a:ext cx="10515600" cy="4609420"/>
          </a:xfrm>
        </p:spPr>
        <p:txBody>
          <a:bodyPr/>
          <a:lstStyle/>
          <a:p>
            <a:r>
              <a:rPr lang="en-US" b="1" dirty="0">
                <a:latin typeface="Times New Roman" pitchFamily="18" charset="0"/>
                <a:cs typeface="Times New Roman" pitchFamily="18" charset="0"/>
              </a:rPr>
              <a:t>The USSR was overly-focused on military build-up, neglecting domestic troubles that would play a major role in bringing down the USSR. This was largely due to the perceived need to keep pace with the massive U.S. military build up.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90348496"/>
      </p:ext>
    </p:extLst>
  </p:cSld>
  <p:clrMapOvr>
    <a:masterClrMapping/>
  </p:clrMapOvr>
  <mc:AlternateContent xmlns:mc="http://schemas.openxmlformats.org/markup-compatibility/2006">
    <mc:Choice xmlns:p14="http://schemas.microsoft.com/office/powerpoint/2010/main" Requires="p14">
      <p:transition spd="slow" p14:dur="2000" advTm="17728"/>
    </mc:Choice>
    <mc:Fallback>
      <p:transition spd="slow" advTm="17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6476"/>
          </a:xfrm>
        </p:spPr>
        <p:txBody>
          <a:bodyPr/>
          <a:lstStyle/>
          <a:p>
            <a:r>
              <a:rPr lang="en-US" b="1" dirty="0"/>
              <a:t>Reduced Motivation of Fear</a:t>
            </a:r>
            <a:endParaRPr lang="en-US" dirty="0"/>
          </a:p>
        </p:txBody>
      </p:sp>
      <p:sp>
        <p:nvSpPr>
          <p:cNvPr id="3" name="Content Placeholder 2"/>
          <p:cNvSpPr>
            <a:spLocks noGrp="1"/>
          </p:cNvSpPr>
          <p:nvPr>
            <p:ph idx="1"/>
          </p:nvPr>
        </p:nvSpPr>
        <p:spPr>
          <a:xfrm>
            <a:off x="580571" y="1103087"/>
            <a:ext cx="10522858" cy="5413828"/>
          </a:xfrm>
        </p:spPr>
        <p:txBody>
          <a:bodyPr>
            <a:noAutofit/>
          </a:bodyPr>
          <a:lstStyle/>
          <a:p>
            <a:r>
              <a:rPr lang="en-US" u="sng" dirty="0">
                <a:latin typeface="Times New Roman" pitchFamily="18" charset="0"/>
                <a:cs typeface="Times New Roman" pitchFamily="18" charset="0"/>
              </a:rPr>
              <a:t>Friendlier relations with the U.S. in the 70s, 80s meant that the general public was no longer completely motivated to strengthen itself against the American threat. </a:t>
            </a:r>
          </a:p>
          <a:p>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Beginning in the early 1970s, the Soviet regime proclaimed a policy of detente and sought increased economic cooperation and disarmament negotiations with the West. </a:t>
            </a:r>
            <a:r>
              <a:rPr lang="en-US" dirty="0">
                <a:latin typeface="Times New Roman" pitchFamily="18" charset="0"/>
                <a:cs typeface="Times New Roman" pitchFamily="18" charset="0"/>
              </a:rPr>
              <a:t>However, </a:t>
            </a:r>
            <a:r>
              <a:rPr lang="en-US" u="sng" dirty="0">
                <a:latin typeface="Times New Roman" pitchFamily="18" charset="0"/>
                <a:cs typeface="Times New Roman" pitchFamily="18" charset="0"/>
              </a:rPr>
              <a:t>the Soviet stance on human rights and its invasion of Afghanistan in 1979 created new tensions between the two countries. </a:t>
            </a:r>
          </a:p>
          <a:p>
            <a:r>
              <a:rPr lang="en-US" b="1" dirty="0">
                <a:latin typeface="Times New Roman" pitchFamily="18" charset="0"/>
                <a:cs typeface="Times New Roman" pitchFamily="18" charset="0"/>
              </a:rPr>
              <a:t>These tensions </a:t>
            </a:r>
            <a:r>
              <a:rPr lang="en-US" dirty="0">
                <a:latin typeface="Times New Roman" pitchFamily="18" charset="0"/>
                <a:cs typeface="Times New Roman" pitchFamily="18" charset="0"/>
              </a:rPr>
              <a:t>continued to exist until the dramatic </a:t>
            </a:r>
            <a:r>
              <a:rPr lang="en-US" b="1" dirty="0">
                <a:latin typeface="Times New Roman" pitchFamily="18" charset="0"/>
                <a:cs typeface="Times New Roman" pitchFamily="18" charset="0"/>
              </a:rPr>
              <a:t>democratic changes of 1989-91 led to the collapse </a:t>
            </a:r>
            <a:r>
              <a:rPr lang="en-US" dirty="0">
                <a:latin typeface="Times New Roman" pitchFamily="18" charset="0"/>
                <a:cs typeface="Times New Roman" pitchFamily="18" charset="0"/>
              </a:rPr>
              <a:t>during this past year of the Communist system and </a:t>
            </a:r>
            <a:r>
              <a:rPr lang="en-US" b="1" dirty="0">
                <a:latin typeface="Times New Roman" pitchFamily="18" charset="0"/>
                <a:cs typeface="Times New Roman" pitchFamily="18" charset="0"/>
              </a:rPr>
              <a:t>opened the way for an unprecedented new friendship between the United States and Russia</a:t>
            </a:r>
            <a:r>
              <a:rPr lang="en-US" dirty="0">
                <a:latin typeface="Times New Roman" pitchFamily="18" charset="0"/>
                <a:cs typeface="Times New Roman" pitchFamily="18" charset="0"/>
              </a:rPr>
              <a:t>, as well as the other new nations of the former Soviet Union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6151253"/>
      </p:ext>
    </p:extLst>
  </p:cSld>
  <p:clrMapOvr>
    <a:masterClrMapping/>
  </p:clrMapOvr>
  <mc:AlternateContent xmlns:mc="http://schemas.openxmlformats.org/markup-compatibility/2006">
    <mc:Choice xmlns:p14="http://schemas.microsoft.com/office/powerpoint/2010/main" Requires="p14">
      <p:transition spd="slow" p14:dur="2000" advTm="52198"/>
    </mc:Choice>
    <mc:Fallback>
      <p:transition spd="slow" advTm="5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4076"/>
          </a:xfrm>
        </p:spPr>
        <p:txBody>
          <a:bodyPr/>
          <a:lstStyle/>
          <a:p>
            <a:r>
              <a:rPr lang="en-US" dirty="0" smtClean="0"/>
              <a:t>Ethnic Fragmentation</a:t>
            </a:r>
            <a:endParaRPr lang="en-US" dirty="0"/>
          </a:p>
        </p:txBody>
      </p:sp>
      <p:sp>
        <p:nvSpPr>
          <p:cNvPr id="3" name="Content Placeholder 2"/>
          <p:cNvSpPr>
            <a:spLocks noGrp="1"/>
          </p:cNvSpPr>
          <p:nvPr>
            <p:ph idx="1"/>
          </p:nvPr>
        </p:nvSpPr>
        <p:spPr>
          <a:xfrm>
            <a:off x="838200" y="1219201"/>
            <a:ext cx="10515600" cy="5413828"/>
          </a:xfrm>
        </p:spPr>
        <p:txBody>
          <a:bodyPr>
            <a:normAutofit fontScale="92500" lnSpcReduction="10000"/>
          </a:bodyPr>
          <a:lstStyle/>
          <a:p>
            <a:r>
              <a:rPr lang="en-US" dirty="0">
                <a:latin typeface="Times New Roman" pitchFamily="18" charset="0"/>
                <a:cs typeface="Times New Roman" pitchFamily="18" charset="0"/>
              </a:rPr>
              <a:t>The USSR used </a:t>
            </a:r>
            <a:r>
              <a:rPr lang="en-US" b="1" dirty="0">
                <a:latin typeface="Times New Roman" pitchFamily="18" charset="0"/>
                <a:cs typeface="Times New Roman" pitchFamily="18" charset="0"/>
              </a:rPr>
              <a:t>“Slav Nation/Pride” propaganda as justification in creating a unified Slav state</a:t>
            </a:r>
            <a:r>
              <a:rPr lang="en-US" dirty="0">
                <a:latin typeface="Times New Roman" pitchFamily="18" charset="0"/>
                <a:cs typeface="Times New Roman" pitchFamily="18" charset="0"/>
              </a:rPr>
              <a:t>. However, </a:t>
            </a:r>
            <a:r>
              <a:rPr lang="en-US" u="sng" dirty="0">
                <a:latin typeface="Times New Roman" pitchFamily="18" charset="0"/>
                <a:cs typeface="Times New Roman" pitchFamily="18" charset="0"/>
              </a:rPr>
              <a:t>Russia was clearly the favored and dominant state, while others (including Turkish/Central Asian constituents) were oppressed. </a:t>
            </a:r>
            <a:r>
              <a:rPr lang="en-US" b="1" u="sng" dirty="0">
                <a:latin typeface="Times New Roman" pitchFamily="18" charset="0"/>
                <a:cs typeface="Times New Roman" pitchFamily="18" charset="0"/>
              </a:rPr>
              <a:t>Russians clearly viewed themselves as superior, despite asking client states to buy into Slav unity/patriotism/pride, which became a transparent effort to draw other Slav nations in under a false romantic ideal</a:t>
            </a:r>
            <a:r>
              <a:rPr lang="en-US" u="sng" dirty="0">
                <a:latin typeface="Times New Roman" pitchFamily="18" charset="0"/>
                <a:cs typeface="Times New Roman" pitchFamily="18" charset="0"/>
              </a:rPr>
              <a:t>. As a result, </a:t>
            </a:r>
            <a:r>
              <a:rPr lang="en-US" b="1" u="sng" dirty="0">
                <a:latin typeface="Times New Roman" pitchFamily="18" charset="0"/>
                <a:cs typeface="Times New Roman" pitchFamily="18" charset="0"/>
              </a:rPr>
              <a:t>non-Russians were quick to separate from the Soviet Union when it entered troubled </a:t>
            </a:r>
            <a:r>
              <a:rPr lang="en-US" b="1" u="sng" dirty="0" smtClean="0">
                <a:latin typeface="Times New Roman" pitchFamily="18" charset="0"/>
                <a:cs typeface="Times New Roman" pitchFamily="18" charset="0"/>
              </a:rPr>
              <a:t>waters.</a:t>
            </a:r>
            <a:endParaRPr lang="en-US" b="1" u="sng" dirty="0" smtClean="0">
              <a:latin typeface="Times New Roman" pitchFamily="18" charset="0"/>
              <a:cs typeface="Times New Roman" pitchFamily="18" charset="0"/>
            </a:endParaRPr>
          </a:p>
          <a:p>
            <a:r>
              <a:rPr lang="en-US" b="1" dirty="0">
                <a:latin typeface="Times New Roman" pitchFamily="18" charset="0"/>
                <a:cs typeface="Times New Roman" pitchFamily="18" charset="0"/>
              </a:rPr>
              <a:t>The conflict became even more acute where (as in the Baltic states) local majorities declared their legislative institutions </a:t>
            </a:r>
            <a:r>
              <a:rPr lang="en-US" b="1" dirty="0" smtClean="0">
                <a:latin typeface="Times New Roman" pitchFamily="18" charset="0"/>
                <a:cs typeface="Times New Roman" pitchFamily="18" charset="0"/>
              </a:rPr>
              <a:t>autonomous </a:t>
            </a:r>
            <a:r>
              <a:rPr lang="en-US" b="1" dirty="0">
                <a:latin typeface="Times New Roman" pitchFamily="18" charset="0"/>
                <a:cs typeface="Times New Roman" pitchFamily="18" charset="0"/>
              </a:rPr>
              <a:t>and started to organize independent military forces</a:t>
            </a:r>
            <a:r>
              <a:rPr lang="en-US" dirty="0">
                <a:latin typeface="Times New Roman" pitchFamily="18" charset="0"/>
                <a:cs typeface="Times New Roman" pitchFamily="18" charset="0"/>
              </a:rPr>
              <a:t>. The economic weakening of the central government surely signaled its vulnerability to nationalist demands, and may even have stimulated them, either by making union with the center less attractive in economic terms, or by imposing burdens on peripheral populations that added to </a:t>
            </a:r>
            <a:r>
              <a:rPr lang="en-US" dirty="0" smtClean="0">
                <a:latin typeface="Times New Roman" pitchFamily="18" charset="0"/>
                <a:cs typeface="Times New Roman" pitchFamily="18" charset="0"/>
              </a:rPr>
              <a:t>their </a:t>
            </a:r>
            <a:r>
              <a:rPr lang="en-US" dirty="0">
                <a:latin typeface="Times New Roman" pitchFamily="18" charset="0"/>
                <a:cs typeface="Times New Roman" pitchFamily="18" charset="0"/>
              </a:rPr>
              <a:t>grievances.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405232"/>
      </p:ext>
    </p:extLst>
  </p:cSld>
  <p:clrMapOvr>
    <a:masterClrMapping/>
  </p:clrMapOvr>
  <mc:AlternateContent xmlns:mc="http://schemas.openxmlformats.org/markup-compatibility/2006">
    <mc:Choice xmlns:p14="http://schemas.microsoft.com/office/powerpoint/2010/main" Requires="p14">
      <p:transition spd="slow" p14:dur="2000" advTm="72135"/>
    </mc:Choice>
    <mc:Fallback>
      <p:transition spd="slow" advTm="7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Influence</a:t>
            </a:r>
            <a:endParaRPr lang="en-US" dirty="0"/>
          </a:p>
        </p:txBody>
      </p:sp>
      <p:sp>
        <p:nvSpPr>
          <p:cNvPr id="3" name="Content Placeholder 2"/>
          <p:cNvSpPr>
            <a:spLocks noGrp="1"/>
          </p:cNvSpPr>
          <p:nvPr>
            <p:ph idx="1"/>
          </p:nvPr>
        </p:nvSpPr>
        <p:spPr>
          <a:xfrm>
            <a:off x="725713" y="1295401"/>
            <a:ext cx="10479316" cy="5206999"/>
          </a:xfrm>
        </p:spPr>
        <p:txBody>
          <a:bodyPr>
            <a:normAutofit/>
          </a:bodyPr>
          <a:lstStyle/>
          <a:p>
            <a:pPr marL="342900" lvl="1"/>
            <a:r>
              <a:rPr lang="en-US" sz="2800" dirty="0">
                <a:latin typeface="Times New Roman" pitchFamily="18" charset="0"/>
                <a:cs typeface="Times New Roman" pitchFamily="18" charset="0"/>
              </a:rPr>
              <a:t>The </a:t>
            </a:r>
            <a:r>
              <a:rPr lang="en-US" sz="2800" b="1" u="sng" dirty="0" smtClean="0">
                <a:latin typeface="Times New Roman" pitchFamily="18" charset="0"/>
                <a:cs typeface="Times New Roman" pitchFamily="18" charset="0"/>
              </a:rPr>
              <a:t>USA manipulated </a:t>
            </a:r>
            <a:r>
              <a:rPr lang="en-US" sz="2800" b="1" u="sng" dirty="0">
                <a:latin typeface="Times New Roman" pitchFamily="18" charset="0"/>
                <a:cs typeface="Times New Roman" pitchFamily="18" charset="0"/>
              </a:rPr>
              <a:t>the USSR economic system through sabotage and other negative activities towards the state and its economy, creating cracks . </a:t>
            </a:r>
            <a:r>
              <a:rPr lang="en-US" sz="2800" dirty="0">
                <a:latin typeface="Times New Roman" pitchFamily="18" charset="0"/>
                <a:cs typeface="Times New Roman" pitchFamily="18" charset="0"/>
              </a:rPr>
              <a:t>In 1982, US president Ronald Reagan approved a CIA plan to sabotage the Soviet Union's economy through </a:t>
            </a:r>
            <a:r>
              <a:rPr lang="en-US" sz="2800" u="sng" dirty="0">
                <a:latin typeface="Times New Roman" pitchFamily="18" charset="0"/>
                <a:cs typeface="Times New Roman" pitchFamily="18" charset="0"/>
              </a:rPr>
              <a:t>covert transfers of technology that contained hidden malfunctions, including software that later triggered a huge explosion in a gas pipeline, according to a former White House official.</a:t>
            </a:r>
          </a:p>
          <a:p>
            <a:pPr marL="342900" lvl="1"/>
            <a:r>
              <a:rPr lang="en-US" sz="2800" dirty="0">
                <a:latin typeface="Times New Roman" pitchFamily="18" charset="0"/>
                <a:cs typeface="Times New Roman" pitchFamily="18" charset="0"/>
              </a:rPr>
              <a:t>At the time, the US was attempting to block Western Europe from importing Soviet natural gas. There were also signs that the Soviets were trying to steal a wide variety of Western technology.</a:t>
            </a:r>
          </a:p>
          <a:p>
            <a:pPr marL="342900" lvl="1"/>
            <a:r>
              <a:rPr lang="en-US" sz="2800" b="1" dirty="0">
                <a:latin typeface="Times New Roman" pitchFamily="18" charset="0"/>
                <a:cs typeface="Times New Roman" pitchFamily="18" charset="0"/>
              </a:rPr>
              <a:t>The sabotage of the gas pipeline has not been previously disclosed, and at the time was a closely guarded secret.</a:t>
            </a:r>
          </a:p>
          <a:p>
            <a:pPr marL="400050" lvl="1"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3178761"/>
      </p:ext>
    </p:extLst>
  </p:cSld>
  <p:clrMapOvr>
    <a:masterClrMapping/>
  </p:clrMapOvr>
  <mc:AlternateContent xmlns:mc="http://schemas.openxmlformats.org/markup-compatibility/2006">
    <mc:Choice xmlns:p14="http://schemas.microsoft.com/office/powerpoint/2010/main" Requires="p14">
      <p:transition spd="slow" p14:dur="2000" advTm="38661"/>
    </mc:Choice>
    <mc:Fallback>
      <p:transition spd="slow" advTm="38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Loss of Satellite Economies</a:t>
            </a:r>
            <a:endParaRPr lang="en-US" dirty="0"/>
          </a:p>
        </p:txBody>
      </p:sp>
      <p:sp>
        <p:nvSpPr>
          <p:cNvPr id="3" name="Content Placeholder 2"/>
          <p:cNvSpPr>
            <a:spLocks noGrp="1"/>
          </p:cNvSpPr>
          <p:nvPr>
            <p:ph idx="1"/>
          </p:nvPr>
        </p:nvSpPr>
        <p:spPr>
          <a:xfrm>
            <a:off x="667657" y="1295400"/>
            <a:ext cx="10435772" cy="5181600"/>
          </a:xfrm>
        </p:spPr>
        <p:txBody>
          <a:bodyPr>
            <a:normAutofit lnSpcReduction="10000"/>
          </a:bodyPr>
          <a:lstStyle/>
          <a:p>
            <a:pPr marL="342900" lvl="1" indent="-342900" algn="just"/>
            <a:r>
              <a:rPr lang="en-US" sz="2800" b="1" u="sng" dirty="0">
                <a:latin typeface="Times New Roman" pitchFamily="18" charset="0"/>
                <a:cs typeface="Times New Roman" pitchFamily="18" charset="0"/>
              </a:rPr>
              <a:t>Growing dissatisfaction among the countries of Eastern Europe (and the fall of puppet regimes) meant that the USSR could not exploit those resources to prop up the union. This led to the dissolution of the Warsaw Pact beginning in 1989. </a:t>
            </a:r>
            <a:r>
              <a:rPr lang="en-US" sz="2800" dirty="0">
                <a:latin typeface="Times New Roman" pitchFamily="18" charset="0"/>
                <a:cs typeface="Times New Roman" pitchFamily="18" charset="0"/>
              </a:rPr>
              <a:t>The central government was then increasingly pressured by nationalist movements in the Ukraine, Caucasus, Georgia and outlying Asian states. </a:t>
            </a:r>
          </a:p>
          <a:p>
            <a:pPr marL="342900" lvl="1" indent="-342900" algn="just"/>
            <a:r>
              <a:rPr lang="en-US" sz="2800" dirty="0">
                <a:latin typeface="Times New Roman" pitchFamily="18" charset="0"/>
                <a:cs typeface="Times New Roman" pitchFamily="18" charset="0"/>
              </a:rPr>
              <a:t>In 1975 all European states, except Albania signed the Helsinki </a:t>
            </a:r>
            <a:r>
              <a:rPr lang="en-US" sz="2800" dirty="0" err="1">
                <a:latin typeface="Times New Roman" pitchFamily="18" charset="0"/>
                <a:cs typeface="Times New Roman" pitchFamily="18" charset="0"/>
              </a:rPr>
              <a:t>Accods</a:t>
            </a:r>
            <a:r>
              <a:rPr lang="en-US" sz="2800" dirty="0">
                <a:latin typeface="Times New Roman" pitchFamily="18" charset="0"/>
                <a:cs typeface="Times New Roman" pitchFamily="18" charset="0"/>
              </a:rPr>
              <a:t>. The countries that signed also pledges to respect human  rights and to cooperate in economic and scientific matters. </a:t>
            </a:r>
            <a:r>
              <a:rPr lang="en-US" sz="2800" b="1" dirty="0">
                <a:latin typeface="Times New Roman" pitchFamily="18" charset="0"/>
                <a:cs typeface="Times New Roman" pitchFamily="18" charset="0"/>
              </a:rPr>
              <a:t>The problems between the satellite countries escalated until communism was finally crushed</a:t>
            </a:r>
            <a:r>
              <a:rPr lang="en-US" sz="2800" dirty="0">
                <a:latin typeface="Times New Roman" pitchFamily="18" charset="0"/>
                <a:cs typeface="Times New Roman" pitchFamily="18" charset="0"/>
              </a:rPr>
              <a:t>. In 1991, communism fell in the Soviet Union, ending the feuds between the satellite states and the U.S.S.R.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2238602"/>
      </p:ext>
    </p:extLst>
  </p:cSld>
  <p:clrMapOvr>
    <a:masterClrMapping/>
  </p:clrMapOvr>
  <mc:AlternateContent xmlns:mc="http://schemas.openxmlformats.org/markup-compatibility/2006">
    <mc:Choice xmlns:p14="http://schemas.microsoft.com/office/powerpoint/2010/main" Requires="p14">
      <p:transition spd="slow" p14:dur="2000" advTm="27522"/>
    </mc:Choice>
    <mc:Fallback>
      <p:transition spd="slow" advTm="27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838200" y="1465943"/>
            <a:ext cx="10515600" cy="4711020"/>
          </a:xfrm>
        </p:spPr>
        <p:txBody>
          <a:bodyPr>
            <a:normAutofit lnSpcReduction="10000"/>
          </a:bodyPr>
          <a:lstStyle/>
          <a:p>
            <a:r>
              <a:rPr lang="en-US" dirty="0">
                <a:latin typeface="Times New Roman" pitchFamily="18" charset="0"/>
                <a:cs typeface="Times New Roman" pitchFamily="18" charset="0"/>
              </a:rPr>
              <a:t>The </a:t>
            </a:r>
            <a:r>
              <a:rPr lang="en-US" b="1" dirty="0">
                <a:latin typeface="Times New Roman" pitchFamily="18" charset="0"/>
                <a:cs typeface="Times New Roman" pitchFamily="18" charset="0"/>
              </a:rPr>
              <a:t>collapse of the Union of Socialist Soviet Republics radically changed the world's economic and political environment</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One man is credited with ending the cold war, Mikhail Gorbachev. </a:t>
            </a: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end of the cold war was just a by-product of the other major event he was involved with. </a:t>
            </a:r>
            <a:r>
              <a:rPr lang="en-US" b="1" dirty="0" smtClean="0">
                <a:latin typeface="Times New Roman" pitchFamily="18" charset="0"/>
                <a:cs typeface="Times New Roman" pitchFamily="18" charset="0"/>
              </a:rPr>
              <a:t>That is the fall of communism in the USSR and the collapse of the USSR itself.</a:t>
            </a:r>
            <a:endParaRPr lang="en-US" b="1" dirty="0">
              <a:latin typeface="Times New Roman" pitchFamily="18" charset="0"/>
              <a:cs typeface="Times New Roman" pitchFamily="18" charset="0"/>
            </a:endParaRPr>
          </a:p>
          <a:p>
            <a:r>
              <a:rPr lang="en-US" dirty="0">
                <a:latin typeface="Times New Roman" pitchFamily="18" charset="0"/>
                <a:cs typeface="Times New Roman" pitchFamily="18" charset="0"/>
              </a:rPr>
              <a:t>The collapse of the </a:t>
            </a:r>
            <a:r>
              <a:rPr lang="en-US" b="1" u="sng" dirty="0">
                <a:latin typeface="Times New Roman" pitchFamily="18" charset="0"/>
                <a:cs typeface="Times New Roman" pitchFamily="18" charset="0"/>
              </a:rPr>
              <a:t>USSR caused Gorbachev to resign as President of the Soviet Union on the 25th of December, 1991. His successor, Boris Yeltsin took steps to adopt a fully functioning market economy. This went beyond Gorbachev’s economic reform policy of perestroika, it meant Russia was no longer communist. This marked the collapse of communism, the end of the Cold War, and the beginning of the modern unipolar world order.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7626226"/>
      </p:ext>
    </p:extLst>
  </p:cSld>
  <p:clrMapOvr>
    <a:masterClrMapping/>
  </p:clrMapOvr>
  <mc:AlternateContent xmlns:mc="http://schemas.openxmlformats.org/markup-compatibility/2006">
    <mc:Choice xmlns:p14="http://schemas.microsoft.com/office/powerpoint/2010/main" Requires="p14">
      <p:transition spd="slow" p14:dur="2000" advTm="68643"/>
    </mc:Choice>
    <mc:Fallback>
      <p:transition spd="slow" advTm="68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3104"/>
          </a:xfrm>
        </p:spPr>
        <p:txBody>
          <a:bodyPr/>
          <a:lstStyle/>
          <a:p>
            <a:r>
              <a:rPr lang="en-US" dirty="0" smtClean="0"/>
              <a:t>Fall of Soviet Union</a:t>
            </a:r>
            <a:endParaRPr lang="en-US" dirty="0"/>
          </a:p>
        </p:txBody>
      </p:sp>
      <p:sp>
        <p:nvSpPr>
          <p:cNvPr id="3" name="Content Placeholder 2"/>
          <p:cNvSpPr>
            <a:spLocks noGrp="1"/>
          </p:cNvSpPr>
          <p:nvPr>
            <p:ph idx="1"/>
          </p:nvPr>
        </p:nvSpPr>
        <p:spPr>
          <a:xfrm>
            <a:off x="838200" y="1600200"/>
            <a:ext cx="10932886" cy="5105400"/>
          </a:xfrm>
        </p:spPr>
        <p:txBody>
          <a:bodyPr>
            <a:normAutofit lnSpcReduction="10000"/>
          </a:bodyPr>
          <a:lstStyle/>
          <a:p>
            <a:pPr algn="just"/>
            <a:r>
              <a:rPr lang="en-US" dirty="0">
                <a:latin typeface="Times New Roman" pitchFamily="18" charset="0"/>
                <a:cs typeface="Times New Roman" pitchFamily="18" charset="0"/>
              </a:rPr>
              <a:t>On Christmas Day 1991, the Soviet flag flew over the Kremlin in Moscow for the last time. </a:t>
            </a:r>
            <a:r>
              <a:rPr lang="en-US" u="sng" dirty="0">
                <a:latin typeface="Times New Roman" pitchFamily="18" charset="0"/>
                <a:cs typeface="Times New Roman" pitchFamily="18" charset="0"/>
              </a:rPr>
              <a:t>A few days earlier, representatives from 11 Soviet republics (Ukraine, the Russian Federation, Belarus, Armenia, Azerbaijan, Kazakhstan, Kyrgyzstan, Moldova, Turkmenistan, Tajikistan and Uzbekistan) met in the Kazakh city of Alma-Ata and announced that they would no longer be part of the Soviet Union.</a:t>
            </a:r>
            <a:endParaRPr lang="en-US" b="1" u="sng" dirty="0">
              <a:latin typeface="Times New Roman" pitchFamily="18" charset="0"/>
              <a:cs typeface="Times New Roman" pitchFamily="18" charset="0"/>
            </a:endParaRPr>
          </a:p>
          <a:p>
            <a:pPr algn="just"/>
            <a:r>
              <a:rPr lang="en-US" b="1" dirty="0">
                <a:latin typeface="Times New Roman" pitchFamily="18" charset="0"/>
                <a:cs typeface="Times New Roman" pitchFamily="18" charset="0"/>
              </a:rPr>
              <a:t>	The USSR officially ceased to exist on 31 </a:t>
            </a:r>
            <a:r>
              <a:rPr lang="en-US" b="1" dirty="0" smtClean="0">
                <a:latin typeface="Times New Roman" pitchFamily="18" charset="0"/>
                <a:cs typeface="Times New Roman" pitchFamily="18" charset="0"/>
              </a:rPr>
              <a:t>December 1991</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It changed </a:t>
            </a:r>
            <a:r>
              <a:rPr lang="en-US" dirty="0">
                <a:latin typeface="Times New Roman" pitchFamily="18" charset="0"/>
                <a:cs typeface="Times New Roman" pitchFamily="18" charset="0"/>
              </a:rPr>
              <a:t>the world’s geopolitical balance. When the Soviet Union fell, it ended the tenure of a superpower with the resources of more than a dozen countries. </a:t>
            </a:r>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It led to end of Cold </a:t>
            </a:r>
            <a:r>
              <a:rPr lang="en-US" dirty="0">
                <a:latin typeface="Times New Roman" pitchFamily="18" charset="0"/>
                <a:cs typeface="Times New Roman" pitchFamily="18" charset="0"/>
              </a:rPr>
              <a:t>War </a:t>
            </a:r>
            <a:r>
              <a:rPr lang="en-US" dirty="0" smtClean="0">
                <a:latin typeface="Times New Roman" pitchFamily="18" charset="0"/>
                <a:cs typeface="Times New Roman" pitchFamily="18" charset="0"/>
              </a:rPr>
              <a:t>and </a:t>
            </a: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collapse of communism in the Soviet Union and Eastern Europe and the end of the four-decade-old East-West </a:t>
            </a:r>
            <a:r>
              <a:rPr lang="en-US" dirty="0" smtClean="0">
                <a:latin typeface="Times New Roman" pitchFamily="18" charset="0"/>
                <a:cs typeface="Times New Roman" pitchFamily="18" charset="0"/>
              </a:rPr>
              <a:t>conflict.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6862365"/>
      </p:ext>
    </p:extLst>
  </p:cSld>
  <p:clrMapOvr>
    <a:masterClrMapping/>
  </p:clrMapOvr>
  <mc:AlternateContent xmlns:mc="http://schemas.openxmlformats.org/markup-compatibility/2006">
    <mc:Choice xmlns:p14="http://schemas.microsoft.com/office/powerpoint/2010/main" Requires="p14">
      <p:transition spd="slow" p14:dur="2000" advTm="55151"/>
    </mc:Choice>
    <mc:Fallback>
      <p:transition spd="slow" advTm="55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War </a:t>
            </a:r>
            <a:r>
              <a:rPr lang="en-US" dirty="0" smtClean="0"/>
              <a:t>Tensions: 1945-1991</a:t>
            </a:r>
            <a:endParaRPr lang="en-US" dirty="0"/>
          </a:p>
        </p:txBody>
      </p:sp>
      <p:sp>
        <p:nvSpPr>
          <p:cNvPr id="3" name="Content Placeholder 2"/>
          <p:cNvSpPr>
            <a:spLocks noGrp="1"/>
          </p:cNvSpPr>
          <p:nvPr>
            <p:ph idx="1"/>
          </p:nvPr>
        </p:nvSpPr>
        <p:spPr>
          <a:xfrm>
            <a:off x="609599" y="1553028"/>
            <a:ext cx="11030857" cy="4731657"/>
          </a:xfrm>
        </p:spPr>
        <p:txBody>
          <a:bodyPr>
            <a:normAutofit/>
          </a:bodyPr>
          <a:lstStyle/>
          <a:p>
            <a:pPr>
              <a:defRPr/>
            </a:pPr>
            <a:r>
              <a:rPr lang="en-US" b="1" dirty="0"/>
              <a:t>The Cold War was a period between 1945 – 1991 in which a great deal of tension existed between the U.S and U.S.S.R</a:t>
            </a:r>
            <a:r>
              <a:rPr lang="en-US" b="1" dirty="0" smtClean="0"/>
              <a:t>. </a:t>
            </a:r>
            <a:r>
              <a:rPr lang="en-US" dirty="0"/>
              <a:t>During this time NATO tried to limit the spread of communism in the west, while the Warsaw Pact promoted communism in the east. </a:t>
            </a:r>
            <a:endParaRPr lang="en-US" dirty="0" smtClean="0"/>
          </a:p>
          <a:p>
            <a:pPr>
              <a:defRPr/>
            </a:pPr>
            <a:r>
              <a:rPr lang="en-US" dirty="0" smtClean="0"/>
              <a:t>Beginning </a:t>
            </a:r>
            <a:r>
              <a:rPr lang="en-US" dirty="0"/>
              <a:t>in the 1970s, both sides attempted to ease tension and entered a </a:t>
            </a:r>
            <a:r>
              <a:rPr lang="en-US" b="1" u="sng" dirty="0"/>
              <a:t>period of détente, or lessening of tension</a:t>
            </a:r>
            <a:r>
              <a:rPr lang="en-US" b="1" u="sng" dirty="0" smtClean="0"/>
              <a:t>.</a:t>
            </a:r>
          </a:p>
          <a:p>
            <a:pPr>
              <a:defRPr/>
            </a:pPr>
            <a:r>
              <a:rPr lang="en-US" dirty="0"/>
              <a:t>Cold War conflicts like the Soviet invasion of Hungary in 1956, the building of the Berlin War, and the Cuban Missile Crisis heightened tension between the U.S. and Soviet Union.</a:t>
            </a:r>
          </a:p>
          <a:p>
            <a:pPr marL="0" indent="0">
              <a:buNone/>
              <a:defRPr/>
            </a:pPr>
            <a:endParaRPr lang="en-US" dirty="0"/>
          </a:p>
          <a:p>
            <a:pPr marL="0" indent="0">
              <a:buNone/>
              <a:defRPr/>
            </a:pP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8420646"/>
      </p:ext>
    </p:extLst>
  </p:cSld>
  <p:clrMapOvr>
    <a:masterClrMapping/>
  </p:clrMapOvr>
  <mc:AlternateContent xmlns:mc="http://schemas.openxmlformats.org/markup-compatibility/2006">
    <mc:Choice xmlns:p14="http://schemas.microsoft.com/office/powerpoint/2010/main" Requires="p14">
      <p:transition spd="slow" p14:dur="2000" advTm="45589"/>
    </mc:Choice>
    <mc:Fallback>
      <p:transition spd="slow" advTm="4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fontScale="90000"/>
          </a:bodyPr>
          <a:lstStyle/>
          <a:p>
            <a:r>
              <a:rPr lang="en-US" dirty="0" smtClean="0"/>
              <a:t>Discourse of </a:t>
            </a:r>
            <a:r>
              <a:rPr lang="en-US" dirty="0" smtClean="0"/>
              <a:t>USSR: Leaders during Cold War</a:t>
            </a:r>
            <a:endParaRPr lang="en-US" dirty="0"/>
          </a:p>
        </p:txBody>
      </p:sp>
      <p:sp>
        <p:nvSpPr>
          <p:cNvPr id="3" name="Content Placeholder 2"/>
          <p:cNvSpPr>
            <a:spLocks noGrp="1"/>
          </p:cNvSpPr>
          <p:nvPr>
            <p:ph idx="1"/>
          </p:nvPr>
        </p:nvSpPr>
        <p:spPr>
          <a:xfrm>
            <a:off x="566057" y="914400"/>
            <a:ext cx="11248572" cy="5254171"/>
          </a:xfrm>
        </p:spPr>
        <p:txBody>
          <a:bodyPr>
            <a:normAutofit fontScale="77500" lnSpcReduction="20000"/>
          </a:bodyPr>
          <a:lstStyle/>
          <a:p>
            <a:r>
              <a:rPr lang="en-US" b="1" dirty="0" smtClean="0"/>
              <a:t>Joseph </a:t>
            </a:r>
            <a:r>
              <a:rPr lang="en-US" b="1" dirty="0" smtClean="0"/>
              <a:t>Stalin </a:t>
            </a:r>
            <a:r>
              <a:rPr lang="en-US" dirty="0"/>
              <a:t> (1922–1952)</a:t>
            </a:r>
            <a:r>
              <a:rPr lang="en-US" b="1" dirty="0" smtClean="0"/>
              <a:t> </a:t>
            </a:r>
            <a:r>
              <a:rPr lang="en-US" dirty="0" smtClean="0"/>
              <a:t>policies were </a:t>
            </a:r>
            <a:r>
              <a:rPr lang="en-US" b="1" u="sng" dirty="0" smtClean="0"/>
              <a:t>Collectivization</a:t>
            </a:r>
            <a:r>
              <a:rPr lang="en-US" dirty="0" smtClean="0"/>
              <a:t>, </a:t>
            </a:r>
            <a:r>
              <a:rPr lang="en-US" b="1" dirty="0" smtClean="0"/>
              <a:t>5 years plan</a:t>
            </a:r>
            <a:r>
              <a:rPr lang="en-US" dirty="0" smtClean="0"/>
              <a:t>, </a:t>
            </a:r>
            <a:r>
              <a:rPr lang="en-US" b="1" dirty="0" smtClean="0"/>
              <a:t>Restrictions on the Press</a:t>
            </a:r>
            <a:r>
              <a:rPr lang="en-US" dirty="0" smtClean="0"/>
              <a:t>, and </a:t>
            </a:r>
            <a:r>
              <a:rPr lang="en-US" b="1" dirty="0" smtClean="0"/>
              <a:t>Purges of Communist Party</a:t>
            </a:r>
          </a:p>
          <a:p>
            <a:r>
              <a:rPr lang="en-US" b="1" dirty="0" smtClean="0"/>
              <a:t>Nikita </a:t>
            </a:r>
            <a:r>
              <a:rPr lang="en-US" b="1" dirty="0" err="1" smtClean="0"/>
              <a:t>Khurshchev</a:t>
            </a:r>
            <a:r>
              <a:rPr lang="en-US" b="1" dirty="0" smtClean="0"/>
              <a:t> </a:t>
            </a:r>
            <a:r>
              <a:rPr lang="en-US" dirty="0" smtClean="0"/>
              <a:t>takes over USSR in 1953. </a:t>
            </a:r>
            <a:r>
              <a:rPr lang="en-US" altLang="en-US" dirty="0"/>
              <a:t>Khrushchev pursues a policy of de-Stalinization where he freed political prisoners and eased </a:t>
            </a:r>
            <a:r>
              <a:rPr lang="en-US" altLang="en-US" dirty="0" smtClean="0"/>
              <a:t>censorship</a:t>
            </a:r>
            <a:r>
              <a:rPr lang="en-US" altLang="en-US" dirty="0" smtClean="0"/>
              <a:t>. </a:t>
            </a:r>
            <a:r>
              <a:rPr lang="en-US" dirty="0"/>
              <a:t> </a:t>
            </a:r>
            <a:r>
              <a:rPr lang="en-US" dirty="0" smtClean="0"/>
              <a:t>He served </a:t>
            </a:r>
            <a:r>
              <a:rPr lang="en-US" dirty="0"/>
              <a:t>as premier from 1958 to </a:t>
            </a:r>
            <a:r>
              <a:rPr lang="en-US" dirty="0" smtClean="0"/>
              <a:t>1964.</a:t>
            </a:r>
            <a:endParaRPr lang="en-US" altLang="en-US" dirty="0" smtClean="0"/>
          </a:p>
          <a:p>
            <a:pPr>
              <a:defRPr/>
            </a:pPr>
            <a:r>
              <a:rPr lang="en-US" dirty="0" smtClean="0"/>
              <a:t>Next, </a:t>
            </a:r>
            <a:r>
              <a:rPr lang="en-US" b="1" dirty="0"/>
              <a:t>Leonid </a:t>
            </a:r>
            <a:r>
              <a:rPr lang="en-US" b="1" dirty="0" smtClean="0"/>
              <a:t>Brezhnev (</a:t>
            </a:r>
            <a:r>
              <a:rPr lang="en-US" dirty="0"/>
              <a:t>1964 to </a:t>
            </a:r>
            <a:r>
              <a:rPr lang="en-US" dirty="0" smtClean="0"/>
              <a:t>1982)</a:t>
            </a:r>
            <a:r>
              <a:rPr lang="en-US" b="1" dirty="0" smtClean="0"/>
              <a:t> </a:t>
            </a:r>
            <a:r>
              <a:rPr lang="en-US" dirty="0"/>
              <a:t>takes control of Soviet </a:t>
            </a:r>
            <a:r>
              <a:rPr lang="en-US" dirty="0" smtClean="0"/>
              <a:t>Union. Suppresses </a:t>
            </a:r>
            <a:r>
              <a:rPr lang="en-US" dirty="0"/>
              <a:t>dissidents who speak out against </a:t>
            </a:r>
            <a:r>
              <a:rPr lang="en-US" dirty="0" smtClean="0"/>
              <a:t>government</a:t>
            </a:r>
          </a:p>
          <a:p>
            <a:pPr marL="0" indent="0">
              <a:buNone/>
              <a:defRPr/>
            </a:pPr>
            <a:r>
              <a:rPr lang="en-US" altLang="en-US" dirty="0"/>
              <a:t>Under Brezhnev, U.S. and Soviets attempted to reduce arms and create détente. Détente comes to an abrupt end when Soviets invade Afghanistan in 1979</a:t>
            </a:r>
          </a:p>
          <a:p>
            <a:pPr marL="0" indent="0">
              <a:buNone/>
              <a:defRPr/>
            </a:pPr>
            <a:r>
              <a:rPr lang="en-US" altLang="en-US" dirty="0"/>
              <a:t>As fighting in Afghanistan dragged on Soviet economy stagnated morale in Soviet Union declined.</a:t>
            </a:r>
          </a:p>
          <a:p>
            <a:pPr marL="0" indent="0">
              <a:buNone/>
              <a:defRPr/>
            </a:pPr>
            <a:r>
              <a:rPr lang="en-US" altLang="en-US" dirty="0"/>
              <a:t>1985 – </a:t>
            </a:r>
            <a:r>
              <a:rPr lang="en-US" altLang="en-US" b="1" dirty="0"/>
              <a:t>Mikhail </a:t>
            </a:r>
            <a:r>
              <a:rPr lang="en-US" altLang="en-US" b="1" dirty="0" smtClean="0"/>
              <a:t>Gorbachev</a:t>
            </a:r>
            <a:r>
              <a:rPr lang="en-US" b="1" dirty="0"/>
              <a:t> </a:t>
            </a:r>
            <a:r>
              <a:rPr lang="en-US" b="1" dirty="0" smtClean="0"/>
              <a:t> (1985</a:t>
            </a:r>
            <a:r>
              <a:rPr lang="en-US" b="1" dirty="0"/>
              <a:t> – </a:t>
            </a:r>
            <a:r>
              <a:rPr lang="en-US" b="1" dirty="0" smtClean="0"/>
              <a:t>1991)</a:t>
            </a:r>
            <a:r>
              <a:rPr lang="en-US" altLang="en-US" b="1" dirty="0" smtClean="0"/>
              <a:t> </a:t>
            </a:r>
            <a:r>
              <a:rPr lang="en-US" altLang="en-US" dirty="0"/>
              <a:t>comes to power in Soviet Union</a:t>
            </a:r>
          </a:p>
          <a:p>
            <a:pPr>
              <a:defRPr/>
            </a:pPr>
            <a:r>
              <a:rPr lang="en-US" altLang="en-US" b="1" dirty="0"/>
              <a:t>Gorbachev seeks to end Cold War Tension</a:t>
            </a:r>
          </a:p>
          <a:p>
            <a:pPr>
              <a:buFontTx/>
              <a:buChar char="-"/>
              <a:defRPr/>
            </a:pPr>
            <a:r>
              <a:rPr lang="en-US" altLang="en-US" u="sng" dirty="0"/>
              <a:t>Signs arms control treaties</a:t>
            </a:r>
          </a:p>
          <a:p>
            <a:pPr>
              <a:buFontTx/>
              <a:buChar char="-"/>
              <a:defRPr/>
            </a:pPr>
            <a:r>
              <a:rPr lang="en-US" altLang="en-US" u="sng" dirty="0"/>
              <a:t>Pulls troops out of Afghanistan </a:t>
            </a:r>
          </a:p>
          <a:p>
            <a:pPr>
              <a:buFontTx/>
              <a:buChar char="-"/>
              <a:defRPr/>
            </a:pPr>
            <a:r>
              <a:rPr lang="en-US" altLang="en-US" u="sng" dirty="0"/>
              <a:t>Call for GLASNOST or </a:t>
            </a:r>
            <a:r>
              <a:rPr lang="en-US" altLang="en-US" u="sng" dirty="0" smtClean="0"/>
              <a:t>openness policy</a:t>
            </a:r>
            <a:endParaRPr lang="en-US" altLang="en-US" u="sng" dirty="0"/>
          </a:p>
          <a:p>
            <a:pPr>
              <a:buFontTx/>
              <a:buChar char="-"/>
              <a:defRPr/>
            </a:pPr>
            <a:r>
              <a:rPr lang="en-US" altLang="en-US" u="sng" dirty="0"/>
              <a:t>Restructures Soviet government and economy under PERESTROIKA</a:t>
            </a:r>
          </a:p>
          <a:p>
            <a:pPr>
              <a:defRPr/>
            </a:pP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43015467"/>
      </p:ext>
    </p:extLst>
  </p:cSld>
  <p:clrMapOvr>
    <a:masterClrMapping/>
  </p:clrMapOvr>
  <mc:AlternateContent xmlns:mc="http://schemas.openxmlformats.org/markup-compatibility/2006">
    <mc:Choice xmlns:p14="http://schemas.microsoft.com/office/powerpoint/2010/main" Requires="p14">
      <p:transition spd="slow" p14:dur="2000" advTm="102657"/>
    </mc:Choice>
    <mc:Fallback>
      <p:transition spd="slow" advTm="10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399" y="0"/>
            <a:ext cx="8679543" cy="914400"/>
          </a:xfrm>
        </p:spPr>
        <p:txBody>
          <a:bodyPr>
            <a:normAutofit/>
          </a:bodyPr>
          <a:lstStyle/>
          <a:p>
            <a:r>
              <a:rPr lang="en-US" sz="2400" b="1" dirty="0"/>
              <a:t>Causes of Fall of Soviet Union: Perestroika {Free Market}</a:t>
            </a:r>
          </a:p>
        </p:txBody>
      </p:sp>
      <p:sp>
        <p:nvSpPr>
          <p:cNvPr id="3" name="Content Placeholder 2"/>
          <p:cNvSpPr>
            <a:spLocks noGrp="1"/>
          </p:cNvSpPr>
          <p:nvPr>
            <p:ph idx="1"/>
          </p:nvPr>
        </p:nvSpPr>
        <p:spPr>
          <a:xfrm>
            <a:off x="653143" y="838200"/>
            <a:ext cx="10914743" cy="6019800"/>
          </a:xfrm>
        </p:spPr>
        <p:txBody>
          <a:bodyPr>
            <a:normAutofit fontScale="70000" lnSpcReduction="20000"/>
          </a:bodyPr>
          <a:lstStyle/>
          <a:p>
            <a:pPr>
              <a:buNone/>
            </a:pPr>
            <a:r>
              <a:rPr lang="en-US" altLang="en-US" sz="4200" b="1" dirty="0" smtClean="0"/>
              <a:t>Perestroika (</a:t>
            </a:r>
            <a:r>
              <a:rPr lang="en-US" sz="4400" b="1" dirty="0" smtClean="0">
                <a:latin typeface="Times New Roman" pitchFamily="18" charset="0"/>
                <a:cs typeface="Times New Roman" pitchFamily="18" charset="0"/>
              </a:rPr>
              <a:t>restructuring) </a:t>
            </a:r>
            <a:r>
              <a:rPr lang="en-US" altLang="en-US" sz="4200" dirty="0" smtClean="0"/>
              <a:t>: </a:t>
            </a:r>
            <a:r>
              <a:rPr lang="en-US" sz="4200" dirty="0">
                <a:latin typeface="Times New Roman" pitchFamily="18" charset="0"/>
                <a:cs typeface="Times New Roman" pitchFamily="18" charset="0"/>
              </a:rPr>
              <a:t>Gorbachev brought perestroika to the Soviet Union's foreign economic sector in </a:t>
            </a:r>
            <a:r>
              <a:rPr lang="en-US" sz="4200" dirty="0" smtClean="0">
                <a:latin typeface="Times New Roman" pitchFamily="18" charset="0"/>
                <a:cs typeface="Times New Roman" pitchFamily="18" charset="0"/>
              </a:rPr>
              <a:t>1987. This program </a:t>
            </a:r>
            <a:r>
              <a:rPr lang="en-US" sz="4200" dirty="0">
                <a:latin typeface="Times New Roman" pitchFamily="18" charset="0"/>
                <a:cs typeface="Times New Roman" pitchFamily="18" charset="0"/>
              </a:rPr>
              <a:t>virtually </a:t>
            </a:r>
            <a:r>
              <a:rPr lang="en-US" sz="4200" b="1" u="sng" dirty="0">
                <a:latin typeface="Times New Roman" pitchFamily="18" charset="0"/>
                <a:cs typeface="Times New Roman" pitchFamily="18" charset="0"/>
              </a:rPr>
              <a:t>eliminated the monopoly that the Ministry of Foreign Trade had once held on most trade operations</a:t>
            </a:r>
            <a:r>
              <a:rPr lang="en-US" sz="4200" b="1" dirty="0">
                <a:latin typeface="Times New Roman" pitchFamily="18" charset="0"/>
                <a:cs typeface="Times New Roman" pitchFamily="18" charset="0"/>
              </a:rPr>
              <a:t>.</a:t>
            </a:r>
            <a:r>
              <a:rPr lang="en-US" sz="4200" dirty="0">
                <a:latin typeface="Times New Roman" pitchFamily="18" charset="0"/>
                <a:cs typeface="Times New Roman" pitchFamily="18" charset="0"/>
              </a:rPr>
              <a:t> </a:t>
            </a:r>
            <a:r>
              <a:rPr lang="en-US" sz="4200" u="sng" dirty="0">
                <a:latin typeface="Times New Roman" pitchFamily="18" charset="0"/>
                <a:cs typeface="Times New Roman" pitchFamily="18" charset="0"/>
              </a:rPr>
              <a:t>It permitted the ministries of the various industrial and agricultural branches to conduct foreign trade in sectors under their responsibility rather than having to operate indirectly through the bureaucracy of trade ministry organizations. </a:t>
            </a:r>
            <a:r>
              <a:rPr lang="en-US" sz="4200" dirty="0">
                <a:latin typeface="Times New Roman" pitchFamily="18" charset="0"/>
                <a:cs typeface="Times New Roman" pitchFamily="18" charset="0"/>
              </a:rPr>
              <a:t>In addition, regional and local organizations and individual state enterprises were permitted to conduct foreign trade. </a:t>
            </a:r>
          </a:p>
          <a:p>
            <a:pPr>
              <a:buNone/>
            </a:pPr>
            <a:r>
              <a:rPr lang="en-US" sz="4200" dirty="0">
                <a:latin typeface="Times New Roman" pitchFamily="18" charset="0"/>
                <a:cs typeface="Times New Roman" pitchFamily="18" charset="0"/>
              </a:rPr>
              <a:t>	</a:t>
            </a:r>
            <a:r>
              <a:rPr lang="en-US" sz="4200" dirty="0" smtClean="0">
                <a:latin typeface="Times New Roman" pitchFamily="18" charset="0"/>
                <a:cs typeface="Times New Roman" pitchFamily="18" charset="0"/>
              </a:rPr>
              <a:t>	 </a:t>
            </a:r>
            <a:r>
              <a:rPr lang="en-US" sz="4200" b="1" dirty="0">
                <a:latin typeface="Times New Roman" pitchFamily="18" charset="0"/>
                <a:cs typeface="Times New Roman" pitchFamily="18" charset="0"/>
              </a:rPr>
              <a:t>Some free market elements were added, but not enough to bring about reform</a:t>
            </a:r>
            <a:r>
              <a:rPr lang="en-US" sz="4200" dirty="0">
                <a:latin typeface="Times New Roman" pitchFamily="18" charset="0"/>
                <a:cs typeface="Times New Roman" pitchFamily="18" charset="0"/>
              </a:rPr>
              <a:t>. The free-market policies were enough to result in </a:t>
            </a:r>
            <a:r>
              <a:rPr lang="en-US" sz="4200" b="1" u="sng" dirty="0">
                <a:latin typeface="Times New Roman" pitchFamily="18" charset="0"/>
                <a:cs typeface="Times New Roman" pitchFamily="18" charset="0"/>
              </a:rPr>
              <a:t>failed businesses, but shortages became common as price controls were kept in place.</a:t>
            </a:r>
            <a:r>
              <a:rPr lang="en-US" sz="4200" u="sng" dirty="0">
                <a:latin typeface="Times New Roman" pitchFamily="18" charset="0"/>
                <a:cs typeface="Times New Roman" pitchFamily="18" charset="0"/>
              </a:rPr>
              <a:t> </a:t>
            </a:r>
            <a:r>
              <a:rPr lang="en-US" sz="4200" dirty="0">
                <a:latin typeface="Times New Roman" pitchFamily="18" charset="0"/>
                <a:cs typeface="Times New Roman" pitchFamily="18" charset="0"/>
              </a:rPr>
              <a:t>With price ceilings limiting profits, the incentive to produce sufficient quantities was removed.</a:t>
            </a:r>
          </a:p>
          <a:p>
            <a:pPr marL="857250" lvl="1" indent="-457200" fontAlgn="base"/>
            <a:r>
              <a:rPr lang="en-US" sz="4200" dirty="0">
                <a:latin typeface="Times New Roman" pitchFamily="18" charset="0"/>
                <a:cs typeface="Times New Roman" pitchFamily="18" charset="0"/>
              </a:rPr>
              <a:t>The </a:t>
            </a:r>
            <a:r>
              <a:rPr lang="en-US" sz="4200" b="1" dirty="0">
                <a:latin typeface="Times New Roman" pitchFamily="18" charset="0"/>
                <a:cs typeface="Times New Roman" pitchFamily="18" charset="0"/>
              </a:rPr>
              <a:t>changes to </a:t>
            </a:r>
            <a:r>
              <a:rPr lang="en-US" sz="4200" b="1" u="sng" dirty="0" smtClean="0">
                <a:latin typeface="Times New Roman" pitchFamily="18" charset="0"/>
                <a:cs typeface="Times New Roman" pitchFamily="18" charset="0"/>
              </a:rPr>
              <a:t>Gorbachev’s foreign </a:t>
            </a:r>
            <a:r>
              <a:rPr lang="en-US" sz="4200" b="1" u="sng" dirty="0">
                <a:latin typeface="Times New Roman" pitchFamily="18" charset="0"/>
                <a:cs typeface="Times New Roman" pitchFamily="18" charset="0"/>
              </a:rPr>
              <a:t>policy </a:t>
            </a:r>
            <a:r>
              <a:rPr lang="en-US" sz="4200" b="1" dirty="0" smtClean="0">
                <a:latin typeface="Times New Roman" pitchFamily="18" charset="0"/>
                <a:cs typeface="Times New Roman" pitchFamily="18" charset="0"/>
              </a:rPr>
              <a:t>included </a:t>
            </a:r>
            <a:r>
              <a:rPr lang="en-US" sz="4200" b="1" dirty="0">
                <a:latin typeface="Times New Roman" pitchFamily="18" charset="0"/>
                <a:cs typeface="Times New Roman" pitchFamily="18" charset="0"/>
              </a:rPr>
              <a:t>improving relations with the US, </a:t>
            </a:r>
            <a:r>
              <a:rPr lang="en-US" sz="4200" dirty="0">
                <a:latin typeface="Times New Roman" pitchFamily="18" charset="0"/>
                <a:cs typeface="Times New Roman" pitchFamily="18" charset="0"/>
              </a:rPr>
              <a:t>adapting a policy of non-intervention in Central and Eastern Europe and talking about nuclear non-proliferation with his American counterpart. </a:t>
            </a:r>
            <a:endParaRPr lang="en-US" altLang="en-US" sz="4200" dirty="0"/>
          </a:p>
          <a:p>
            <a:pPr>
              <a:buFontTx/>
              <a:buChar char="-"/>
              <a:defRPr/>
            </a:pPr>
            <a:endParaRPr lang="en-US" alt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8656318"/>
      </p:ext>
    </p:extLst>
  </p:cSld>
  <p:clrMapOvr>
    <a:masterClrMapping/>
  </p:clrMapOvr>
  <mc:AlternateContent xmlns:mc="http://schemas.openxmlformats.org/markup-compatibility/2006">
    <mc:Choice xmlns:p14="http://schemas.microsoft.com/office/powerpoint/2010/main" Requires="p14">
      <p:transition spd="slow" p14:dur="2000" advTm="57211"/>
    </mc:Choice>
    <mc:Fallback>
      <p:transition spd="slow" advTm="5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Causes of Fall of Soviet Union</a:t>
            </a:r>
            <a:endParaRPr lang="en-US" dirty="0"/>
          </a:p>
        </p:txBody>
      </p:sp>
      <p:sp>
        <p:nvSpPr>
          <p:cNvPr id="3" name="Content Placeholder 2"/>
          <p:cNvSpPr>
            <a:spLocks noGrp="1"/>
          </p:cNvSpPr>
          <p:nvPr>
            <p:ph idx="1"/>
          </p:nvPr>
        </p:nvSpPr>
        <p:spPr>
          <a:xfrm>
            <a:off x="696686" y="1465943"/>
            <a:ext cx="10657114" cy="4711020"/>
          </a:xfrm>
        </p:spPr>
        <p:txBody>
          <a:bodyPr>
            <a:normAutofit lnSpcReduction="10000"/>
          </a:bodyPr>
          <a:lstStyle/>
          <a:p>
            <a:pPr marL="347663" lvl="1" indent="-288925" fontAlgn="base"/>
            <a:r>
              <a:rPr lang="en-US" sz="3800" dirty="0">
                <a:latin typeface="Times New Roman" pitchFamily="18" charset="0"/>
                <a:cs typeface="Times New Roman" pitchFamily="18" charset="0"/>
              </a:rPr>
              <a:t>The move </a:t>
            </a:r>
            <a:r>
              <a:rPr lang="en-US" sz="3800" b="1" dirty="0">
                <a:latin typeface="Times New Roman" pitchFamily="18" charset="0"/>
                <a:cs typeface="Times New Roman" pitchFamily="18" charset="0"/>
              </a:rPr>
              <a:t>also allowed private business ownership, </a:t>
            </a:r>
            <a:r>
              <a:rPr lang="en-US" sz="3800" dirty="0">
                <a:latin typeface="Times New Roman" pitchFamily="18" charset="0"/>
                <a:cs typeface="Times New Roman" pitchFamily="18" charset="0"/>
              </a:rPr>
              <a:t>something that hadn't been allowed in decades. Together with the idea of glasnost, or openness, </a:t>
            </a:r>
            <a:r>
              <a:rPr lang="en-US" sz="3800" dirty="0" smtClean="0">
                <a:latin typeface="Times New Roman" pitchFamily="18" charset="0"/>
                <a:cs typeface="Times New Roman" pitchFamily="18" charset="0"/>
              </a:rPr>
              <a:t>it  </a:t>
            </a:r>
            <a:r>
              <a:rPr lang="en-US" sz="3800" dirty="0">
                <a:latin typeface="Times New Roman" pitchFamily="18" charset="0"/>
                <a:cs typeface="Times New Roman" pitchFamily="18" charset="0"/>
              </a:rPr>
              <a:t>allowed greater media </a:t>
            </a:r>
            <a:r>
              <a:rPr lang="en-US" sz="3800" dirty="0" smtClean="0">
                <a:latin typeface="Times New Roman" pitchFamily="18" charset="0"/>
                <a:cs typeface="Times New Roman" pitchFamily="18" charset="0"/>
              </a:rPr>
              <a:t>freedom</a:t>
            </a:r>
          </a:p>
          <a:p>
            <a:pPr marL="347663" lvl="1" indent="-288925" fontAlgn="base"/>
            <a:r>
              <a:rPr lang="en-US" sz="3800" b="1" dirty="0" smtClean="0">
                <a:latin typeface="Times New Roman" pitchFamily="18" charset="0"/>
                <a:cs typeface="Times New Roman" pitchFamily="18" charset="0"/>
              </a:rPr>
              <a:t>But </a:t>
            </a:r>
            <a:r>
              <a:rPr lang="en-US" sz="3800" b="1" dirty="0">
                <a:latin typeface="Times New Roman" pitchFamily="18" charset="0"/>
                <a:cs typeface="Times New Roman" pitchFamily="18" charset="0"/>
              </a:rPr>
              <a:t>the reality of those changes were, perhaps, a little disappointing</a:t>
            </a:r>
            <a:r>
              <a:rPr lang="en-US" sz="3800" dirty="0">
                <a:latin typeface="Times New Roman" pitchFamily="18" charset="0"/>
                <a:cs typeface="Times New Roman" pitchFamily="18" charset="0"/>
              </a:rPr>
              <a:t>. Many argued that Gorbachev's reforms were </a:t>
            </a:r>
            <a:r>
              <a:rPr lang="en-US" sz="3800" b="1" dirty="0">
                <a:latin typeface="Times New Roman" pitchFamily="18" charset="0"/>
                <a:cs typeface="Times New Roman" pitchFamily="18" charset="0"/>
              </a:rPr>
              <a:t>too slow, too mild, that more radical measures were needed to lift the country out of its economic </a:t>
            </a:r>
            <a:r>
              <a:rPr lang="en-US" sz="3800" b="1" dirty="0" smtClean="0">
                <a:latin typeface="Times New Roman" pitchFamily="18" charset="0"/>
                <a:cs typeface="Times New Roman" pitchFamily="18" charset="0"/>
              </a:rPr>
              <a:t>slump.</a:t>
            </a:r>
            <a:endParaRPr lang="en-US" altLang="en-US" sz="3800" b="1"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463709"/>
      </p:ext>
    </p:extLst>
  </p:cSld>
  <p:clrMapOvr>
    <a:masterClrMapping/>
  </p:clrMapOvr>
  <mc:AlternateContent xmlns:mc="http://schemas.openxmlformats.org/markup-compatibility/2006">
    <mc:Choice xmlns:p14="http://schemas.microsoft.com/office/powerpoint/2010/main" Requires="p14">
      <p:transition spd="slow" p14:dur="2000" advTm="28130"/>
    </mc:Choice>
    <mc:Fallback>
      <p:transition spd="slow" advTm="2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13" y="0"/>
            <a:ext cx="11117944" cy="990600"/>
          </a:xfrm>
        </p:spPr>
        <p:txBody>
          <a:bodyPr>
            <a:noAutofit/>
          </a:bodyPr>
          <a:lstStyle/>
          <a:p>
            <a:r>
              <a:rPr lang="en-US" sz="2700" b="1" u="sng" dirty="0" smtClean="0"/>
              <a:t>Another cause of USSR Decline: Glasnost</a:t>
            </a:r>
            <a:r>
              <a:rPr lang="en-US" sz="2700" b="1" u="sng" dirty="0"/>
              <a:t>: Policy of Openness and Transparency</a:t>
            </a:r>
          </a:p>
        </p:txBody>
      </p:sp>
      <p:sp>
        <p:nvSpPr>
          <p:cNvPr id="3" name="Content Placeholder 2"/>
          <p:cNvSpPr>
            <a:spLocks noGrp="1"/>
          </p:cNvSpPr>
          <p:nvPr>
            <p:ph idx="1"/>
          </p:nvPr>
        </p:nvSpPr>
        <p:spPr>
          <a:xfrm>
            <a:off x="624113" y="914400"/>
            <a:ext cx="10871201" cy="5791200"/>
          </a:xfrm>
        </p:spPr>
        <p:txBody>
          <a:bodyPr>
            <a:normAutofit fontScale="77500" lnSpcReduction="20000"/>
          </a:bodyPr>
          <a:lstStyle/>
          <a:p>
            <a:pPr algn="just"/>
            <a:r>
              <a:rPr lang="en-US" sz="3400" dirty="0">
                <a:latin typeface="Times New Roman" pitchFamily="18" charset="0"/>
                <a:cs typeface="Times New Roman" pitchFamily="18" charset="0"/>
              </a:rPr>
              <a:t>       </a:t>
            </a:r>
            <a:r>
              <a:rPr lang="en-US" sz="3800" u="sng" dirty="0">
                <a:latin typeface="Times New Roman" pitchFamily="18" charset="0"/>
                <a:cs typeface="Times New Roman" pitchFamily="18" charset="0"/>
              </a:rPr>
              <a:t>Glasnost was the official Soviet governmental </a:t>
            </a:r>
            <a:r>
              <a:rPr lang="en-US" sz="3800" b="1" u="sng" dirty="0">
                <a:latin typeface="Times New Roman" pitchFamily="18" charset="0"/>
                <a:cs typeface="Times New Roman" pitchFamily="18" charset="0"/>
              </a:rPr>
              <a:t>policy of openness and transparency implemented in the mid-1980s. </a:t>
            </a:r>
            <a:r>
              <a:rPr lang="en-US" sz="3800" u="sng" dirty="0">
                <a:latin typeface="Times New Roman" pitchFamily="18" charset="0"/>
                <a:cs typeface="Times New Roman" pitchFamily="18" charset="0"/>
              </a:rPr>
              <a:t>It allowed for honesty in discussing the problems and shortcomings of the country, and for consultation in the governing and leadership of the U.S.S.R. </a:t>
            </a:r>
            <a:endParaRPr lang="en-US" sz="3800" u="sng" dirty="0" smtClean="0">
              <a:latin typeface="Times New Roman" pitchFamily="18" charset="0"/>
              <a:cs typeface="Times New Roman" pitchFamily="18" charset="0"/>
            </a:endParaRPr>
          </a:p>
          <a:p>
            <a:pPr algn="just"/>
            <a:r>
              <a:rPr lang="en-US" sz="3800" u="sng" dirty="0" smtClean="0">
                <a:latin typeface="Times New Roman" pitchFamily="18" charset="0"/>
                <a:cs typeface="Times New Roman" pitchFamily="18" charset="0"/>
              </a:rPr>
              <a:t>Glasnost</a:t>
            </a:r>
            <a:r>
              <a:rPr lang="en-US" sz="3800" u="sng" dirty="0">
                <a:latin typeface="Times New Roman" pitchFamily="18" charset="0"/>
                <a:cs typeface="Times New Roman" pitchFamily="18" charset="0"/>
              </a:rPr>
              <a:t>, which can mean "publicity," encouraged a dissemination of information </a:t>
            </a:r>
            <a:r>
              <a:rPr lang="en-US" sz="3800" dirty="0">
                <a:latin typeface="Times New Roman" pitchFamily="18" charset="0"/>
                <a:cs typeface="Times New Roman" pitchFamily="18" charset="0"/>
              </a:rPr>
              <a:t>and was initiated by Mikhail Gorbachev in 1985 as a part of his emerging perestroika policy. </a:t>
            </a:r>
            <a:r>
              <a:rPr lang="en-US" sz="3800" u="sng" dirty="0">
                <a:latin typeface="Times New Roman" pitchFamily="18" charset="0"/>
                <a:cs typeface="Times New Roman" pitchFamily="18" charset="0"/>
              </a:rPr>
              <a:t>It was used by Gorbachev to reduce corruption among the Communist leaders of the Soviet government and to curtail the censorship that was characteristic of Communist rule.</a:t>
            </a:r>
          </a:p>
          <a:p>
            <a:pPr algn="just"/>
            <a:r>
              <a:rPr lang="en-US" sz="3800" dirty="0">
                <a:latin typeface="Times New Roman" pitchFamily="18" charset="0"/>
                <a:cs typeface="Times New Roman" pitchFamily="18" charset="0"/>
              </a:rPr>
              <a:t>	</a:t>
            </a:r>
            <a:r>
              <a:rPr lang="en-US" sz="3800" dirty="0" smtClean="0">
                <a:latin typeface="Times New Roman" pitchFamily="18" charset="0"/>
                <a:cs typeface="Times New Roman" pitchFamily="18" charset="0"/>
              </a:rPr>
              <a:t>Gorbachev </a:t>
            </a:r>
            <a:r>
              <a:rPr lang="en-US" sz="3800" dirty="0">
                <a:latin typeface="Times New Roman" pitchFamily="18" charset="0"/>
                <a:cs typeface="Times New Roman" pitchFamily="18" charset="0"/>
              </a:rPr>
              <a:t>attempted </a:t>
            </a:r>
            <a:r>
              <a:rPr lang="en-US" sz="3800" dirty="0" smtClean="0">
                <a:latin typeface="Times New Roman" pitchFamily="18" charset="0"/>
                <a:cs typeface="Times New Roman" pitchFamily="18" charset="0"/>
              </a:rPr>
              <a:t>to </a:t>
            </a:r>
            <a:r>
              <a:rPr lang="en-US" sz="3800" b="1" dirty="0">
                <a:latin typeface="Times New Roman" pitchFamily="18" charset="0"/>
                <a:cs typeface="Times New Roman" pitchFamily="18" charset="0"/>
              </a:rPr>
              <a:t>openness</a:t>
            </a:r>
            <a:r>
              <a:rPr lang="en-US" sz="3800" dirty="0">
                <a:latin typeface="Times New Roman" pitchFamily="18" charset="0"/>
                <a:cs typeface="Times New Roman" pitchFamily="18" charset="0"/>
              </a:rPr>
              <a:t> and </a:t>
            </a:r>
            <a:r>
              <a:rPr lang="en-US" sz="3800" b="1" dirty="0">
                <a:latin typeface="Times New Roman" pitchFamily="18" charset="0"/>
                <a:cs typeface="Times New Roman" pitchFamily="18" charset="0"/>
              </a:rPr>
              <a:t>transparency</a:t>
            </a:r>
            <a:r>
              <a:rPr lang="en-US" sz="3800" dirty="0">
                <a:latin typeface="Times New Roman" pitchFamily="18" charset="0"/>
                <a:cs typeface="Times New Roman" pitchFamily="18" charset="0"/>
              </a:rPr>
              <a:t> with the media. However, </a:t>
            </a:r>
            <a:r>
              <a:rPr lang="en-US" sz="3800" b="1" u="sng" dirty="0">
                <a:latin typeface="Times New Roman" pitchFamily="18" charset="0"/>
                <a:cs typeface="Times New Roman" pitchFamily="18" charset="0"/>
              </a:rPr>
              <a:t>this backfired as the public learned of long-standing political cover ups revealing past and recent atrocities, missteps by leadership, social and health failures of the USSR and the true extent of national economic problems. This further eroded support for the regime. </a:t>
            </a:r>
          </a:p>
          <a:p>
            <a:pPr algn="just">
              <a:lnSpc>
                <a:spcPct val="90000"/>
              </a:lnSpc>
            </a:pPr>
            <a:endParaRPr lang="en-US" altLang="en-US" dirty="0"/>
          </a:p>
          <a:p>
            <a:pPr algn="just"/>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66330166"/>
      </p:ext>
    </p:extLst>
  </p:cSld>
  <p:clrMapOvr>
    <a:masterClrMapping/>
  </p:clrMapOvr>
  <mc:AlternateContent xmlns:mc="http://schemas.openxmlformats.org/markup-compatibility/2006">
    <mc:Choice xmlns:p14="http://schemas.microsoft.com/office/powerpoint/2010/main" Requires="p14">
      <p:transition spd="slow" p14:dur="2000" advTm="57685"/>
    </mc:Choice>
    <mc:Fallback>
      <p:transition spd="slow" advTm="57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486" y="365126"/>
            <a:ext cx="10352314" cy="796018"/>
          </a:xfrm>
        </p:spPr>
        <p:txBody>
          <a:bodyPr/>
          <a:lstStyle/>
          <a:p>
            <a:r>
              <a:rPr lang="en-US" dirty="0" smtClean="0"/>
              <a:t>Next Cause: Stagnant </a:t>
            </a:r>
            <a:r>
              <a:rPr lang="en-US" dirty="0" smtClean="0"/>
              <a:t>Economy</a:t>
            </a:r>
            <a:endParaRPr lang="en-US" dirty="0"/>
          </a:p>
        </p:txBody>
      </p:sp>
      <p:sp>
        <p:nvSpPr>
          <p:cNvPr id="3" name="Content Placeholder 2"/>
          <p:cNvSpPr>
            <a:spLocks noGrp="1"/>
          </p:cNvSpPr>
          <p:nvPr>
            <p:ph idx="1"/>
          </p:nvPr>
        </p:nvSpPr>
        <p:spPr>
          <a:xfrm>
            <a:off x="653143" y="1161145"/>
            <a:ext cx="10885714" cy="5399312"/>
          </a:xfrm>
        </p:spPr>
        <p:txBody>
          <a:bodyPr>
            <a:normAutofit fontScale="92500" lnSpcReduction="10000"/>
          </a:bodyPr>
          <a:lstStyle/>
          <a:p>
            <a:r>
              <a:rPr lang="en-US" dirty="0">
                <a:latin typeface="Times New Roman" pitchFamily="18" charset="0"/>
                <a:cs typeface="Times New Roman" pitchFamily="18" charset="0"/>
              </a:rPr>
              <a:t>The Soviet Union had grown to a size </a:t>
            </a:r>
            <a:r>
              <a:rPr lang="en-US" b="1" dirty="0">
                <a:latin typeface="Times New Roman" pitchFamily="18" charset="0"/>
                <a:cs typeface="Times New Roman" pitchFamily="18" charset="0"/>
              </a:rPr>
              <a:t>large enough to the point where it became cumbersome to continue state planning</a:t>
            </a:r>
            <a:r>
              <a:rPr lang="en-US" dirty="0">
                <a:latin typeface="Times New Roman" pitchFamily="18" charset="0"/>
                <a:cs typeface="Times New Roman" pitchFamily="18" charset="0"/>
              </a:rPr>
              <a:t>. </a:t>
            </a:r>
            <a:r>
              <a:rPr lang="en-US" u="sng" dirty="0">
                <a:latin typeface="Times New Roman" pitchFamily="18" charset="0"/>
                <a:cs typeface="Times New Roman" pitchFamily="18" charset="0"/>
              </a:rPr>
              <a:t>The massive and intricate Soviet economy became too large to manage by state planners, who were unwilling to enable more autonomy at mid-managerial level to remain responsive down to a localized level. </a:t>
            </a:r>
            <a:r>
              <a:rPr lang="en-US" b="1" dirty="0">
                <a:latin typeface="Times New Roman" pitchFamily="18" charset="0"/>
                <a:cs typeface="Times New Roman" pitchFamily="18" charset="0"/>
              </a:rPr>
              <a:t>This resulted in failed economic policies </a:t>
            </a:r>
            <a:r>
              <a:rPr lang="en-US" dirty="0">
                <a:latin typeface="Times New Roman" pitchFamily="18" charset="0"/>
                <a:cs typeface="Times New Roman" pitchFamily="18" charset="0"/>
              </a:rPr>
              <a:t>(failure to respond timely to continuous changes), while thwarting innovation. </a:t>
            </a:r>
            <a:endParaRPr lang="en-US" dirty="0" smtClean="0">
              <a:latin typeface="Times New Roman" pitchFamily="18" charset="0"/>
              <a:cs typeface="Times New Roman" pitchFamily="18" charset="0"/>
            </a:endParaRPr>
          </a:p>
          <a:p>
            <a:r>
              <a:rPr lang="en-US" dirty="0">
                <a:latin typeface="Times New Roman" pitchFamily="18" charset="0"/>
                <a:cs typeface="Times New Roman" pitchFamily="18" charset="0"/>
              </a:rPr>
              <a:t>	After a decade of </a:t>
            </a:r>
            <a:r>
              <a:rPr lang="en-US" u="sng" dirty="0">
                <a:latin typeface="Times New Roman" pitchFamily="18" charset="0"/>
                <a:cs typeface="Times New Roman" pitchFamily="18" charset="0"/>
              </a:rPr>
              <a:t>over-inflated military expenditures, dwindling oil revenue, and a centrally-planned economy that was too rigid to adapt to consumer demands</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Mikhail Gorbachev, upon assuming office, declared the </a:t>
            </a:r>
            <a:r>
              <a:rPr lang="en-US" b="1" u="sng" dirty="0">
                <a:latin typeface="Times New Roman" pitchFamily="18" charset="0"/>
                <a:cs typeface="Times New Roman" pitchFamily="18" charset="0"/>
              </a:rPr>
              <a:t>Soviet economy to be in a "pre-crisis</a:t>
            </a:r>
            <a:r>
              <a:rPr lang="en-US" u="sng" dirty="0" smtClean="0">
                <a:latin typeface="Times New Roman" pitchFamily="18" charset="0"/>
                <a:cs typeface="Times New Roman" pitchFamily="18" charset="0"/>
              </a:rPr>
              <a:t>."</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r>
              <a:rPr lang="en-US" dirty="0" smtClean="0">
                <a:latin typeface="Times New Roman" pitchFamily="18" charset="0"/>
                <a:cs typeface="Times New Roman" pitchFamily="18" charset="0"/>
              </a:rPr>
              <a:t>	After </a:t>
            </a:r>
            <a:r>
              <a:rPr lang="en-US" dirty="0">
                <a:latin typeface="Times New Roman" pitchFamily="18" charset="0"/>
                <a:cs typeface="Times New Roman" pitchFamily="18" charset="0"/>
              </a:rPr>
              <a:t>reforming the government, Gorbachev set out to reform the economy and ultimately, Soviet society. </a:t>
            </a:r>
            <a:r>
              <a:rPr lang="en-US" b="1" dirty="0">
                <a:latin typeface="Times New Roman" pitchFamily="18" charset="0"/>
                <a:cs typeface="Times New Roman" pitchFamily="18" charset="0"/>
              </a:rPr>
              <a:t>Gorbachev's economic reforms ( </a:t>
            </a:r>
            <a:r>
              <a:rPr lang="en-US" b="1" i="1" dirty="0">
                <a:latin typeface="Times New Roman" pitchFamily="18" charset="0"/>
                <a:cs typeface="Times New Roman" pitchFamily="18" charset="0"/>
              </a:rPr>
              <a:t>perestroika, </a:t>
            </a:r>
            <a:r>
              <a:rPr lang="en-US" b="1" dirty="0">
                <a:latin typeface="Times New Roman" pitchFamily="18" charset="0"/>
                <a:cs typeface="Times New Roman" pitchFamily="18" charset="0"/>
              </a:rPr>
              <a:t>or restructuring), were perceived as noble, but poorly executed</a:t>
            </a:r>
            <a:r>
              <a:rPr lang="en-US" b="1" dirty="0" smtClean="0">
                <a:latin typeface="Times New Roman" pitchFamily="18" charset="0"/>
                <a:cs typeface="Times New Roman" pitchFamily="18" charset="0"/>
              </a:rPr>
              <a:t>.</a:t>
            </a:r>
            <a:endParaRPr lang="en-US"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1153220"/>
      </p:ext>
    </p:extLst>
  </p:cSld>
  <p:clrMapOvr>
    <a:masterClrMapping/>
  </p:clrMapOvr>
  <mc:AlternateContent xmlns:mc="http://schemas.openxmlformats.org/markup-compatibility/2006">
    <mc:Choice xmlns:p14="http://schemas.microsoft.com/office/powerpoint/2010/main" Requires="p14">
      <p:transition spd="slow" p14:dur="2000" advTm="53134"/>
    </mc:Choice>
    <mc:Fallback>
      <p:transition spd="slow" advTm="53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80105"/>
          </a:xfrm>
        </p:spPr>
        <p:txBody>
          <a:bodyPr>
            <a:normAutofit fontScale="90000"/>
          </a:bodyPr>
          <a:lstStyle/>
          <a:p>
            <a:r>
              <a:rPr lang="en-US" dirty="0" smtClean="0"/>
              <a:t>Stagnant Economy</a:t>
            </a:r>
            <a:endParaRPr lang="en-US" dirty="0"/>
          </a:p>
        </p:txBody>
      </p:sp>
      <p:sp>
        <p:nvSpPr>
          <p:cNvPr id="3" name="Content Placeholder 2"/>
          <p:cNvSpPr>
            <a:spLocks noGrp="1"/>
          </p:cNvSpPr>
          <p:nvPr>
            <p:ph idx="1"/>
          </p:nvPr>
        </p:nvSpPr>
        <p:spPr>
          <a:xfrm>
            <a:off x="464457" y="754743"/>
            <a:ext cx="11364686" cy="5874657"/>
          </a:xfrm>
        </p:spPr>
        <p:txBody>
          <a:bodyPr>
            <a:normAutofit fontScale="25000" lnSpcReduction="20000"/>
          </a:bodyPr>
          <a:lstStyle/>
          <a:p>
            <a:pPr marL="342900" lvl="1" indent="-342900"/>
            <a:r>
              <a:rPr lang="en-US" sz="11200" b="1" dirty="0" smtClean="0">
                <a:latin typeface="Times New Roman" pitchFamily="18" charset="0"/>
                <a:cs typeface="Times New Roman" pitchFamily="18" charset="0"/>
              </a:rPr>
              <a:t>Soviet </a:t>
            </a:r>
            <a:r>
              <a:rPr lang="en-US" sz="11200" b="1" dirty="0">
                <a:latin typeface="Times New Roman" pitchFamily="18" charset="0"/>
                <a:cs typeface="Times New Roman" pitchFamily="18" charset="0"/>
              </a:rPr>
              <a:t>intellectuals began questioning the very tenets of Soviet Communism and attacked the Communist Party in newspapers, journals, film, and books</a:t>
            </a:r>
            <a:r>
              <a:rPr lang="en-US" sz="11200" dirty="0">
                <a:latin typeface="Times New Roman" pitchFamily="18" charset="0"/>
                <a:cs typeface="Times New Roman" pitchFamily="18" charset="0"/>
              </a:rPr>
              <a:t>. Eastern European thinkers followed the lead of their Soviet counterparts.</a:t>
            </a:r>
          </a:p>
          <a:p>
            <a:pPr marL="342900" lvl="1" indent="-342900"/>
            <a:r>
              <a:rPr lang="en-US" sz="11200" dirty="0">
                <a:latin typeface="Times New Roman" pitchFamily="18" charset="0"/>
                <a:cs typeface="Times New Roman" pitchFamily="18" charset="0"/>
              </a:rPr>
              <a:t>Consequently, </a:t>
            </a:r>
            <a:r>
              <a:rPr lang="en-US" sz="11200" b="1" u="sng" dirty="0">
                <a:latin typeface="Times New Roman" pitchFamily="18" charset="0"/>
                <a:cs typeface="Times New Roman" pitchFamily="18" charset="0"/>
              </a:rPr>
              <a:t>glasnost had the unintended effect of spurring nationalist and anti-communist movements in Eastern Europe and the Soviet republics.</a:t>
            </a:r>
            <a:r>
              <a:rPr lang="en-US" sz="11200" dirty="0">
                <a:latin typeface="Times New Roman" pitchFamily="18" charset="0"/>
                <a:cs typeface="Times New Roman" pitchFamily="18" charset="0"/>
              </a:rPr>
              <a:t> Dissidents in Poland, East Germany, Czechoslovakia, and other Soviet-satellite states staged labor demonstrations. </a:t>
            </a:r>
            <a:r>
              <a:rPr lang="en-US" sz="11200" b="1" dirty="0">
                <a:latin typeface="Times New Roman" pitchFamily="18" charset="0"/>
                <a:cs typeface="Times New Roman" pitchFamily="18" charset="0"/>
              </a:rPr>
              <a:t>Citizens took to the streets, demanding that the Communist Party step aside and allow democratic elections.</a:t>
            </a:r>
          </a:p>
          <a:p>
            <a:pPr marL="342900" lvl="1" indent="-342900"/>
            <a:r>
              <a:rPr lang="en-US" sz="11200" dirty="0">
                <a:latin typeface="Times New Roman" pitchFamily="18" charset="0"/>
                <a:cs typeface="Times New Roman" pitchFamily="18" charset="0"/>
              </a:rPr>
              <a:t>In February, 1990, the Communist Party agreed to relinquish its political monopoly. </a:t>
            </a:r>
            <a:r>
              <a:rPr lang="en-US" sz="11200" b="1" dirty="0">
                <a:latin typeface="Times New Roman" pitchFamily="18" charset="0"/>
                <a:cs typeface="Times New Roman" pitchFamily="18" charset="0"/>
              </a:rPr>
              <a:t>Many of the civic groups that had been voicing displeasure with the Soviet system formed political parties</a:t>
            </a:r>
            <a:r>
              <a:rPr lang="en-US" sz="11200" dirty="0">
                <a:latin typeface="Times New Roman" pitchFamily="18" charset="0"/>
                <a:cs typeface="Times New Roman" pitchFamily="18" charset="0"/>
              </a:rPr>
              <a:t>. Most of these new parties, especially those outside of Russia had a nationalist agenda. </a:t>
            </a:r>
            <a:r>
              <a:rPr lang="en-US" sz="11200" u="sng" dirty="0">
                <a:latin typeface="Times New Roman" pitchFamily="18" charset="0"/>
                <a:cs typeface="Times New Roman" pitchFamily="18" charset="0"/>
              </a:rPr>
              <a:t>Within a month, the Baltic republic of Lithuania declared itself an independent state. Other Soviet republics quickly followed.</a:t>
            </a:r>
            <a:br>
              <a:rPr lang="en-US" sz="11200" u="sng" dirty="0">
                <a:latin typeface="Times New Roman" pitchFamily="18" charset="0"/>
                <a:cs typeface="Times New Roman" pitchFamily="18" charset="0"/>
              </a:rPr>
            </a:br>
            <a:r>
              <a:rPr lang="en-US" sz="11200" dirty="0">
                <a:latin typeface="Times New Roman" pitchFamily="18" charset="0"/>
                <a:cs typeface="Times New Roman" pitchFamily="18" charset="0"/>
              </a:rPr>
              <a:t/>
            </a:r>
            <a:br>
              <a:rPr lang="en-US" sz="11200" dirty="0">
                <a:latin typeface="Times New Roman" pitchFamily="18" charset="0"/>
                <a:cs typeface="Times New Roman" pitchFamily="18" charset="0"/>
              </a:rPr>
            </a:br>
            <a:endParaRPr lang="en-US" sz="11200" dirty="0">
              <a:latin typeface="Times New Roman" pitchFamily="18" charset="0"/>
              <a:cs typeface="Times New Roman" pitchFamily="18"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5033329"/>
      </p:ext>
    </p:extLst>
  </p:cSld>
  <p:clrMapOvr>
    <a:masterClrMapping/>
  </p:clrMapOvr>
  <mc:AlternateContent xmlns:mc="http://schemas.openxmlformats.org/markup-compatibility/2006">
    <mc:Choice xmlns:p14="http://schemas.microsoft.com/office/powerpoint/2010/main" Requires="p14">
      <p:transition spd="slow" p14:dur="2000" advTm="49701"/>
    </mc:Choice>
    <mc:Fallback>
      <p:transition spd="slow" advTm="49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1683</Words>
  <Application>Microsoft Office PowerPoint</Application>
  <PresentationFormat>Widescreen</PresentationFormat>
  <Paragraphs>68</Paragraphs>
  <Slides>17</Slides>
  <Notes>0</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HIS 501 SEM: Week 13</vt:lpstr>
      <vt:lpstr>Fall of Soviet Union</vt:lpstr>
      <vt:lpstr>Cold War Tensions: 1945-1991</vt:lpstr>
      <vt:lpstr>Discourse of USSR: Leaders during Cold War</vt:lpstr>
      <vt:lpstr>Causes of Fall of Soviet Union: Perestroika {Free Market}</vt:lpstr>
      <vt:lpstr>Causes of Fall of Soviet Union</vt:lpstr>
      <vt:lpstr>Another cause of USSR Decline: Glasnost: Policy of Openness and Transparency</vt:lpstr>
      <vt:lpstr>Next Cause: Stagnant Economy</vt:lpstr>
      <vt:lpstr>Stagnant Economy</vt:lpstr>
      <vt:lpstr>Afghanistan issue</vt:lpstr>
      <vt:lpstr>Local Nationalism </vt:lpstr>
      <vt:lpstr>Extreme Military Focus</vt:lpstr>
      <vt:lpstr>Reduced Motivation of Fear</vt:lpstr>
      <vt:lpstr>Ethnic Fragmentation</vt:lpstr>
      <vt:lpstr>US Influence</vt:lpstr>
      <vt:lpstr>Loss of Satellite Economies</vt:lpstr>
      <vt:lpstr>Conclusion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of Soviet Union</dc:title>
  <dc:creator>Sakul Kundra</dc:creator>
  <cp:lastModifiedBy>Sakul Kundra</cp:lastModifiedBy>
  <cp:revision>43</cp:revision>
  <dcterms:created xsi:type="dcterms:W3CDTF">2020-05-16T02:52:25Z</dcterms:created>
  <dcterms:modified xsi:type="dcterms:W3CDTF">2020-05-18T03:25:57Z</dcterms:modified>
</cp:coreProperties>
</file>