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7" r:id="rId2"/>
    <p:sldId id="258" r:id="rId3"/>
    <p:sldId id="347" r:id="rId4"/>
    <p:sldId id="259" r:id="rId5"/>
    <p:sldId id="262" r:id="rId6"/>
    <p:sldId id="291" r:id="rId7"/>
    <p:sldId id="293" r:id="rId8"/>
    <p:sldId id="294" r:id="rId9"/>
    <p:sldId id="353" r:id="rId10"/>
    <p:sldId id="348" r:id="rId11"/>
    <p:sldId id="349" r:id="rId12"/>
    <p:sldId id="296" r:id="rId13"/>
    <p:sldId id="299" r:id="rId14"/>
    <p:sldId id="303" r:id="rId15"/>
    <p:sldId id="354" r:id="rId16"/>
    <p:sldId id="305" r:id="rId17"/>
    <p:sldId id="324" r:id="rId18"/>
    <p:sldId id="350" r:id="rId19"/>
    <p:sldId id="351" r:id="rId20"/>
    <p:sldId id="35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A1DEF0-5C33-4772-9103-6DD1CC9A33B6}" type="datetimeFigureOut">
              <a:rPr lang="en-US" smtClean="0"/>
              <a:t>3/5/2019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929474-5EC1-4723-A81B-481A2AC5A2C0}" type="slidenum">
              <a:rPr lang="en-US" smtClean="0"/>
              <a:t>‹#›</a:t>
            </a:fld>
            <a:endParaRPr lang="en-US"/>
          </a:p>
        </p:txBody>
      </p:sp>
    </p:spTree>
    <p:extLst>
      <p:ext uri="{BB962C8B-B14F-4D97-AF65-F5344CB8AC3E}">
        <p14:creationId xmlns:p14="http://schemas.microsoft.com/office/powerpoint/2010/main" val="213142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cs typeface="Arial" pitchFamily="34" charset="0"/>
            </a:endParaRPr>
          </a:p>
        </p:txBody>
      </p:sp>
      <p:sp>
        <p:nvSpPr>
          <p:cNvPr id="1218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1B71A900-B09A-4542-BCC2-81F3DD6F4693}" type="slidenum">
              <a:rPr lang="en-US" smtClean="0"/>
              <a:pPr eaLnBrk="1" hangingPunct="1"/>
              <a:t>6</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a:ln/>
        </p:spPr>
      </p:sp>
      <p:sp>
        <p:nvSpPr>
          <p:cNvPr id="1239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cs typeface="Arial" pitchFamily="34" charset="0"/>
            </a:endParaRPr>
          </a:p>
        </p:txBody>
      </p:sp>
      <p:sp>
        <p:nvSpPr>
          <p:cNvPr id="1239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FDE166F8-A534-4298-9048-B68B4971494B}" type="slidenum">
              <a:rPr lang="en-US" smtClean="0"/>
              <a:pPr eaLnBrk="1" hangingPunct="1"/>
              <a:t>12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a:ln/>
        </p:spPr>
      </p:sp>
      <p:sp>
        <p:nvSpPr>
          <p:cNvPr id="1259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cs typeface="Arial" pitchFamily="34" charset="0"/>
            </a:endParaRPr>
          </a:p>
        </p:txBody>
      </p:sp>
      <p:sp>
        <p:nvSpPr>
          <p:cNvPr id="1259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89543BA4-CA0E-499E-804E-1625672BC572}" type="slidenum">
              <a:rPr lang="en-US" smtClean="0"/>
              <a:pPr eaLnBrk="1" hangingPunct="1"/>
              <a:t>13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3/5/2019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3/5/2019</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a:xfrm>
            <a:off x="872067" y="1676400"/>
            <a:ext cx="7408333" cy="4449763"/>
          </a:xfrm>
        </p:spPr>
        <p:txBody>
          <a:bodyPr/>
          <a:lstStyle/>
          <a:p>
            <a:pPr eaLnBrk="1" hangingPunct="1"/>
            <a:r>
              <a:rPr lang="en-NZ" dirty="0" smtClean="0"/>
              <a:t>Both sides severely affected.</a:t>
            </a:r>
          </a:p>
          <a:p>
            <a:pPr eaLnBrk="1" hangingPunct="1"/>
            <a:r>
              <a:rPr lang="en-NZ" dirty="0" smtClean="0"/>
              <a:t>Over 5,000,000 soldiers died in combat</a:t>
            </a:r>
          </a:p>
          <a:p>
            <a:pPr eaLnBrk="1" hangingPunct="1"/>
            <a:r>
              <a:rPr lang="en-NZ" dirty="0" smtClean="0"/>
              <a:t>8,000.000 civilians died from bombardments, famine and disease, air and sea raids.</a:t>
            </a:r>
          </a:p>
          <a:p>
            <a:pPr eaLnBrk="1" hangingPunct="1"/>
            <a:r>
              <a:rPr lang="en-NZ" dirty="0" smtClean="0"/>
              <a:t>Deaths from ethnic and political persecution. Syria, Armenia, Jewish groups, Kurdish people.</a:t>
            </a:r>
          </a:p>
          <a:p>
            <a:pPr eaLnBrk="1" hangingPunct="1"/>
            <a:r>
              <a:rPr lang="en-NZ" dirty="0" smtClean="0"/>
              <a:t>Land destroyed: killing of animals.</a:t>
            </a:r>
          </a:p>
          <a:p>
            <a:pPr eaLnBrk="1" hangingPunct="1"/>
            <a:r>
              <a:rPr lang="en-NZ" dirty="0" smtClean="0"/>
              <a:t>Survivors mentally affected.</a:t>
            </a:r>
          </a:p>
          <a:p>
            <a:pPr eaLnBrk="1" hangingPunct="1"/>
            <a:endParaRPr lang="en-NZ" dirty="0" smtClean="0"/>
          </a:p>
          <a:p>
            <a:pPr eaLnBrk="1" hangingPunct="1"/>
            <a:endParaRPr lang="en-GB" dirty="0" smtClean="0"/>
          </a:p>
        </p:txBody>
      </p:sp>
      <p:sp>
        <p:nvSpPr>
          <p:cNvPr id="4" name="Footer Placeholder 3"/>
          <p:cNvSpPr>
            <a:spLocks noGrp="1"/>
          </p:cNvSpPr>
          <p:nvPr>
            <p:ph type="ftr" sz="quarter" idx="11"/>
          </p:nvPr>
        </p:nvSpPr>
        <p:spPr/>
        <p:txBody>
          <a:bodyPr/>
          <a:lstStyle/>
          <a:p>
            <a:pPr>
              <a:defRPr/>
            </a:pPr>
            <a:r>
              <a:rPr lang="en-US" altLang="en-US"/>
              <a:t>©2011, The McGraw-Hill Companies, Inc. All Rights Reserved.</a:t>
            </a:r>
          </a:p>
        </p:txBody>
      </p:sp>
      <p:sp>
        <p:nvSpPr>
          <p:cNvPr id="6149"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FA159B83-5DD8-4CA3-B79A-086CDB1A10D4}" type="slidenum">
              <a:rPr lang="en-US" altLang="en-US" smtClean="0">
                <a:latin typeface="Times New Roman" pitchFamily="18" charset="0"/>
              </a:rPr>
              <a:pPr eaLnBrk="1" hangingPunct="1"/>
              <a:t>1</a:t>
            </a:fld>
            <a:endParaRPr lang="en-US" altLang="en-US" smtClean="0">
              <a:latin typeface="Times New Roman" pitchFamily="18" charset="0"/>
            </a:endParaRPr>
          </a:p>
        </p:txBody>
      </p:sp>
      <p:sp>
        <p:nvSpPr>
          <p:cNvPr id="6146" name="Title 1"/>
          <p:cNvSpPr>
            <a:spLocks noGrp="1"/>
          </p:cNvSpPr>
          <p:nvPr>
            <p:ph type="title"/>
          </p:nvPr>
        </p:nvSpPr>
        <p:spPr/>
        <p:txBody>
          <a:bodyPr>
            <a:normAutofit/>
          </a:bodyPr>
          <a:lstStyle/>
          <a:p>
            <a:r>
              <a:rPr lang="en-US" sz="2400" dirty="0">
                <a:solidFill>
                  <a:schemeClr val="tx1"/>
                </a:solidFill>
              </a:rPr>
              <a:t>Week 5: The Age of Anxiety and the Rise of Fascism</a:t>
            </a:r>
            <a:br>
              <a:rPr lang="en-US" sz="2400" dirty="0">
                <a:solidFill>
                  <a:schemeClr val="tx1"/>
                </a:solidFill>
              </a:rPr>
            </a:br>
            <a:r>
              <a:rPr lang="en-NZ" sz="2400" dirty="0" smtClean="0">
                <a:solidFill>
                  <a:schemeClr val="tx1"/>
                </a:solidFill>
              </a:rPr>
              <a:t/>
            </a:r>
            <a:br>
              <a:rPr lang="en-NZ" sz="2400" dirty="0" smtClean="0">
                <a:solidFill>
                  <a:schemeClr val="tx1"/>
                </a:solidFill>
              </a:rPr>
            </a:br>
            <a:r>
              <a:rPr lang="en-NZ" sz="2400" dirty="0" smtClean="0">
                <a:solidFill>
                  <a:schemeClr val="tx1"/>
                </a:solidFill>
              </a:rPr>
              <a:t>Devastation by World War 1</a:t>
            </a:r>
            <a:endParaRPr lang="en-GB" sz="2400" dirty="0" smtClean="0">
              <a:solidFill>
                <a:schemeClr val="tx1"/>
              </a:solidFill>
            </a:endParaRPr>
          </a:p>
        </p:txBody>
      </p:sp>
    </p:spTree>
    <p:extLst>
      <p:ext uri="{BB962C8B-B14F-4D97-AF65-F5344CB8AC3E}">
        <p14:creationId xmlns:p14="http://schemas.microsoft.com/office/powerpoint/2010/main" val="39451499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066800"/>
            <a:ext cx="8534399" cy="5440363"/>
          </a:xfrm>
        </p:spPr>
        <p:txBody>
          <a:bodyPr>
            <a:normAutofit fontScale="77500" lnSpcReduction="20000"/>
          </a:bodyPr>
          <a:lstStyle/>
          <a:p>
            <a:pPr>
              <a:lnSpc>
                <a:spcPct val="80000"/>
              </a:lnSpc>
            </a:pPr>
            <a:r>
              <a:rPr lang="en-US" altLang="en-US" sz="2800" dirty="0">
                <a:ea typeface="ＭＳ Ｐゴシック" pitchFamily="34" charset="-128"/>
              </a:rPr>
              <a:t>Came from a working-class </a:t>
            </a:r>
            <a:r>
              <a:rPr lang="en-US" altLang="en-US" sz="2800" dirty="0" smtClean="0">
                <a:ea typeface="ＭＳ Ｐゴシック" pitchFamily="34" charset="-128"/>
              </a:rPr>
              <a:t>family. He as  Ambitious </a:t>
            </a:r>
            <a:r>
              <a:rPr lang="en-US" altLang="en-US" sz="2800" dirty="0">
                <a:ea typeface="ＭＳ Ｐゴシック" pitchFamily="34" charset="-128"/>
              </a:rPr>
              <a:t>and determined</a:t>
            </a:r>
          </a:p>
          <a:p>
            <a:pPr>
              <a:lnSpc>
                <a:spcPct val="80000"/>
              </a:lnSpc>
            </a:pPr>
            <a:r>
              <a:rPr lang="en-US" altLang="en-US" sz="2800" dirty="0">
                <a:ea typeface="ＭＳ Ｐゴシック" pitchFamily="34" charset="-128"/>
              </a:rPr>
              <a:t>Became an extreme nationalist during </a:t>
            </a:r>
            <a:r>
              <a:rPr lang="en-US" altLang="en-US" sz="2800" dirty="0" smtClean="0">
                <a:ea typeface="ＭＳ Ｐゴシック" pitchFamily="34" charset="-128"/>
              </a:rPr>
              <a:t>WWI. He created in 1919 a Fascist </a:t>
            </a:r>
            <a:r>
              <a:rPr lang="en-US" altLang="en-US" sz="2800" dirty="0">
                <a:ea typeface="ＭＳ Ｐゴシック" pitchFamily="34" charset="-128"/>
              </a:rPr>
              <a:t>Party in Italy</a:t>
            </a:r>
          </a:p>
          <a:p>
            <a:pPr>
              <a:lnSpc>
                <a:spcPct val="80000"/>
              </a:lnSpc>
            </a:pPr>
            <a:r>
              <a:rPr lang="en-US" altLang="en-US" sz="2800" dirty="0">
                <a:ea typeface="ＭＳ Ｐゴシック" pitchFamily="34" charset="-128"/>
              </a:rPr>
              <a:t>Black Shirts = Mussolini’s private military band</a:t>
            </a:r>
          </a:p>
          <a:p>
            <a:pPr lvl="1">
              <a:lnSpc>
                <a:spcPct val="80000"/>
              </a:lnSpc>
            </a:pPr>
            <a:r>
              <a:rPr lang="en-US" altLang="en-US" sz="2800" dirty="0">
                <a:ea typeface="ＭＳ Ｐゴシック" pitchFamily="34" charset="-128"/>
              </a:rPr>
              <a:t>Used violence and brutality to stop opponents and gain support for the Fascists</a:t>
            </a:r>
          </a:p>
          <a:p>
            <a:pPr>
              <a:lnSpc>
                <a:spcPct val="90000"/>
              </a:lnSpc>
            </a:pPr>
            <a:r>
              <a:rPr lang="en-US" altLang="en-US" sz="2800" dirty="0">
                <a:ea typeface="ＭＳ Ｐゴシック" pitchFamily="34" charset="-128"/>
              </a:rPr>
              <a:t>Fascist Party gained more &amp; more support</a:t>
            </a:r>
          </a:p>
          <a:p>
            <a:pPr>
              <a:lnSpc>
                <a:spcPct val="90000"/>
              </a:lnSpc>
            </a:pPr>
            <a:r>
              <a:rPr lang="en-US" altLang="en-US" sz="2800" dirty="0">
                <a:ea typeface="ＭＳ Ｐゴシック" pitchFamily="34" charset="-128"/>
              </a:rPr>
              <a:t>Result = Mussolini got stronger &amp; bolder</a:t>
            </a:r>
          </a:p>
          <a:p>
            <a:pPr>
              <a:lnSpc>
                <a:spcPct val="90000"/>
              </a:lnSpc>
            </a:pPr>
            <a:r>
              <a:rPr lang="en-US" altLang="en-US" sz="2800" dirty="0">
                <a:ea typeface="ＭＳ Ｐゴシック" pitchFamily="34" charset="-128"/>
              </a:rPr>
              <a:t>1922 = the Fascists staged a </a:t>
            </a:r>
            <a:r>
              <a:rPr lang="ja-JP" altLang="en-US" sz="2800" dirty="0">
                <a:ea typeface="MS Mincho" pitchFamily="49" charset="-128"/>
              </a:rPr>
              <a:t>“</a:t>
            </a:r>
            <a:r>
              <a:rPr lang="en-US" altLang="ja-JP" sz="2800" dirty="0">
                <a:ea typeface="ＭＳ Ｐゴシック" pitchFamily="34" charset="-128"/>
              </a:rPr>
              <a:t>march on Rome</a:t>
            </a:r>
            <a:r>
              <a:rPr lang="ja-JP" altLang="en-US" sz="2800" dirty="0">
                <a:ea typeface="MS Mincho" pitchFamily="49" charset="-128"/>
              </a:rPr>
              <a:t>”</a:t>
            </a:r>
            <a:endParaRPr lang="en-US" altLang="ja-JP" sz="2800" dirty="0">
              <a:ea typeface="ＭＳ Ｐゴシック" pitchFamily="34" charset="-128"/>
            </a:endParaRPr>
          </a:p>
          <a:p>
            <a:pPr>
              <a:lnSpc>
                <a:spcPct val="90000"/>
              </a:lnSpc>
            </a:pPr>
            <a:r>
              <a:rPr lang="en-US" altLang="en-US" sz="2800" dirty="0">
                <a:ea typeface="ＭＳ Ｐゴシック" pitchFamily="34" charset="-128"/>
              </a:rPr>
              <a:t>King Victor Emmanuel III refused to declare martial law</a:t>
            </a:r>
          </a:p>
          <a:p>
            <a:pPr lvl="1">
              <a:lnSpc>
                <a:spcPct val="90000"/>
              </a:lnSpc>
            </a:pPr>
            <a:r>
              <a:rPr lang="en-US" altLang="en-US" sz="2800" dirty="0">
                <a:ea typeface="ＭＳ Ｐゴシック" pitchFamily="34" charset="-128"/>
              </a:rPr>
              <a:t>Unopposed by the army, Black Shirt bands poured into Rome</a:t>
            </a:r>
          </a:p>
          <a:p>
            <a:r>
              <a:rPr lang="en-US" altLang="en-US" dirty="0">
                <a:ea typeface="ＭＳ Ｐゴシック" pitchFamily="34" charset="-128"/>
              </a:rPr>
              <a:t>The King told Mussolini to form a new government</a:t>
            </a:r>
          </a:p>
          <a:p>
            <a:r>
              <a:rPr lang="en-US" altLang="en-US" dirty="0">
                <a:ea typeface="ＭＳ Ｐゴシック" pitchFamily="34" charset="-128"/>
              </a:rPr>
              <a:t>Mussolini took over power without a popular vote or Parliament’s consent</a:t>
            </a:r>
          </a:p>
          <a:p>
            <a:r>
              <a:rPr lang="en-US" altLang="en-US" dirty="0">
                <a:ea typeface="ＭＳ Ｐゴシック" pitchFamily="34" charset="-128"/>
              </a:rPr>
              <a:t>Made himself dictator and turned Italy into a fascist </a:t>
            </a:r>
            <a:r>
              <a:rPr lang="en-US" altLang="en-US" dirty="0" smtClean="0">
                <a:ea typeface="ＭＳ Ｐゴシック" pitchFamily="34" charset="-128"/>
              </a:rPr>
              <a:t>nation</a:t>
            </a:r>
          </a:p>
          <a:p>
            <a:pPr>
              <a:lnSpc>
                <a:spcPct val="90000"/>
              </a:lnSpc>
            </a:pPr>
            <a:r>
              <a:rPr lang="en-US" altLang="en-US" sz="2800" dirty="0">
                <a:ea typeface="ＭＳ Ｐゴシック" pitchFamily="34" charset="-128"/>
              </a:rPr>
              <a:t>Italy Under Mussolini (1922-1943)Government</a:t>
            </a:r>
          </a:p>
          <a:p>
            <a:pPr lvl="1">
              <a:lnSpc>
                <a:spcPct val="90000"/>
              </a:lnSpc>
            </a:pPr>
            <a:r>
              <a:rPr lang="en-US" altLang="en-US" sz="2800" dirty="0">
                <a:ea typeface="ＭＳ Ｐゴシック" pitchFamily="34" charset="-128"/>
              </a:rPr>
              <a:t>Totalitarian dictatorship led by </a:t>
            </a:r>
            <a:r>
              <a:rPr lang="en-US" altLang="ja-JP" sz="2800" dirty="0" smtClean="0">
                <a:ea typeface="ＭＳ Ｐゴシック" pitchFamily="34" charset="-128"/>
              </a:rPr>
              <a:t>The </a:t>
            </a:r>
            <a:r>
              <a:rPr lang="en-US" altLang="ja-JP" sz="2800" dirty="0">
                <a:ea typeface="ＭＳ Ｐゴシック" pitchFamily="34" charset="-128"/>
              </a:rPr>
              <a:t>Leader</a:t>
            </a:r>
            <a:r>
              <a:rPr lang="ja-JP" altLang="en-US" sz="2800" dirty="0">
                <a:ea typeface="MS Mincho" pitchFamily="49" charset="-128"/>
              </a:rPr>
              <a:t>”</a:t>
            </a:r>
            <a:endParaRPr lang="en-US" altLang="ja-JP" sz="2800" dirty="0">
              <a:ea typeface="ＭＳ Ｐゴシック" pitchFamily="34" charset="-128"/>
            </a:endParaRPr>
          </a:p>
          <a:p>
            <a:pPr lvl="1">
              <a:lnSpc>
                <a:spcPct val="90000"/>
              </a:lnSpc>
            </a:pPr>
            <a:r>
              <a:rPr lang="en-US" altLang="en-US" sz="2800" dirty="0">
                <a:ea typeface="ＭＳ Ｐゴシック" pitchFamily="34" charset="-128"/>
              </a:rPr>
              <a:t>One political party = Fascist party</a:t>
            </a:r>
          </a:p>
          <a:p>
            <a:pPr lvl="1">
              <a:lnSpc>
                <a:spcPct val="90000"/>
              </a:lnSpc>
            </a:pPr>
            <a:r>
              <a:rPr lang="en-US" altLang="en-US" sz="2800" dirty="0">
                <a:ea typeface="ＭＳ Ｐゴシック" pitchFamily="34" charset="-128"/>
              </a:rPr>
              <a:t>People denied civil liberties</a:t>
            </a:r>
          </a:p>
          <a:p>
            <a:pPr lvl="1">
              <a:lnSpc>
                <a:spcPct val="90000"/>
              </a:lnSpc>
            </a:pPr>
            <a:r>
              <a:rPr lang="en-US" altLang="en-US" sz="2800" dirty="0">
                <a:ea typeface="ＭＳ Ｐゴシック" pitchFamily="34" charset="-128"/>
              </a:rPr>
              <a:t>Black Shirts and secret police used to stop opposition</a:t>
            </a:r>
          </a:p>
          <a:p>
            <a:endParaRPr lang="en-US" altLang="en-US" dirty="0">
              <a:ea typeface="ＭＳ Ｐゴシック" pitchFamily="34" charset="-128"/>
            </a:endParaRPr>
          </a:p>
          <a:p>
            <a:pPr lvl="1">
              <a:lnSpc>
                <a:spcPct val="90000"/>
              </a:lnSpc>
            </a:pPr>
            <a:endParaRPr lang="en-US" altLang="en-US" sz="2800" dirty="0">
              <a:ea typeface="ＭＳ Ｐゴシック" pitchFamily="34" charset="-128"/>
            </a:endParaRPr>
          </a:p>
          <a:p>
            <a:endParaRPr lang="en-US" dirty="0"/>
          </a:p>
        </p:txBody>
      </p:sp>
      <p:sp>
        <p:nvSpPr>
          <p:cNvPr id="3" name="Title 2"/>
          <p:cNvSpPr>
            <a:spLocks noGrp="1"/>
          </p:cNvSpPr>
          <p:nvPr>
            <p:ph type="title"/>
          </p:nvPr>
        </p:nvSpPr>
        <p:spPr>
          <a:xfrm>
            <a:off x="457200" y="338328"/>
            <a:ext cx="8229600" cy="804672"/>
          </a:xfrm>
        </p:spPr>
        <p:txBody>
          <a:bodyPr/>
          <a:lstStyle/>
          <a:p>
            <a:r>
              <a:rPr lang="en-US" altLang="en-US" dirty="0">
                <a:ea typeface="ＭＳ Ｐゴシック" pitchFamily="34" charset="-128"/>
              </a:rPr>
              <a:t>Benito Mussolini</a:t>
            </a:r>
            <a:endParaRPr lang="en-US" dirty="0"/>
          </a:p>
        </p:txBody>
      </p:sp>
    </p:spTree>
    <p:extLst>
      <p:ext uri="{BB962C8B-B14F-4D97-AF65-F5344CB8AC3E}">
        <p14:creationId xmlns:p14="http://schemas.microsoft.com/office/powerpoint/2010/main" val="1911265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066800"/>
            <a:ext cx="8458201" cy="5562600"/>
          </a:xfrm>
        </p:spPr>
        <p:txBody>
          <a:bodyPr>
            <a:normAutofit fontScale="62500" lnSpcReduction="20000"/>
          </a:bodyPr>
          <a:lstStyle/>
          <a:p>
            <a:r>
              <a:rPr lang="en-US" altLang="en-US" b="1" dirty="0" smtClean="0">
                <a:ea typeface="ＭＳ Ｐゴシック" pitchFamily="34" charset="-128"/>
              </a:rPr>
              <a:t>Economy</a:t>
            </a:r>
            <a:endParaRPr lang="en-US" altLang="en-US" b="1" dirty="0">
              <a:ea typeface="ＭＳ Ｐゴシック" pitchFamily="34" charset="-128"/>
            </a:endParaRPr>
          </a:p>
          <a:p>
            <a:pPr lvl="1"/>
            <a:r>
              <a:rPr lang="en-US" altLang="en-US" sz="3000" dirty="0">
                <a:ea typeface="ＭＳ Ｐゴシック" pitchFamily="34" charset="-128"/>
              </a:rPr>
              <a:t>Government determined wages, hours, and working conditions</a:t>
            </a:r>
          </a:p>
          <a:p>
            <a:pPr lvl="1"/>
            <a:r>
              <a:rPr lang="en-US" altLang="en-US" sz="3000" dirty="0">
                <a:ea typeface="ＭＳ Ｐゴシック" pitchFamily="34" charset="-128"/>
              </a:rPr>
              <a:t>Left most industries under private ownership, but controlled production and prices</a:t>
            </a:r>
          </a:p>
          <a:p>
            <a:pPr lvl="1"/>
            <a:r>
              <a:rPr lang="en-US" altLang="en-US" sz="3000" dirty="0">
                <a:ea typeface="ＭＳ Ｐゴシック" pitchFamily="34" charset="-128"/>
              </a:rPr>
              <a:t>Set up more armament plants</a:t>
            </a:r>
          </a:p>
          <a:p>
            <a:pPr>
              <a:lnSpc>
                <a:spcPct val="90000"/>
              </a:lnSpc>
            </a:pPr>
            <a:r>
              <a:rPr lang="en-US" altLang="en-US" sz="3000" dirty="0">
                <a:ea typeface="ＭＳ Ｐゴシック" pitchFamily="34" charset="-128"/>
              </a:rPr>
              <a:t>Italian efficiency – he “made the trains run on time</a:t>
            </a:r>
            <a:r>
              <a:rPr lang="ja-JP" altLang="en-US" sz="3000" dirty="0">
                <a:ea typeface="MS Mincho" pitchFamily="49" charset="-128"/>
              </a:rPr>
              <a:t>”</a:t>
            </a:r>
            <a:r>
              <a:rPr lang="en-US" altLang="en-US" dirty="0">
                <a:ea typeface="ＭＳ Ｐゴシック" pitchFamily="34" charset="-128"/>
              </a:rPr>
              <a:t> </a:t>
            </a:r>
          </a:p>
          <a:p>
            <a:pPr>
              <a:lnSpc>
                <a:spcPct val="90000"/>
              </a:lnSpc>
            </a:pPr>
            <a:r>
              <a:rPr lang="en-US" altLang="en-US" b="1" dirty="0">
                <a:ea typeface="ＭＳ Ｐゴシック" pitchFamily="34" charset="-128"/>
              </a:rPr>
              <a:t>Militarism</a:t>
            </a:r>
          </a:p>
          <a:p>
            <a:pPr lvl="1">
              <a:lnSpc>
                <a:spcPct val="90000"/>
              </a:lnSpc>
            </a:pPr>
            <a:r>
              <a:rPr lang="en-US" altLang="en-US" sz="3000" dirty="0">
                <a:ea typeface="ＭＳ Ｐゴシック" pitchFamily="34" charset="-128"/>
              </a:rPr>
              <a:t>Drafted men to 4 years of service followed by 11 years on reserve</a:t>
            </a:r>
          </a:p>
          <a:p>
            <a:pPr lvl="1">
              <a:lnSpc>
                <a:spcPct val="90000"/>
              </a:lnSpc>
            </a:pPr>
            <a:r>
              <a:rPr lang="en-US" altLang="en-US" sz="3000" dirty="0">
                <a:ea typeface="ＭＳ Ｐゴシック" pitchFamily="34" charset="-128"/>
              </a:rPr>
              <a:t>Required military training in schools and Fascist youth groups</a:t>
            </a:r>
          </a:p>
          <a:p>
            <a:pPr lvl="1">
              <a:lnSpc>
                <a:spcPct val="90000"/>
              </a:lnSpc>
            </a:pPr>
            <a:r>
              <a:rPr lang="en-US" altLang="en-US" sz="3000" dirty="0">
                <a:ea typeface="ＭＳ Ｐゴシック" pitchFamily="34" charset="-128"/>
              </a:rPr>
              <a:t>Built more military weapons, tanks, etc.</a:t>
            </a:r>
          </a:p>
          <a:p>
            <a:pPr>
              <a:lnSpc>
                <a:spcPct val="90000"/>
              </a:lnSpc>
            </a:pPr>
            <a:r>
              <a:rPr lang="en-US" altLang="en-US" b="1" dirty="0">
                <a:ea typeface="ＭＳ Ｐゴシック" pitchFamily="34" charset="-128"/>
              </a:rPr>
              <a:t>Most Italians supported Mussolini</a:t>
            </a:r>
          </a:p>
          <a:p>
            <a:pPr lvl="1">
              <a:lnSpc>
                <a:spcPct val="90000"/>
              </a:lnSpc>
            </a:pPr>
            <a:r>
              <a:rPr lang="en-US" altLang="en-US" sz="3000" dirty="0">
                <a:ea typeface="ＭＳ Ｐゴシック" pitchFamily="34" charset="-128"/>
              </a:rPr>
              <a:t>He brought order back to Italy</a:t>
            </a:r>
          </a:p>
          <a:p>
            <a:pPr lvl="1">
              <a:lnSpc>
                <a:spcPct val="90000"/>
              </a:lnSpc>
            </a:pPr>
            <a:r>
              <a:rPr lang="en-US" altLang="en-US" sz="3000" dirty="0">
                <a:ea typeface="ＭＳ Ｐゴシック" pitchFamily="34" charset="-128"/>
              </a:rPr>
              <a:t>Solved the unemployment problem</a:t>
            </a:r>
          </a:p>
          <a:p>
            <a:pPr lvl="1">
              <a:lnSpc>
                <a:spcPct val="90000"/>
              </a:lnSpc>
            </a:pPr>
            <a:r>
              <a:rPr lang="en-US" altLang="en-US" sz="3000" dirty="0">
                <a:ea typeface="ＭＳ Ｐゴシック" pitchFamily="34" charset="-128"/>
              </a:rPr>
              <a:t>Brought feelings of patriotism &amp; nationalism back to the people</a:t>
            </a:r>
          </a:p>
          <a:p>
            <a:pPr lvl="1">
              <a:lnSpc>
                <a:spcPct val="90000"/>
              </a:lnSpc>
            </a:pPr>
            <a:r>
              <a:rPr lang="en-US" altLang="en-US" sz="3000" dirty="0">
                <a:ea typeface="ＭＳ Ｐゴシック" pitchFamily="34" charset="-128"/>
              </a:rPr>
              <a:t>Promised to bring back the glory of ancient </a:t>
            </a:r>
            <a:r>
              <a:rPr lang="en-US" altLang="en-US" sz="3000" dirty="0" smtClean="0">
                <a:ea typeface="ＭＳ Ｐゴシック" pitchFamily="34" charset="-128"/>
              </a:rPr>
              <a:t>Rome</a:t>
            </a:r>
          </a:p>
          <a:p>
            <a:r>
              <a:rPr lang="en-US" sz="2800" b="1" dirty="0"/>
              <a:t>Poor showing of post-WWI Italian government</a:t>
            </a:r>
          </a:p>
          <a:p>
            <a:pPr lvl="1"/>
            <a:r>
              <a:rPr lang="en-US" sz="2800" dirty="0"/>
              <a:t>Public disappointed with weak territorial gains</a:t>
            </a:r>
          </a:p>
          <a:p>
            <a:pPr lvl="1"/>
            <a:r>
              <a:rPr lang="en-US" sz="2800" dirty="0"/>
              <a:t>Economic and social turmoil</a:t>
            </a:r>
          </a:p>
          <a:p>
            <a:r>
              <a:rPr lang="en-US" sz="2800" dirty="0"/>
              <a:t>Benito Mussolini, former newspaper editor, electoral successes in 1921</a:t>
            </a:r>
          </a:p>
          <a:p>
            <a:r>
              <a:rPr lang="en-US" sz="2800" dirty="0"/>
              <a:t>1926, Mussolini seized power as </a:t>
            </a:r>
            <a:r>
              <a:rPr lang="en-US" sz="2800" i="1" dirty="0"/>
              <a:t>Il Duce</a:t>
            </a:r>
            <a:r>
              <a:rPr lang="en-US" sz="2800" dirty="0"/>
              <a:t>, “the Leader</a:t>
            </a:r>
          </a:p>
          <a:p>
            <a:pPr lvl="1">
              <a:lnSpc>
                <a:spcPct val="90000"/>
              </a:lnSpc>
            </a:pPr>
            <a:endParaRPr lang="en-US" altLang="en-US" sz="3000" dirty="0">
              <a:ea typeface="ＭＳ Ｐゴシック" pitchFamily="34" charset="-128"/>
            </a:endParaRPr>
          </a:p>
          <a:p>
            <a:pPr lvl="1"/>
            <a:endParaRPr lang="en-US" altLang="en-US" sz="3000" dirty="0">
              <a:ea typeface="ＭＳ Ｐゴシック" pitchFamily="34" charset="-128"/>
            </a:endParaRPr>
          </a:p>
          <a:p>
            <a:endParaRPr lang="en-US" dirty="0"/>
          </a:p>
        </p:txBody>
      </p:sp>
      <p:sp>
        <p:nvSpPr>
          <p:cNvPr id="3" name="Title 2"/>
          <p:cNvSpPr>
            <a:spLocks noGrp="1"/>
          </p:cNvSpPr>
          <p:nvPr>
            <p:ph type="title"/>
          </p:nvPr>
        </p:nvSpPr>
        <p:spPr/>
        <p:txBody>
          <a:bodyPr>
            <a:normAutofit fontScale="90000"/>
          </a:bodyPr>
          <a:lstStyle/>
          <a:p>
            <a:r>
              <a:rPr lang="en-US" altLang="en-US" dirty="0">
                <a:ea typeface="ＭＳ Ｐゴシック" pitchFamily="34" charset="-128"/>
              </a:rPr>
              <a:t>Italy Under Mussolini (1922-1943)</a:t>
            </a:r>
            <a:br>
              <a:rPr lang="en-US" altLang="en-US" dirty="0">
                <a:ea typeface="ＭＳ Ｐゴシック" pitchFamily="34" charset="-128"/>
              </a:rPr>
            </a:br>
            <a:endParaRPr lang="en-US" dirty="0"/>
          </a:p>
        </p:txBody>
      </p:sp>
    </p:spTree>
    <p:extLst>
      <p:ext uri="{BB962C8B-B14F-4D97-AF65-F5344CB8AC3E}">
        <p14:creationId xmlns:p14="http://schemas.microsoft.com/office/powerpoint/2010/main" val="135028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a:xfrm>
            <a:off x="914400" y="1600200"/>
            <a:ext cx="7366000" cy="4525963"/>
          </a:xfrm>
        </p:spPr>
        <p:txBody>
          <a:bodyPr>
            <a:normAutofit fontScale="62500" lnSpcReduction="20000"/>
          </a:bodyPr>
          <a:lstStyle/>
          <a:p>
            <a:r>
              <a:rPr lang="en-US" sz="4400" dirty="0" smtClean="0"/>
              <a:t>Adolf </a:t>
            </a:r>
            <a:r>
              <a:rPr lang="en-US" sz="4400" dirty="0"/>
              <a:t>Hitler (1889-1945) and the Nazi Party, Germany</a:t>
            </a:r>
            <a:endParaRPr lang="en-US" sz="2800" dirty="0" smtClean="0"/>
          </a:p>
          <a:p>
            <a:pPr>
              <a:lnSpc>
                <a:spcPct val="90000"/>
              </a:lnSpc>
            </a:pPr>
            <a:r>
              <a:rPr lang="en-US" sz="3600" dirty="0"/>
              <a:t>1921, became chair of the National Socialist German Workers’ Party (Nazi)</a:t>
            </a:r>
          </a:p>
          <a:p>
            <a:pPr>
              <a:lnSpc>
                <a:spcPct val="90000"/>
              </a:lnSpc>
            </a:pPr>
            <a:r>
              <a:rPr lang="en-US" sz="3600" dirty="0"/>
              <a:t>Attempted to overthrow government in 1923</a:t>
            </a:r>
          </a:p>
          <a:p>
            <a:pPr lvl="1">
              <a:lnSpc>
                <a:spcPct val="90000"/>
              </a:lnSpc>
            </a:pPr>
            <a:r>
              <a:rPr lang="en-US" sz="3600" dirty="0"/>
              <a:t>Wrote his autobiography </a:t>
            </a:r>
            <a:r>
              <a:rPr lang="en-US" sz="3600" i="1" dirty="0"/>
              <a:t>Mein </a:t>
            </a:r>
            <a:r>
              <a:rPr lang="en-US" sz="3600" i="1" dirty="0" err="1"/>
              <a:t>Kampf</a:t>
            </a:r>
            <a:r>
              <a:rPr lang="en-US" sz="3600" dirty="0"/>
              <a:t> in jail, massively </a:t>
            </a:r>
            <a:r>
              <a:rPr lang="en-US" sz="3600" dirty="0" smtClean="0"/>
              <a:t>popular</a:t>
            </a:r>
          </a:p>
          <a:p>
            <a:pPr>
              <a:lnSpc>
                <a:spcPct val="90000"/>
              </a:lnSpc>
            </a:pPr>
            <a:r>
              <a:rPr lang="en-US" sz="4000" dirty="0"/>
              <a:t>Capitalized on public discontent with the postwar era </a:t>
            </a:r>
          </a:p>
          <a:p>
            <a:pPr lvl="1">
              <a:lnSpc>
                <a:spcPct val="90000"/>
              </a:lnSpc>
            </a:pPr>
            <a:r>
              <a:rPr lang="en-US" sz="4000" dirty="0"/>
              <a:t>War guilt clause</a:t>
            </a:r>
          </a:p>
          <a:p>
            <a:pPr lvl="1">
              <a:lnSpc>
                <a:spcPct val="90000"/>
              </a:lnSpc>
            </a:pPr>
            <a:r>
              <a:rPr lang="en-US" sz="4000" dirty="0"/>
              <a:t>Reparation payments</a:t>
            </a:r>
          </a:p>
          <a:p>
            <a:pPr lvl="1">
              <a:lnSpc>
                <a:spcPct val="90000"/>
              </a:lnSpc>
            </a:pPr>
            <a:r>
              <a:rPr lang="en-US" sz="4000" dirty="0"/>
              <a:t>Inability of major parties to come to consensus</a:t>
            </a:r>
          </a:p>
          <a:p>
            <a:pPr lvl="1">
              <a:lnSpc>
                <a:spcPct val="90000"/>
              </a:lnSpc>
            </a:pPr>
            <a:r>
              <a:rPr lang="en-US" sz="4000" dirty="0" err="1"/>
              <a:t>Anti-semitism</a:t>
            </a:r>
            <a:endParaRPr lang="en-US" sz="4000" dirty="0"/>
          </a:p>
          <a:p>
            <a:pPr lvl="1">
              <a:lnSpc>
                <a:spcPct val="90000"/>
              </a:lnSpc>
            </a:pPr>
            <a:endParaRPr lang="en-US" sz="3600" dirty="0"/>
          </a:p>
          <a:p>
            <a:pPr eaLnBrk="1" hangingPunct="1"/>
            <a:endParaRPr lang="en-US" sz="2800" dirty="0" smtClean="0"/>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4608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F62D31A1-702B-48B9-9E13-4C7FDAFA0A38}" type="slidenum">
              <a:rPr lang="en-US" altLang="en-US" smtClean="0">
                <a:latin typeface="Times New Roman" pitchFamily="18" charset="0"/>
              </a:rPr>
              <a:pPr eaLnBrk="1" hangingPunct="1"/>
              <a:t>12</a:t>
            </a:fld>
            <a:endParaRPr lang="en-US" altLang="en-US" smtClean="0">
              <a:latin typeface="Times New Roman" pitchFamily="18" charset="0"/>
            </a:endParaRPr>
          </a:p>
        </p:txBody>
      </p:sp>
      <p:sp>
        <p:nvSpPr>
          <p:cNvPr id="46082" name="Rectangle 2"/>
          <p:cNvSpPr>
            <a:spLocks noGrp="1" noChangeArrowheads="1"/>
          </p:cNvSpPr>
          <p:nvPr>
            <p:ph type="title"/>
          </p:nvPr>
        </p:nvSpPr>
        <p:spPr/>
        <p:txBody>
          <a:bodyPr/>
          <a:lstStyle/>
          <a:p>
            <a:pPr eaLnBrk="1" hangingPunct="1"/>
            <a:r>
              <a:rPr lang="en-US" dirty="0" smtClean="0"/>
              <a:t>Nazism in Germany</a:t>
            </a:r>
          </a:p>
        </p:txBody>
      </p:sp>
    </p:spTree>
    <p:extLst>
      <p:ext uri="{BB962C8B-B14F-4D97-AF65-F5344CB8AC3E}">
        <p14:creationId xmlns:p14="http://schemas.microsoft.com/office/powerpoint/2010/main" val="136963152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457201" y="1371600"/>
            <a:ext cx="8305800" cy="5257800"/>
          </a:xfrm>
        </p:spPr>
        <p:txBody>
          <a:bodyPr>
            <a:normAutofit fontScale="55000" lnSpcReduction="20000"/>
          </a:bodyPr>
          <a:lstStyle/>
          <a:p>
            <a:pPr eaLnBrk="1" hangingPunct="1"/>
            <a:r>
              <a:rPr lang="en-US" sz="4400" dirty="0" smtClean="0"/>
              <a:t>Nazis became the largest party in parliament, 1930-1932</a:t>
            </a:r>
          </a:p>
          <a:p>
            <a:pPr eaLnBrk="1" hangingPunct="1"/>
            <a:r>
              <a:rPr lang="en-US" sz="4400" dirty="0" smtClean="0"/>
              <a:t>Weak president Paul von Hindenburg (1847-1934) appointed Hitler as Chancellor</a:t>
            </a:r>
          </a:p>
          <a:p>
            <a:r>
              <a:rPr lang="en-US" sz="4400" dirty="0"/>
              <a:t>Hitler suppressed opposition, abrogated constitutional and civil rights</a:t>
            </a:r>
          </a:p>
          <a:p>
            <a:pPr lvl="1"/>
            <a:r>
              <a:rPr lang="en-US" sz="4400" dirty="0"/>
              <a:t>Made the Nazis the sole legal party</a:t>
            </a:r>
          </a:p>
          <a:p>
            <a:pPr lvl="1"/>
            <a:r>
              <a:rPr lang="en-US" sz="4400" dirty="0"/>
              <a:t>Destroyed trade unions</a:t>
            </a:r>
          </a:p>
          <a:p>
            <a:pPr lvl="1"/>
            <a:r>
              <a:rPr lang="en-US" sz="4400" dirty="0"/>
              <a:t>Purged judiciary and the civil service of his perceived </a:t>
            </a:r>
            <a:r>
              <a:rPr lang="en-US" sz="4400" dirty="0" smtClean="0"/>
              <a:t>enemies</a:t>
            </a:r>
          </a:p>
          <a:p>
            <a:pPr marL="0" indent="0">
              <a:buNone/>
            </a:pPr>
            <a:r>
              <a:rPr lang="en-US" sz="4400" b="1" dirty="0" smtClean="0"/>
              <a:t>Racial State :</a:t>
            </a:r>
            <a:r>
              <a:rPr lang="en-US" sz="4400" dirty="0" smtClean="0"/>
              <a:t>Theories </a:t>
            </a:r>
            <a:r>
              <a:rPr lang="en-US" sz="4400" dirty="0"/>
              <a:t>of racial superiority, racial purity</a:t>
            </a:r>
          </a:p>
          <a:p>
            <a:r>
              <a:rPr lang="en-US" sz="4400" dirty="0"/>
              <a:t>Policies of eugenics</a:t>
            </a:r>
          </a:p>
          <a:p>
            <a:pPr lvl="1"/>
            <a:r>
              <a:rPr lang="en-US" sz="4400" dirty="0"/>
              <a:t>Compulsory sterilization of 30,000 Germans</a:t>
            </a:r>
          </a:p>
          <a:p>
            <a:pPr lvl="1"/>
            <a:r>
              <a:rPr lang="en-US" sz="4400" dirty="0"/>
              <a:t>Abortions illegal for healthy Germans, mandatory for “hereditary ill” and “racial aliens”</a:t>
            </a:r>
          </a:p>
          <a:p>
            <a:r>
              <a:rPr lang="en-US" sz="4400" dirty="0"/>
              <a:t>Precursor to massacres of Jewish, Roma and other peoples</a:t>
            </a:r>
          </a:p>
          <a:p>
            <a:pPr lvl="1"/>
            <a:endParaRPr lang="en-US" sz="3600" dirty="0"/>
          </a:p>
          <a:p>
            <a:pPr eaLnBrk="1" hangingPunct="1"/>
            <a:endParaRPr lang="en-US" sz="4000" dirty="0" smtClean="0"/>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4915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CE82101F-D76F-49AF-A66D-B1D3BBDD8F0E}" type="slidenum">
              <a:rPr lang="en-US" altLang="en-US" smtClean="0">
                <a:latin typeface="Times New Roman" pitchFamily="18" charset="0"/>
              </a:rPr>
              <a:pPr eaLnBrk="1" hangingPunct="1"/>
              <a:t>13</a:t>
            </a:fld>
            <a:endParaRPr lang="en-US" altLang="en-US" smtClean="0">
              <a:latin typeface="Times New Roman" pitchFamily="18" charset="0"/>
            </a:endParaRPr>
          </a:p>
        </p:txBody>
      </p:sp>
      <p:sp>
        <p:nvSpPr>
          <p:cNvPr id="49154" name="Rectangle 2"/>
          <p:cNvSpPr>
            <a:spLocks noGrp="1" noChangeArrowheads="1"/>
          </p:cNvSpPr>
          <p:nvPr>
            <p:ph type="title"/>
          </p:nvPr>
        </p:nvSpPr>
        <p:spPr/>
        <p:txBody>
          <a:bodyPr/>
          <a:lstStyle/>
          <a:p>
            <a:pPr eaLnBrk="1" hangingPunct="1"/>
            <a:r>
              <a:rPr lang="en-US" smtClean="0"/>
              <a:t>Consolidation of Power</a:t>
            </a:r>
          </a:p>
        </p:txBody>
      </p:sp>
    </p:spTree>
    <p:extLst>
      <p:ext uri="{BB962C8B-B14F-4D97-AF65-F5344CB8AC3E}">
        <p14:creationId xmlns:p14="http://schemas.microsoft.com/office/powerpoint/2010/main" val="262202794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Content Placeholder 2"/>
          <p:cNvSpPr>
            <a:spLocks noGrp="1"/>
          </p:cNvSpPr>
          <p:nvPr>
            <p:ph idx="1"/>
          </p:nvPr>
        </p:nvSpPr>
        <p:spPr>
          <a:xfrm>
            <a:off x="457200" y="838200"/>
            <a:ext cx="8458200" cy="5638800"/>
          </a:xfrm>
        </p:spPr>
        <p:txBody>
          <a:bodyPr>
            <a:normAutofit fontScale="92500" lnSpcReduction="10000"/>
          </a:bodyPr>
          <a:lstStyle/>
          <a:p>
            <a:pPr eaLnBrk="1" hangingPunct="1"/>
            <a:r>
              <a:rPr lang="en-US" sz="2000" b="1" dirty="0" smtClean="0"/>
              <a:t>Treaty of Versailles </a:t>
            </a:r>
            <a:r>
              <a:rPr lang="en-US" sz="2000" dirty="0" smtClean="0"/>
              <a:t>– Germany was forced to cede large chunks of her territory to France, Belgium, Poland and Denmark. Her overseas possessions (colonies) were divided by the Allies in the War among themselves. Germany was forced to pay heavy reparations to the tune of 33 billion dollars and the total strength of the German army was fixed at one lakh. The terms of this treaty were greatly resented by the Germans who eagerly looked for an opportunity to avenge the same. These sentiments were exploited by Hitler who openly encouraged the Germans to consign the Treaty of Versailles into the waste – paper basket, to rebuild the empire of Germany, and to recapture the lost colonies. </a:t>
            </a:r>
          </a:p>
          <a:p>
            <a:pPr eaLnBrk="1" hangingPunct="1"/>
            <a:r>
              <a:rPr lang="en-US" sz="2000" dirty="0" smtClean="0"/>
              <a:t>ii) </a:t>
            </a:r>
            <a:r>
              <a:rPr lang="en-US" sz="2000" b="1" dirty="0" smtClean="0"/>
              <a:t>Growing fear of Communism </a:t>
            </a:r>
            <a:r>
              <a:rPr lang="en-US" sz="2000" dirty="0" smtClean="0"/>
              <a:t>– After the Bolshevik Revolution in Russia, the Communist influence in Germany increased considerably. The Communists </a:t>
            </a:r>
            <a:r>
              <a:rPr lang="en-US" sz="2000" dirty="0" err="1" smtClean="0"/>
              <a:t>organised</a:t>
            </a:r>
            <a:r>
              <a:rPr lang="en-US" sz="2000" dirty="0" smtClean="0"/>
              <a:t> themselves effectively and succeeded in capturing a number of seats in Reichstag. Hence, Hitler warned the people that Communists of Germany would become the servants of their Russian masters and follow the dictates of Communists</a:t>
            </a:r>
          </a:p>
          <a:p>
            <a:r>
              <a:rPr lang="en-US" sz="2000" b="1" dirty="0"/>
              <a:t>Economic Crises </a:t>
            </a:r>
            <a:r>
              <a:rPr lang="en-US" sz="2000" dirty="0"/>
              <a:t>– Due to the harsh terms of the Treaty of Versailles, Germany had to suffer in agricultural production, colonies, foreign investment, trade contracts, etc. The foreign countries raised tariffs against the German goods. The number of unemployed people increased. </a:t>
            </a:r>
          </a:p>
          <a:p>
            <a:pPr eaLnBrk="1" hangingPunct="1"/>
            <a:endParaRPr lang="en-US" sz="2000" dirty="0" smtClean="0"/>
          </a:p>
        </p:txBody>
      </p:sp>
      <p:sp>
        <p:nvSpPr>
          <p:cNvPr id="4" name="Footer Placeholder 3"/>
          <p:cNvSpPr>
            <a:spLocks noGrp="1"/>
          </p:cNvSpPr>
          <p:nvPr>
            <p:ph type="ftr" sz="quarter" idx="11"/>
          </p:nvPr>
        </p:nvSpPr>
        <p:spPr/>
        <p:txBody>
          <a:bodyPr/>
          <a:lstStyle/>
          <a:p>
            <a:pPr>
              <a:defRPr/>
            </a:pPr>
            <a:r>
              <a:rPr lang="en-US" altLang="en-US"/>
              <a:t>©2011, The McGraw-Hill Companies, Inc. All Rights Reserved.</a:t>
            </a:r>
          </a:p>
        </p:txBody>
      </p:sp>
      <p:sp>
        <p:nvSpPr>
          <p:cNvPr id="5325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F5710F3A-8256-4ED1-9838-73154564BD07}" type="slidenum">
              <a:rPr lang="en-US" altLang="en-US" smtClean="0">
                <a:latin typeface="Times New Roman" pitchFamily="18" charset="0"/>
              </a:rPr>
              <a:pPr eaLnBrk="1" hangingPunct="1"/>
              <a:t>14</a:t>
            </a:fld>
            <a:endParaRPr lang="en-US" altLang="en-US" smtClean="0">
              <a:latin typeface="Times New Roman" pitchFamily="18" charset="0"/>
            </a:endParaRPr>
          </a:p>
        </p:txBody>
      </p:sp>
      <p:sp>
        <p:nvSpPr>
          <p:cNvPr id="53250" name="Title 1"/>
          <p:cNvSpPr>
            <a:spLocks noGrp="1"/>
          </p:cNvSpPr>
          <p:nvPr>
            <p:ph type="title"/>
          </p:nvPr>
        </p:nvSpPr>
        <p:spPr>
          <a:xfrm>
            <a:off x="381000" y="152400"/>
            <a:ext cx="8229600" cy="819150"/>
          </a:xfrm>
        </p:spPr>
        <p:txBody>
          <a:bodyPr/>
          <a:lstStyle/>
          <a:p>
            <a:pPr eaLnBrk="1" hangingPunct="1"/>
            <a:r>
              <a:rPr lang="en-US" sz="2400" dirty="0" smtClean="0"/>
              <a:t>What led to the rise of Nazism in Germany in reference to</a:t>
            </a:r>
            <a:r>
              <a:rPr lang="en-US" sz="3200" dirty="0" smtClean="0"/>
              <a:t>:</a:t>
            </a:r>
          </a:p>
        </p:txBody>
      </p:sp>
    </p:spTree>
    <p:extLst>
      <p:ext uri="{BB962C8B-B14F-4D97-AF65-F5344CB8AC3E}">
        <p14:creationId xmlns:p14="http://schemas.microsoft.com/office/powerpoint/2010/main" val="10429719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1" y="304800"/>
            <a:ext cx="8305800" cy="6248400"/>
          </a:xfrm>
        </p:spPr>
        <p:txBody>
          <a:bodyPr>
            <a:normAutofit fontScale="92500" lnSpcReduction="20000"/>
          </a:bodyPr>
          <a:lstStyle/>
          <a:p>
            <a:r>
              <a:rPr lang="en-US" dirty="0"/>
              <a:t>iv) </a:t>
            </a:r>
            <a:r>
              <a:rPr lang="en-US" b="1" dirty="0"/>
              <a:t>Resurgence of Militant Nationalism </a:t>
            </a:r>
            <a:r>
              <a:rPr lang="en-US" dirty="0"/>
              <a:t>– The Germans preferred prestige and glory to liberty and freedom and hence could not reconcile with the democratic parliamentary system prevailing in their country. They felt that only a strong man could restore the past prestige of Germany and check the rising popularity of Communism. When Hitler promised them all glory, they welcomed him with open arms</a:t>
            </a:r>
            <a:r>
              <a:rPr lang="en-US" dirty="0" smtClean="0"/>
              <a:t>.</a:t>
            </a:r>
          </a:p>
          <a:p>
            <a:r>
              <a:rPr lang="en-US" b="1" dirty="0"/>
              <a:t>Anti – Semitic </a:t>
            </a:r>
            <a:r>
              <a:rPr lang="en-US" b="1" dirty="0" err="1"/>
              <a:t>Propoganda</a:t>
            </a:r>
            <a:r>
              <a:rPr lang="en-US" b="1" dirty="0"/>
              <a:t> </a:t>
            </a:r>
            <a:r>
              <a:rPr lang="en-US" dirty="0"/>
              <a:t>– The Nazis described the Jews as traitors. They said that the Jews had conspired with the Allies during the War and could again commit treason against Germany. They told Germans that their hardship was due to the exploitation by the Jews, who dominated German economy. </a:t>
            </a:r>
          </a:p>
          <a:p>
            <a:r>
              <a:rPr lang="en-US" dirty="0"/>
              <a:t>vi) </a:t>
            </a:r>
            <a:r>
              <a:rPr lang="en-US" b="1" dirty="0"/>
              <a:t>Absence of Strong Opposition </a:t>
            </a:r>
            <a:r>
              <a:rPr lang="en-US" dirty="0"/>
              <a:t>– The Nazi Party did not encounter any effective resistance and its popularity achieved great heights. </a:t>
            </a:r>
            <a:endParaRPr lang="en-US" dirty="0" smtClean="0"/>
          </a:p>
          <a:p>
            <a:r>
              <a:rPr lang="en-US" dirty="0"/>
              <a:t>vii) </a:t>
            </a:r>
            <a:r>
              <a:rPr lang="en-US" b="1" dirty="0"/>
              <a:t>Establishment of Volunteer Corps </a:t>
            </a:r>
            <a:r>
              <a:rPr lang="en-US" dirty="0"/>
              <a:t>– Under the Treaty of Versailles, Germany’s military force was considerably reduced and a large number of German soldiers were thrown out of employment. Hitler roped in all these soldiers and </a:t>
            </a:r>
            <a:r>
              <a:rPr lang="en-US" dirty="0" err="1"/>
              <a:t>organised</a:t>
            </a:r>
            <a:r>
              <a:rPr lang="en-US" dirty="0"/>
              <a:t> them into Volunteer Corps that served as the party army. The members of the Volunteer Corps propagated the </a:t>
            </a:r>
            <a:r>
              <a:rPr lang="en-US" dirty="0" err="1"/>
              <a:t>programme</a:t>
            </a:r>
            <a:r>
              <a:rPr lang="en-US" dirty="0"/>
              <a:t> of the Nazi Party and worked for safeguarding its interests.</a:t>
            </a:r>
          </a:p>
          <a:p>
            <a:endParaRPr lang="en-US" dirty="0"/>
          </a:p>
          <a:p>
            <a:endParaRPr lang="en-US" dirty="0"/>
          </a:p>
          <a:p>
            <a:endParaRPr lang="en-US" dirty="0"/>
          </a:p>
        </p:txBody>
      </p:sp>
    </p:spTree>
    <p:extLst>
      <p:ext uri="{BB962C8B-B14F-4D97-AF65-F5344CB8AC3E}">
        <p14:creationId xmlns:p14="http://schemas.microsoft.com/office/powerpoint/2010/main" val="2039433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Content Placeholder 2"/>
          <p:cNvSpPr>
            <a:spLocks noGrp="1"/>
          </p:cNvSpPr>
          <p:nvPr>
            <p:ph idx="1"/>
          </p:nvPr>
        </p:nvSpPr>
        <p:spPr>
          <a:xfrm>
            <a:off x="457200" y="228600"/>
            <a:ext cx="8382000" cy="6400800"/>
          </a:xfrm>
        </p:spPr>
        <p:txBody>
          <a:bodyPr>
            <a:normAutofit/>
          </a:bodyPr>
          <a:lstStyle/>
          <a:p>
            <a:r>
              <a:rPr lang="en-US" b="1" dirty="0" smtClean="0"/>
              <a:t>Charismatic </a:t>
            </a:r>
            <a:r>
              <a:rPr lang="en-US" b="1" dirty="0"/>
              <a:t>personality of Hitler </a:t>
            </a:r>
            <a:r>
              <a:rPr lang="en-US" dirty="0"/>
              <a:t>– Hitler, a shrewd politician and a brave soldier, was a gifted orator who captivated the Germans by his emotional speeches. The Germans nourished a feeling of resentment against the humiliating and insulting </a:t>
            </a:r>
            <a:r>
              <a:rPr lang="en-US" dirty="0" err="1"/>
              <a:t>behaviour</a:t>
            </a:r>
            <a:r>
              <a:rPr lang="en-US" dirty="0"/>
              <a:t> meted out to them by the Allies and wanted to avenge the same. </a:t>
            </a:r>
          </a:p>
          <a:p>
            <a:r>
              <a:rPr lang="en-US" dirty="0" smtClean="0"/>
              <a:t>Hitler </a:t>
            </a:r>
            <a:r>
              <a:rPr lang="en-US" dirty="0"/>
              <a:t>assured the Germans that if they would abide by the Nazi ideology their economic misery would come to an end. This greatly appealed to the German people and they extended full support to Hitler and his Nazi party. </a:t>
            </a:r>
            <a:endParaRPr lang="en-US" dirty="0" smtClean="0"/>
          </a:p>
          <a:p>
            <a:r>
              <a:rPr lang="en-US" sz="2000" b="1" dirty="0"/>
              <a:t>2) What are the aims of Nazism? </a:t>
            </a:r>
            <a:r>
              <a:rPr lang="en-US" sz="2000" dirty="0"/>
              <a:t>In ‘Mein </a:t>
            </a:r>
            <a:r>
              <a:rPr lang="en-US" sz="2000" dirty="0" err="1"/>
              <a:t>Kampf</a:t>
            </a:r>
            <a:r>
              <a:rPr lang="en-US" sz="2000" dirty="0"/>
              <a:t>’ (‘My Struggle’) Hitler expressed the aims of the Nazi movement as follows: i) To exalt nationalism; ii) To advocate the rule by a great leader from a single party; iii) To despise internationalism, peace and democracy; iv) To use force and brutality; v) To extol war; vi) To uphold the racial supremacy of the Germans and to have hatred for the Jews.</a:t>
            </a:r>
          </a:p>
          <a:p>
            <a:pPr eaLnBrk="1" hangingPunct="1"/>
            <a:endParaRPr lang="en-US" sz="1800" dirty="0" smtClean="0"/>
          </a:p>
        </p:txBody>
      </p:sp>
      <p:sp>
        <p:nvSpPr>
          <p:cNvPr id="5530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B1B2E540-83D5-4CAB-A650-94D662DFA811}" type="slidenum">
              <a:rPr lang="en-US" altLang="en-US" smtClean="0">
                <a:latin typeface="Times New Roman" pitchFamily="18" charset="0"/>
              </a:rPr>
              <a:pPr eaLnBrk="1" hangingPunct="1"/>
              <a:t>16</a:t>
            </a:fld>
            <a:endParaRPr lang="en-US" altLang="en-US" smtClean="0">
              <a:latin typeface="Times New Roman" pitchFamily="18" charset="0"/>
            </a:endParaRPr>
          </a:p>
        </p:txBody>
      </p:sp>
    </p:spTree>
    <p:extLst>
      <p:ext uri="{BB962C8B-B14F-4D97-AF65-F5344CB8AC3E}">
        <p14:creationId xmlns:p14="http://schemas.microsoft.com/office/powerpoint/2010/main" val="28414015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ChangeArrowheads="1"/>
          </p:cNvSpPr>
          <p:nvPr>
            <p:ph idx="1"/>
          </p:nvPr>
        </p:nvSpPr>
        <p:spPr>
          <a:xfrm>
            <a:off x="152400" y="1066800"/>
            <a:ext cx="8686800" cy="5562600"/>
          </a:xfrm>
        </p:spPr>
        <p:txBody>
          <a:bodyPr>
            <a:normAutofit fontScale="85000" lnSpcReduction="20000"/>
          </a:bodyPr>
          <a:lstStyle/>
          <a:p>
            <a:pPr eaLnBrk="1" hangingPunct="1">
              <a:lnSpc>
                <a:spcPct val="90000"/>
              </a:lnSpc>
            </a:pPr>
            <a:r>
              <a:rPr lang="en-US" altLang="en-US" sz="2800" dirty="0" smtClean="0">
                <a:ea typeface="ＭＳ Ｐゴシック" pitchFamily="34" charset="-128"/>
              </a:rPr>
              <a:t>After WWI: Germany set up a democratic government called the Weimar Republic</a:t>
            </a:r>
          </a:p>
          <a:p>
            <a:pPr eaLnBrk="1" hangingPunct="1">
              <a:lnSpc>
                <a:spcPct val="90000"/>
              </a:lnSpc>
            </a:pPr>
            <a:r>
              <a:rPr lang="en-US" altLang="en-US" sz="2800" dirty="0" smtClean="0">
                <a:ea typeface="ＭＳ Ｐゴシック" pitchFamily="34" charset="-128"/>
              </a:rPr>
              <a:t>New constitution created 2 major positions:</a:t>
            </a:r>
          </a:p>
          <a:p>
            <a:pPr lvl="1" eaLnBrk="1" hangingPunct="1">
              <a:lnSpc>
                <a:spcPct val="90000"/>
              </a:lnSpc>
            </a:pPr>
            <a:r>
              <a:rPr lang="en-US" altLang="en-US" dirty="0" smtClean="0">
                <a:ea typeface="ＭＳ Ｐゴシック" pitchFamily="34" charset="-128"/>
              </a:rPr>
              <a:t>President = weak; elected by the people</a:t>
            </a:r>
          </a:p>
          <a:p>
            <a:pPr lvl="1" eaLnBrk="1" hangingPunct="1">
              <a:lnSpc>
                <a:spcPct val="90000"/>
              </a:lnSpc>
            </a:pPr>
            <a:r>
              <a:rPr lang="en-US" altLang="en-US" dirty="0" smtClean="0">
                <a:ea typeface="ＭＳ Ｐゴシック" pitchFamily="34" charset="-128"/>
              </a:rPr>
              <a:t>Chancellor = powerful; elected by the majority party in the Reichstag (like Germany’s Senate)</a:t>
            </a:r>
          </a:p>
          <a:p>
            <a:pPr lvl="1" eaLnBrk="1" hangingPunct="1">
              <a:lnSpc>
                <a:spcPct val="90000"/>
              </a:lnSpc>
            </a:pPr>
            <a:r>
              <a:rPr lang="en-US" altLang="en-US" dirty="0" smtClean="0">
                <a:ea typeface="ＭＳ Ｐゴシック" pitchFamily="34" charset="-128"/>
              </a:rPr>
              <a:t>President from 1919-1933 = President Hindenburg</a:t>
            </a:r>
          </a:p>
          <a:p>
            <a:pPr lvl="1" eaLnBrk="1" hangingPunct="1">
              <a:lnSpc>
                <a:spcPct val="90000"/>
              </a:lnSpc>
            </a:pPr>
            <a:r>
              <a:rPr lang="en-US" altLang="en-US" b="1" dirty="0" smtClean="0">
                <a:ea typeface="ＭＳ Ｐゴシック" pitchFamily="34" charset="-128"/>
              </a:rPr>
              <a:t>Problems of Weimer Republic</a:t>
            </a:r>
          </a:p>
          <a:p>
            <a:r>
              <a:rPr lang="en-US" altLang="en-US" dirty="0">
                <a:ea typeface="ＭＳ Ｐゴシック" pitchFamily="34" charset="-128"/>
              </a:rPr>
              <a:t>Weak and unstable</a:t>
            </a:r>
          </a:p>
          <a:p>
            <a:r>
              <a:rPr lang="en-US" altLang="en-US" dirty="0">
                <a:ea typeface="ＭＳ Ｐゴシック" pitchFamily="34" charset="-128"/>
              </a:rPr>
              <a:t>Couldn’t solve Germany’s problems after WWI</a:t>
            </a:r>
          </a:p>
          <a:p>
            <a:r>
              <a:rPr lang="en-US" altLang="en-US" dirty="0">
                <a:ea typeface="ＭＳ Ｐゴシック" pitchFamily="34" charset="-128"/>
              </a:rPr>
              <a:t>Political parties could not </a:t>
            </a:r>
            <a:r>
              <a:rPr lang="en-US" altLang="en-US" dirty="0" smtClean="0">
                <a:ea typeface="ＭＳ Ｐゴシック" pitchFamily="34" charset="-128"/>
              </a:rPr>
              <a:t>cooperate</a:t>
            </a:r>
          </a:p>
          <a:p>
            <a:r>
              <a:rPr lang="en-US" altLang="en-US" b="1" dirty="0" smtClean="0">
                <a:ea typeface="ＭＳ Ｐゴシック" pitchFamily="34" charset="-128"/>
              </a:rPr>
              <a:t>Rise of Nazism</a:t>
            </a:r>
          </a:p>
          <a:p>
            <a:r>
              <a:rPr lang="en-US" altLang="en-US" sz="2800" dirty="0">
                <a:ea typeface="ＭＳ Ｐゴシック" pitchFamily="34" charset="-128"/>
              </a:rPr>
              <a:t>After WWI: small group of nationalists formed the National Socialist (Nazi) Party</a:t>
            </a:r>
          </a:p>
          <a:p>
            <a:pPr lvl="1"/>
            <a:r>
              <a:rPr lang="en-US" altLang="en-US" sz="2800" dirty="0">
                <a:ea typeface="ＭＳ Ｐゴシック" pitchFamily="34" charset="-128"/>
              </a:rPr>
              <a:t>Attacked </a:t>
            </a:r>
            <a:r>
              <a:rPr lang="en-US" altLang="en-US" sz="2800" dirty="0" smtClean="0">
                <a:ea typeface="ＭＳ Ｐゴシック" pitchFamily="34" charset="-128"/>
              </a:rPr>
              <a:t>democracy; Promised </a:t>
            </a:r>
            <a:r>
              <a:rPr lang="en-US" altLang="en-US" sz="2800" dirty="0">
                <a:ea typeface="ＭＳ Ｐゴシック" pitchFamily="34" charset="-128"/>
              </a:rPr>
              <a:t>to save Germany from Communism</a:t>
            </a:r>
          </a:p>
          <a:p>
            <a:pPr lvl="1"/>
            <a:r>
              <a:rPr lang="en-US" altLang="en-US" sz="2800" dirty="0">
                <a:ea typeface="ＭＳ Ｐゴシック" pitchFamily="34" charset="-128"/>
              </a:rPr>
              <a:t>Advocated extreme </a:t>
            </a:r>
            <a:r>
              <a:rPr lang="en-US" altLang="en-US" sz="2800" dirty="0" smtClean="0">
                <a:ea typeface="ＭＳ Ｐゴシック" pitchFamily="34" charset="-128"/>
              </a:rPr>
              <a:t>nationalism; Wanted </a:t>
            </a:r>
            <a:r>
              <a:rPr lang="en-US" altLang="en-US" sz="2800" dirty="0">
                <a:ea typeface="ＭＳ Ｐゴシック" pitchFamily="34" charset="-128"/>
              </a:rPr>
              <a:t>dictatorship</a:t>
            </a:r>
          </a:p>
          <a:p>
            <a:endParaRPr lang="en-US" altLang="en-US" dirty="0">
              <a:ea typeface="ＭＳ Ｐゴシック" pitchFamily="34" charset="-128"/>
            </a:endParaRPr>
          </a:p>
          <a:p>
            <a:pPr lvl="1" eaLnBrk="1" hangingPunct="1">
              <a:lnSpc>
                <a:spcPct val="90000"/>
              </a:lnSpc>
            </a:pPr>
            <a:endParaRPr lang="en-US" altLang="en-US" dirty="0" smtClean="0">
              <a:ea typeface="ＭＳ Ｐゴシック" pitchFamily="34" charset="-128"/>
            </a:endParaRPr>
          </a:p>
        </p:txBody>
      </p:sp>
      <p:sp>
        <p:nvSpPr>
          <p:cNvPr id="74754" name="Rectangle 2"/>
          <p:cNvSpPr>
            <a:spLocks noGrp="1" noChangeArrowheads="1"/>
          </p:cNvSpPr>
          <p:nvPr>
            <p:ph type="title"/>
          </p:nvPr>
        </p:nvSpPr>
        <p:spPr>
          <a:xfrm>
            <a:off x="685800" y="152400"/>
            <a:ext cx="8153400" cy="838200"/>
          </a:xfrm>
        </p:spPr>
        <p:txBody>
          <a:bodyPr>
            <a:normAutofit/>
          </a:bodyPr>
          <a:lstStyle/>
          <a:p>
            <a:pPr algn="l" eaLnBrk="1" hangingPunct="1"/>
            <a:r>
              <a:rPr lang="en-US" altLang="en-US" sz="2800" dirty="0" smtClean="0">
                <a:ea typeface="ＭＳ Ｐゴシック" pitchFamily="34" charset="-128"/>
              </a:rPr>
              <a:t>Weimar Republic in </a:t>
            </a:r>
            <a:r>
              <a:rPr lang="en-US" altLang="en-US" sz="2800" dirty="0" smtClean="0">
                <a:ea typeface="ＭＳ Ｐゴシック" pitchFamily="34" charset="-128"/>
              </a:rPr>
              <a:t>Germany 1919-1933</a:t>
            </a:r>
            <a:endParaRPr lang="en-US" altLang="en-US" sz="2800" dirty="0" smtClean="0">
              <a:ea typeface="ＭＳ Ｐゴシック" pitchFamily="34" charset="-128"/>
            </a:endParaRPr>
          </a:p>
        </p:txBody>
      </p:sp>
    </p:spTree>
    <p:extLst>
      <p:ext uri="{BB962C8B-B14F-4D97-AF65-F5344CB8AC3E}">
        <p14:creationId xmlns:p14="http://schemas.microsoft.com/office/powerpoint/2010/main" val="36708787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1" y="838200"/>
            <a:ext cx="8305800" cy="5791200"/>
          </a:xfrm>
        </p:spPr>
        <p:txBody>
          <a:bodyPr>
            <a:normAutofit fontScale="47500" lnSpcReduction="20000"/>
          </a:bodyPr>
          <a:lstStyle/>
          <a:p>
            <a:pPr marL="0" indent="0">
              <a:lnSpc>
                <a:spcPct val="90000"/>
              </a:lnSpc>
              <a:buClr>
                <a:schemeClr val="accent3"/>
              </a:buClr>
              <a:buNone/>
              <a:defRPr/>
            </a:pPr>
            <a:r>
              <a:rPr lang="en-US" altLang="en-US" sz="3600" u="sng" dirty="0">
                <a:ea typeface="ＭＳ Ｐゴシック" pitchFamily="34" charset="-128"/>
              </a:rPr>
              <a:t>1. Economic Distress</a:t>
            </a:r>
            <a:endParaRPr lang="en-US" altLang="en-US" sz="3600" dirty="0">
              <a:ea typeface="ＭＳ Ｐゴシック" pitchFamily="34" charset="-128"/>
            </a:endParaRPr>
          </a:p>
          <a:p>
            <a:pPr marL="0" indent="0">
              <a:lnSpc>
                <a:spcPct val="90000"/>
              </a:lnSpc>
              <a:buClr>
                <a:schemeClr val="accent3"/>
              </a:buClr>
              <a:buFontTx/>
              <a:buChar char="-"/>
              <a:defRPr/>
            </a:pPr>
            <a:r>
              <a:rPr lang="en-US" altLang="en-US" sz="3600" dirty="0">
                <a:ea typeface="ＭＳ Ｐゴシック" pitchFamily="34" charset="-128"/>
              </a:rPr>
              <a:t> Germany had to pay reparations of $35 billion after WWI to France and Great Britain</a:t>
            </a:r>
          </a:p>
          <a:p>
            <a:pPr marL="0" indent="0">
              <a:lnSpc>
                <a:spcPct val="90000"/>
              </a:lnSpc>
              <a:buClr>
                <a:schemeClr val="accent3"/>
              </a:buClr>
              <a:buFontTx/>
              <a:buChar char="-"/>
              <a:defRPr/>
            </a:pPr>
            <a:r>
              <a:rPr lang="en-US" altLang="en-US" sz="3600" dirty="0">
                <a:ea typeface="ＭＳ Ｐゴシック" pitchFamily="34" charset="-128"/>
              </a:rPr>
              <a:t> Government printed more money to do this = caused inflation</a:t>
            </a:r>
          </a:p>
          <a:p>
            <a:pPr marL="685800" lvl="1" indent="-228600">
              <a:lnSpc>
                <a:spcPct val="90000"/>
              </a:lnSpc>
              <a:buFontTx/>
              <a:buChar char="-"/>
              <a:defRPr/>
            </a:pPr>
            <a:r>
              <a:rPr lang="en-US" altLang="en-US" sz="3600" dirty="0">
                <a:ea typeface="ＭＳ Ｐゴシック" pitchFamily="34" charset="-128"/>
              </a:rPr>
              <a:t>In 1932 = it took 4 trillion marks to equal 1 U.S. dollar</a:t>
            </a:r>
          </a:p>
          <a:p>
            <a:pPr marL="685800" lvl="1" indent="-228600">
              <a:lnSpc>
                <a:spcPct val="90000"/>
              </a:lnSpc>
              <a:buFontTx/>
              <a:buChar char="-"/>
              <a:defRPr/>
            </a:pPr>
            <a:r>
              <a:rPr lang="en-US" altLang="en-US" sz="3600" dirty="0">
                <a:ea typeface="ＭＳ Ｐゴシック" pitchFamily="34" charset="-128"/>
              </a:rPr>
              <a:t>Middle class lost savings and retirement accounts</a:t>
            </a:r>
          </a:p>
          <a:p>
            <a:pPr marL="0" indent="0">
              <a:lnSpc>
                <a:spcPct val="90000"/>
              </a:lnSpc>
              <a:buClr>
                <a:schemeClr val="accent3"/>
              </a:buClr>
              <a:buFontTx/>
              <a:buChar char="-"/>
              <a:defRPr/>
            </a:pPr>
            <a:r>
              <a:rPr lang="en-US" altLang="en-US" sz="3600" dirty="0">
                <a:ea typeface="ＭＳ Ｐゴシック" pitchFamily="34" charset="-128"/>
              </a:rPr>
              <a:t> Unemployment</a:t>
            </a:r>
          </a:p>
          <a:p>
            <a:pPr marL="685800" lvl="1" indent="-228600">
              <a:lnSpc>
                <a:spcPct val="90000"/>
              </a:lnSpc>
              <a:buFontTx/>
              <a:buChar char="-"/>
              <a:defRPr/>
            </a:pPr>
            <a:r>
              <a:rPr lang="en-US" altLang="en-US" sz="3600" dirty="0">
                <a:ea typeface="ＭＳ Ｐゴシック" pitchFamily="34" charset="-128"/>
              </a:rPr>
              <a:t>In 1932 = 6 million Germans unemployed</a:t>
            </a:r>
          </a:p>
          <a:p>
            <a:pPr marL="0" indent="0">
              <a:lnSpc>
                <a:spcPct val="90000"/>
              </a:lnSpc>
              <a:buClr>
                <a:schemeClr val="accent3"/>
              </a:buClr>
              <a:buFontTx/>
              <a:buChar char="-"/>
              <a:defRPr/>
            </a:pPr>
            <a:r>
              <a:rPr lang="en-US" altLang="en-US" sz="3600" dirty="0">
                <a:ea typeface="ＭＳ Ｐゴシック" pitchFamily="34" charset="-128"/>
              </a:rPr>
              <a:t> Nazis promised to save the economy</a:t>
            </a:r>
          </a:p>
          <a:p>
            <a:pPr marL="0" indent="0">
              <a:lnSpc>
                <a:spcPct val="90000"/>
              </a:lnSpc>
              <a:buClr>
                <a:schemeClr val="accent3"/>
              </a:buClr>
              <a:buNone/>
              <a:defRPr/>
            </a:pPr>
            <a:r>
              <a:rPr lang="en-US" sz="3600" b="1" u="sng" dirty="0"/>
              <a:t>Fear of Communism</a:t>
            </a:r>
            <a:endParaRPr lang="en-US" sz="3600" b="1" dirty="0"/>
          </a:p>
          <a:p>
            <a:pPr marL="0" indent="0">
              <a:lnSpc>
                <a:spcPct val="90000"/>
              </a:lnSpc>
              <a:buClr>
                <a:schemeClr val="accent3"/>
              </a:buClr>
              <a:buFontTx/>
              <a:buChar char="-"/>
              <a:defRPr/>
            </a:pPr>
            <a:r>
              <a:rPr lang="en-US" sz="3600" dirty="0"/>
              <a:t> Germans feared a Communist revolution due to bad economy</a:t>
            </a:r>
          </a:p>
          <a:p>
            <a:pPr marL="0" indent="0">
              <a:lnSpc>
                <a:spcPct val="90000"/>
              </a:lnSpc>
              <a:buClr>
                <a:schemeClr val="accent3"/>
              </a:buClr>
              <a:buFontTx/>
              <a:buChar char="-"/>
              <a:defRPr/>
            </a:pPr>
            <a:r>
              <a:rPr lang="en-US" sz="3600" dirty="0"/>
              <a:t> Nazis promised to save Germany from Communism</a:t>
            </a:r>
          </a:p>
          <a:p>
            <a:pPr>
              <a:lnSpc>
                <a:spcPct val="90000"/>
              </a:lnSpc>
            </a:pPr>
            <a:r>
              <a:rPr lang="en-US" altLang="en-US" sz="3600" dirty="0">
                <a:ea typeface="ＭＳ Ｐゴシック" pitchFamily="34" charset="-128"/>
              </a:rPr>
              <a:t>Book written by Hitler while in jail</a:t>
            </a:r>
          </a:p>
          <a:p>
            <a:pPr>
              <a:lnSpc>
                <a:spcPct val="90000"/>
              </a:lnSpc>
            </a:pPr>
            <a:r>
              <a:rPr lang="en-US" altLang="en-US" sz="3600" dirty="0">
                <a:ea typeface="ＭＳ Ｐゴシック" pitchFamily="34" charset="-128"/>
              </a:rPr>
              <a:t>“Mein </a:t>
            </a:r>
            <a:r>
              <a:rPr lang="en-US" altLang="en-US" sz="3600" dirty="0" err="1">
                <a:ea typeface="ＭＳ Ｐゴシック" pitchFamily="34" charset="-128"/>
              </a:rPr>
              <a:t>Kampf</a:t>
            </a:r>
            <a:r>
              <a:rPr lang="en-US" altLang="en-US" sz="3600" dirty="0">
                <a:ea typeface="ＭＳ Ｐゴシック" pitchFamily="34" charset="-128"/>
              </a:rPr>
              <a:t>” = “My Struggle</a:t>
            </a:r>
            <a:r>
              <a:rPr lang="ja-JP" altLang="en-US" sz="3600" dirty="0">
                <a:ea typeface="MS Mincho" pitchFamily="49" charset="-128"/>
              </a:rPr>
              <a:t>”</a:t>
            </a:r>
            <a:endParaRPr lang="en-US" altLang="ja-JP" sz="3600" dirty="0">
              <a:ea typeface="ＭＳ Ｐゴシック" pitchFamily="34" charset="-128"/>
            </a:endParaRPr>
          </a:p>
          <a:p>
            <a:pPr>
              <a:lnSpc>
                <a:spcPct val="90000"/>
              </a:lnSpc>
            </a:pPr>
            <a:r>
              <a:rPr lang="en-US" altLang="en-US" sz="3600" dirty="0">
                <a:ea typeface="ＭＳ Ｐゴシック" pitchFamily="34" charset="-128"/>
              </a:rPr>
              <a:t>Outlined Hitler’s plans for Germany</a:t>
            </a:r>
            <a:endParaRPr lang="en-US" altLang="en-US" sz="4000" dirty="0">
              <a:ea typeface="ＭＳ Ｐゴシック" pitchFamily="34" charset="-128"/>
            </a:endParaRPr>
          </a:p>
          <a:p>
            <a:pPr lvl="1">
              <a:lnSpc>
                <a:spcPct val="90000"/>
              </a:lnSpc>
            </a:pPr>
            <a:r>
              <a:rPr lang="en-US" altLang="en-US" sz="3600" dirty="0">
                <a:ea typeface="ＭＳ Ｐゴシック" pitchFamily="34" charset="-128"/>
              </a:rPr>
              <a:t>Blamed the Jews &amp; Communists for Germany’s defeat in WWI</a:t>
            </a:r>
          </a:p>
          <a:p>
            <a:pPr lvl="1">
              <a:lnSpc>
                <a:spcPct val="90000"/>
              </a:lnSpc>
            </a:pPr>
            <a:r>
              <a:rPr lang="en-US" altLang="en-US" sz="3600" dirty="0">
                <a:ea typeface="ＭＳ Ｐゴシック" pitchFamily="34" charset="-128"/>
              </a:rPr>
              <a:t>Said Germans were a “master race” that should rule the world</a:t>
            </a:r>
          </a:p>
          <a:p>
            <a:pPr lvl="1">
              <a:lnSpc>
                <a:spcPct val="90000"/>
              </a:lnSpc>
            </a:pPr>
            <a:r>
              <a:rPr lang="en-US" altLang="en-US" sz="3600" dirty="0">
                <a:ea typeface="ＭＳ Ｐゴシック" pitchFamily="34" charset="-128"/>
              </a:rPr>
              <a:t>Said Germans needed “Lebensraum” = living space</a:t>
            </a:r>
          </a:p>
          <a:p>
            <a:pPr lvl="1">
              <a:lnSpc>
                <a:spcPct val="90000"/>
              </a:lnSpc>
            </a:pPr>
            <a:r>
              <a:rPr lang="en-US" altLang="en-US" sz="3600" dirty="0">
                <a:ea typeface="ＭＳ Ｐゴシック" pitchFamily="34" charset="-128"/>
              </a:rPr>
              <a:t>Explained his plan for the extermination of the Jewish race</a:t>
            </a:r>
          </a:p>
          <a:p>
            <a:pPr>
              <a:lnSpc>
                <a:spcPct val="90000"/>
              </a:lnSpc>
              <a:buNone/>
              <a:defRPr/>
            </a:pPr>
            <a:r>
              <a:rPr lang="en-US" sz="4000" u="sng" dirty="0">
                <a:ea typeface="Osaka" charset="0"/>
                <a:cs typeface="Osaka" charset="0"/>
              </a:rPr>
              <a:t>Lack of Democratic Tradition</a:t>
            </a:r>
            <a:endParaRPr lang="en-US" sz="4000" dirty="0">
              <a:ea typeface="Osaka" charset="0"/>
              <a:cs typeface="Osaka" charset="0"/>
            </a:endParaRPr>
          </a:p>
          <a:p>
            <a:pPr>
              <a:lnSpc>
                <a:spcPct val="90000"/>
              </a:lnSpc>
              <a:buFontTx/>
              <a:buChar char="-"/>
              <a:defRPr/>
            </a:pPr>
            <a:r>
              <a:rPr lang="en-US" sz="4000" dirty="0">
                <a:ea typeface="Osaka" charset="0"/>
                <a:cs typeface="Osaka" charset="0"/>
              </a:rPr>
              <a:t> German heritage = autocracy, not democracy</a:t>
            </a:r>
          </a:p>
          <a:p>
            <a:pPr marL="685800" lvl="1" indent="-228600">
              <a:lnSpc>
                <a:spcPct val="90000"/>
              </a:lnSpc>
              <a:buFontTx/>
              <a:buChar char="-"/>
              <a:defRPr/>
            </a:pPr>
            <a:r>
              <a:rPr lang="en-US" sz="4000" dirty="0">
                <a:ea typeface="Osaka" charset="0"/>
                <a:cs typeface="Osaka" charset="0"/>
              </a:rPr>
              <a:t>Otto von Bismarck</a:t>
            </a:r>
          </a:p>
          <a:p>
            <a:pPr marL="685800" lvl="1" indent="-228600">
              <a:lnSpc>
                <a:spcPct val="90000"/>
              </a:lnSpc>
              <a:buFontTx/>
              <a:buChar char="-"/>
              <a:defRPr/>
            </a:pPr>
            <a:r>
              <a:rPr lang="en-US" sz="4000" dirty="0">
                <a:ea typeface="Osaka" charset="0"/>
                <a:cs typeface="Osaka" charset="0"/>
              </a:rPr>
              <a:t>Kaisers</a:t>
            </a:r>
          </a:p>
          <a:p>
            <a:pPr>
              <a:lnSpc>
                <a:spcPct val="90000"/>
              </a:lnSpc>
              <a:buFontTx/>
              <a:buChar char="-"/>
              <a:defRPr/>
            </a:pPr>
            <a:r>
              <a:rPr lang="en-US" sz="4000" dirty="0">
                <a:ea typeface="Osaka" charset="0"/>
                <a:cs typeface="Osaka" charset="0"/>
              </a:rPr>
              <a:t> Autocracy meant success and democracy meant </a:t>
            </a:r>
            <a:r>
              <a:rPr lang="en-US" sz="4000" dirty="0" smtClean="0">
                <a:ea typeface="Osaka" charset="0"/>
                <a:cs typeface="Osaka" charset="0"/>
              </a:rPr>
              <a:t>failure</a:t>
            </a:r>
            <a:endParaRPr lang="en-US" sz="4000" dirty="0">
              <a:ea typeface="Osaka" charset="0"/>
              <a:cs typeface="Osaka" charset="0"/>
            </a:endParaRPr>
          </a:p>
        </p:txBody>
      </p:sp>
      <p:sp>
        <p:nvSpPr>
          <p:cNvPr id="3" name="Title 2"/>
          <p:cNvSpPr>
            <a:spLocks noGrp="1"/>
          </p:cNvSpPr>
          <p:nvPr>
            <p:ph type="title"/>
          </p:nvPr>
        </p:nvSpPr>
        <p:spPr>
          <a:xfrm>
            <a:off x="457200" y="338328"/>
            <a:ext cx="8229600" cy="499872"/>
          </a:xfrm>
        </p:spPr>
        <p:txBody>
          <a:bodyPr>
            <a:noAutofit/>
          </a:bodyPr>
          <a:lstStyle/>
          <a:p>
            <a:r>
              <a:rPr lang="en-US" altLang="en-US" sz="2800" dirty="0">
                <a:ea typeface="ＭＳ Ｐゴシック" pitchFamily="34" charset="-128"/>
              </a:rPr>
              <a:t>Factors Explaining the Nazi Rise to Power</a:t>
            </a:r>
            <a:endParaRPr lang="en-US" sz="2800" dirty="0"/>
          </a:p>
        </p:txBody>
      </p:sp>
    </p:spTree>
    <p:extLst>
      <p:ext uri="{BB962C8B-B14F-4D97-AF65-F5344CB8AC3E}">
        <p14:creationId xmlns:p14="http://schemas.microsoft.com/office/powerpoint/2010/main" val="6237144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914400"/>
            <a:ext cx="8839199" cy="5791200"/>
          </a:xfrm>
        </p:spPr>
        <p:txBody>
          <a:bodyPr>
            <a:noAutofit/>
          </a:bodyPr>
          <a:lstStyle/>
          <a:p>
            <a:pPr marL="0" indent="0">
              <a:lnSpc>
                <a:spcPct val="80000"/>
              </a:lnSpc>
              <a:buClr>
                <a:schemeClr val="accent3"/>
              </a:buClr>
              <a:buNone/>
              <a:defRPr/>
            </a:pPr>
            <a:r>
              <a:rPr lang="en-US" altLang="en-US" sz="1800" u="sng" dirty="0">
                <a:ea typeface="ＭＳ Ｐゴシック" pitchFamily="34" charset="-128"/>
              </a:rPr>
              <a:t>4. Appeal to Nationalism</a:t>
            </a:r>
            <a:endParaRPr lang="en-US" altLang="en-US" sz="1800" dirty="0">
              <a:ea typeface="ＭＳ Ｐゴシック" pitchFamily="34" charset="-128"/>
            </a:endParaRPr>
          </a:p>
          <a:p>
            <a:pPr marL="0" indent="0">
              <a:lnSpc>
                <a:spcPct val="80000"/>
              </a:lnSpc>
              <a:buClr>
                <a:schemeClr val="accent3"/>
              </a:buClr>
              <a:buFontTx/>
              <a:buChar char="-"/>
              <a:defRPr/>
            </a:pPr>
            <a:r>
              <a:rPr lang="en-US" altLang="en-US" sz="1800" dirty="0">
                <a:ea typeface="ＭＳ Ｐゴシック" pitchFamily="34" charset="-128"/>
              </a:rPr>
              <a:t> Many Germans unable to accept defeat in </a:t>
            </a:r>
            <a:r>
              <a:rPr lang="en-US" altLang="en-US" sz="1800" dirty="0" smtClean="0">
                <a:ea typeface="ＭＳ Ｐゴシック" pitchFamily="34" charset="-128"/>
              </a:rPr>
              <a:t>WWI;  </a:t>
            </a:r>
            <a:r>
              <a:rPr lang="en-US" altLang="en-US" sz="1800" dirty="0">
                <a:ea typeface="ＭＳ Ｐゴシック" pitchFamily="34" charset="-128"/>
              </a:rPr>
              <a:t>Nazis pledged to tear up Treaty of Versailles and denounce war-guilt </a:t>
            </a:r>
            <a:r>
              <a:rPr lang="en-US" altLang="en-US" sz="1800" dirty="0" smtClean="0">
                <a:ea typeface="ＭＳ Ｐゴシック" pitchFamily="34" charset="-128"/>
              </a:rPr>
              <a:t>clause;  </a:t>
            </a:r>
            <a:r>
              <a:rPr lang="en-US" altLang="en-US" sz="1800" dirty="0">
                <a:ea typeface="ＭＳ Ｐゴシック" pitchFamily="34" charset="-128"/>
              </a:rPr>
              <a:t>Nazis demanded return of German territories and </a:t>
            </a:r>
            <a:r>
              <a:rPr lang="en-US" altLang="en-US" sz="1800" dirty="0" smtClean="0">
                <a:ea typeface="ＭＳ Ｐゴシック" pitchFamily="34" charset="-128"/>
              </a:rPr>
              <a:t>colonies;  </a:t>
            </a:r>
            <a:r>
              <a:rPr lang="en-US" altLang="en-US" sz="1800" dirty="0">
                <a:ea typeface="ＭＳ Ｐゴシック" pitchFamily="34" charset="-128"/>
              </a:rPr>
              <a:t>Nazis defended Germany’s right to rearm</a:t>
            </a:r>
          </a:p>
          <a:p>
            <a:pPr marL="0" indent="0">
              <a:lnSpc>
                <a:spcPct val="80000"/>
              </a:lnSpc>
              <a:buClr>
                <a:schemeClr val="accent3"/>
              </a:buClr>
              <a:buFontTx/>
              <a:buChar char="-"/>
              <a:defRPr/>
            </a:pPr>
            <a:r>
              <a:rPr lang="en-US" altLang="en-US" sz="1800" dirty="0">
                <a:ea typeface="ＭＳ Ｐゴシック" pitchFamily="34" charset="-128"/>
              </a:rPr>
              <a:t> Nazis claimed Germany had been “stabbed in the back” by Jews and </a:t>
            </a:r>
            <a:r>
              <a:rPr lang="en-US" altLang="en-US" sz="1800" dirty="0" smtClean="0">
                <a:ea typeface="ＭＳ Ｐゴシック" pitchFamily="34" charset="-128"/>
              </a:rPr>
              <a:t>Communists;  </a:t>
            </a:r>
            <a:r>
              <a:rPr lang="en-US" altLang="en-US" sz="1800" dirty="0">
                <a:ea typeface="ＭＳ Ｐゴシック" pitchFamily="34" charset="-128"/>
              </a:rPr>
              <a:t>Promised to create a powerful German Empire</a:t>
            </a:r>
          </a:p>
          <a:p>
            <a:pPr marL="0" indent="0">
              <a:lnSpc>
                <a:spcPct val="80000"/>
              </a:lnSpc>
              <a:buClr>
                <a:schemeClr val="accent3"/>
              </a:buClr>
              <a:buFontTx/>
              <a:buChar char="-"/>
              <a:defRPr/>
            </a:pPr>
            <a:r>
              <a:rPr lang="en-US" altLang="en-US" sz="1800" dirty="0">
                <a:ea typeface="ＭＳ Ｐゴシック" pitchFamily="34" charset="-128"/>
              </a:rPr>
              <a:t>Nazi came to </a:t>
            </a:r>
            <a:r>
              <a:rPr lang="en-US" altLang="en-US" sz="1800" dirty="0" smtClean="0">
                <a:ea typeface="ＭＳ Ｐゴシック" pitchFamily="34" charset="-128"/>
              </a:rPr>
              <a:t>power:   Nazis </a:t>
            </a:r>
            <a:r>
              <a:rPr lang="en-US" altLang="en-US" sz="1800" dirty="0">
                <a:ea typeface="ＭＳ Ｐゴシック" pitchFamily="34" charset="-128"/>
              </a:rPr>
              <a:t>gained support as economy kept getting worse in Germany</a:t>
            </a:r>
          </a:p>
          <a:p>
            <a:r>
              <a:rPr lang="en-US" altLang="en-US" sz="1800" dirty="0">
                <a:ea typeface="ＭＳ Ｐゴシック" pitchFamily="34" charset="-128"/>
              </a:rPr>
              <a:t>1932 election = Nazis got 37% of the popular </a:t>
            </a:r>
            <a:r>
              <a:rPr lang="en-US" altLang="en-US" sz="1800" dirty="0" smtClean="0">
                <a:ea typeface="ＭＳ Ｐゴシック" pitchFamily="34" charset="-128"/>
              </a:rPr>
              <a:t>vote. Made </a:t>
            </a:r>
            <a:r>
              <a:rPr lang="en-US" altLang="en-US" sz="1800" dirty="0">
                <a:ea typeface="ＭＳ Ｐゴシック" pitchFamily="34" charset="-128"/>
              </a:rPr>
              <a:t>them the largest party in the Reichstag</a:t>
            </a:r>
          </a:p>
          <a:p>
            <a:r>
              <a:rPr lang="en-US" altLang="en-US" sz="1800" dirty="0">
                <a:ea typeface="ＭＳ Ｐゴシック" pitchFamily="34" charset="-128"/>
              </a:rPr>
              <a:t>1933 = Hitler appointed Chancellor by President </a:t>
            </a:r>
            <a:r>
              <a:rPr lang="en-US" altLang="en-US" sz="1800" dirty="0" smtClean="0">
                <a:ea typeface="ＭＳ Ｐゴシック" pitchFamily="34" charset="-128"/>
              </a:rPr>
              <a:t>Hindenburg. Hitler </a:t>
            </a:r>
            <a:r>
              <a:rPr lang="en-US" altLang="en-US" sz="1800" dirty="0">
                <a:ea typeface="ＭＳ Ｐゴシック" pitchFamily="34" charset="-128"/>
              </a:rPr>
              <a:t>calls for new elections</a:t>
            </a:r>
          </a:p>
          <a:p>
            <a:pPr>
              <a:lnSpc>
                <a:spcPct val="90000"/>
              </a:lnSpc>
            </a:pPr>
            <a:r>
              <a:rPr lang="en-US" altLang="en-US" sz="1800" dirty="0">
                <a:ea typeface="ＭＳ Ｐゴシック" pitchFamily="34" charset="-128"/>
              </a:rPr>
              <a:t>Voting = marked by intimidation &amp; violence</a:t>
            </a:r>
          </a:p>
          <a:p>
            <a:pPr>
              <a:lnSpc>
                <a:spcPct val="90000"/>
              </a:lnSpc>
            </a:pPr>
            <a:r>
              <a:rPr lang="en-US" altLang="en-US" sz="1800" dirty="0">
                <a:ea typeface="ＭＳ Ｐゴシック" pitchFamily="34" charset="-128"/>
              </a:rPr>
              <a:t>Reichstag building mysteriously burned </a:t>
            </a:r>
            <a:r>
              <a:rPr lang="en-US" altLang="en-US" sz="1800" dirty="0" smtClean="0">
                <a:ea typeface="ＭＳ Ｐゴシック" pitchFamily="34" charset="-128"/>
              </a:rPr>
              <a:t>down: Hitler </a:t>
            </a:r>
            <a:r>
              <a:rPr lang="en-US" altLang="en-US" sz="1800" dirty="0">
                <a:ea typeface="ＭＳ Ｐゴシック" pitchFamily="34" charset="-128"/>
              </a:rPr>
              <a:t>blamed the </a:t>
            </a:r>
            <a:r>
              <a:rPr lang="en-US" altLang="en-US" sz="1800" dirty="0" smtClean="0">
                <a:ea typeface="ＭＳ Ｐゴシック" pitchFamily="34" charset="-128"/>
              </a:rPr>
              <a:t>Communists; Nazis </a:t>
            </a:r>
            <a:r>
              <a:rPr lang="en-US" altLang="en-US" sz="1800" dirty="0">
                <a:ea typeface="ＭＳ Ｐゴシック" pitchFamily="34" charset="-128"/>
              </a:rPr>
              <a:t>got more support because people were so afraid</a:t>
            </a:r>
          </a:p>
          <a:p>
            <a:pPr lvl="1">
              <a:lnSpc>
                <a:spcPct val="90000"/>
              </a:lnSpc>
            </a:pPr>
            <a:r>
              <a:rPr lang="en-US" altLang="en-US" sz="1800" dirty="0">
                <a:ea typeface="ＭＳ Ｐゴシック" pitchFamily="34" charset="-128"/>
              </a:rPr>
              <a:t>Nazis got even more seats in the Reichstag in 1933 election</a:t>
            </a:r>
          </a:p>
          <a:p>
            <a:r>
              <a:rPr lang="en-US" altLang="en-US" sz="1800" dirty="0">
                <a:ea typeface="ＭＳ Ｐゴシック" pitchFamily="34" charset="-128"/>
              </a:rPr>
              <a:t>Hitler pushed for the </a:t>
            </a:r>
            <a:r>
              <a:rPr lang="en-US" altLang="en-US" sz="1800" u="sng" dirty="0">
                <a:ea typeface="ＭＳ Ｐゴシック" pitchFamily="34" charset="-128"/>
              </a:rPr>
              <a:t>Enabling Act</a:t>
            </a:r>
            <a:r>
              <a:rPr lang="en-US" altLang="en-US" sz="1800" dirty="0">
                <a:ea typeface="ＭＳ Ｐゴシック" pitchFamily="34" charset="-128"/>
              </a:rPr>
              <a:t> = made him absolute dictator for 1 year</a:t>
            </a:r>
          </a:p>
          <a:p>
            <a:pPr lvl="1"/>
            <a:r>
              <a:rPr lang="en-US" altLang="en-US" sz="1800" dirty="0">
                <a:ea typeface="ＭＳ Ｐゴシック" pitchFamily="34" charset="-128"/>
              </a:rPr>
              <a:t>Could pass laws without the Reichstag or the President</a:t>
            </a:r>
          </a:p>
          <a:p>
            <a:r>
              <a:rPr lang="en-US" altLang="en-US" sz="1800" dirty="0">
                <a:ea typeface="ＭＳ Ｐゴシック" pitchFamily="34" charset="-128"/>
              </a:rPr>
              <a:t>1934 = President Hindenburg </a:t>
            </a:r>
            <a:r>
              <a:rPr lang="en-US" altLang="en-US" sz="1800" dirty="0" smtClean="0">
                <a:ea typeface="ＭＳ Ｐゴシック" pitchFamily="34" charset="-128"/>
              </a:rPr>
              <a:t>died. Hitler </a:t>
            </a:r>
            <a:r>
              <a:rPr lang="en-US" altLang="en-US" sz="1800" dirty="0">
                <a:ea typeface="ＭＳ Ｐゴシック" pitchFamily="34" charset="-128"/>
              </a:rPr>
              <a:t>blended the positions of President and </a:t>
            </a:r>
            <a:r>
              <a:rPr lang="en-US" altLang="en-US" sz="1800" dirty="0" smtClean="0">
                <a:ea typeface="ＭＳ Ｐゴシック" pitchFamily="34" charset="-128"/>
              </a:rPr>
              <a:t>Chancellor. Now </a:t>
            </a:r>
            <a:r>
              <a:rPr lang="en-US" altLang="en-US" sz="1800" dirty="0">
                <a:ea typeface="ＭＳ Ｐゴシック" pitchFamily="34" charset="-128"/>
              </a:rPr>
              <a:t>just 1 </a:t>
            </a:r>
            <a:r>
              <a:rPr lang="en-US" altLang="en-US" sz="1800" dirty="0" smtClean="0">
                <a:ea typeface="ＭＳ Ｐゴシック" pitchFamily="34" charset="-128"/>
              </a:rPr>
              <a:t>leader</a:t>
            </a:r>
            <a:endParaRPr lang="en-US" sz="1050" dirty="0"/>
          </a:p>
        </p:txBody>
      </p:sp>
      <p:sp>
        <p:nvSpPr>
          <p:cNvPr id="3" name="Title 2"/>
          <p:cNvSpPr>
            <a:spLocks noGrp="1"/>
          </p:cNvSpPr>
          <p:nvPr>
            <p:ph type="title"/>
          </p:nvPr>
        </p:nvSpPr>
        <p:spPr>
          <a:xfrm>
            <a:off x="457200" y="338328"/>
            <a:ext cx="8229600" cy="499872"/>
          </a:xfrm>
        </p:spPr>
        <p:txBody>
          <a:bodyPr>
            <a:normAutofit fontScale="90000"/>
          </a:bodyPr>
          <a:lstStyle/>
          <a:p>
            <a:r>
              <a:rPr lang="en-US" altLang="en-US" sz="2800" dirty="0">
                <a:ea typeface="ＭＳ Ｐゴシック" pitchFamily="34" charset="-128"/>
              </a:rPr>
              <a:t>Factors Explaining the Nazi Rise to Power</a:t>
            </a:r>
            <a:endParaRPr lang="en-US" sz="2800" dirty="0"/>
          </a:p>
        </p:txBody>
      </p:sp>
    </p:spTree>
    <p:extLst>
      <p:ext uri="{BB962C8B-B14F-4D97-AF65-F5344CB8AC3E}">
        <p14:creationId xmlns:p14="http://schemas.microsoft.com/office/powerpoint/2010/main" val="431480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a:xfrm>
            <a:off x="457200" y="1066800"/>
            <a:ext cx="8229600" cy="5064125"/>
          </a:xfrm>
        </p:spPr>
        <p:txBody>
          <a:bodyPr>
            <a:normAutofit lnSpcReduction="10000"/>
          </a:bodyPr>
          <a:lstStyle/>
          <a:p>
            <a:pPr marL="274320" indent="-274320" eaLnBrk="1" fontAlgn="auto" hangingPunct="1">
              <a:spcAft>
                <a:spcPts val="0"/>
              </a:spcAft>
              <a:buClr>
                <a:schemeClr val="accent3"/>
              </a:buClr>
              <a:buFont typeface="Wingdings 2"/>
              <a:buChar char=""/>
              <a:defRPr/>
            </a:pPr>
            <a:r>
              <a:rPr lang="en-NZ" sz="2000" dirty="0" smtClean="0"/>
              <a:t>France: blamed Germany for causing the war, and wanted Germany to pay reparations.</a:t>
            </a:r>
          </a:p>
          <a:p>
            <a:pPr marL="274320" indent="-274320" eaLnBrk="1" fontAlgn="auto" hangingPunct="1">
              <a:spcAft>
                <a:spcPts val="0"/>
              </a:spcAft>
              <a:buClr>
                <a:schemeClr val="accent3"/>
              </a:buClr>
              <a:buFont typeface="Wingdings 2"/>
              <a:buChar char=""/>
              <a:defRPr/>
            </a:pPr>
            <a:r>
              <a:rPr lang="en-NZ" sz="2000" dirty="0" smtClean="0"/>
              <a:t>Treaty of Versailles (1919): It was unjust, very severe and humiliating treaty forced on Germany. Germany’s territories and overseas colonies were taken away from her and had to pay heaviest war indemnity.  It hurt the honour and prestige of Germany.  Therefore, they wanted to take revenge against the Allies and Hitler exploited their feelings and establish dictatorship in Germany.</a:t>
            </a:r>
          </a:p>
          <a:p>
            <a:pPr marL="640080" lvl="1" indent="-246888" eaLnBrk="1" fontAlgn="auto" hangingPunct="1">
              <a:spcAft>
                <a:spcPts val="0"/>
              </a:spcAft>
              <a:buFont typeface="Wingdings 2"/>
              <a:buChar char=""/>
              <a:defRPr/>
            </a:pPr>
            <a:r>
              <a:rPr lang="en-NZ" sz="2000" dirty="0" smtClean="0"/>
              <a:t>France and Britain – insisted on punishing Germany</a:t>
            </a:r>
          </a:p>
          <a:p>
            <a:pPr marL="640080" lvl="1" indent="-246888" eaLnBrk="1" fontAlgn="auto" hangingPunct="1">
              <a:spcAft>
                <a:spcPts val="0"/>
              </a:spcAft>
              <a:buFont typeface="Wingdings 2"/>
              <a:buChar char=""/>
              <a:defRPr/>
            </a:pPr>
            <a:r>
              <a:rPr lang="en-NZ" sz="2000" dirty="0" smtClean="0"/>
              <a:t>Article 231: Germany to accept responsibility for causing war.</a:t>
            </a:r>
          </a:p>
          <a:p>
            <a:pPr marL="640080" lvl="1" indent="-246888" eaLnBrk="1" fontAlgn="auto" hangingPunct="1">
              <a:spcAft>
                <a:spcPts val="0"/>
              </a:spcAft>
              <a:buFont typeface="Wingdings 2"/>
              <a:buChar char=""/>
              <a:defRPr/>
            </a:pPr>
            <a:r>
              <a:rPr lang="en-NZ" sz="2000" dirty="0" smtClean="0"/>
              <a:t>USA: not in favour of harsh penalty to Germany.</a:t>
            </a:r>
          </a:p>
          <a:p>
            <a:pPr marL="640080" lvl="1" indent="-246888" eaLnBrk="1" fontAlgn="auto" hangingPunct="1">
              <a:spcAft>
                <a:spcPts val="0"/>
              </a:spcAft>
              <a:buFont typeface="Wingdings 2"/>
              <a:buChar char=""/>
              <a:defRPr/>
            </a:pPr>
            <a:r>
              <a:rPr lang="en-NZ" sz="2000" dirty="0" smtClean="0"/>
              <a:t>Germany lost all colonies overseas and some territory in Europe</a:t>
            </a:r>
          </a:p>
          <a:p>
            <a:pPr marL="640080" lvl="1" indent="-246888" eaLnBrk="1" fontAlgn="auto" hangingPunct="1">
              <a:spcAft>
                <a:spcPts val="0"/>
              </a:spcAft>
              <a:buFont typeface="Wingdings 2"/>
              <a:buChar char=""/>
              <a:defRPr/>
            </a:pPr>
            <a:r>
              <a:rPr lang="en-NZ" sz="2000" dirty="0" smtClean="0"/>
              <a:t>Germany ordered to reduce its army.</a:t>
            </a:r>
          </a:p>
          <a:p>
            <a:pPr marL="640080" lvl="1" indent="-246888" eaLnBrk="1" fontAlgn="auto" hangingPunct="1">
              <a:spcAft>
                <a:spcPts val="0"/>
              </a:spcAft>
              <a:buFont typeface="Wingdings 2"/>
              <a:buChar char=""/>
              <a:defRPr/>
            </a:pPr>
            <a:r>
              <a:rPr lang="en-NZ" sz="2000" dirty="0" smtClean="0"/>
              <a:t>Germany ordered to pay reparation (6,000,000,000 GBP)</a:t>
            </a:r>
          </a:p>
          <a:p>
            <a:pPr marL="274320" indent="-274320" eaLnBrk="1" fontAlgn="auto" hangingPunct="1">
              <a:spcAft>
                <a:spcPts val="0"/>
              </a:spcAft>
              <a:buClr>
                <a:schemeClr val="accent3"/>
              </a:buClr>
              <a:buFont typeface="Wingdings 2"/>
              <a:buChar char=""/>
              <a:defRPr/>
            </a:pPr>
            <a:r>
              <a:rPr lang="en-NZ" sz="2000" dirty="0" smtClean="0"/>
              <a:t>Austria-Hungary Empire broken up; new states born.</a:t>
            </a:r>
          </a:p>
        </p:txBody>
      </p:sp>
      <p:sp>
        <p:nvSpPr>
          <p:cNvPr id="4" name="Footer Placeholder 3"/>
          <p:cNvSpPr>
            <a:spLocks noGrp="1"/>
          </p:cNvSpPr>
          <p:nvPr>
            <p:ph type="ftr" sz="quarter" idx="11"/>
          </p:nvPr>
        </p:nvSpPr>
        <p:spPr/>
        <p:txBody>
          <a:bodyPr/>
          <a:lstStyle/>
          <a:p>
            <a:pPr>
              <a:defRPr/>
            </a:pPr>
            <a:r>
              <a:rPr lang="en-US" altLang="en-US" dirty="0"/>
              <a:t>©2011, The McGraw-Hill Companies, Inc. All Rights Reserved.</a:t>
            </a:r>
          </a:p>
        </p:txBody>
      </p:sp>
      <p:sp>
        <p:nvSpPr>
          <p:cNvPr id="717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2CFC1B40-FF29-4C71-AF0B-D5220D00C64E}" type="slidenum">
              <a:rPr lang="en-US" altLang="en-US" smtClean="0">
                <a:latin typeface="Times New Roman" pitchFamily="18" charset="0"/>
              </a:rPr>
              <a:pPr eaLnBrk="1" hangingPunct="1"/>
              <a:t>2</a:t>
            </a:fld>
            <a:endParaRPr lang="en-US" altLang="en-US" smtClean="0">
              <a:latin typeface="Times New Roman" pitchFamily="18" charset="0"/>
            </a:endParaRPr>
          </a:p>
        </p:txBody>
      </p:sp>
      <p:sp>
        <p:nvSpPr>
          <p:cNvPr id="7170" name="Title 1"/>
          <p:cNvSpPr>
            <a:spLocks noGrp="1"/>
          </p:cNvSpPr>
          <p:nvPr>
            <p:ph type="title"/>
          </p:nvPr>
        </p:nvSpPr>
        <p:spPr/>
        <p:txBody>
          <a:bodyPr/>
          <a:lstStyle/>
          <a:p>
            <a:pPr eaLnBrk="1" hangingPunct="1"/>
            <a:r>
              <a:rPr lang="en-NZ" sz="2400" dirty="0" smtClean="0"/>
              <a:t>Consequences of the war and Reasons for Rise of Dictatorship</a:t>
            </a:r>
            <a:endParaRPr lang="en-GB" sz="2400" dirty="0" smtClean="0"/>
          </a:p>
        </p:txBody>
      </p:sp>
    </p:spTree>
    <p:extLst>
      <p:ext uri="{BB962C8B-B14F-4D97-AF65-F5344CB8AC3E}">
        <p14:creationId xmlns:p14="http://schemas.microsoft.com/office/powerpoint/2010/main" val="34030181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2"/>
          <p:cNvSpPr>
            <a:spLocks noGrp="1"/>
          </p:cNvSpPr>
          <p:nvPr>
            <p:ph idx="1"/>
          </p:nvPr>
        </p:nvSpPr>
        <p:spPr>
          <a:xfrm>
            <a:off x="457200" y="1600200"/>
            <a:ext cx="8381999" cy="4953000"/>
          </a:xfrm>
        </p:spPr>
        <p:txBody>
          <a:bodyPr>
            <a:normAutofit fontScale="62500" lnSpcReduction="20000"/>
          </a:bodyPr>
          <a:lstStyle/>
          <a:p>
            <a:pPr marL="0" indent="0" eaLnBrk="1" hangingPunct="1">
              <a:buNone/>
            </a:pPr>
            <a:r>
              <a:rPr lang="en-US" sz="3600" dirty="0" smtClean="0"/>
              <a:t> i) </a:t>
            </a:r>
            <a:r>
              <a:rPr lang="en-US" sz="3600" dirty="0" smtClean="0"/>
              <a:t>To have faith in the totalitarian rule. ii) To despise democratic political systems. iii) To hold that the state is supreme and it could suppress the fundamental rights and freedoms of individuals. iv) To uphold One – Party and one leader. v) To believe in aggressive nationalism and imperialism. vi) To regard war as an instrument for furthering national interests. vii) To uphold intensely nationalistic, anti – communist, anti – democratic, rule.</a:t>
            </a:r>
          </a:p>
          <a:p>
            <a:pPr marL="0" indent="0">
              <a:buNone/>
            </a:pPr>
            <a:endParaRPr lang="en-US" sz="3600" b="1" dirty="0"/>
          </a:p>
          <a:p>
            <a:pPr marL="0" indent="0">
              <a:buNone/>
            </a:pPr>
            <a:r>
              <a:rPr lang="en-US" sz="3600" b="1" smtClean="0"/>
              <a:t> </a:t>
            </a:r>
            <a:r>
              <a:rPr lang="en-US" sz="3600" dirty="0"/>
              <a:t>i) Discontent after the Treaty of Versailles. ii) Economic crisis – unemployment and decline in production in agriculture and trade. iii) Hatred for democratic principles and preference for totalitarian system and one party rule. iv) Fear of the spread of Communism. v) Political instability and class conflict between the aristocrats and the common people. vi) Failure of the League of Nations. vii) Leadership provided by Mussolini and Hitler</a:t>
            </a:r>
          </a:p>
          <a:p>
            <a:pPr eaLnBrk="1" hangingPunct="1"/>
            <a:endParaRPr lang="en-US" sz="2800" dirty="0" smtClean="0"/>
          </a:p>
          <a:p>
            <a:pPr eaLnBrk="1" hangingPunct="1"/>
            <a:r>
              <a:rPr lang="en-US" sz="1800" dirty="0" smtClean="0"/>
              <a:t> </a:t>
            </a:r>
          </a:p>
        </p:txBody>
      </p:sp>
      <p:sp>
        <p:nvSpPr>
          <p:cNvPr id="5837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672A4B77-11E6-4D5C-978D-C7C730413972}" type="slidenum">
              <a:rPr lang="en-US" altLang="en-US" smtClean="0">
                <a:latin typeface="Times New Roman" pitchFamily="18" charset="0"/>
              </a:rPr>
              <a:pPr eaLnBrk="1" hangingPunct="1"/>
              <a:t>20</a:t>
            </a:fld>
            <a:endParaRPr lang="en-US" altLang="en-US" smtClean="0">
              <a:latin typeface="Times New Roman" pitchFamily="18" charset="0"/>
            </a:endParaRPr>
          </a:p>
        </p:txBody>
      </p:sp>
      <p:sp>
        <p:nvSpPr>
          <p:cNvPr id="58370" name="Title 1"/>
          <p:cNvSpPr>
            <a:spLocks noGrp="1"/>
          </p:cNvSpPr>
          <p:nvPr>
            <p:ph type="title"/>
          </p:nvPr>
        </p:nvSpPr>
        <p:spPr/>
        <p:txBody>
          <a:bodyPr/>
          <a:lstStyle/>
          <a:p>
            <a:pPr eaLnBrk="1" hangingPunct="1"/>
            <a:r>
              <a:rPr lang="en-US" sz="3200" b="1" smtClean="0"/>
              <a:t>State the similarity between the AIMS of Fascism and Nazism</a:t>
            </a:r>
            <a:endParaRPr lang="en-US" sz="3200" smtClean="0"/>
          </a:p>
        </p:txBody>
      </p:sp>
    </p:spTree>
    <p:extLst>
      <p:ext uri="{BB962C8B-B14F-4D97-AF65-F5344CB8AC3E}">
        <p14:creationId xmlns:p14="http://schemas.microsoft.com/office/powerpoint/2010/main" val="26566120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1" y="1905000"/>
            <a:ext cx="7747000" cy="4221163"/>
          </a:xfrm>
        </p:spPr>
        <p:txBody>
          <a:bodyPr>
            <a:normAutofit fontScale="92500" lnSpcReduction="10000"/>
          </a:bodyPr>
          <a:lstStyle/>
          <a:p>
            <a:r>
              <a:rPr kumimoji="1" lang="en-US" altLang="en-US" sz="2800" dirty="0">
                <a:ea typeface="ＭＳ Ｐゴシック" pitchFamily="34" charset="-128"/>
              </a:rPr>
              <a:t>After WWI: Germany, Italy, and Russia turned to a new form of dictatorship = </a:t>
            </a:r>
            <a:r>
              <a:rPr kumimoji="1" lang="en-US" altLang="en-US" sz="2800" u="sng" dirty="0">
                <a:ea typeface="ＭＳ Ｐゴシック" pitchFamily="34" charset="-128"/>
              </a:rPr>
              <a:t>totalitarianism</a:t>
            </a:r>
            <a:endParaRPr kumimoji="1" lang="en-US" altLang="en-US" sz="2800" dirty="0">
              <a:ea typeface="ＭＳ Ｐゴシック" pitchFamily="34" charset="-128"/>
            </a:endParaRPr>
          </a:p>
          <a:p>
            <a:pPr lvl="1"/>
            <a:r>
              <a:rPr kumimoji="1" lang="en-US" altLang="en-US" sz="2800" dirty="0">
                <a:ea typeface="ＭＳ Ｐゴシック" pitchFamily="34" charset="-128"/>
              </a:rPr>
              <a:t>Government has total control over every aspect of the people’s </a:t>
            </a:r>
            <a:r>
              <a:rPr kumimoji="1" lang="en-US" altLang="en-US" sz="2800" dirty="0" smtClean="0">
                <a:ea typeface="ＭＳ Ｐゴシック" pitchFamily="34" charset="-128"/>
              </a:rPr>
              <a:t>lives; The </a:t>
            </a:r>
            <a:r>
              <a:rPr kumimoji="1" lang="en-US" altLang="en-US" sz="2800" dirty="0">
                <a:ea typeface="ＭＳ Ｐゴシック" pitchFamily="34" charset="-128"/>
              </a:rPr>
              <a:t>individual is a servant of the </a:t>
            </a:r>
            <a:r>
              <a:rPr kumimoji="1" lang="en-US" altLang="en-US" sz="2800" dirty="0" smtClean="0">
                <a:ea typeface="ＭＳ Ｐゴシック" pitchFamily="34" charset="-128"/>
              </a:rPr>
              <a:t>state; Books</a:t>
            </a:r>
            <a:r>
              <a:rPr kumimoji="1" lang="en-US" altLang="en-US" sz="2800" dirty="0">
                <a:ea typeface="ＭＳ Ｐゴシック" pitchFamily="34" charset="-128"/>
              </a:rPr>
              <a:t>, radio, films, and schools used to promote the government’s philosophy</a:t>
            </a:r>
          </a:p>
          <a:p>
            <a:pPr>
              <a:lnSpc>
                <a:spcPct val="90000"/>
              </a:lnSpc>
            </a:pPr>
            <a:r>
              <a:rPr lang="en-US" altLang="en-US" b="1" dirty="0">
                <a:ea typeface="ＭＳ Ｐゴシック" pitchFamily="34" charset="-128"/>
              </a:rPr>
              <a:t>Fascism grew in Italy and Germany</a:t>
            </a:r>
          </a:p>
          <a:p>
            <a:pPr>
              <a:lnSpc>
                <a:spcPct val="90000"/>
              </a:lnSpc>
            </a:pPr>
            <a:r>
              <a:rPr lang="en-US" altLang="en-US" u="sng" dirty="0">
                <a:ea typeface="ＭＳ Ｐゴシック" pitchFamily="34" charset="-128"/>
              </a:rPr>
              <a:t>Fascism =</a:t>
            </a:r>
            <a:r>
              <a:rPr lang="en-US" altLang="en-US" dirty="0">
                <a:ea typeface="ＭＳ Ｐゴシック" pitchFamily="34" charset="-128"/>
              </a:rPr>
              <a:t> a political philosophy that advocates the glorification of the </a:t>
            </a:r>
            <a:r>
              <a:rPr lang="en-US" altLang="en-US" dirty="0" smtClean="0">
                <a:ea typeface="ＭＳ Ｐゴシック" pitchFamily="34" charset="-128"/>
              </a:rPr>
              <a:t>state </a:t>
            </a:r>
            <a:r>
              <a:rPr lang="en-US" altLang="en-US" sz="3000" dirty="0" smtClean="0">
                <a:ea typeface="ＭＳ Ｐゴシック" pitchFamily="34" charset="-128"/>
              </a:rPr>
              <a:t>Single-party system; One ruler; Aggressive nationalism; The </a:t>
            </a:r>
            <a:r>
              <a:rPr lang="en-US" altLang="en-US" sz="3000" dirty="0">
                <a:ea typeface="ＭＳ Ｐゴシック" pitchFamily="34" charset="-128"/>
              </a:rPr>
              <a:t>state has absolute authority</a:t>
            </a:r>
          </a:p>
          <a:p>
            <a:endParaRPr lang="en-US" dirty="0"/>
          </a:p>
        </p:txBody>
      </p:sp>
      <p:sp>
        <p:nvSpPr>
          <p:cNvPr id="3" name="Title 2"/>
          <p:cNvSpPr>
            <a:spLocks noGrp="1"/>
          </p:cNvSpPr>
          <p:nvPr>
            <p:ph type="title"/>
          </p:nvPr>
        </p:nvSpPr>
        <p:spPr/>
        <p:txBody>
          <a:bodyPr/>
          <a:lstStyle/>
          <a:p>
            <a:r>
              <a:rPr lang="en-US" dirty="0" smtClean="0"/>
              <a:t>New Forms of Government</a:t>
            </a:r>
            <a:endParaRPr lang="en-US" dirty="0"/>
          </a:p>
        </p:txBody>
      </p:sp>
    </p:spTree>
    <p:extLst>
      <p:ext uri="{BB962C8B-B14F-4D97-AF65-F5344CB8AC3E}">
        <p14:creationId xmlns:p14="http://schemas.microsoft.com/office/powerpoint/2010/main" val="3867830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a:xfrm>
            <a:off x="445770" y="1447800"/>
            <a:ext cx="8241030" cy="4678363"/>
          </a:xfrm>
        </p:spPr>
        <p:txBody>
          <a:bodyPr>
            <a:normAutofit fontScale="85000" lnSpcReduction="10000"/>
          </a:bodyPr>
          <a:lstStyle/>
          <a:p>
            <a:pPr eaLnBrk="1" hangingPunct="1"/>
            <a:r>
              <a:rPr lang="en-US" b="1" dirty="0"/>
              <a:t>Dissatisfaction of Italy</a:t>
            </a:r>
            <a:r>
              <a:rPr lang="en-US" dirty="0" smtClean="0"/>
              <a:t>: Italy joined the Allies in IWW with many hopes but they were not realized. After all war Italy became bankrupt. Italy also did not get much territory as expected in Paris Peace Conference.  Italy lost large number of people in War and there was widespread poverty and disorder. Government was not able to solve the economic problem. Mussolini gained power and set up dictatorship</a:t>
            </a:r>
          </a:p>
          <a:p>
            <a:r>
              <a:rPr lang="en-US" b="1" dirty="0"/>
              <a:t>Failure of Democracies</a:t>
            </a:r>
            <a:r>
              <a:rPr lang="en-US" dirty="0"/>
              <a:t>: After IWW, many democratic government failed to solve their economic, social and political problems. It gave rise to dictatorships in these countries and power went into the hands of single person who came to be called as Dictator. He slowly assumed all the power of the state. There was no freedom of the press and speech and no right were given to the general public. </a:t>
            </a:r>
            <a:endParaRPr lang="en-US" dirty="0" smtClean="0"/>
          </a:p>
          <a:p>
            <a:r>
              <a:rPr lang="en-US" b="1" dirty="0" smtClean="0"/>
              <a:t>Allies enforced harsh terms on Germany by the Treaty of Versailles </a:t>
            </a:r>
            <a:r>
              <a:rPr lang="en-US" dirty="0" smtClean="0"/>
              <a:t>but </a:t>
            </a:r>
            <a:r>
              <a:rPr lang="en-US" dirty="0"/>
              <a:t>the powerful countries like England, France and America failed to impose these terms. They failed to check the rise of dictatorships.</a:t>
            </a:r>
          </a:p>
          <a:p>
            <a:endParaRPr lang="en-US" dirty="0"/>
          </a:p>
          <a:p>
            <a:pPr eaLnBrk="1" hangingPunct="1"/>
            <a:endParaRPr lang="en-US" dirty="0" smtClean="0"/>
          </a:p>
        </p:txBody>
      </p:sp>
      <p:sp>
        <p:nvSpPr>
          <p:cNvPr id="4" name="Footer Placeholder 3"/>
          <p:cNvSpPr>
            <a:spLocks noGrp="1"/>
          </p:cNvSpPr>
          <p:nvPr>
            <p:ph type="ftr" sz="quarter" idx="11"/>
          </p:nvPr>
        </p:nvSpPr>
        <p:spPr/>
        <p:txBody>
          <a:bodyPr/>
          <a:lstStyle/>
          <a:p>
            <a:pPr>
              <a:defRPr/>
            </a:pPr>
            <a:r>
              <a:rPr lang="en-US" altLang="en-US"/>
              <a:t>©2011, The McGraw-Hill Companies, Inc. All Rights Reserved.</a:t>
            </a:r>
          </a:p>
        </p:txBody>
      </p:sp>
      <p:sp>
        <p:nvSpPr>
          <p:cNvPr id="8197"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8CC77C77-DDE7-439A-8DD5-292F88C6BAFA}" type="slidenum">
              <a:rPr lang="en-US" altLang="en-US" smtClean="0">
                <a:latin typeface="Times New Roman" pitchFamily="18" charset="0"/>
              </a:rPr>
              <a:pPr eaLnBrk="1" hangingPunct="1"/>
              <a:t>4</a:t>
            </a:fld>
            <a:endParaRPr lang="en-US" altLang="en-US" smtClean="0">
              <a:latin typeface="Times New Roman" pitchFamily="18" charset="0"/>
            </a:endParaRPr>
          </a:p>
        </p:txBody>
      </p:sp>
      <p:sp>
        <p:nvSpPr>
          <p:cNvPr id="8194" name="Title 1"/>
          <p:cNvSpPr>
            <a:spLocks noGrp="1"/>
          </p:cNvSpPr>
          <p:nvPr>
            <p:ph type="title"/>
          </p:nvPr>
        </p:nvSpPr>
        <p:spPr/>
        <p:txBody>
          <a:bodyPr/>
          <a:lstStyle/>
          <a:p>
            <a:pPr eaLnBrk="1" hangingPunct="1"/>
            <a:r>
              <a:rPr lang="en-US" smtClean="0"/>
              <a:t>Reasons for rise of Dictatorship</a:t>
            </a:r>
          </a:p>
        </p:txBody>
      </p:sp>
    </p:spTree>
    <p:extLst>
      <p:ext uri="{BB962C8B-B14F-4D97-AF65-F5344CB8AC3E}">
        <p14:creationId xmlns:p14="http://schemas.microsoft.com/office/powerpoint/2010/main" val="15707651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a:xfrm>
            <a:off x="457200" y="838200"/>
            <a:ext cx="8229600" cy="5292725"/>
          </a:xfrm>
        </p:spPr>
        <p:txBody>
          <a:bodyPr>
            <a:normAutofit fontScale="92500" lnSpcReduction="10000"/>
          </a:bodyPr>
          <a:lstStyle/>
          <a:p>
            <a:pPr marL="514350" indent="-514350" eaLnBrk="1" hangingPunct="1">
              <a:buFont typeface="Wingdings" pitchFamily="2" charset="2"/>
              <a:buAutoNum type="arabicParenR"/>
            </a:pPr>
            <a:r>
              <a:rPr lang="en-NZ" dirty="0" smtClean="0"/>
              <a:t>To reduce armaments.</a:t>
            </a:r>
          </a:p>
          <a:p>
            <a:pPr marL="514350" indent="-514350" eaLnBrk="1" hangingPunct="1">
              <a:buFont typeface="Wingdings" pitchFamily="2" charset="2"/>
              <a:buAutoNum type="arabicParenR"/>
            </a:pPr>
            <a:r>
              <a:rPr lang="en-NZ" dirty="0" smtClean="0"/>
              <a:t>To settle disputes by arbitration.</a:t>
            </a:r>
          </a:p>
          <a:p>
            <a:pPr marL="514350" indent="-514350" eaLnBrk="1" hangingPunct="1">
              <a:buFont typeface="Wingdings" pitchFamily="2" charset="2"/>
              <a:buAutoNum type="arabicParenR"/>
            </a:pPr>
            <a:r>
              <a:rPr lang="en-NZ" dirty="0" smtClean="0"/>
              <a:t>To fix borders.</a:t>
            </a:r>
          </a:p>
          <a:p>
            <a:pPr marL="514350" indent="-514350" eaLnBrk="1" hangingPunct="1">
              <a:buFont typeface="Wingdings" pitchFamily="2" charset="2"/>
              <a:buAutoNum type="arabicParenR"/>
            </a:pPr>
            <a:r>
              <a:rPr lang="en-NZ" dirty="0" smtClean="0"/>
              <a:t>Collective security: attack on one, defend by all.</a:t>
            </a:r>
          </a:p>
          <a:p>
            <a:pPr marL="514350" indent="-514350" eaLnBrk="1" hangingPunct="1">
              <a:buFont typeface="Wingdings" pitchFamily="2" charset="2"/>
              <a:buNone/>
            </a:pPr>
            <a:r>
              <a:rPr lang="en-NZ" dirty="0" smtClean="0"/>
              <a:t>US President Wilson’s idea, but USA never joined.</a:t>
            </a:r>
          </a:p>
          <a:p>
            <a:pPr marL="514350" indent="-514350" eaLnBrk="1" hangingPunct="1">
              <a:buFont typeface="Wingdings" pitchFamily="2" charset="2"/>
              <a:buNone/>
            </a:pPr>
            <a:r>
              <a:rPr lang="en-NZ" dirty="0" smtClean="0"/>
              <a:t>Germany joined, but left in 1926 when its re-armament was criticised.</a:t>
            </a:r>
          </a:p>
          <a:p>
            <a:pPr marL="514350" indent="-514350" eaLnBrk="1" hangingPunct="1">
              <a:buFont typeface="Wingdings" pitchFamily="2" charset="2"/>
              <a:buNone/>
            </a:pPr>
            <a:r>
              <a:rPr lang="en-NZ" dirty="0" smtClean="0"/>
              <a:t>Russia admitted in 1934, but expelled in 1939 – attack on Finland.</a:t>
            </a:r>
          </a:p>
          <a:p>
            <a:pPr marL="514350" indent="-514350" eaLnBrk="1" hangingPunct="1">
              <a:buFont typeface="Wingdings" pitchFamily="2" charset="2"/>
              <a:buNone/>
            </a:pPr>
            <a:r>
              <a:rPr lang="en-NZ" dirty="0" smtClean="0"/>
              <a:t>Japan: withdrew after criticisms of attack on China</a:t>
            </a:r>
          </a:p>
          <a:p>
            <a:r>
              <a:rPr lang="en-NZ" dirty="0"/>
              <a:t>Created a spirit of good will</a:t>
            </a:r>
          </a:p>
          <a:p>
            <a:r>
              <a:rPr lang="en-NZ" dirty="0"/>
              <a:t>Established the International Court of Justice and the International Labour Organisation.</a:t>
            </a:r>
          </a:p>
          <a:p>
            <a:r>
              <a:rPr lang="en-NZ" dirty="0"/>
              <a:t>The Great Depression 1929 and other events hampered the League of Nations.</a:t>
            </a:r>
          </a:p>
          <a:p>
            <a:pPr marL="514350" indent="-514350" eaLnBrk="1" hangingPunct="1">
              <a:buFont typeface="Wingdings" pitchFamily="2" charset="2"/>
              <a:buNone/>
            </a:pPr>
            <a:endParaRPr lang="en-NZ" dirty="0" smtClean="0"/>
          </a:p>
          <a:p>
            <a:pPr marL="514350" indent="-514350" eaLnBrk="1" hangingPunct="1">
              <a:buFont typeface="Wingdings" pitchFamily="2" charset="2"/>
              <a:buAutoNum type="arabicParenR"/>
            </a:pPr>
            <a:endParaRPr lang="en-GB" dirty="0" smtClean="0"/>
          </a:p>
        </p:txBody>
      </p:sp>
      <p:sp>
        <p:nvSpPr>
          <p:cNvPr id="4" name="Footer Placeholder 3"/>
          <p:cNvSpPr>
            <a:spLocks noGrp="1"/>
          </p:cNvSpPr>
          <p:nvPr>
            <p:ph type="ftr" sz="quarter" idx="11"/>
          </p:nvPr>
        </p:nvSpPr>
        <p:spPr/>
        <p:txBody>
          <a:bodyPr/>
          <a:lstStyle/>
          <a:p>
            <a:pPr>
              <a:defRPr/>
            </a:pPr>
            <a:r>
              <a:rPr lang="en-US" altLang="en-US" dirty="0"/>
              <a:t>©2011, The McGraw-Hill Companies, Inc. All Rights Reserved.</a:t>
            </a:r>
          </a:p>
        </p:txBody>
      </p:sp>
      <p:sp>
        <p:nvSpPr>
          <p:cNvPr id="11269"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66E71CDE-4F8D-4BCF-8913-2CE174DC92B8}" type="slidenum">
              <a:rPr lang="en-US" altLang="en-US" smtClean="0">
                <a:latin typeface="Times New Roman" pitchFamily="18" charset="0"/>
              </a:rPr>
              <a:pPr eaLnBrk="1" hangingPunct="1"/>
              <a:t>5</a:t>
            </a:fld>
            <a:endParaRPr lang="en-US" altLang="en-US" smtClean="0">
              <a:latin typeface="Times New Roman" pitchFamily="18" charset="0"/>
            </a:endParaRPr>
          </a:p>
        </p:txBody>
      </p:sp>
      <p:sp>
        <p:nvSpPr>
          <p:cNvPr id="11266" name="Title 1"/>
          <p:cNvSpPr>
            <a:spLocks noGrp="1"/>
          </p:cNvSpPr>
          <p:nvPr>
            <p:ph type="title"/>
          </p:nvPr>
        </p:nvSpPr>
        <p:spPr>
          <a:xfrm>
            <a:off x="457200" y="228600"/>
            <a:ext cx="8229600" cy="838200"/>
          </a:xfrm>
        </p:spPr>
        <p:txBody>
          <a:bodyPr/>
          <a:lstStyle/>
          <a:p>
            <a:pPr eaLnBrk="1" hangingPunct="1"/>
            <a:r>
              <a:rPr lang="en-NZ" sz="2400" smtClean="0"/>
              <a:t>League of Nations (1920): Later its failure also because cause of rise of Dictatorship</a:t>
            </a:r>
            <a:endParaRPr lang="en-GB" sz="2400" smtClean="0"/>
          </a:p>
        </p:txBody>
      </p:sp>
    </p:spTree>
    <p:extLst>
      <p:ext uri="{BB962C8B-B14F-4D97-AF65-F5344CB8AC3E}">
        <p14:creationId xmlns:p14="http://schemas.microsoft.com/office/powerpoint/2010/main" val="6454495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a:xfrm>
            <a:off x="872067" y="1524000"/>
            <a:ext cx="7408333" cy="4602163"/>
          </a:xfrm>
        </p:spPr>
        <p:txBody>
          <a:bodyPr>
            <a:normAutofit fontScale="77500" lnSpcReduction="20000"/>
          </a:bodyPr>
          <a:lstStyle/>
          <a:p>
            <a:pPr eaLnBrk="1" hangingPunct="1"/>
            <a:r>
              <a:rPr lang="en-US" sz="4000" dirty="0" smtClean="0"/>
              <a:t>From </a:t>
            </a:r>
            <a:r>
              <a:rPr lang="en-US" sz="4000" i="1" dirty="0" smtClean="0"/>
              <a:t>fasces</a:t>
            </a:r>
            <a:r>
              <a:rPr lang="en-US" sz="4000" dirty="0" smtClean="0"/>
              <a:t>, Roman symbol of authority</a:t>
            </a:r>
          </a:p>
          <a:p>
            <a:pPr lvl="1" eaLnBrk="1" hangingPunct="1"/>
            <a:r>
              <a:rPr lang="en-US" sz="4000" dirty="0" smtClean="0"/>
              <a:t>Axe surrounded by wooden rods </a:t>
            </a:r>
          </a:p>
          <a:p>
            <a:pPr eaLnBrk="1" hangingPunct="1"/>
            <a:r>
              <a:rPr lang="en-US" sz="4000" dirty="0" smtClean="0"/>
              <a:t>Originated with Benito Mussolini </a:t>
            </a:r>
          </a:p>
          <a:p>
            <a:pPr eaLnBrk="1" hangingPunct="1"/>
            <a:r>
              <a:rPr lang="en-US" sz="4000" dirty="0" smtClean="0"/>
              <a:t>Influenced Europe, Asia, Latin America</a:t>
            </a:r>
          </a:p>
          <a:p>
            <a:r>
              <a:rPr lang="en-US" sz="4600" dirty="0"/>
              <a:t>Fascism: Common </a:t>
            </a:r>
            <a:r>
              <a:rPr lang="en-US" sz="4600" dirty="0" smtClean="0"/>
              <a:t>Elements: </a:t>
            </a:r>
            <a:r>
              <a:rPr lang="en-US" sz="4000" dirty="0" smtClean="0"/>
              <a:t>Primacy </a:t>
            </a:r>
            <a:r>
              <a:rPr lang="en-US" sz="4000" dirty="0"/>
              <a:t>of state over the </a:t>
            </a:r>
            <a:r>
              <a:rPr lang="en-US" sz="4000" dirty="0" smtClean="0"/>
              <a:t>individual; Devotion </a:t>
            </a:r>
            <a:r>
              <a:rPr lang="en-US" sz="4000" dirty="0"/>
              <a:t>to a strong </a:t>
            </a:r>
            <a:r>
              <a:rPr lang="en-US" sz="4000" dirty="0" smtClean="0"/>
              <a:t>leader; Ethnocentric; Militaristic; </a:t>
            </a:r>
            <a:r>
              <a:rPr lang="en-US" sz="4000" dirty="0" err="1" smtClean="0"/>
              <a:t>Anti-communist;Chauvinistic</a:t>
            </a:r>
            <a:r>
              <a:rPr lang="en-US" sz="4000" dirty="0" smtClean="0"/>
              <a:t>; Xenophobic</a:t>
            </a:r>
            <a:endParaRPr lang="en-US" sz="4000" dirty="0"/>
          </a:p>
          <a:p>
            <a:pPr eaLnBrk="1" hangingPunct="1"/>
            <a:endParaRPr lang="en-US" sz="4000" dirty="0" smtClean="0"/>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4096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6FBC37C7-6ECB-4534-8623-B1AACE93B264}" type="slidenum">
              <a:rPr lang="en-US" altLang="en-US" smtClean="0">
                <a:latin typeface="Times New Roman" pitchFamily="18" charset="0"/>
              </a:rPr>
              <a:pPr eaLnBrk="1" hangingPunct="1"/>
              <a:t>6</a:t>
            </a:fld>
            <a:endParaRPr lang="en-US" altLang="en-US" smtClean="0">
              <a:latin typeface="Times New Roman" pitchFamily="18" charset="0"/>
            </a:endParaRPr>
          </a:p>
        </p:txBody>
      </p:sp>
      <p:sp>
        <p:nvSpPr>
          <p:cNvPr id="40962" name="Rectangle 2"/>
          <p:cNvSpPr>
            <a:spLocks noGrp="1" noChangeArrowheads="1"/>
          </p:cNvSpPr>
          <p:nvPr>
            <p:ph type="title"/>
          </p:nvPr>
        </p:nvSpPr>
        <p:spPr/>
        <p:txBody>
          <a:bodyPr/>
          <a:lstStyle/>
          <a:p>
            <a:pPr eaLnBrk="1" hangingPunct="1"/>
            <a:r>
              <a:rPr lang="en-US" smtClean="0"/>
              <a:t>The Growth of European Fascism</a:t>
            </a:r>
          </a:p>
        </p:txBody>
      </p:sp>
    </p:spTree>
    <p:extLst>
      <p:ext uri="{BB962C8B-B14F-4D97-AF65-F5344CB8AC3E}">
        <p14:creationId xmlns:p14="http://schemas.microsoft.com/office/powerpoint/2010/main" val="244264276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Content Placeholder 2"/>
          <p:cNvSpPr>
            <a:spLocks noGrp="1"/>
          </p:cNvSpPr>
          <p:nvPr>
            <p:ph idx="1"/>
          </p:nvPr>
        </p:nvSpPr>
        <p:spPr>
          <a:xfrm>
            <a:off x="609601" y="1905000"/>
            <a:ext cx="7670800" cy="4221163"/>
          </a:xfrm>
        </p:spPr>
        <p:txBody>
          <a:bodyPr>
            <a:normAutofit/>
          </a:bodyPr>
          <a:lstStyle/>
          <a:p>
            <a:pPr eaLnBrk="1" hangingPunct="1"/>
            <a:r>
              <a:rPr lang="en-US" sz="2000" dirty="0" smtClean="0"/>
              <a:t>1) Fascism is an intensely nationalistic, anti – communistic and anti – democratic movement which served as a model to dictatorial regimes in Italy and Germany. b. Where does the word Fascism come from? What does it symbolize and mean? </a:t>
            </a:r>
          </a:p>
          <a:p>
            <a:pPr eaLnBrk="1" hangingPunct="1"/>
            <a:r>
              <a:rPr lang="en-US" sz="2000" dirty="0" smtClean="0"/>
              <a:t>* The word Fascism has been derived from the Italian word “</a:t>
            </a:r>
            <a:r>
              <a:rPr lang="en-US" sz="2000" dirty="0" err="1" smtClean="0"/>
              <a:t>fascio</a:t>
            </a:r>
            <a:r>
              <a:rPr lang="en-US" sz="2000" dirty="0" smtClean="0"/>
              <a:t>” which means union or league. </a:t>
            </a:r>
          </a:p>
          <a:p>
            <a:pPr eaLnBrk="1" hangingPunct="1"/>
            <a:r>
              <a:rPr lang="en-US" sz="2000" dirty="0" smtClean="0"/>
              <a:t>* It also refers to the ancient Roman symbol of power; the ‘fasces’ was a bundle of sticks bound to an axe that symbolized unity and the authority of Roman officials to punish wrongdoers. </a:t>
            </a:r>
          </a:p>
          <a:p>
            <a:pPr eaLnBrk="1" hangingPunct="1"/>
            <a:r>
              <a:rPr lang="en-US" sz="2000" dirty="0" smtClean="0"/>
              <a:t>* Fascism means autocracy or dictatorship where the power of the State is vested in one man only; and it is obligatory for all the others to obey his orders.</a:t>
            </a:r>
          </a:p>
        </p:txBody>
      </p:sp>
      <p:sp>
        <p:nvSpPr>
          <p:cNvPr id="4" name="Footer Placeholder 3"/>
          <p:cNvSpPr>
            <a:spLocks noGrp="1"/>
          </p:cNvSpPr>
          <p:nvPr>
            <p:ph type="ftr" sz="quarter" idx="11"/>
          </p:nvPr>
        </p:nvSpPr>
        <p:spPr/>
        <p:txBody>
          <a:bodyPr/>
          <a:lstStyle/>
          <a:p>
            <a:pPr>
              <a:defRPr/>
            </a:pPr>
            <a:r>
              <a:rPr lang="en-US" altLang="en-US"/>
              <a:t>©2011, The McGraw-Hill Companies, Inc. All Rights Reserved.</a:t>
            </a:r>
          </a:p>
        </p:txBody>
      </p:sp>
      <p:sp>
        <p:nvSpPr>
          <p:cNvPr id="4301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A36E40A4-318B-4FA1-9CCC-738BC0F275DB}" type="slidenum">
              <a:rPr lang="en-US" altLang="en-US" smtClean="0">
                <a:latin typeface="Times New Roman" pitchFamily="18" charset="0"/>
              </a:rPr>
              <a:pPr eaLnBrk="1" hangingPunct="1"/>
              <a:t>7</a:t>
            </a:fld>
            <a:endParaRPr lang="en-US" altLang="en-US" smtClean="0">
              <a:latin typeface="Times New Roman" pitchFamily="18" charset="0"/>
            </a:endParaRPr>
          </a:p>
        </p:txBody>
      </p:sp>
      <p:sp>
        <p:nvSpPr>
          <p:cNvPr id="43010" name="Title 1"/>
          <p:cNvSpPr>
            <a:spLocks noGrp="1"/>
          </p:cNvSpPr>
          <p:nvPr>
            <p:ph type="title"/>
          </p:nvPr>
        </p:nvSpPr>
        <p:spPr>
          <a:xfrm>
            <a:off x="533400" y="533400"/>
            <a:ext cx="8229600" cy="1139825"/>
          </a:xfrm>
        </p:spPr>
        <p:txBody>
          <a:bodyPr/>
          <a:lstStyle/>
          <a:p>
            <a:pPr eaLnBrk="1" hangingPunct="1"/>
            <a:r>
              <a:rPr lang="en-US" sz="4400" smtClean="0"/>
              <a:t>What is Fascism?</a:t>
            </a:r>
            <a:endParaRPr lang="en-US" smtClean="0"/>
          </a:p>
        </p:txBody>
      </p:sp>
    </p:spTree>
    <p:extLst>
      <p:ext uri="{BB962C8B-B14F-4D97-AF65-F5344CB8AC3E}">
        <p14:creationId xmlns:p14="http://schemas.microsoft.com/office/powerpoint/2010/main" val="41859964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Content Placeholder 2"/>
          <p:cNvSpPr>
            <a:spLocks noGrp="1"/>
          </p:cNvSpPr>
          <p:nvPr>
            <p:ph idx="1"/>
          </p:nvPr>
        </p:nvSpPr>
        <p:spPr>
          <a:xfrm>
            <a:off x="304800" y="762000"/>
            <a:ext cx="8686800" cy="5867400"/>
          </a:xfrm>
        </p:spPr>
        <p:txBody>
          <a:bodyPr>
            <a:normAutofit/>
          </a:bodyPr>
          <a:lstStyle/>
          <a:p>
            <a:pPr marL="0" indent="0" eaLnBrk="1" hangingPunct="1"/>
            <a:r>
              <a:rPr lang="en-US" sz="2000" dirty="0" smtClean="0"/>
              <a:t>i) </a:t>
            </a:r>
            <a:r>
              <a:rPr lang="en-US" sz="2000" b="1" dirty="0" smtClean="0"/>
              <a:t>Discontentment after the Treaty of Versailles</a:t>
            </a:r>
            <a:r>
              <a:rPr lang="en-US" sz="2000" dirty="0" smtClean="0"/>
              <a:t>: Italy joined the Allies in the First World War to gain territories of Turkey and Germany. But by the Treaty of Versailles, she could get only Southern Tyrol and </a:t>
            </a:r>
            <a:r>
              <a:rPr lang="en-US" sz="2000" dirty="0" err="1" smtClean="0"/>
              <a:t>Trentino</a:t>
            </a:r>
            <a:r>
              <a:rPr lang="en-US" sz="2000" dirty="0" smtClean="0"/>
              <a:t>, and the coastal regions of Dalmatia. She could get no part of the German and Turkish colonial empire. </a:t>
            </a:r>
          </a:p>
          <a:p>
            <a:pPr marL="0" indent="0">
              <a:buNone/>
            </a:pPr>
            <a:r>
              <a:rPr lang="en-US" sz="2000" dirty="0" smtClean="0"/>
              <a:t>ii) </a:t>
            </a:r>
            <a:r>
              <a:rPr lang="en-US" sz="2000" b="1" dirty="0" smtClean="0"/>
              <a:t>Economic Crisis</a:t>
            </a:r>
            <a:r>
              <a:rPr lang="en-US" sz="2000" dirty="0" smtClean="0"/>
              <a:t>: Italy suffered heavy losses in terms of life and property in the First World War. After the War, many soldiers became unemployed. Trade and commerce were ruined leading to large – scale unemployment. There was a shortage of food grains. </a:t>
            </a:r>
            <a:r>
              <a:rPr lang="en-US" altLang="en-US" sz="2000" u="sng" dirty="0" smtClean="0">
                <a:ea typeface="ＭＳ Ｐゴシック" pitchFamily="34" charset="-128"/>
              </a:rPr>
              <a:t>Economic Distress; </a:t>
            </a:r>
            <a:r>
              <a:rPr lang="en-US" altLang="en-US" sz="2000" dirty="0" smtClean="0">
                <a:ea typeface="ＭＳ Ｐゴシック" pitchFamily="34" charset="-128"/>
              </a:rPr>
              <a:t>- </a:t>
            </a:r>
            <a:r>
              <a:rPr lang="en-US" altLang="en-US" sz="2000" dirty="0">
                <a:ea typeface="ＭＳ Ｐゴシック" pitchFamily="34" charset="-128"/>
              </a:rPr>
              <a:t>Inflation and high </a:t>
            </a:r>
            <a:r>
              <a:rPr lang="en-US" altLang="en-US" sz="2000" dirty="0" smtClean="0">
                <a:ea typeface="ＭＳ Ｐゴシック" pitchFamily="34" charset="-128"/>
              </a:rPr>
              <a:t>prices; - </a:t>
            </a:r>
            <a:r>
              <a:rPr lang="en-US" altLang="en-US" sz="2000" dirty="0">
                <a:ea typeface="ＭＳ Ｐゴシック" pitchFamily="34" charset="-128"/>
              </a:rPr>
              <a:t>Heavy taxes to pay for war </a:t>
            </a:r>
            <a:r>
              <a:rPr lang="en-US" altLang="en-US" sz="2000" dirty="0" smtClean="0">
                <a:ea typeface="ＭＳ Ｐゴシック" pitchFamily="34" charset="-128"/>
              </a:rPr>
              <a:t>costs; - </a:t>
            </a:r>
            <a:r>
              <a:rPr lang="en-US" altLang="en-US" sz="2000" dirty="0">
                <a:ea typeface="ＭＳ Ｐゴシック" pitchFamily="34" charset="-128"/>
              </a:rPr>
              <a:t>Widespread </a:t>
            </a:r>
            <a:r>
              <a:rPr lang="en-US" altLang="en-US" sz="2000" dirty="0" smtClean="0">
                <a:ea typeface="ＭＳ Ｐゴシック" pitchFamily="34" charset="-128"/>
              </a:rPr>
              <a:t>unemployment; - </a:t>
            </a:r>
            <a:r>
              <a:rPr lang="en-US" altLang="en-US" sz="2000" dirty="0">
                <a:ea typeface="ＭＳ Ｐゴシック" pitchFamily="34" charset="-128"/>
              </a:rPr>
              <a:t>Returning war </a:t>
            </a:r>
            <a:r>
              <a:rPr lang="en-US" altLang="en-US" sz="2000" dirty="0" err="1" smtClean="0">
                <a:ea typeface="ＭＳ Ｐゴシック" pitchFamily="34" charset="-128"/>
              </a:rPr>
              <a:t>vetarans</a:t>
            </a:r>
            <a:r>
              <a:rPr lang="en-US" altLang="en-US" sz="2000" dirty="0" smtClean="0">
                <a:ea typeface="ＭＳ Ｐゴシック" pitchFamily="34" charset="-128"/>
              </a:rPr>
              <a:t> </a:t>
            </a:r>
            <a:r>
              <a:rPr lang="en-US" altLang="en-US" sz="2000" dirty="0">
                <a:ea typeface="ＭＳ Ｐゴシック" pitchFamily="34" charset="-128"/>
              </a:rPr>
              <a:t>couldn’t find </a:t>
            </a:r>
            <a:r>
              <a:rPr lang="en-US" altLang="en-US" sz="2000" dirty="0" smtClean="0">
                <a:ea typeface="ＭＳ Ｐゴシック" pitchFamily="34" charset="-128"/>
              </a:rPr>
              <a:t>work; </a:t>
            </a:r>
            <a:r>
              <a:rPr lang="en-US" altLang="en-US" sz="2000" dirty="0">
                <a:ea typeface="ＭＳ Ｐゴシック" pitchFamily="34" charset="-128"/>
              </a:rPr>
              <a:t>Fascists promised to improve economic </a:t>
            </a:r>
            <a:r>
              <a:rPr lang="en-US" altLang="en-US" sz="2000" dirty="0" smtClean="0">
                <a:ea typeface="ＭＳ Ｐゴシック" pitchFamily="34" charset="-128"/>
              </a:rPr>
              <a:t>conditions</a:t>
            </a:r>
            <a:endParaRPr lang="en-US" sz="2000" dirty="0" smtClean="0"/>
          </a:p>
          <a:p>
            <a:pPr marL="0" indent="0" eaLnBrk="1" hangingPunct="1">
              <a:buNone/>
            </a:pPr>
            <a:r>
              <a:rPr lang="en-US" sz="2000" dirty="0" smtClean="0"/>
              <a:t>iii</a:t>
            </a:r>
            <a:r>
              <a:rPr lang="en-US" sz="2000" b="1" dirty="0" smtClean="0"/>
              <a:t>) Political Instability</a:t>
            </a:r>
            <a:r>
              <a:rPr lang="en-US" sz="2000" dirty="0" smtClean="0"/>
              <a:t>: Italy was governed by a series of coalition governments and there was no continuity in their policies. Governments were unable to deal with problems of unemployment, strikes and riots. </a:t>
            </a:r>
          </a:p>
          <a:p>
            <a:pPr marL="0" indent="0">
              <a:buNone/>
            </a:pPr>
            <a:r>
              <a:rPr lang="en-US" sz="2000" dirty="0" smtClean="0"/>
              <a:t>iv) </a:t>
            </a:r>
            <a:r>
              <a:rPr lang="en-US" sz="2000" b="1" dirty="0" smtClean="0"/>
              <a:t>Class Conflicts</a:t>
            </a:r>
            <a:r>
              <a:rPr lang="en-US" sz="2000" dirty="0" smtClean="0"/>
              <a:t>: The common man had been promised, during the war, that he would be rewarded greater attention to his economic needs, these promises were ignored and the common man was embittered. Thus, people wanted the control of the government to be in the hands of the common man. </a:t>
            </a:r>
          </a:p>
          <a:p>
            <a:pPr marL="0" indent="0"/>
            <a:endParaRPr lang="en-US" sz="1800" dirty="0"/>
          </a:p>
          <a:p>
            <a:endParaRPr lang="en-US" sz="1800" dirty="0"/>
          </a:p>
          <a:p>
            <a:pPr eaLnBrk="1" hangingPunct="1"/>
            <a:endParaRPr lang="en-US" sz="1800" dirty="0" smtClean="0"/>
          </a:p>
        </p:txBody>
      </p:sp>
      <p:sp>
        <p:nvSpPr>
          <p:cNvPr id="44037"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2161A44E-8F6C-4B8B-89AC-9A8EB0367C6C}" type="slidenum">
              <a:rPr lang="en-US" altLang="en-US" smtClean="0">
                <a:latin typeface="Times New Roman" pitchFamily="18" charset="0"/>
              </a:rPr>
              <a:pPr eaLnBrk="1" hangingPunct="1"/>
              <a:t>8</a:t>
            </a:fld>
            <a:endParaRPr lang="en-US" altLang="en-US" smtClean="0">
              <a:latin typeface="Times New Roman" pitchFamily="18" charset="0"/>
            </a:endParaRPr>
          </a:p>
        </p:txBody>
      </p:sp>
      <p:sp>
        <p:nvSpPr>
          <p:cNvPr id="44034" name="Title 1"/>
          <p:cNvSpPr>
            <a:spLocks noGrp="1"/>
          </p:cNvSpPr>
          <p:nvPr>
            <p:ph type="title"/>
          </p:nvPr>
        </p:nvSpPr>
        <p:spPr>
          <a:xfrm>
            <a:off x="457200" y="76200"/>
            <a:ext cx="8229600" cy="666750"/>
          </a:xfrm>
        </p:spPr>
        <p:txBody>
          <a:bodyPr/>
          <a:lstStyle/>
          <a:p>
            <a:pPr eaLnBrk="1" hangingPunct="1"/>
            <a:r>
              <a:rPr lang="en-US" sz="2800" dirty="0" smtClean="0"/>
              <a:t>State the causes that led to the rise of fascism.</a:t>
            </a:r>
          </a:p>
        </p:txBody>
      </p:sp>
    </p:spTree>
    <p:extLst>
      <p:ext uri="{BB962C8B-B14F-4D97-AF65-F5344CB8AC3E}">
        <p14:creationId xmlns:p14="http://schemas.microsoft.com/office/powerpoint/2010/main" val="9468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381000"/>
            <a:ext cx="8000999" cy="6019800"/>
          </a:xfrm>
        </p:spPr>
        <p:txBody>
          <a:bodyPr>
            <a:normAutofit fontScale="92500" lnSpcReduction="10000"/>
          </a:bodyPr>
          <a:lstStyle/>
          <a:p>
            <a:pPr marL="0" indent="0">
              <a:lnSpc>
                <a:spcPct val="90000"/>
              </a:lnSpc>
              <a:buNone/>
            </a:pPr>
            <a:r>
              <a:rPr lang="en-US" dirty="0"/>
              <a:t>v) </a:t>
            </a:r>
            <a:r>
              <a:rPr lang="en-US" b="1" dirty="0"/>
              <a:t>Threat of Socialism or Communism</a:t>
            </a:r>
            <a:r>
              <a:rPr lang="en-US" dirty="0"/>
              <a:t>: Inspired by Communism, the peasants took away the land from the landlords and workmen organized strikes and took hold of factories. The industrialists were worried about the strength of the </a:t>
            </a:r>
            <a:r>
              <a:rPr lang="en-US" dirty="0" err="1"/>
              <a:t>labour</a:t>
            </a:r>
            <a:r>
              <a:rPr lang="en-US" dirty="0"/>
              <a:t> unions and wanted a powerful government who could establish peace they therefore provided financial support for fascism. </a:t>
            </a:r>
            <a:r>
              <a:rPr lang="en-US" altLang="en-US" u="sng" dirty="0" smtClean="0">
                <a:ea typeface="ＭＳ Ｐゴシック" pitchFamily="34" charset="-128"/>
              </a:rPr>
              <a:t> </a:t>
            </a:r>
            <a:r>
              <a:rPr lang="en-US" altLang="en-US" b="1" u="sng" dirty="0">
                <a:ea typeface="ＭＳ Ｐゴシック" pitchFamily="34" charset="-128"/>
              </a:rPr>
              <a:t>Fear of Communism: </a:t>
            </a:r>
            <a:r>
              <a:rPr lang="en-US" altLang="en-US" dirty="0">
                <a:ea typeface="ＭＳ Ｐゴシック" pitchFamily="34" charset="-128"/>
              </a:rPr>
              <a:t>- Italian workers started taking over factories- Italian peasants started seizing land’ - This is similar to how the Russian Revolution started that brought Communism to Russia; - Fascists promised to stop the Socialists &amp; the Communists; - Factory &amp; land owners now supported the Fascists</a:t>
            </a:r>
            <a:endParaRPr lang="en-US" dirty="0"/>
          </a:p>
          <a:p>
            <a:pPr marL="0" indent="0">
              <a:buNone/>
            </a:pPr>
            <a:r>
              <a:rPr lang="en-US" dirty="0"/>
              <a:t>vi) </a:t>
            </a:r>
            <a:r>
              <a:rPr lang="en-US" b="1" dirty="0"/>
              <a:t>Failure of the League of Nations</a:t>
            </a:r>
            <a:r>
              <a:rPr lang="en-US" dirty="0"/>
              <a:t>: The League of Nations proved to be weak and failed to check the rise of dictatorship.</a:t>
            </a:r>
          </a:p>
          <a:p>
            <a:pPr marL="0" indent="0">
              <a:buNone/>
            </a:pPr>
            <a:r>
              <a:rPr lang="en-US" dirty="0" smtClean="0"/>
              <a:t>vii</a:t>
            </a:r>
            <a:r>
              <a:rPr lang="en-US" dirty="0"/>
              <a:t>) </a:t>
            </a:r>
            <a:r>
              <a:rPr lang="en-US" b="1" dirty="0"/>
              <a:t>Leadership provided by Mussolini</a:t>
            </a:r>
            <a:r>
              <a:rPr lang="en-US" dirty="0"/>
              <a:t>: Mussolini had a charismatic personality. In his speeches he praised the past glories of Italy and won the faith of his countrymen</a:t>
            </a:r>
            <a:r>
              <a:rPr lang="en-US" dirty="0" smtClean="0"/>
              <a:t>.</a:t>
            </a:r>
          </a:p>
          <a:p>
            <a:pPr marL="0" indent="0">
              <a:buNone/>
            </a:pPr>
            <a:r>
              <a:rPr lang="en-US" altLang="en-US" b="1" dirty="0" smtClean="0">
                <a:ea typeface="ＭＳ Ｐゴシック" pitchFamily="34" charset="-128"/>
              </a:rPr>
              <a:t>Viii) </a:t>
            </a:r>
            <a:r>
              <a:rPr lang="en-US" altLang="en-US" b="1" dirty="0">
                <a:ea typeface="ＭＳ Ｐゴシック" pitchFamily="34" charset="-128"/>
              </a:rPr>
              <a:t>Appeal to Nationalism  </a:t>
            </a:r>
            <a:r>
              <a:rPr lang="en-US" altLang="en-US" dirty="0">
                <a:ea typeface="ＭＳ Ｐゴシック" pitchFamily="34" charset="-128"/>
              </a:rPr>
              <a:t>Italy was upset that it didn’t get more land in peace treaties after WWI; Fascists said they’d get more land and restore the Roman Empire;  This appealed to the youth, veterans, and military people</a:t>
            </a:r>
          </a:p>
          <a:p>
            <a:endParaRPr lang="en-US" dirty="0"/>
          </a:p>
        </p:txBody>
      </p:sp>
    </p:spTree>
    <p:extLst>
      <p:ext uri="{BB962C8B-B14F-4D97-AF65-F5344CB8AC3E}">
        <p14:creationId xmlns:p14="http://schemas.microsoft.com/office/powerpoint/2010/main" val="8413840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97</TotalTime>
  <Words>3214</Words>
  <Application>Microsoft Office PowerPoint</Application>
  <PresentationFormat>On-screen Show (4:3)</PresentationFormat>
  <Paragraphs>214</Paragraphs>
  <Slides>20</Slides>
  <Notes>3</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Waveform</vt:lpstr>
      <vt:lpstr>Week 5: The Age of Anxiety and the Rise of Fascism  Devastation by World War 1</vt:lpstr>
      <vt:lpstr>Consequences of the war and Reasons for Rise of Dictatorship</vt:lpstr>
      <vt:lpstr>New Forms of Government</vt:lpstr>
      <vt:lpstr>Reasons for rise of Dictatorship</vt:lpstr>
      <vt:lpstr>League of Nations (1920): Later its failure also because cause of rise of Dictatorship</vt:lpstr>
      <vt:lpstr>The Growth of European Fascism</vt:lpstr>
      <vt:lpstr>What is Fascism?</vt:lpstr>
      <vt:lpstr>State the causes that led to the rise of fascism.</vt:lpstr>
      <vt:lpstr>PowerPoint Presentation</vt:lpstr>
      <vt:lpstr>Benito Mussolini</vt:lpstr>
      <vt:lpstr>Italy Under Mussolini (1922-1943) </vt:lpstr>
      <vt:lpstr>Nazism in Germany</vt:lpstr>
      <vt:lpstr>Consolidation of Power</vt:lpstr>
      <vt:lpstr>What led to the rise of Nazism in Germany in reference to:</vt:lpstr>
      <vt:lpstr>PowerPoint Presentation</vt:lpstr>
      <vt:lpstr>PowerPoint Presentation</vt:lpstr>
      <vt:lpstr>Weimar Republic in Germany 1919-1933</vt:lpstr>
      <vt:lpstr>Factors Explaining the Nazi Rise to Power</vt:lpstr>
      <vt:lpstr>Factors Explaining the Nazi Rise to Power</vt:lpstr>
      <vt:lpstr>State the similarity between the AIMS of Fascism and Nazism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 501: Contemporary World History</dc:title>
  <dc:creator>Sakul Kundra</dc:creator>
  <cp:lastModifiedBy>Dell pc</cp:lastModifiedBy>
  <cp:revision>19</cp:revision>
  <dcterms:created xsi:type="dcterms:W3CDTF">2006-08-16T00:00:00Z</dcterms:created>
  <dcterms:modified xsi:type="dcterms:W3CDTF">2019-03-04T19:38:25Z</dcterms:modified>
</cp:coreProperties>
</file>