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48" r:id="rId2"/>
    <p:sldId id="349" r:id="rId3"/>
    <p:sldId id="350" r:id="rId4"/>
    <p:sldId id="351" r:id="rId5"/>
    <p:sldId id="352" r:id="rId6"/>
    <p:sldId id="257" r:id="rId7"/>
    <p:sldId id="362" r:id="rId8"/>
    <p:sldId id="261" r:id="rId9"/>
    <p:sldId id="359" r:id="rId10"/>
    <p:sldId id="360" r:id="rId11"/>
    <p:sldId id="361" r:id="rId12"/>
    <p:sldId id="353" r:id="rId13"/>
    <p:sldId id="355" r:id="rId14"/>
    <p:sldId id="356" r:id="rId15"/>
    <p:sldId id="357" r:id="rId16"/>
    <p:sldId id="354"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422"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86B815-CB4D-4D5E-9686-67FA41AAA0F9}" type="datetimeFigureOut">
              <a:rPr lang="en-US" smtClean="0"/>
              <a:t>05-May-20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457CD0-6A38-47C8-AB80-1707ADC648AB}" type="slidenum">
              <a:rPr lang="en-US" smtClean="0"/>
              <a:t>‹#›</a:t>
            </a:fld>
            <a:endParaRPr lang="en-US"/>
          </a:p>
        </p:txBody>
      </p:sp>
    </p:spTree>
    <p:extLst>
      <p:ext uri="{BB962C8B-B14F-4D97-AF65-F5344CB8AC3E}">
        <p14:creationId xmlns:p14="http://schemas.microsoft.com/office/powerpoint/2010/main" val="361586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6364A8-A49F-4563-AA0F-71C7B023453B}" type="slidenum">
              <a:rPr lang="en-US" altLang="en-US"/>
              <a:pPr/>
              <a:t>1</a:t>
            </a:fld>
            <a:endParaRPr lang="en-US" altLang="en-US"/>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473226-05D3-41C6-8662-2FABF1E3AFEE}" type="slidenum">
              <a:rPr lang="en-US" altLang="en-US"/>
              <a:pPr/>
              <a:t>14</a:t>
            </a:fld>
            <a:endParaRPr lang="en-US" altLang="en-US"/>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6ACF8B-B02F-43BB-8CE9-611C42E318D9}" type="slidenum">
              <a:rPr lang="en-US" altLang="en-US"/>
              <a:pPr/>
              <a:t>15</a:t>
            </a:fld>
            <a:endParaRPr lang="en-US" altLang="en-US"/>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C5883A-E3CF-4C2E-A798-2624ED641F7B}" type="slidenum">
              <a:rPr lang="en-US" altLang="en-US"/>
              <a:pPr/>
              <a:t>2</a:t>
            </a:fld>
            <a:endParaRPr lang="en-US" alt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00C72-145F-453D-A153-CCF80983F0C0}" type="slidenum">
              <a:rPr lang="en-US" altLang="en-US"/>
              <a:pPr/>
              <a:t>3</a:t>
            </a:fld>
            <a:endParaRPr lang="en-US" altLang="en-US"/>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2D5CC8-5EC7-4F20-B26B-B8CD002373D5}" type="slidenum">
              <a:rPr lang="en-US" altLang="en-US"/>
              <a:pPr/>
              <a:t>4</a:t>
            </a:fld>
            <a:endParaRPr lang="en-US" altLang="en-US"/>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150DEC-3894-4C8D-B9CF-ECE40E8B5427}" type="slidenum">
              <a:rPr lang="en-US" altLang="en-US"/>
              <a:pPr/>
              <a:t>5</a:t>
            </a:fld>
            <a:endParaRPr lang="en-US" altLang="en-US"/>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39191C-E677-46D3-A236-37BAAC9355F2}" type="slidenum">
              <a:rPr lang="en-US" altLang="en-US"/>
              <a:pPr/>
              <a:t>9</a:t>
            </a:fld>
            <a:endParaRPr lang="en-US" altLang="en-US"/>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p:txBody>
          <a:bodyPr/>
          <a:lstStyle/>
          <a:p>
            <a:endParaRPr lang="en-US" altLang="en-US"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A78C25-D941-421B-BF25-B6163C471775}" type="slidenum">
              <a:rPr lang="en-US" altLang="en-US"/>
              <a:pPr/>
              <a:t>10</a:t>
            </a:fld>
            <a:endParaRPr lang="en-US" altLang="en-US"/>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84EC1-370C-4552-BFF0-506DAEB949B9}" type="slidenum">
              <a:rPr lang="en-US" altLang="en-US"/>
              <a:pPr/>
              <a:t>11</a:t>
            </a:fld>
            <a:endParaRPr lang="en-US" alt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439A36-79C8-4522-97E1-3A8930AB8CB4}" type="slidenum">
              <a:rPr lang="en-US" altLang="en-US"/>
              <a:pPr/>
              <a:t>13</a:t>
            </a:fld>
            <a:endParaRPr lang="en-US" altLang="en-US"/>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D19BBF-0216-4828-A5D6-0149196FE7BE}" type="slidenum">
              <a:rPr lang="en-US"/>
              <a:pPr>
                <a:defRPr/>
              </a:pPr>
              <a:t>‹#›</a:t>
            </a:fld>
            <a:endParaRPr lang="en-US"/>
          </a:p>
        </p:txBody>
      </p:sp>
    </p:spTree>
    <p:extLst>
      <p:ext uri="{BB962C8B-B14F-4D97-AF65-F5344CB8AC3E}">
        <p14:creationId xmlns:p14="http://schemas.microsoft.com/office/powerpoint/2010/main" val="140542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05-May-20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05-May-20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05-May-20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05-May-20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05-May-20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05-May-20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05-May-20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hyperlink" Target="http://www.ducksters.com/geography/country/israel_history_timeline.php" TargetMode="External"/><Relationship Id="rId4" Type="http://schemas.openxmlformats.org/officeDocument/2006/relationships/hyperlink" Target="http://www.ducksters.com/geography/country/pakistan_history_timeline.php" TargetMode="Externa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ChangeArrowheads="1"/>
          </p:cNvSpPr>
          <p:nvPr/>
        </p:nvSpPr>
        <p:spPr bwMode="auto">
          <a:xfrm>
            <a:off x="533400" y="1143000"/>
            <a:ext cx="8077200" cy="1015663"/>
          </a:xfrm>
          <a:prstGeom prst="rect">
            <a:avLst/>
          </a:prstGeom>
          <a:solidFill>
            <a:srgbClr val="F29699"/>
          </a:solidFill>
          <a:ln>
            <a:noFill/>
          </a:ln>
          <a:extLst>
            <a:ext uri="{91240B29-F687-4F45-9708-019B960494DF}">
              <a14:hiddenLine xmlns:a14="http://schemas.microsoft.com/office/drawing/2010/main" w="9525">
                <a:solidFill>
                  <a:srgbClr val="FFFF99"/>
                </a:solidFill>
                <a:miter lim="800000"/>
                <a:headEnd/>
                <a:tailEnd/>
              </a14:hiddenLine>
            </a:ext>
          </a:extLst>
        </p:spPr>
        <p:txBody>
          <a:bodyPr>
            <a:spAutoFit/>
          </a:bodyPr>
          <a:lstStyle>
            <a:lvl1pPr algn="ctr">
              <a:defRPr sz="3200">
                <a:solidFill>
                  <a:schemeClr val="tx1"/>
                </a:solidFill>
                <a:latin typeface="Arial" charset="0"/>
              </a:defRPr>
            </a:lvl1pPr>
            <a:lvl2pPr algn="ctr">
              <a:defRPr sz="2800">
                <a:solidFill>
                  <a:schemeClr val="tx1"/>
                </a:solidFill>
                <a:latin typeface="Arial" charset="0"/>
              </a:defRPr>
            </a:lvl2pPr>
            <a:lvl3pPr algn="ctr">
              <a:defRPr sz="2400">
                <a:solidFill>
                  <a:schemeClr val="tx1"/>
                </a:solidFill>
                <a:latin typeface="Arial" charset="0"/>
              </a:defRPr>
            </a:lvl3pPr>
            <a:lvl4pPr algn="ctr">
              <a:defRPr sz="2000">
                <a:solidFill>
                  <a:schemeClr val="tx1"/>
                </a:solidFill>
                <a:latin typeface="Arial" charset="0"/>
              </a:defRPr>
            </a:lvl4pPr>
            <a:lvl5pPr algn="ctr">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pPr algn="l">
              <a:lnSpc>
                <a:spcPct val="100000"/>
              </a:lnSpc>
              <a:spcAft>
                <a:spcPct val="5000"/>
              </a:spcAft>
            </a:pPr>
            <a:r>
              <a:rPr lang="en-US" altLang="en-US" sz="2000" dirty="0" smtClean="0"/>
              <a:t>During </a:t>
            </a:r>
            <a:r>
              <a:rPr lang="en-US" altLang="en-US" sz="2000" dirty="0" smtClean="0"/>
              <a:t>the Cold War, </a:t>
            </a:r>
            <a:r>
              <a:rPr lang="en-US" altLang="en-US" sz="2000" dirty="0" smtClean="0"/>
              <a:t>the rivalry </a:t>
            </a:r>
            <a:r>
              <a:rPr lang="en-US" altLang="en-US" sz="2000" dirty="0" smtClean="0"/>
              <a:t>led to struggles for influence </a:t>
            </a:r>
            <a:r>
              <a:rPr lang="en-US" altLang="en-US" sz="2000" dirty="0" smtClean="0"/>
              <a:t>between US and USSR in </a:t>
            </a:r>
            <a:r>
              <a:rPr lang="en-US" altLang="en-US" sz="2000" dirty="0" smtClean="0"/>
              <a:t>countries around the world</a:t>
            </a:r>
            <a:r>
              <a:rPr lang="en-US" altLang="en-US" sz="2000" dirty="0" smtClean="0"/>
              <a:t>. This led to contestation of influence and Nuclear arm race between these two super powers.</a:t>
            </a:r>
            <a:endParaRPr lang="en-US" altLang="en-US" sz="2000" b="1" dirty="0"/>
          </a:p>
        </p:txBody>
      </p:sp>
      <p:grpSp>
        <p:nvGrpSpPr>
          <p:cNvPr id="442371" name="Group 3"/>
          <p:cNvGrpSpPr>
            <a:grpSpLocks/>
          </p:cNvGrpSpPr>
          <p:nvPr/>
        </p:nvGrpSpPr>
        <p:grpSpPr bwMode="auto">
          <a:xfrm>
            <a:off x="533400" y="2286000"/>
            <a:ext cx="2590800" cy="3581400"/>
            <a:chOff x="384" y="624"/>
            <a:chExt cx="1632" cy="3120"/>
          </a:xfrm>
        </p:grpSpPr>
        <p:sp>
          <p:nvSpPr>
            <p:cNvPr id="442372" name="Text Box 4"/>
            <p:cNvSpPr txBox="1">
              <a:spLocks noChangeArrowheads="1"/>
            </p:cNvSpPr>
            <p:nvPr/>
          </p:nvSpPr>
          <p:spPr bwMode="auto">
            <a:xfrm>
              <a:off x="384" y="960"/>
              <a:ext cx="1632" cy="2784"/>
            </a:xfrm>
            <a:prstGeom prst="rect">
              <a:avLst/>
            </a:prstGeom>
            <a:solidFill>
              <a:srgbClr val="B8D9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4625" indent="-174625" eaLnBrk="0" hangingPunct="0">
                <a:spcBef>
                  <a:spcPct val="0"/>
                </a:spcBef>
                <a:defRPr sz="2400">
                  <a:solidFill>
                    <a:schemeClr val="tx1"/>
                  </a:solidFill>
                  <a:latin typeface="Times" pitchFamily="20" charset="0"/>
                </a:defRPr>
              </a:lvl1pPr>
              <a:lvl2pPr marL="2984500" indent="-457200" eaLnBrk="0" hangingPunct="0">
                <a:spcBef>
                  <a:spcPct val="0"/>
                </a:spcBef>
                <a:defRPr sz="2400">
                  <a:solidFill>
                    <a:schemeClr val="tx1"/>
                  </a:solidFill>
                  <a:latin typeface="Times" pitchFamily="20" charset="0"/>
                </a:defRPr>
              </a:lvl2pPr>
              <a:lvl3pPr marL="3098800" indent="-457200" eaLnBrk="0" hangingPunct="0">
                <a:spcBef>
                  <a:spcPct val="0"/>
                </a:spcBef>
                <a:defRPr sz="2400">
                  <a:solidFill>
                    <a:schemeClr val="tx1"/>
                  </a:solidFill>
                  <a:latin typeface="Times" pitchFamily="20" charset="0"/>
                </a:defRPr>
              </a:lvl3pPr>
              <a:lvl4pPr marL="3213100" indent="-457200" eaLnBrk="0" hangingPunct="0">
                <a:spcBef>
                  <a:spcPct val="0"/>
                </a:spcBef>
                <a:defRPr sz="2400">
                  <a:solidFill>
                    <a:schemeClr val="tx1"/>
                  </a:solidFill>
                  <a:latin typeface="Times" pitchFamily="20" charset="0"/>
                </a:defRPr>
              </a:lvl4pPr>
              <a:lvl5pPr marL="3327400" indent="-457200" eaLnBrk="0" hangingPunct="0">
                <a:spcBef>
                  <a:spcPct val="0"/>
                </a:spcBef>
                <a:defRPr sz="2400">
                  <a:solidFill>
                    <a:schemeClr val="tx1"/>
                  </a:solidFill>
                  <a:latin typeface="Times" pitchFamily="20" charset="0"/>
                </a:defRPr>
              </a:lvl5pPr>
              <a:lvl6pPr marL="3784600" indent="-457200" eaLnBrk="0" fontAlgn="base" hangingPunct="0">
                <a:spcBef>
                  <a:spcPct val="0"/>
                </a:spcBef>
                <a:spcAft>
                  <a:spcPct val="0"/>
                </a:spcAft>
                <a:defRPr sz="2400">
                  <a:solidFill>
                    <a:schemeClr val="tx1"/>
                  </a:solidFill>
                  <a:latin typeface="Times" pitchFamily="20" charset="0"/>
                </a:defRPr>
              </a:lvl6pPr>
              <a:lvl7pPr marL="4241800" indent="-457200" eaLnBrk="0" fontAlgn="base" hangingPunct="0">
                <a:spcBef>
                  <a:spcPct val="0"/>
                </a:spcBef>
                <a:spcAft>
                  <a:spcPct val="0"/>
                </a:spcAft>
                <a:defRPr sz="2400">
                  <a:solidFill>
                    <a:schemeClr val="tx1"/>
                  </a:solidFill>
                  <a:latin typeface="Times" pitchFamily="20" charset="0"/>
                </a:defRPr>
              </a:lvl7pPr>
              <a:lvl8pPr marL="4699000" indent="-457200" eaLnBrk="0" fontAlgn="base" hangingPunct="0">
                <a:spcBef>
                  <a:spcPct val="0"/>
                </a:spcBef>
                <a:spcAft>
                  <a:spcPct val="0"/>
                </a:spcAft>
                <a:defRPr sz="2400">
                  <a:solidFill>
                    <a:schemeClr val="tx1"/>
                  </a:solidFill>
                  <a:latin typeface="Times" pitchFamily="20" charset="0"/>
                </a:defRPr>
              </a:lvl8pPr>
              <a:lvl9pPr marL="5156200" indent="-457200" eaLnBrk="0" fontAlgn="base" hangingPunct="0">
                <a:spcBef>
                  <a:spcPct val="0"/>
                </a:spcBef>
                <a:spcAft>
                  <a:spcPct val="0"/>
                </a:spcAft>
                <a:defRPr sz="2400">
                  <a:solidFill>
                    <a:schemeClr val="tx1"/>
                  </a:solidFill>
                  <a:latin typeface="Times" pitchFamily="20" charset="0"/>
                </a:defRPr>
              </a:lvl9pPr>
            </a:lstStyle>
            <a:p>
              <a:pPr eaLnBrk="1" hangingPunct="1">
                <a:lnSpc>
                  <a:spcPct val="100000"/>
                </a:lnSpc>
                <a:spcAft>
                  <a:spcPct val="40000"/>
                </a:spcAft>
                <a:buFontTx/>
                <a:buChar char="•"/>
              </a:pPr>
              <a:endParaRPr lang="en-US" altLang="en-US" sz="1200" dirty="0">
                <a:latin typeface="Arial" charset="0"/>
              </a:endParaRPr>
            </a:p>
            <a:p>
              <a:pPr eaLnBrk="1" hangingPunct="1">
                <a:lnSpc>
                  <a:spcPct val="100000"/>
                </a:lnSpc>
                <a:spcAft>
                  <a:spcPct val="40000"/>
                </a:spcAft>
                <a:buFontTx/>
                <a:buChar char="•"/>
              </a:pPr>
              <a:endParaRPr lang="en-US" altLang="en-US" sz="800" dirty="0">
                <a:latin typeface="Arial" charset="0"/>
              </a:endParaRPr>
            </a:p>
            <a:p>
              <a:pPr eaLnBrk="1" hangingPunct="1">
                <a:lnSpc>
                  <a:spcPct val="100000"/>
                </a:lnSpc>
                <a:spcAft>
                  <a:spcPct val="40000"/>
                </a:spcAft>
                <a:buFontTx/>
                <a:buChar char="•"/>
              </a:pPr>
              <a:r>
                <a:rPr lang="en-US" altLang="en-US" sz="1800" dirty="0">
                  <a:latin typeface="Arial" charset="0"/>
                </a:rPr>
                <a:t>End World War II, France tried to reestablish control over Southeast Asia</a:t>
              </a:r>
            </a:p>
            <a:p>
              <a:pPr eaLnBrk="1" hangingPunct="1">
                <a:lnSpc>
                  <a:spcPct val="100000"/>
                </a:lnSpc>
                <a:spcAft>
                  <a:spcPct val="40000"/>
                </a:spcAft>
                <a:buFontTx/>
                <a:buChar char="•"/>
              </a:pPr>
              <a:r>
                <a:rPr lang="en-US" altLang="en-US" sz="1800" dirty="0">
                  <a:latin typeface="Arial" charset="0"/>
                </a:rPr>
                <a:t>Communist rebels in Vietnam fought back, forcing French to give up control</a:t>
              </a:r>
            </a:p>
          </p:txBody>
        </p:sp>
        <p:sp>
          <p:nvSpPr>
            <p:cNvPr id="442373" name="Text Box 5"/>
            <p:cNvSpPr txBox="1">
              <a:spLocks noChangeArrowheads="1"/>
            </p:cNvSpPr>
            <p:nvPr/>
          </p:nvSpPr>
          <p:spPr bwMode="auto">
            <a:xfrm>
              <a:off x="384" y="624"/>
              <a:ext cx="1632" cy="336"/>
            </a:xfrm>
            <a:prstGeom prst="rect">
              <a:avLst/>
            </a:prstGeom>
            <a:solidFill>
              <a:srgbClr val="B8D9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0"/>
                </a:spcBef>
                <a:defRPr sz="2400">
                  <a:solidFill>
                    <a:schemeClr val="tx1"/>
                  </a:solidFill>
                  <a:latin typeface="Times" pitchFamily="20" charset="0"/>
                </a:defRPr>
              </a:lvl1pPr>
              <a:lvl2pPr marL="1028700" eaLnBrk="0" hangingPunct="0">
                <a:spcBef>
                  <a:spcPct val="0"/>
                </a:spcBef>
                <a:defRPr sz="2400">
                  <a:solidFill>
                    <a:schemeClr val="tx1"/>
                  </a:solidFill>
                  <a:latin typeface="Times" pitchFamily="20" charset="0"/>
                </a:defRPr>
              </a:lvl2pPr>
              <a:lvl3pPr marL="1143000" eaLnBrk="0" hangingPunct="0">
                <a:spcBef>
                  <a:spcPct val="0"/>
                </a:spcBef>
                <a:defRPr sz="2400">
                  <a:solidFill>
                    <a:schemeClr val="tx1"/>
                  </a:solidFill>
                  <a:latin typeface="Times" pitchFamily="20" charset="0"/>
                </a:defRPr>
              </a:lvl3pPr>
              <a:lvl4pPr eaLnBrk="0" hangingPunct="0">
                <a:spcBef>
                  <a:spcPct val="0"/>
                </a:spcBef>
                <a:defRPr sz="2400">
                  <a:solidFill>
                    <a:schemeClr val="tx1"/>
                  </a:solidFill>
                  <a:latin typeface="Times" pitchFamily="20" charset="0"/>
                </a:defRPr>
              </a:lvl4pPr>
              <a:lvl5pPr eaLnBrk="0" hangingPunct="0">
                <a:spcBef>
                  <a:spcPct val="0"/>
                </a:spcBef>
                <a:defRPr sz="2400">
                  <a:solidFill>
                    <a:schemeClr val="tx1"/>
                  </a:solidFill>
                  <a:latin typeface="Times" pitchFamily="20" charset="0"/>
                </a:defRPr>
              </a:lvl5pPr>
              <a:lvl6pPr eaLnBrk="0" fontAlgn="base" hangingPunct="0">
                <a:spcBef>
                  <a:spcPct val="0"/>
                </a:spcBef>
                <a:spcAft>
                  <a:spcPct val="0"/>
                </a:spcAft>
                <a:defRPr sz="2400">
                  <a:solidFill>
                    <a:schemeClr val="tx1"/>
                  </a:solidFill>
                  <a:latin typeface="Times" pitchFamily="20" charset="0"/>
                </a:defRPr>
              </a:lvl6pPr>
              <a:lvl7pPr eaLnBrk="0" fontAlgn="base" hangingPunct="0">
                <a:spcBef>
                  <a:spcPct val="0"/>
                </a:spcBef>
                <a:spcAft>
                  <a:spcPct val="0"/>
                </a:spcAft>
                <a:defRPr sz="2400">
                  <a:solidFill>
                    <a:schemeClr val="tx1"/>
                  </a:solidFill>
                  <a:latin typeface="Times" pitchFamily="20" charset="0"/>
                </a:defRPr>
              </a:lvl7pPr>
              <a:lvl8pPr eaLnBrk="0" fontAlgn="base" hangingPunct="0">
                <a:spcBef>
                  <a:spcPct val="0"/>
                </a:spcBef>
                <a:spcAft>
                  <a:spcPct val="0"/>
                </a:spcAft>
                <a:defRPr sz="2400">
                  <a:solidFill>
                    <a:schemeClr val="tx1"/>
                  </a:solidFill>
                  <a:latin typeface="Times" pitchFamily="20" charset="0"/>
                </a:defRPr>
              </a:lvl8pPr>
              <a:lvl9pPr eaLnBrk="0" fontAlgn="base" hangingPunct="0">
                <a:spcBef>
                  <a:spcPct val="0"/>
                </a:spcBef>
                <a:spcAft>
                  <a:spcPct val="0"/>
                </a:spcAft>
                <a:defRPr sz="2400">
                  <a:solidFill>
                    <a:schemeClr val="tx1"/>
                  </a:solidFill>
                  <a:latin typeface="Times" pitchFamily="20" charset="0"/>
                </a:defRPr>
              </a:lvl9pPr>
            </a:lstStyle>
            <a:p>
              <a:pPr algn="ctr" eaLnBrk="1" hangingPunct="1">
                <a:lnSpc>
                  <a:spcPct val="100000"/>
                </a:lnSpc>
                <a:spcAft>
                  <a:spcPct val="40000"/>
                </a:spcAft>
              </a:pPr>
              <a:r>
                <a:rPr lang="en-US" altLang="en-US" sz="2000" b="1" i="1" dirty="0">
                  <a:latin typeface="Arial" charset="0"/>
                </a:rPr>
                <a:t>War in Southeast Asia</a:t>
              </a:r>
            </a:p>
          </p:txBody>
        </p:sp>
      </p:grpSp>
      <p:grpSp>
        <p:nvGrpSpPr>
          <p:cNvPr id="442374" name="Group 6"/>
          <p:cNvGrpSpPr>
            <a:grpSpLocks/>
          </p:cNvGrpSpPr>
          <p:nvPr/>
        </p:nvGrpSpPr>
        <p:grpSpPr bwMode="auto">
          <a:xfrm>
            <a:off x="3276600" y="2286000"/>
            <a:ext cx="2590800" cy="3581400"/>
            <a:chOff x="384" y="624"/>
            <a:chExt cx="1632" cy="3120"/>
          </a:xfrm>
        </p:grpSpPr>
        <p:sp>
          <p:nvSpPr>
            <p:cNvPr id="442375" name="Text Box 7"/>
            <p:cNvSpPr txBox="1">
              <a:spLocks noChangeArrowheads="1"/>
            </p:cNvSpPr>
            <p:nvPr/>
          </p:nvSpPr>
          <p:spPr bwMode="auto">
            <a:xfrm>
              <a:off x="384" y="960"/>
              <a:ext cx="1632" cy="2784"/>
            </a:xfrm>
            <a:prstGeom prst="rect">
              <a:avLst/>
            </a:prstGeom>
            <a:solidFill>
              <a:srgbClr val="80B3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4625" indent="-174625" eaLnBrk="0" hangingPunct="0">
                <a:spcBef>
                  <a:spcPct val="0"/>
                </a:spcBef>
                <a:defRPr sz="2400">
                  <a:solidFill>
                    <a:schemeClr val="tx1"/>
                  </a:solidFill>
                  <a:latin typeface="Times" pitchFamily="20" charset="0"/>
                </a:defRPr>
              </a:lvl1pPr>
              <a:lvl2pPr marL="465138" indent="-176213" eaLnBrk="0" hangingPunct="0">
                <a:spcBef>
                  <a:spcPct val="0"/>
                </a:spcBef>
                <a:defRPr sz="2400">
                  <a:solidFill>
                    <a:schemeClr val="tx1"/>
                  </a:solidFill>
                  <a:latin typeface="Times" pitchFamily="20" charset="0"/>
                </a:defRPr>
              </a:lvl2pPr>
              <a:lvl3pPr marL="3098800" indent="-457200" eaLnBrk="0" hangingPunct="0">
                <a:spcBef>
                  <a:spcPct val="0"/>
                </a:spcBef>
                <a:defRPr sz="2400">
                  <a:solidFill>
                    <a:schemeClr val="tx1"/>
                  </a:solidFill>
                  <a:latin typeface="Times" pitchFamily="20" charset="0"/>
                </a:defRPr>
              </a:lvl3pPr>
              <a:lvl4pPr marL="3213100" indent="-457200" eaLnBrk="0" hangingPunct="0">
                <a:spcBef>
                  <a:spcPct val="0"/>
                </a:spcBef>
                <a:defRPr sz="2400">
                  <a:solidFill>
                    <a:schemeClr val="tx1"/>
                  </a:solidFill>
                  <a:latin typeface="Times" pitchFamily="20" charset="0"/>
                </a:defRPr>
              </a:lvl4pPr>
              <a:lvl5pPr marL="3327400" indent="-457200" eaLnBrk="0" hangingPunct="0">
                <a:spcBef>
                  <a:spcPct val="0"/>
                </a:spcBef>
                <a:defRPr sz="2400">
                  <a:solidFill>
                    <a:schemeClr val="tx1"/>
                  </a:solidFill>
                  <a:latin typeface="Times" pitchFamily="20" charset="0"/>
                </a:defRPr>
              </a:lvl5pPr>
              <a:lvl6pPr marL="3784600" indent="-457200" eaLnBrk="0" fontAlgn="base" hangingPunct="0">
                <a:spcBef>
                  <a:spcPct val="0"/>
                </a:spcBef>
                <a:spcAft>
                  <a:spcPct val="0"/>
                </a:spcAft>
                <a:defRPr sz="2400">
                  <a:solidFill>
                    <a:schemeClr val="tx1"/>
                  </a:solidFill>
                  <a:latin typeface="Times" pitchFamily="20" charset="0"/>
                </a:defRPr>
              </a:lvl6pPr>
              <a:lvl7pPr marL="4241800" indent="-457200" eaLnBrk="0" fontAlgn="base" hangingPunct="0">
                <a:spcBef>
                  <a:spcPct val="0"/>
                </a:spcBef>
                <a:spcAft>
                  <a:spcPct val="0"/>
                </a:spcAft>
                <a:defRPr sz="2400">
                  <a:solidFill>
                    <a:schemeClr val="tx1"/>
                  </a:solidFill>
                  <a:latin typeface="Times" pitchFamily="20" charset="0"/>
                </a:defRPr>
              </a:lvl7pPr>
              <a:lvl8pPr marL="4699000" indent="-457200" eaLnBrk="0" fontAlgn="base" hangingPunct="0">
                <a:spcBef>
                  <a:spcPct val="0"/>
                </a:spcBef>
                <a:spcAft>
                  <a:spcPct val="0"/>
                </a:spcAft>
                <a:defRPr sz="2400">
                  <a:solidFill>
                    <a:schemeClr val="tx1"/>
                  </a:solidFill>
                  <a:latin typeface="Times" pitchFamily="20" charset="0"/>
                </a:defRPr>
              </a:lvl8pPr>
              <a:lvl9pPr marL="5156200" indent="-457200" eaLnBrk="0" fontAlgn="base" hangingPunct="0">
                <a:spcBef>
                  <a:spcPct val="0"/>
                </a:spcBef>
                <a:spcAft>
                  <a:spcPct val="0"/>
                </a:spcAft>
                <a:defRPr sz="2400">
                  <a:solidFill>
                    <a:schemeClr val="tx1"/>
                  </a:solidFill>
                  <a:latin typeface="Times" pitchFamily="20" charset="0"/>
                </a:defRPr>
              </a:lvl9pPr>
            </a:lstStyle>
            <a:p>
              <a:pPr eaLnBrk="1" hangingPunct="1">
                <a:lnSpc>
                  <a:spcPct val="100000"/>
                </a:lnSpc>
                <a:spcAft>
                  <a:spcPct val="40000"/>
                </a:spcAft>
                <a:buFontTx/>
                <a:buChar char="•"/>
              </a:pPr>
              <a:endParaRPr lang="en-US" altLang="en-US" sz="1200" dirty="0">
                <a:latin typeface="Arial" charset="0"/>
              </a:endParaRPr>
            </a:p>
            <a:p>
              <a:pPr eaLnBrk="1" hangingPunct="1">
                <a:lnSpc>
                  <a:spcPct val="100000"/>
                </a:lnSpc>
                <a:spcAft>
                  <a:spcPct val="40000"/>
                </a:spcAft>
                <a:buFontTx/>
                <a:buChar char="•"/>
              </a:pPr>
              <a:r>
                <a:rPr lang="en-US" altLang="en-US" sz="1800" dirty="0">
                  <a:latin typeface="Arial" charset="0"/>
                </a:rPr>
                <a:t>Peace agreement temporarily divided Vietnam in half</a:t>
              </a:r>
            </a:p>
            <a:p>
              <a:pPr eaLnBrk="1" hangingPunct="1">
                <a:lnSpc>
                  <a:spcPct val="100000"/>
                </a:lnSpc>
                <a:spcAft>
                  <a:spcPct val="40000"/>
                </a:spcAft>
                <a:buFontTx/>
                <a:buChar char="•"/>
              </a:pPr>
              <a:r>
                <a:rPr lang="en-US" altLang="en-US" sz="1800" dirty="0">
                  <a:latin typeface="Arial" charset="0"/>
                </a:rPr>
                <a:t>Communists controlled North, anti-Communist regime ruled South</a:t>
              </a:r>
            </a:p>
          </p:txBody>
        </p:sp>
        <p:sp>
          <p:nvSpPr>
            <p:cNvPr id="442376" name="Text Box 8"/>
            <p:cNvSpPr txBox="1">
              <a:spLocks noChangeArrowheads="1"/>
            </p:cNvSpPr>
            <p:nvPr/>
          </p:nvSpPr>
          <p:spPr bwMode="auto">
            <a:xfrm>
              <a:off x="384" y="624"/>
              <a:ext cx="1632" cy="336"/>
            </a:xfrm>
            <a:prstGeom prst="rect">
              <a:avLst/>
            </a:prstGeom>
            <a:solidFill>
              <a:srgbClr val="80B3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0"/>
                </a:spcBef>
                <a:defRPr sz="2400">
                  <a:solidFill>
                    <a:schemeClr val="tx1"/>
                  </a:solidFill>
                  <a:latin typeface="Times" pitchFamily="20" charset="0"/>
                </a:defRPr>
              </a:lvl1pPr>
              <a:lvl2pPr marL="1028700" eaLnBrk="0" hangingPunct="0">
                <a:spcBef>
                  <a:spcPct val="0"/>
                </a:spcBef>
                <a:defRPr sz="2400">
                  <a:solidFill>
                    <a:schemeClr val="tx1"/>
                  </a:solidFill>
                  <a:latin typeface="Times" pitchFamily="20" charset="0"/>
                </a:defRPr>
              </a:lvl2pPr>
              <a:lvl3pPr marL="1143000" eaLnBrk="0" hangingPunct="0">
                <a:spcBef>
                  <a:spcPct val="0"/>
                </a:spcBef>
                <a:defRPr sz="2400">
                  <a:solidFill>
                    <a:schemeClr val="tx1"/>
                  </a:solidFill>
                  <a:latin typeface="Times" pitchFamily="20" charset="0"/>
                </a:defRPr>
              </a:lvl3pPr>
              <a:lvl4pPr eaLnBrk="0" hangingPunct="0">
                <a:spcBef>
                  <a:spcPct val="0"/>
                </a:spcBef>
                <a:defRPr sz="2400">
                  <a:solidFill>
                    <a:schemeClr val="tx1"/>
                  </a:solidFill>
                  <a:latin typeface="Times" pitchFamily="20" charset="0"/>
                </a:defRPr>
              </a:lvl4pPr>
              <a:lvl5pPr eaLnBrk="0" hangingPunct="0">
                <a:spcBef>
                  <a:spcPct val="0"/>
                </a:spcBef>
                <a:defRPr sz="2400">
                  <a:solidFill>
                    <a:schemeClr val="tx1"/>
                  </a:solidFill>
                  <a:latin typeface="Times" pitchFamily="20" charset="0"/>
                </a:defRPr>
              </a:lvl5pPr>
              <a:lvl6pPr eaLnBrk="0" fontAlgn="base" hangingPunct="0">
                <a:spcBef>
                  <a:spcPct val="0"/>
                </a:spcBef>
                <a:spcAft>
                  <a:spcPct val="0"/>
                </a:spcAft>
                <a:defRPr sz="2400">
                  <a:solidFill>
                    <a:schemeClr val="tx1"/>
                  </a:solidFill>
                  <a:latin typeface="Times" pitchFamily="20" charset="0"/>
                </a:defRPr>
              </a:lvl6pPr>
              <a:lvl7pPr eaLnBrk="0" fontAlgn="base" hangingPunct="0">
                <a:spcBef>
                  <a:spcPct val="0"/>
                </a:spcBef>
                <a:spcAft>
                  <a:spcPct val="0"/>
                </a:spcAft>
                <a:defRPr sz="2400">
                  <a:solidFill>
                    <a:schemeClr val="tx1"/>
                  </a:solidFill>
                  <a:latin typeface="Times" pitchFamily="20" charset="0"/>
                </a:defRPr>
              </a:lvl7pPr>
              <a:lvl8pPr eaLnBrk="0" fontAlgn="base" hangingPunct="0">
                <a:spcBef>
                  <a:spcPct val="0"/>
                </a:spcBef>
                <a:spcAft>
                  <a:spcPct val="0"/>
                </a:spcAft>
                <a:defRPr sz="2400">
                  <a:solidFill>
                    <a:schemeClr val="tx1"/>
                  </a:solidFill>
                  <a:latin typeface="Times" pitchFamily="20" charset="0"/>
                </a:defRPr>
              </a:lvl8pPr>
              <a:lvl9pPr eaLnBrk="0" fontAlgn="base" hangingPunct="0">
                <a:spcBef>
                  <a:spcPct val="0"/>
                </a:spcBef>
                <a:spcAft>
                  <a:spcPct val="0"/>
                </a:spcAft>
                <a:defRPr sz="2400">
                  <a:solidFill>
                    <a:schemeClr val="tx1"/>
                  </a:solidFill>
                  <a:latin typeface="Times" pitchFamily="20" charset="0"/>
                </a:defRPr>
              </a:lvl9pPr>
            </a:lstStyle>
            <a:p>
              <a:pPr algn="ctr" eaLnBrk="1" hangingPunct="1">
                <a:lnSpc>
                  <a:spcPct val="100000"/>
                </a:lnSpc>
                <a:spcAft>
                  <a:spcPct val="40000"/>
                </a:spcAft>
              </a:pPr>
              <a:r>
                <a:rPr lang="en-US" altLang="en-US" sz="2000" b="1" i="1">
                  <a:latin typeface="Arial" charset="0"/>
                </a:rPr>
                <a:t>Vietnam Divided</a:t>
              </a:r>
            </a:p>
          </p:txBody>
        </p:sp>
      </p:grpSp>
      <p:grpSp>
        <p:nvGrpSpPr>
          <p:cNvPr id="442377" name="Group 9"/>
          <p:cNvGrpSpPr>
            <a:grpSpLocks/>
          </p:cNvGrpSpPr>
          <p:nvPr/>
        </p:nvGrpSpPr>
        <p:grpSpPr bwMode="auto">
          <a:xfrm>
            <a:off x="6019800" y="2286000"/>
            <a:ext cx="2590800" cy="3581400"/>
            <a:chOff x="384" y="624"/>
            <a:chExt cx="1632" cy="3120"/>
          </a:xfrm>
        </p:grpSpPr>
        <p:sp>
          <p:nvSpPr>
            <p:cNvPr id="442378" name="Text Box 10"/>
            <p:cNvSpPr txBox="1">
              <a:spLocks noChangeArrowheads="1"/>
            </p:cNvSpPr>
            <p:nvPr/>
          </p:nvSpPr>
          <p:spPr bwMode="auto">
            <a:xfrm>
              <a:off x="384" y="960"/>
              <a:ext cx="1632" cy="2784"/>
            </a:xfrm>
            <a:prstGeom prst="rect">
              <a:avLst/>
            </a:prstGeom>
            <a:solidFill>
              <a:srgbClr val="B8D9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4625" indent="-174625" eaLnBrk="0" hangingPunct="0">
                <a:spcBef>
                  <a:spcPct val="0"/>
                </a:spcBef>
                <a:defRPr sz="2400">
                  <a:solidFill>
                    <a:schemeClr val="tx1"/>
                  </a:solidFill>
                  <a:latin typeface="Times" pitchFamily="20" charset="0"/>
                </a:defRPr>
              </a:lvl1pPr>
              <a:lvl2pPr marL="623888" indent="-280988" eaLnBrk="0" hangingPunct="0">
                <a:spcBef>
                  <a:spcPct val="0"/>
                </a:spcBef>
                <a:defRPr sz="2400">
                  <a:solidFill>
                    <a:schemeClr val="tx1"/>
                  </a:solidFill>
                  <a:latin typeface="Times" pitchFamily="20" charset="0"/>
                </a:defRPr>
              </a:lvl2pPr>
              <a:lvl3pPr marL="3098800" indent="-457200" eaLnBrk="0" hangingPunct="0">
                <a:spcBef>
                  <a:spcPct val="0"/>
                </a:spcBef>
                <a:defRPr sz="2400">
                  <a:solidFill>
                    <a:schemeClr val="tx1"/>
                  </a:solidFill>
                  <a:latin typeface="Times" pitchFamily="20" charset="0"/>
                </a:defRPr>
              </a:lvl3pPr>
              <a:lvl4pPr marL="3213100" indent="-457200" eaLnBrk="0" hangingPunct="0">
                <a:spcBef>
                  <a:spcPct val="0"/>
                </a:spcBef>
                <a:defRPr sz="2400">
                  <a:solidFill>
                    <a:schemeClr val="tx1"/>
                  </a:solidFill>
                  <a:latin typeface="Times" pitchFamily="20" charset="0"/>
                </a:defRPr>
              </a:lvl4pPr>
              <a:lvl5pPr marL="3327400" indent="-457200" eaLnBrk="0" hangingPunct="0">
                <a:spcBef>
                  <a:spcPct val="0"/>
                </a:spcBef>
                <a:defRPr sz="2400">
                  <a:solidFill>
                    <a:schemeClr val="tx1"/>
                  </a:solidFill>
                  <a:latin typeface="Times" pitchFamily="20" charset="0"/>
                </a:defRPr>
              </a:lvl5pPr>
              <a:lvl6pPr marL="3784600" indent="-457200" eaLnBrk="0" fontAlgn="base" hangingPunct="0">
                <a:spcBef>
                  <a:spcPct val="0"/>
                </a:spcBef>
                <a:spcAft>
                  <a:spcPct val="0"/>
                </a:spcAft>
                <a:defRPr sz="2400">
                  <a:solidFill>
                    <a:schemeClr val="tx1"/>
                  </a:solidFill>
                  <a:latin typeface="Times" pitchFamily="20" charset="0"/>
                </a:defRPr>
              </a:lvl6pPr>
              <a:lvl7pPr marL="4241800" indent="-457200" eaLnBrk="0" fontAlgn="base" hangingPunct="0">
                <a:spcBef>
                  <a:spcPct val="0"/>
                </a:spcBef>
                <a:spcAft>
                  <a:spcPct val="0"/>
                </a:spcAft>
                <a:defRPr sz="2400">
                  <a:solidFill>
                    <a:schemeClr val="tx1"/>
                  </a:solidFill>
                  <a:latin typeface="Times" pitchFamily="20" charset="0"/>
                </a:defRPr>
              </a:lvl7pPr>
              <a:lvl8pPr marL="4699000" indent="-457200" eaLnBrk="0" fontAlgn="base" hangingPunct="0">
                <a:spcBef>
                  <a:spcPct val="0"/>
                </a:spcBef>
                <a:spcAft>
                  <a:spcPct val="0"/>
                </a:spcAft>
                <a:defRPr sz="2400">
                  <a:solidFill>
                    <a:schemeClr val="tx1"/>
                  </a:solidFill>
                  <a:latin typeface="Times" pitchFamily="20" charset="0"/>
                </a:defRPr>
              </a:lvl8pPr>
              <a:lvl9pPr marL="5156200" indent="-457200" eaLnBrk="0" fontAlgn="base" hangingPunct="0">
                <a:spcBef>
                  <a:spcPct val="0"/>
                </a:spcBef>
                <a:spcAft>
                  <a:spcPct val="0"/>
                </a:spcAft>
                <a:defRPr sz="2400">
                  <a:solidFill>
                    <a:schemeClr val="tx1"/>
                  </a:solidFill>
                  <a:latin typeface="Times" pitchFamily="20" charset="0"/>
                </a:defRPr>
              </a:lvl9pPr>
            </a:lstStyle>
            <a:p>
              <a:pPr eaLnBrk="1" hangingPunct="1">
                <a:lnSpc>
                  <a:spcPct val="100000"/>
                </a:lnSpc>
                <a:spcAft>
                  <a:spcPct val="40000"/>
                </a:spcAft>
                <a:buFontTx/>
                <a:buChar char="•"/>
              </a:pPr>
              <a:endParaRPr lang="en-US" altLang="en-US" sz="1200">
                <a:latin typeface="Arial" charset="0"/>
              </a:endParaRPr>
            </a:p>
            <a:p>
              <a:pPr eaLnBrk="1" hangingPunct="1">
                <a:lnSpc>
                  <a:spcPct val="100000"/>
                </a:lnSpc>
                <a:spcAft>
                  <a:spcPct val="30000"/>
                </a:spcAft>
                <a:buFontTx/>
                <a:buChar char="•"/>
              </a:pPr>
              <a:r>
                <a:rPr lang="en-US" altLang="en-US" sz="1800">
                  <a:latin typeface="Arial" charset="0"/>
                </a:rPr>
                <a:t>U.S. supported South Vietnam, when revolution broke out sent military troops </a:t>
              </a:r>
            </a:p>
            <a:p>
              <a:pPr eaLnBrk="1" hangingPunct="1">
                <a:lnSpc>
                  <a:spcPct val="100000"/>
                </a:lnSpc>
                <a:spcAft>
                  <a:spcPct val="30000"/>
                </a:spcAft>
                <a:buFontTx/>
                <a:buChar char="•"/>
              </a:pPr>
              <a:r>
                <a:rPr lang="en-US" altLang="en-US" sz="1800">
                  <a:latin typeface="Arial" charset="0"/>
                </a:rPr>
                <a:t>Eventually North Vietnamese fought alongside rebels</a:t>
              </a:r>
            </a:p>
            <a:p>
              <a:pPr eaLnBrk="1" hangingPunct="1">
                <a:lnSpc>
                  <a:spcPct val="100000"/>
                </a:lnSpc>
                <a:spcAft>
                  <a:spcPct val="30000"/>
                </a:spcAft>
                <a:buFontTx/>
                <a:buChar char="•"/>
              </a:pPr>
              <a:r>
                <a:rPr lang="en-US" altLang="en-US" sz="1800">
                  <a:latin typeface="Arial" charset="0"/>
                </a:rPr>
                <a:t>War dragged on until mid</a:t>
              </a:r>
              <a:r>
                <a:rPr lang="en-US" altLang="en-US" sz="1800">
                  <a:latin typeface="Arial" charset="0"/>
                  <a:cs typeface="Arial" charset="0"/>
                </a:rPr>
                <a:t>–</a:t>
              </a:r>
              <a:r>
                <a:rPr lang="en-US" altLang="en-US" sz="1800">
                  <a:latin typeface="Arial" charset="0"/>
                </a:rPr>
                <a:t>1970s</a:t>
              </a:r>
            </a:p>
          </p:txBody>
        </p:sp>
        <p:sp>
          <p:nvSpPr>
            <p:cNvPr id="442379" name="Text Box 11"/>
            <p:cNvSpPr txBox="1">
              <a:spLocks noChangeArrowheads="1"/>
            </p:cNvSpPr>
            <p:nvPr/>
          </p:nvSpPr>
          <p:spPr bwMode="auto">
            <a:xfrm>
              <a:off x="384" y="624"/>
              <a:ext cx="1632" cy="336"/>
            </a:xfrm>
            <a:prstGeom prst="rect">
              <a:avLst/>
            </a:prstGeom>
            <a:solidFill>
              <a:srgbClr val="B8D9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0"/>
                </a:spcBef>
                <a:defRPr sz="2400">
                  <a:solidFill>
                    <a:schemeClr val="tx1"/>
                  </a:solidFill>
                  <a:latin typeface="Times" pitchFamily="20" charset="0"/>
                </a:defRPr>
              </a:lvl1pPr>
              <a:lvl2pPr marL="1028700" eaLnBrk="0" hangingPunct="0">
                <a:spcBef>
                  <a:spcPct val="0"/>
                </a:spcBef>
                <a:defRPr sz="2400">
                  <a:solidFill>
                    <a:schemeClr val="tx1"/>
                  </a:solidFill>
                  <a:latin typeface="Times" pitchFamily="20" charset="0"/>
                </a:defRPr>
              </a:lvl2pPr>
              <a:lvl3pPr marL="1143000" eaLnBrk="0" hangingPunct="0">
                <a:spcBef>
                  <a:spcPct val="0"/>
                </a:spcBef>
                <a:defRPr sz="2400">
                  <a:solidFill>
                    <a:schemeClr val="tx1"/>
                  </a:solidFill>
                  <a:latin typeface="Times" pitchFamily="20" charset="0"/>
                </a:defRPr>
              </a:lvl3pPr>
              <a:lvl4pPr eaLnBrk="0" hangingPunct="0">
                <a:spcBef>
                  <a:spcPct val="0"/>
                </a:spcBef>
                <a:defRPr sz="2400">
                  <a:solidFill>
                    <a:schemeClr val="tx1"/>
                  </a:solidFill>
                  <a:latin typeface="Times" pitchFamily="20" charset="0"/>
                </a:defRPr>
              </a:lvl4pPr>
              <a:lvl5pPr eaLnBrk="0" hangingPunct="0">
                <a:spcBef>
                  <a:spcPct val="0"/>
                </a:spcBef>
                <a:defRPr sz="2400">
                  <a:solidFill>
                    <a:schemeClr val="tx1"/>
                  </a:solidFill>
                  <a:latin typeface="Times" pitchFamily="20" charset="0"/>
                </a:defRPr>
              </a:lvl5pPr>
              <a:lvl6pPr eaLnBrk="0" fontAlgn="base" hangingPunct="0">
                <a:spcBef>
                  <a:spcPct val="0"/>
                </a:spcBef>
                <a:spcAft>
                  <a:spcPct val="0"/>
                </a:spcAft>
                <a:defRPr sz="2400">
                  <a:solidFill>
                    <a:schemeClr val="tx1"/>
                  </a:solidFill>
                  <a:latin typeface="Times" pitchFamily="20" charset="0"/>
                </a:defRPr>
              </a:lvl6pPr>
              <a:lvl7pPr eaLnBrk="0" fontAlgn="base" hangingPunct="0">
                <a:spcBef>
                  <a:spcPct val="0"/>
                </a:spcBef>
                <a:spcAft>
                  <a:spcPct val="0"/>
                </a:spcAft>
                <a:defRPr sz="2400">
                  <a:solidFill>
                    <a:schemeClr val="tx1"/>
                  </a:solidFill>
                  <a:latin typeface="Times" pitchFamily="20" charset="0"/>
                </a:defRPr>
              </a:lvl7pPr>
              <a:lvl8pPr eaLnBrk="0" fontAlgn="base" hangingPunct="0">
                <a:spcBef>
                  <a:spcPct val="0"/>
                </a:spcBef>
                <a:spcAft>
                  <a:spcPct val="0"/>
                </a:spcAft>
                <a:defRPr sz="2400">
                  <a:solidFill>
                    <a:schemeClr val="tx1"/>
                  </a:solidFill>
                  <a:latin typeface="Times" pitchFamily="20" charset="0"/>
                </a:defRPr>
              </a:lvl8pPr>
              <a:lvl9pPr eaLnBrk="0" fontAlgn="base" hangingPunct="0">
                <a:spcBef>
                  <a:spcPct val="0"/>
                </a:spcBef>
                <a:spcAft>
                  <a:spcPct val="0"/>
                </a:spcAft>
                <a:defRPr sz="2400">
                  <a:solidFill>
                    <a:schemeClr val="tx1"/>
                  </a:solidFill>
                  <a:latin typeface="Times" pitchFamily="20" charset="0"/>
                </a:defRPr>
              </a:lvl9pPr>
            </a:lstStyle>
            <a:p>
              <a:pPr algn="ctr" eaLnBrk="1" hangingPunct="1">
                <a:lnSpc>
                  <a:spcPct val="100000"/>
                </a:lnSpc>
                <a:spcAft>
                  <a:spcPct val="40000"/>
                </a:spcAft>
              </a:pPr>
              <a:r>
                <a:rPr lang="en-US" altLang="en-US" sz="2000" b="1" i="1">
                  <a:latin typeface="Arial" charset="0"/>
                </a:rPr>
                <a:t>American Support</a:t>
              </a:r>
            </a:p>
          </p:txBody>
        </p:sp>
      </p:grpSp>
      <p:sp>
        <p:nvSpPr>
          <p:cNvPr id="442380" name="Rectangle 12"/>
          <p:cNvSpPr>
            <a:spLocks noChangeArrowheads="1"/>
          </p:cNvSpPr>
          <p:nvPr/>
        </p:nvSpPr>
        <p:spPr bwMode="auto">
          <a:xfrm>
            <a:off x="381000" y="152400"/>
            <a:ext cx="838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spcBef>
                <a:spcPct val="0"/>
              </a:spcBef>
              <a:defRPr sz="2800" b="1">
                <a:solidFill>
                  <a:schemeClr val="tx2"/>
                </a:solidFill>
                <a:latin typeface="Arial" charset="0"/>
              </a:defRPr>
            </a:lvl1pPr>
            <a:lvl2pPr algn="ctr">
              <a:spcBef>
                <a:spcPct val="0"/>
              </a:spcBef>
              <a:defRPr sz="2800" b="1">
                <a:solidFill>
                  <a:schemeClr val="tx2"/>
                </a:solidFill>
                <a:latin typeface="Arial" charset="0"/>
              </a:defRPr>
            </a:lvl2pPr>
            <a:lvl3pPr algn="ctr">
              <a:spcBef>
                <a:spcPct val="0"/>
              </a:spcBef>
              <a:defRPr sz="2800" b="1">
                <a:solidFill>
                  <a:schemeClr val="tx2"/>
                </a:solidFill>
                <a:latin typeface="Arial" charset="0"/>
              </a:defRPr>
            </a:lvl3pPr>
            <a:lvl4pPr algn="ctr">
              <a:spcBef>
                <a:spcPct val="0"/>
              </a:spcBef>
              <a:defRPr sz="2800" b="1">
                <a:solidFill>
                  <a:schemeClr val="tx2"/>
                </a:solidFill>
                <a:latin typeface="Arial" charset="0"/>
              </a:defRPr>
            </a:lvl4pPr>
            <a:lvl5pPr algn="ctr">
              <a:spcBef>
                <a:spcPct val="0"/>
              </a:spcBef>
              <a:defRPr sz="2800" b="1">
                <a:solidFill>
                  <a:schemeClr val="tx2"/>
                </a:solidFill>
                <a:latin typeface="Arial" charset="0"/>
              </a:defRPr>
            </a:lvl5pPr>
            <a:lvl6pPr marL="457200" algn="ctr" fontAlgn="base">
              <a:spcBef>
                <a:spcPct val="0"/>
              </a:spcBef>
              <a:spcAft>
                <a:spcPct val="0"/>
              </a:spcAft>
              <a:defRPr sz="2800" b="1">
                <a:solidFill>
                  <a:schemeClr val="tx2"/>
                </a:solidFill>
                <a:latin typeface="Arial" charset="0"/>
              </a:defRPr>
            </a:lvl6pPr>
            <a:lvl7pPr marL="914400" algn="ctr" fontAlgn="base">
              <a:spcBef>
                <a:spcPct val="0"/>
              </a:spcBef>
              <a:spcAft>
                <a:spcPct val="0"/>
              </a:spcAft>
              <a:defRPr sz="2800" b="1">
                <a:solidFill>
                  <a:schemeClr val="tx2"/>
                </a:solidFill>
                <a:latin typeface="Arial" charset="0"/>
              </a:defRPr>
            </a:lvl7pPr>
            <a:lvl8pPr marL="1371600" algn="ctr" fontAlgn="base">
              <a:spcBef>
                <a:spcPct val="0"/>
              </a:spcBef>
              <a:spcAft>
                <a:spcPct val="0"/>
              </a:spcAft>
              <a:defRPr sz="2800" b="1">
                <a:solidFill>
                  <a:schemeClr val="tx2"/>
                </a:solidFill>
                <a:latin typeface="Arial" charset="0"/>
              </a:defRPr>
            </a:lvl8pPr>
            <a:lvl9pPr marL="1828800" algn="ctr" fontAlgn="base">
              <a:spcBef>
                <a:spcPct val="0"/>
              </a:spcBef>
              <a:spcAft>
                <a:spcPct val="0"/>
              </a:spcAft>
              <a:defRPr sz="2800" b="1">
                <a:solidFill>
                  <a:schemeClr val="tx2"/>
                </a:solidFill>
                <a:latin typeface="Arial" charset="0"/>
              </a:defRPr>
            </a:lvl9pPr>
          </a:lstStyle>
          <a:p>
            <a:pPr>
              <a:lnSpc>
                <a:spcPct val="100000"/>
              </a:lnSpc>
            </a:pPr>
            <a:r>
              <a:rPr lang="en-US" altLang="en-US" sz="2000" dirty="0" smtClean="0"/>
              <a:t>Week </a:t>
            </a:r>
            <a:r>
              <a:rPr lang="en-US" altLang="en-US" sz="2000" dirty="0"/>
              <a:t>11: The Nuclear arms race and </a:t>
            </a:r>
            <a:r>
              <a:rPr lang="en-US" altLang="en-US" sz="2000" dirty="0" smtClean="0"/>
              <a:t>supremacy</a:t>
            </a:r>
          </a:p>
          <a:p>
            <a:pPr>
              <a:lnSpc>
                <a:spcPct val="100000"/>
              </a:lnSpc>
            </a:pPr>
            <a:r>
              <a:rPr lang="en-US" altLang="en-US" sz="2000" dirty="0" smtClean="0"/>
              <a:t> </a:t>
            </a:r>
            <a:r>
              <a:rPr lang="en-US" altLang="en-US" sz="2000" dirty="0" smtClean="0"/>
              <a:t>Cold </a:t>
            </a:r>
            <a:r>
              <a:rPr lang="en-US" altLang="en-US" sz="2000" dirty="0"/>
              <a:t>War Around the </a:t>
            </a:r>
            <a:r>
              <a:rPr lang="en-US" altLang="en-US" sz="2000" dirty="0" smtClean="0"/>
              <a:t>World: Arms Race</a:t>
            </a:r>
            <a:endParaRPr lang="en-US" altLang="en-US" sz="2000"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30690562"/>
      </p:ext>
    </p:extLst>
  </p:cSld>
  <p:clrMapOvr>
    <a:masterClrMapping/>
  </p:clrMapOvr>
  <mc:AlternateContent xmlns:mc="http://schemas.openxmlformats.org/markup-compatibility/2006">
    <mc:Choice xmlns:p14="http://schemas.microsoft.com/office/powerpoint/2010/main" Requires="p14">
      <p:transition spd="slow" p14:dur="2000" advTm="84494"/>
    </mc:Choice>
    <mc:Fallback>
      <p:transition spd="slow" advTm="84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42371"/>
                                        </p:tgtEl>
                                        <p:attrNameLst>
                                          <p:attrName>style.visibility</p:attrName>
                                        </p:attrNameLst>
                                      </p:cBhvr>
                                      <p:to>
                                        <p:strVal val="visible"/>
                                      </p:to>
                                    </p:set>
                                    <p:animEffect transition="in" filter="wipe(left)">
                                      <p:cBhvr>
                                        <p:cTn id="11" dur="500"/>
                                        <p:tgtEl>
                                          <p:spTgt spid="4423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442374"/>
                                        </p:tgtEl>
                                        <p:attrNameLst>
                                          <p:attrName>style.visibility</p:attrName>
                                        </p:attrNameLst>
                                      </p:cBhvr>
                                      <p:to>
                                        <p:strVal val="visible"/>
                                      </p:to>
                                    </p:set>
                                    <p:animEffect transition="in" filter="wipe(left)">
                                      <p:cBhvr>
                                        <p:cTn id="16" dur="500"/>
                                        <p:tgtEl>
                                          <p:spTgt spid="44237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442377"/>
                                        </p:tgtEl>
                                        <p:attrNameLst>
                                          <p:attrName>style.visibility</p:attrName>
                                        </p:attrNameLst>
                                      </p:cBhvr>
                                      <p:to>
                                        <p:strVal val="visible"/>
                                      </p:to>
                                    </p:set>
                                    <p:animEffect transition="in" filter="wipe(left)">
                                      <p:cBhvr>
                                        <p:cTn id="21" dur="500"/>
                                        <p:tgtEl>
                                          <p:spTgt spid="44237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ChangeArrowheads="1"/>
          </p:cNvSpPr>
          <p:nvPr/>
        </p:nvSpPr>
        <p:spPr bwMode="auto">
          <a:xfrm>
            <a:off x="685800" y="533400"/>
            <a:ext cx="7772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0"/>
              </a:spcBef>
              <a:defRPr sz="2800" b="1">
                <a:solidFill>
                  <a:schemeClr val="tx2"/>
                </a:solidFill>
                <a:latin typeface="Arial" charset="0"/>
              </a:defRPr>
            </a:lvl1pPr>
            <a:lvl2pPr algn="ctr">
              <a:spcBef>
                <a:spcPct val="0"/>
              </a:spcBef>
              <a:defRPr sz="2800" b="1">
                <a:solidFill>
                  <a:schemeClr val="tx2"/>
                </a:solidFill>
                <a:latin typeface="Arial" charset="0"/>
              </a:defRPr>
            </a:lvl2pPr>
            <a:lvl3pPr algn="ctr">
              <a:spcBef>
                <a:spcPct val="0"/>
              </a:spcBef>
              <a:defRPr sz="2800" b="1">
                <a:solidFill>
                  <a:schemeClr val="tx2"/>
                </a:solidFill>
                <a:latin typeface="Arial" charset="0"/>
              </a:defRPr>
            </a:lvl3pPr>
            <a:lvl4pPr algn="ctr">
              <a:spcBef>
                <a:spcPct val="0"/>
              </a:spcBef>
              <a:defRPr sz="2800" b="1">
                <a:solidFill>
                  <a:schemeClr val="tx2"/>
                </a:solidFill>
                <a:latin typeface="Arial" charset="0"/>
              </a:defRPr>
            </a:lvl4pPr>
            <a:lvl5pPr algn="ctr">
              <a:spcBef>
                <a:spcPct val="0"/>
              </a:spcBef>
              <a:defRPr sz="2800" b="1">
                <a:solidFill>
                  <a:schemeClr val="tx2"/>
                </a:solidFill>
                <a:latin typeface="Arial" charset="0"/>
              </a:defRPr>
            </a:lvl5pPr>
            <a:lvl6pPr marL="457200" algn="ctr" fontAlgn="base">
              <a:spcBef>
                <a:spcPct val="0"/>
              </a:spcBef>
              <a:spcAft>
                <a:spcPct val="0"/>
              </a:spcAft>
              <a:defRPr sz="2800" b="1">
                <a:solidFill>
                  <a:schemeClr val="tx2"/>
                </a:solidFill>
                <a:latin typeface="Arial" charset="0"/>
              </a:defRPr>
            </a:lvl6pPr>
            <a:lvl7pPr marL="914400" algn="ctr" fontAlgn="base">
              <a:spcBef>
                <a:spcPct val="0"/>
              </a:spcBef>
              <a:spcAft>
                <a:spcPct val="0"/>
              </a:spcAft>
              <a:defRPr sz="2800" b="1">
                <a:solidFill>
                  <a:schemeClr val="tx2"/>
                </a:solidFill>
                <a:latin typeface="Arial" charset="0"/>
              </a:defRPr>
            </a:lvl7pPr>
            <a:lvl8pPr marL="1371600" algn="ctr" fontAlgn="base">
              <a:spcBef>
                <a:spcPct val="0"/>
              </a:spcBef>
              <a:spcAft>
                <a:spcPct val="0"/>
              </a:spcAft>
              <a:defRPr sz="2800" b="1">
                <a:solidFill>
                  <a:schemeClr val="tx2"/>
                </a:solidFill>
                <a:latin typeface="Arial" charset="0"/>
              </a:defRPr>
            </a:lvl8pPr>
            <a:lvl9pPr marL="1828800" algn="ctr" fontAlgn="base">
              <a:spcBef>
                <a:spcPct val="0"/>
              </a:spcBef>
              <a:spcAft>
                <a:spcPct val="0"/>
              </a:spcAft>
              <a:defRPr sz="2800" b="1">
                <a:solidFill>
                  <a:schemeClr val="tx2"/>
                </a:solidFill>
                <a:latin typeface="Arial" charset="0"/>
              </a:defRPr>
            </a:lvl9pPr>
          </a:lstStyle>
          <a:p>
            <a:pPr>
              <a:lnSpc>
                <a:spcPct val="100000"/>
              </a:lnSpc>
            </a:pPr>
            <a:endParaRPr lang="en-US" altLang="en-US" sz="3500" i="1">
              <a:solidFill>
                <a:schemeClr val="tx1"/>
              </a:solidFill>
            </a:endParaRPr>
          </a:p>
        </p:txBody>
      </p:sp>
      <p:sp>
        <p:nvSpPr>
          <p:cNvPr id="432131" name="Rectangle 3"/>
          <p:cNvSpPr>
            <a:spLocks noChangeArrowheads="1"/>
          </p:cNvSpPr>
          <p:nvPr/>
        </p:nvSpPr>
        <p:spPr bwMode="auto">
          <a:xfrm>
            <a:off x="457200" y="3352800"/>
            <a:ext cx="8229600" cy="2438400"/>
          </a:xfrm>
          <a:prstGeom prst="rect">
            <a:avLst/>
          </a:prstGeom>
          <a:solidFill>
            <a:srgbClr val="F8C4C5"/>
          </a:solidFill>
          <a:ln>
            <a:noFill/>
          </a:ln>
          <a:extLst>
            <a:ext uri="{91240B29-F687-4F45-9708-019B960494DF}">
              <a14:hiddenLine xmlns:a14="http://schemas.microsoft.com/office/drawing/2010/main" w="9525">
                <a:solidFill>
                  <a:srgbClr val="FFFF99"/>
                </a:solidFill>
                <a:miter lim="800000"/>
                <a:headEnd/>
                <a:tailEnd/>
              </a14:hiddenLine>
            </a:ext>
          </a:extLst>
        </p:spPr>
        <p:txBody>
          <a:bodyPr/>
          <a:lstStyle>
            <a:lvl1pPr marL="233363" indent="-233363" algn="ctr">
              <a:defRPr sz="3200">
                <a:solidFill>
                  <a:schemeClr val="tx1"/>
                </a:solidFill>
                <a:latin typeface="Arial" charset="0"/>
              </a:defRPr>
            </a:lvl1pPr>
            <a:lvl2pPr algn="ctr">
              <a:defRPr sz="2800">
                <a:solidFill>
                  <a:schemeClr val="tx1"/>
                </a:solidFill>
                <a:latin typeface="Arial" charset="0"/>
              </a:defRPr>
            </a:lvl2pPr>
            <a:lvl3pPr algn="ctr">
              <a:defRPr sz="2400">
                <a:solidFill>
                  <a:schemeClr val="tx1"/>
                </a:solidFill>
                <a:latin typeface="Arial" charset="0"/>
              </a:defRPr>
            </a:lvl3pPr>
            <a:lvl4pPr algn="ctr">
              <a:defRPr sz="2000">
                <a:solidFill>
                  <a:schemeClr val="tx1"/>
                </a:solidFill>
                <a:latin typeface="Arial" charset="0"/>
              </a:defRPr>
            </a:lvl4pPr>
            <a:lvl5pPr algn="ctr">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pPr algn="l">
              <a:lnSpc>
                <a:spcPct val="100000"/>
              </a:lnSpc>
              <a:spcBef>
                <a:spcPct val="0"/>
              </a:spcBef>
              <a:spcAft>
                <a:spcPct val="5000"/>
              </a:spcAft>
            </a:pPr>
            <a:r>
              <a:rPr lang="en-US" altLang="en-US" sz="2400" b="1"/>
              <a:t>Strategy of Deterrence</a:t>
            </a:r>
          </a:p>
          <a:p>
            <a:pPr algn="l">
              <a:lnSpc>
                <a:spcPct val="100000"/>
              </a:lnSpc>
              <a:spcBef>
                <a:spcPct val="0"/>
              </a:spcBef>
              <a:spcAft>
                <a:spcPct val="5000"/>
              </a:spcAft>
            </a:pPr>
            <a:endParaRPr lang="en-US" altLang="en-US" sz="1000" b="1"/>
          </a:p>
          <a:p>
            <a:pPr algn="l">
              <a:lnSpc>
                <a:spcPct val="100000"/>
              </a:lnSpc>
              <a:spcBef>
                <a:spcPct val="0"/>
              </a:spcBef>
              <a:spcAft>
                <a:spcPct val="5000"/>
              </a:spcAft>
              <a:buFontTx/>
              <a:buChar char="•"/>
            </a:pPr>
            <a:r>
              <a:rPr lang="en-US" altLang="en-US" sz="2000" b="1"/>
              <a:t>Deterrence</a:t>
            </a:r>
            <a:r>
              <a:rPr lang="en-US" altLang="en-US" sz="2000"/>
              <a:t>, development of or maintenance of military power to prevent attack</a:t>
            </a:r>
          </a:p>
          <a:p>
            <a:pPr algn="l">
              <a:lnSpc>
                <a:spcPct val="100000"/>
              </a:lnSpc>
              <a:spcBef>
                <a:spcPct val="0"/>
              </a:spcBef>
              <a:spcAft>
                <a:spcPct val="5000"/>
              </a:spcAft>
              <a:buFontTx/>
              <a:buChar char="•"/>
            </a:pPr>
            <a:r>
              <a:rPr lang="en-US" altLang="en-US" sz="2000"/>
              <a:t>Two superpowers locked in </a:t>
            </a:r>
            <a:r>
              <a:rPr lang="en-US" altLang="en-US" sz="2000" b="1"/>
              <a:t>arms race</a:t>
            </a:r>
            <a:r>
              <a:rPr lang="en-US" altLang="en-US" sz="2000"/>
              <a:t> to gain advantage in weapons</a:t>
            </a:r>
          </a:p>
          <a:p>
            <a:pPr algn="l">
              <a:lnSpc>
                <a:spcPct val="100000"/>
              </a:lnSpc>
              <a:spcBef>
                <a:spcPct val="0"/>
              </a:spcBef>
              <a:spcAft>
                <a:spcPct val="5000"/>
              </a:spcAft>
              <a:buFontTx/>
              <a:buChar char="•"/>
            </a:pPr>
            <a:r>
              <a:rPr lang="en-US" altLang="en-US" sz="2000"/>
              <a:t>U.S. had more weapons, but nuclear attack by either side would lead to terrible destruction</a:t>
            </a:r>
          </a:p>
        </p:txBody>
      </p:sp>
      <p:sp>
        <p:nvSpPr>
          <p:cNvPr id="432132" name="Rectangle 4"/>
          <p:cNvSpPr>
            <a:spLocks noChangeArrowheads="1"/>
          </p:cNvSpPr>
          <p:nvPr/>
        </p:nvSpPr>
        <p:spPr bwMode="auto">
          <a:xfrm>
            <a:off x="457200" y="914400"/>
            <a:ext cx="8229600" cy="2209800"/>
          </a:xfrm>
          <a:prstGeom prst="rect">
            <a:avLst/>
          </a:prstGeom>
          <a:solidFill>
            <a:srgbClr val="E2F4FE"/>
          </a:solidFill>
          <a:ln>
            <a:noFill/>
          </a:ln>
          <a:extLst>
            <a:ext uri="{91240B29-F687-4F45-9708-019B960494DF}">
              <a14:hiddenLine xmlns:a14="http://schemas.microsoft.com/office/drawing/2010/main" w="9525">
                <a:solidFill>
                  <a:srgbClr val="FFFF99"/>
                </a:solidFill>
                <a:miter lim="800000"/>
                <a:headEnd/>
                <a:tailEnd/>
              </a14:hiddenLine>
            </a:ext>
          </a:extLst>
        </p:spPr>
        <p:txBody>
          <a:bodyPr/>
          <a:lstStyle>
            <a:lvl1pPr marL="233363" indent="-233363" algn="ctr">
              <a:defRPr sz="3200">
                <a:solidFill>
                  <a:schemeClr val="tx1"/>
                </a:solidFill>
                <a:latin typeface="Arial" charset="0"/>
              </a:defRPr>
            </a:lvl1pPr>
            <a:lvl2pPr algn="ctr">
              <a:defRPr sz="2800">
                <a:solidFill>
                  <a:schemeClr val="tx1"/>
                </a:solidFill>
                <a:latin typeface="Arial" charset="0"/>
              </a:defRPr>
            </a:lvl2pPr>
            <a:lvl3pPr algn="ctr">
              <a:defRPr sz="2400">
                <a:solidFill>
                  <a:schemeClr val="tx1"/>
                </a:solidFill>
                <a:latin typeface="Arial" charset="0"/>
              </a:defRPr>
            </a:lvl3pPr>
            <a:lvl4pPr algn="ctr">
              <a:defRPr sz="2000">
                <a:solidFill>
                  <a:schemeClr val="tx1"/>
                </a:solidFill>
                <a:latin typeface="Arial" charset="0"/>
              </a:defRPr>
            </a:lvl4pPr>
            <a:lvl5pPr algn="ctr">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pPr algn="l">
              <a:lnSpc>
                <a:spcPct val="100000"/>
              </a:lnSpc>
              <a:spcBef>
                <a:spcPct val="0"/>
              </a:spcBef>
              <a:spcAft>
                <a:spcPct val="5000"/>
              </a:spcAft>
            </a:pPr>
            <a:r>
              <a:rPr lang="en-US" altLang="en-US" sz="2400" b="1"/>
              <a:t>Change in Tactics</a:t>
            </a:r>
          </a:p>
          <a:p>
            <a:pPr algn="l">
              <a:lnSpc>
                <a:spcPct val="100000"/>
              </a:lnSpc>
              <a:spcBef>
                <a:spcPct val="0"/>
              </a:spcBef>
              <a:spcAft>
                <a:spcPct val="5000"/>
              </a:spcAft>
            </a:pPr>
            <a:endParaRPr lang="en-US" altLang="en-US" sz="1000" b="1"/>
          </a:p>
          <a:p>
            <a:pPr algn="l">
              <a:lnSpc>
                <a:spcPct val="100000"/>
              </a:lnSpc>
              <a:spcBef>
                <a:spcPct val="0"/>
              </a:spcBef>
              <a:spcAft>
                <a:spcPct val="5000"/>
              </a:spcAft>
              <a:buFontTx/>
              <a:buChar char="•"/>
            </a:pPr>
            <a:r>
              <a:rPr lang="en-US" altLang="en-US" sz="2000"/>
              <a:t>Both sides forced to change military tactics</a:t>
            </a:r>
          </a:p>
          <a:p>
            <a:pPr algn="l">
              <a:lnSpc>
                <a:spcPct val="100000"/>
              </a:lnSpc>
              <a:spcBef>
                <a:spcPct val="0"/>
              </a:spcBef>
              <a:spcAft>
                <a:spcPct val="5000"/>
              </a:spcAft>
              <a:buFontTx/>
              <a:buChar char="•"/>
            </a:pPr>
            <a:r>
              <a:rPr lang="en-US" altLang="en-US" sz="2000"/>
              <a:t>Could no longer rely on conventional forces, like troops, tanks</a:t>
            </a:r>
          </a:p>
          <a:p>
            <a:pPr algn="l">
              <a:lnSpc>
                <a:spcPct val="100000"/>
              </a:lnSpc>
              <a:spcBef>
                <a:spcPct val="0"/>
              </a:spcBef>
              <a:spcAft>
                <a:spcPct val="5000"/>
              </a:spcAft>
              <a:buFontTx/>
              <a:buChar char="•"/>
            </a:pPr>
            <a:r>
              <a:rPr lang="en-US" altLang="en-US" sz="2000"/>
              <a:t>U.S., Soviets increased stockpiles of nuclear weapons</a:t>
            </a:r>
          </a:p>
          <a:p>
            <a:pPr algn="l">
              <a:lnSpc>
                <a:spcPct val="100000"/>
              </a:lnSpc>
              <a:spcBef>
                <a:spcPct val="0"/>
              </a:spcBef>
              <a:spcAft>
                <a:spcPct val="5000"/>
              </a:spcAft>
              <a:buFontTx/>
              <a:buChar char="•"/>
            </a:pPr>
            <a:r>
              <a:rPr lang="en-US" altLang="en-US" sz="2000"/>
              <a:t>Nuclear weapons central to deterrence</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19551274"/>
      </p:ext>
    </p:extLst>
  </p:cSld>
  <p:clrMapOvr>
    <a:masterClrMapping/>
  </p:clrMapOvr>
  <mc:AlternateContent xmlns:mc="http://schemas.openxmlformats.org/markup-compatibility/2006">
    <mc:Choice xmlns:p14="http://schemas.microsoft.com/office/powerpoint/2010/main" Requires="p14">
      <p:transition spd="slow" p14:dur="2000" advTm="37083"/>
    </mc:Choice>
    <mc:Fallback>
      <p:transition spd="slow" advTm="3708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1" fill="hold" grpId="0" nodeType="withEffect">
                                  <p:stCondLst>
                                    <p:cond delay="0"/>
                                  </p:stCondLst>
                                  <p:childTnLst>
                                    <p:set>
                                      <p:cBhvr>
                                        <p:cTn id="8" dur="1" fill="hold">
                                          <p:stCondLst>
                                            <p:cond delay="0"/>
                                          </p:stCondLst>
                                        </p:cTn>
                                        <p:tgtEl>
                                          <p:spTgt spid="432132"/>
                                        </p:tgtEl>
                                        <p:attrNameLst>
                                          <p:attrName>style.visibility</p:attrName>
                                        </p:attrNameLst>
                                      </p:cBhvr>
                                      <p:to>
                                        <p:strVal val="visible"/>
                                      </p:to>
                                    </p:set>
                                    <p:animEffect transition="in" filter="wipe(up)">
                                      <p:cBhvr>
                                        <p:cTn id="9" dur="500"/>
                                        <p:tgtEl>
                                          <p:spTgt spid="43213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32131"/>
                                        </p:tgtEl>
                                        <p:attrNameLst>
                                          <p:attrName>style.visibility</p:attrName>
                                        </p:attrNameLst>
                                      </p:cBhvr>
                                      <p:to>
                                        <p:strVal val="visible"/>
                                      </p:to>
                                    </p:set>
                                    <p:animEffect transition="in" filter="wipe(up)">
                                      <p:cBhvr>
                                        <p:cTn id="14" dur="500"/>
                                        <p:tgtEl>
                                          <p:spTgt spid="4321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432131" grpId="0" animBg="1"/>
      <p:bldP spid="4321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ChangeArrowheads="1"/>
          </p:cNvSpPr>
          <p:nvPr/>
        </p:nvSpPr>
        <p:spPr bwMode="auto">
          <a:xfrm>
            <a:off x="533400" y="1143000"/>
            <a:ext cx="8077200" cy="762000"/>
          </a:xfrm>
          <a:prstGeom prst="rect">
            <a:avLst/>
          </a:prstGeom>
          <a:solidFill>
            <a:srgbClr val="FEE8EA"/>
          </a:solidFill>
          <a:ln>
            <a:noFill/>
          </a:ln>
          <a:extLst>
            <a:ext uri="{91240B29-F687-4F45-9708-019B960494DF}">
              <a14:hiddenLine xmlns:a14="http://schemas.microsoft.com/office/drawing/2010/main" w="9525">
                <a:solidFill>
                  <a:srgbClr val="FFFF99"/>
                </a:solidFill>
                <a:miter lim="800000"/>
                <a:headEnd/>
                <a:tailEnd/>
              </a14:hiddenLine>
            </a:ext>
          </a:extLst>
        </p:spPr>
        <p:txBody>
          <a:bodyPr/>
          <a:lstStyle>
            <a:lvl1pPr algn="ctr">
              <a:defRPr sz="3200">
                <a:solidFill>
                  <a:schemeClr val="tx1"/>
                </a:solidFill>
                <a:latin typeface="Arial" charset="0"/>
              </a:defRPr>
            </a:lvl1pPr>
            <a:lvl2pPr algn="ctr">
              <a:defRPr sz="2800">
                <a:solidFill>
                  <a:schemeClr val="tx1"/>
                </a:solidFill>
                <a:latin typeface="Arial" charset="0"/>
              </a:defRPr>
            </a:lvl2pPr>
            <a:lvl3pPr algn="ctr">
              <a:defRPr sz="2400">
                <a:solidFill>
                  <a:schemeClr val="tx1"/>
                </a:solidFill>
                <a:latin typeface="Arial" charset="0"/>
              </a:defRPr>
            </a:lvl3pPr>
            <a:lvl4pPr algn="ctr">
              <a:defRPr sz="2000">
                <a:solidFill>
                  <a:schemeClr val="tx1"/>
                </a:solidFill>
                <a:latin typeface="Arial" charset="0"/>
              </a:defRPr>
            </a:lvl4pPr>
            <a:lvl5pPr algn="ctr">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pPr>
              <a:lnSpc>
                <a:spcPct val="100000"/>
              </a:lnSpc>
              <a:spcBef>
                <a:spcPct val="10000"/>
              </a:spcBef>
              <a:spcAft>
                <a:spcPct val="5000"/>
              </a:spcAft>
            </a:pPr>
            <a:r>
              <a:rPr lang="en-US" altLang="en-US" sz="2000"/>
              <a:t>In October 1957 the arms race took another leap forward with the Soviet Union’s successful launch of </a:t>
            </a:r>
            <a:r>
              <a:rPr lang="en-US" altLang="en-US" sz="2000" i="1"/>
              <a:t>Sputnik</a:t>
            </a:r>
            <a:r>
              <a:rPr lang="en-US" altLang="en-US" sz="2000"/>
              <a:t>.  </a:t>
            </a:r>
          </a:p>
        </p:txBody>
      </p:sp>
      <p:grpSp>
        <p:nvGrpSpPr>
          <p:cNvPr id="434179" name="Group 3"/>
          <p:cNvGrpSpPr>
            <a:grpSpLocks/>
          </p:cNvGrpSpPr>
          <p:nvPr/>
        </p:nvGrpSpPr>
        <p:grpSpPr bwMode="auto">
          <a:xfrm>
            <a:off x="533400" y="1981200"/>
            <a:ext cx="3886200" cy="3962400"/>
            <a:chOff x="384" y="624"/>
            <a:chExt cx="1632" cy="3120"/>
          </a:xfrm>
        </p:grpSpPr>
        <p:sp>
          <p:nvSpPr>
            <p:cNvPr id="434180" name="Text Box 4"/>
            <p:cNvSpPr txBox="1">
              <a:spLocks noChangeArrowheads="1"/>
            </p:cNvSpPr>
            <p:nvPr/>
          </p:nvSpPr>
          <p:spPr bwMode="auto">
            <a:xfrm>
              <a:off x="384" y="960"/>
              <a:ext cx="1632" cy="2784"/>
            </a:xfrm>
            <a:prstGeom prst="rect">
              <a:avLst/>
            </a:prstGeom>
            <a:solidFill>
              <a:srgbClr val="B8D9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4625" indent="-174625" eaLnBrk="0" hangingPunct="0">
                <a:spcBef>
                  <a:spcPct val="0"/>
                </a:spcBef>
                <a:defRPr sz="2400">
                  <a:solidFill>
                    <a:schemeClr val="tx1"/>
                  </a:solidFill>
                  <a:latin typeface="Times" pitchFamily="20" charset="0"/>
                </a:defRPr>
              </a:lvl1pPr>
              <a:lvl2pPr marL="623888" indent="-276225" eaLnBrk="0" hangingPunct="0">
                <a:spcBef>
                  <a:spcPct val="0"/>
                </a:spcBef>
                <a:defRPr sz="2400">
                  <a:solidFill>
                    <a:schemeClr val="tx1"/>
                  </a:solidFill>
                  <a:latin typeface="Times" pitchFamily="20" charset="0"/>
                </a:defRPr>
              </a:lvl2pPr>
              <a:lvl3pPr marL="3098800" indent="-457200" eaLnBrk="0" hangingPunct="0">
                <a:spcBef>
                  <a:spcPct val="0"/>
                </a:spcBef>
                <a:defRPr sz="2400">
                  <a:solidFill>
                    <a:schemeClr val="tx1"/>
                  </a:solidFill>
                  <a:latin typeface="Times" pitchFamily="20" charset="0"/>
                </a:defRPr>
              </a:lvl3pPr>
              <a:lvl4pPr marL="3213100" indent="-457200" eaLnBrk="0" hangingPunct="0">
                <a:spcBef>
                  <a:spcPct val="0"/>
                </a:spcBef>
                <a:defRPr sz="2400">
                  <a:solidFill>
                    <a:schemeClr val="tx1"/>
                  </a:solidFill>
                  <a:latin typeface="Times" pitchFamily="20" charset="0"/>
                </a:defRPr>
              </a:lvl4pPr>
              <a:lvl5pPr marL="3327400" indent="-457200" eaLnBrk="0" hangingPunct="0">
                <a:spcBef>
                  <a:spcPct val="0"/>
                </a:spcBef>
                <a:defRPr sz="2400">
                  <a:solidFill>
                    <a:schemeClr val="tx1"/>
                  </a:solidFill>
                  <a:latin typeface="Times" pitchFamily="20" charset="0"/>
                </a:defRPr>
              </a:lvl5pPr>
              <a:lvl6pPr marL="3784600" indent="-457200" eaLnBrk="0" fontAlgn="base" hangingPunct="0">
                <a:spcBef>
                  <a:spcPct val="0"/>
                </a:spcBef>
                <a:spcAft>
                  <a:spcPct val="0"/>
                </a:spcAft>
                <a:defRPr sz="2400">
                  <a:solidFill>
                    <a:schemeClr val="tx1"/>
                  </a:solidFill>
                  <a:latin typeface="Times" pitchFamily="20" charset="0"/>
                </a:defRPr>
              </a:lvl6pPr>
              <a:lvl7pPr marL="4241800" indent="-457200" eaLnBrk="0" fontAlgn="base" hangingPunct="0">
                <a:spcBef>
                  <a:spcPct val="0"/>
                </a:spcBef>
                <a:spcAft>
                  <a:spcPct val="0"/>
                </a:spcAft>
                <a:defRPr sz="2400">
                  <a:solidFill>
                    <a:schemeClr val="tx1"/>
                  </a:solidFill>
                  <a:latin typeface="Times" pitchFamily="20" charset="0"/>
                </a:defRPr>
              </a:lvl7pPr>
              <a:lvl8pPr marL="4699000" indent="-457200" eaLnBrk="0" fontAlgn="base" hangingPunct="0">
                <a:spcBef>
                  <a:spcPct val="0"/>
                </a:spcBef>
                <a:spcAft>
                  <a:spcPct val="0"/>
                </a:spcAft>
                <a:defRPr sz="2400">
                  <a:solidFill>
                    <a:schemeClr val="tx1"/>
                  </a:solidFill>
                  <a:latin typeface="Times" pitchFamily="20" charset="0"/>
                </a:defRPr>
              </a:lvl8pPr>
              <a:lvl9pPr marL="5156200" indent="-457200" eaLnBrk="0" fontAlgn="base" hangingPunct="0">
                <a:spcBef>
                  <a:spcPct val="0"/>
                </a:spcBef>
                <a:spcAft>
                  <a:spcPct val="0"/>
                </a:spcAft>
                <a:defRPr sz="2400">
                  <a:solidFill>
                    <a:schemeClr val="tx1"/>
                  </a:solidFill>
                  <a:latin typeface="Times" pitchFamily="20" charset="0"/>
                </a:defRPr>
              </a:lvl9pPr>
            </a:lstStyle>
            <a:p>
              <a:pPr eaLnBrk="1" hangingPunct="1">
                <a:lnSpc>
                  <a:spcPct val="100000"/>
                </a:lnSpc>
                <a:spcAft>
                  <a:spcPct val="35000"/>
                </a:spcAft>
                <a:buFontTx/>
                <a:buChar char="•"/>
              </a:pPr>
              <a:r>
                <a:rPr lang="en-US" altLang="en-US" sz="1900" b="1" i="1">
                  <a:latin typeface="Arial" charset="0"/>
                </a:rPr>
                <a:t>Sputnik</a:t>
              </a:r>
              <a:r>
                <a:rPr lang="en-US" altLang="en-US" sz="1900">
                  <a:latin typeface="Arial" charset="0"/>
                </a:rPr>
                <a:t>, history’s first artificial satellite—object orbiting earth</a:t>
              </a:r>
            </a:p>
            <a:p>
              <a:pPr eaLnBrk="1" hangingPunct="1">
                <a:lnSpc>
                  <a:spcPct val="100000"/>
                </a:lnSpc>
                <a:spcAft>
                  <a:spcPct val="35000"/>
                </a:spcAft>
                <a:buFontTx/>
                <a:buChar char="•"/>
              </a:pPr>
              <a:r>
                <a:rPr lang="en-US" altLang="en-US" sz="1900">
                  <a:latin typeface="Arial" charset="0"/>
                </a:rPr>
                <a:t>Soviet military technology now feared to be in the lead </a:t>
              </a:r>
            </a:p>
            <a:p>
              <a:pPr eaLnBrk="1" hangingPunct="1">
                <a:lnSpc>
                  <a:spcPct val="100000"/>
                </a:lnSpc>
                <a:spcAft>
                  <a:spcPct val="35000"/>
                </a:spcAft>
                <a:buFontTx/>
                <a:buChar char="•"/>
              </a:pPr>
              <a:r>
                <a:rPr lang="en-US" altLang="en-US" sz="1900">
                  <a:latin typeface="Arial" charset="0"/>
                </a:rPr>
                <a:t>U.S. government established National Aeronautics and Space Administration, NASA</a:t>
              </a:r>
            </a:p>
            <a:p>
              <a:pPr eaLnBrk="1" hangingPunct="1">
                <a:lnSpc>
                  <a:spcPct val="100000"/>
                </a:lnSpc>
                <a:spcAft>
                  <a:spcPct val="35000"/>
                </a:spcAft>
                <a:buFontTx/>
                <a:buChar char="•"/>
              </a:pPr>
              <a:r>
                <a:rPr lang="en-US" altLang="en-US" sz="1900">
                  <a:latin typeface="Arial" charset="0"/>
                </a:rPr>
                <a:t>Agency would eventually return United States to forefront of space research</a:t>
              </a:r>
              <a:endParaRPr lang="en-US" altLang="en-US" sz="2000">
                <a:latin typeface="Arial" charset="0"/>
              </a:endParaRPr>
            </a:p>
          </p:txBody>
        </p:sp>
        <p:sp>
          <p:nvSpPr>
            <p:cNvPr id="434181" name="Text Box 5"/>
            <p:cNvSpPr txBox="1">
              <a:spLocks noChangeArrowheads="1"/>
            </p:cNvSpPr>
            <p:nvPr/>
          </p:nvSpPr>
          <p:spPr bwMode="auto">
            <a:xfrm>
              <a:off x="384" y="624"/>
              <a:ext cx="1632" cy="336"/>
            </a:xfrm>
            <a:prstGeom prst="rect">
              <a:avLst/>
            </a:prstGeom>
            <a:solidFill>
              <a:srgbClr val="B8D9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0"/>
                </a:spcBef>
                <a:defRPr sz="2400">
                  <a:solidFill>
                    <a:schemeClr val="tx1"/>
                  </a:solidFill>
                  <a:latin typeface="Times" pitchFamily="20" charset="0"/>
                </a:defRPr>
              </a:lvl1pPr>
              <a:lvl2pPr marL="1028700" eaLnBrk="0" hangingPunct="0">
                <a:spcBef>
                  <a:spcPct val="0"/>
                </a:spcBef>
                <a:defRPr sz="2400">
                  <a:solidFill>
                    <a:schemeClr val="tx1"/>
                  </a:solidFill>
                  <a:latin typeface="Times" pitchFamily="20" charset="0"/>
                </a:defRPr>
              </a:lvl2pPr>
              <a:lvl3pPr marL="1143000" eaLnBrk="0" hangingPunct="0">
                <a:spcBef>
                  <a:spcPct val="0"/>
                </a:spcBef>
                <a:defRPr sz="2400">
                  <a:solidFill>
                    <a:schemeClr val="tx1"/>
                  </a:solidFill>
                  <a:latin typeface="Times" pitchFamily="20" charset="0"/>
                </a:defRPr>
              </a:lvl3pPr>
              <a:lvl4pPr eaLnBrk="0" hangingPunct="0">
                <a:spcBef>
                  <a:spcPct val="0"/>
                </a:spcBef>
                <a:defRPr sz="2400">
                  <a:solidFill>
                    <a:schemeClr val="tx1"/>
                  </a:solidFill>
                  <a:latin typeface="Times" pitchFamily="20" charset="0"/>
                </a:defRPr>
              </a:lvl4pPr>
              <a:lvl5pPr eaLnBrk="0" hangingPunct="0">
                <a:spcBef>
                  <a:spcPct val="0"/>
                </a:spcBef>
                <a:defRPr sz="2400">
                  <a:solidFill>
                    <a:schemeClr val="tx1"/>
                  </a:solidFill>
                  <a:latin typeface="Times" pitchFamily="20" charset="0"/>
                </a:defRPr>
              </a:lvl5pPr>
              <a:lvl6pPr eaLnBrk="0" fontAlgn="base" hangingPunct="0">
                <a:spcBef>
                  <a:spcPct val="0"/>
                </a:spcBef>
                <a:spcAft>
                  <a:spcPct val="0"/>
                </a:spcAft>
                <a:defRPr sz="2400">
                  <a:solidFill>
                    <a:schemeClr val="tx1"/>
                  </a:solidFill>
                  <a:latin typeface="Times" pitchFamily="20" charset="0"/>
                </a:defRPr>
              </a:lvl6pPr>
              <a:lvl7pPr eaLnBrk="0" fontAlgn="base" hangingPunct="0">
                <a:spcBef>
                  <a:spcPct val="0"/>
                </a:spcBef>
                <a:spcAft>
                  <a:spcPct val="0"/>
                </a:spcAft>
                <a:defRPr sz="2400">
                  <a:solidFill>
                    <a:schemeClr val="tx1"/>
                  </a:solidFill>
                  <a:latin typeface="Times" pitchFamily="20" charset="0"/>
                </a:defRPr>
              </a:lvl7pPr>
              <a:lvl8pPr eaLnBrk="0" fontAlgn="base" hangingPunct="0">
                <a:spcBef>
                  <a:spcPct val="0"/>
                </a:spcBef>
                <a:spcAft>
                  <a:spcPct val="0"/>
                </a:spcAft>
                <a:defRPr sz="2400">
                  <a:solidFill>
                    <a:schemeClr val="tx1"/>
                  </a:solidFill>
                  <a:latin typeface="Times" pitchFamily="20" charset="0"/>
                </a:defRPr>
              </a:lvl8pPr>
              <a:lvl9pPr eaLnBrk="0" fontAlgn="base" hangingPunct="0">
                <a:spcBef>
                  <a:spcPct val="0"/>
                </a:spcBef>
                <a:spcAft>
                  <a:spcPct val="0"/>
                </a:spcAft>
                <a:defRPr sz="2400">
                  <a:solidFill>
                    <a:schemeClr val="tx1"/>
                  </a:solidFill>
                  <a:latin typeface="Times" pitchFamily="20" charset="0"/>
                </a:defRPr>
              </a:lvl9pPr>
            </a:lstStyle>
            <a:p>
              <a:pPr algn="ctr" eaLnBrk="1" hangingPunct="1">
                <a:lnSpc>
                  <a:spcPct val="100000"/>
                </a:lnSpc>
                <a:spcAft>
                  <a:spcPct val="35000"/>
                </a:spcAft>
              </a:pPr>
              <a:r>
                <a:rPr lang="en-US" altLang="en-US" b="1" i="1">
                  <a:latin typeface="Arial" charset="0"/>
                </a:rPr>
                <a:t>Sputnik</a:t>
              </a:r>
            </a:p>
          </p:txBody>
        </p:sp>
      </p:grpSp>
      <p:grpSp>
        <p:nvGrpSpPr>
          <p:cNvPr id="434182" name="Group 6"/>
          <p:cNvGrpSpPr>
            <a:grpSpLocks/>
          </p:cNvGrpSpPr>
          <p:nvPr/>
        </p:nvGrpSpPr>
        <p:grpSpPr bwMode="auto">
          <a:xfrm>
            <a:off x="4724400" y="1981200"/>
            <a:ext cx="3886200" cy="3962400"/>
            <a:chOff x="384" y="624"/>
            <a:chExt cx="1632" cy="3120"/>
          </a:xfrm>
        </p:grpSpPr>
        <p:sp>
          <p:nvSpPr>
            <p:cNvPr id="434183" name="Text Box 7"/>
            <p:cNvSpPr txBox="1">
              <a:spLocks noChangeArrowheads="1"/>
            </p:cNvSpPr>
            <p:nvPr/>
          </p:nvSpPr>
          <p:spPr bwMode="auto">
            <a:xfrm>
              <a:off x="384" y="960"/>
              <a:ext cx="1632" cy="2784"/>
            </a:xfrm>
            <a:prstGeom prst="rect">
              <a:avLst/>
            </a:prstGeom>
            <a:solidFill>
              <a:srgbClr val="80B3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1775" indent="-231775" eaLnBrk="0" hangingPunct="0">
                <a:spcBef>
                  <a:spcPct val="0"/>
                </a:spcBef>
                <a:defRPr sz="2400">
                  <a:solidFill>
                    <a:schemeClr val="tx1"/>
                  </a:solidFill>
                  <a:latin typeface="Times" pitchFamily="20" charset="0"/>
                </a:defRPr>
              </a:lvl1pPr>
              <a:lvl2pPr marL="682625" indent="-336550" eaLnBrk="0" hangingPunct="0">
                <a:spcBef>
                  <a:spcPct val="0"/>
                </a:spcBef>
                <a:defRPr sz="2400">
                  <a:solidFill>
                    <a:schemeClr val="tx1"/>
                  </a:solidFill>
                  <a:latin typeface="Times" pitchFamily="20" charset="0"/>
                </a:defRPr>
              </a:lvl2pPr>
              <a:lvl3pPr marL="1258888" indent="-457200" eaLnBrk="0" hangingPunct="0">
                <a:spcBef>
                  <a:spcPct val="0"/>
                </a:spcBef>
                <a:defRPr sz="2400">
                  <a:solidFill>
                    <a:schemeClr val="tx1"/>
                  </a:solidFill>
                  <a:latin typeface="Times" pitchFamily="20" charset="0"/>
                </a:defRPr>
              </a:lvl3pPr>
              <a:lvl4pPr marL="3213100" indent="-457200" eaLnBrk="0" hangingPunct="0">
                <a:spcBef>
                  <a:spcPct val="0"/>
                </a:spcBef>
                <a:defRPr sz="2400">
                  <a:solidFill>
                    <a:schemeClr val="tx1"/>
                  </a:solidFill>
                  <a:latin typeface="Times" pitchFamily="20" charset="0"/>
                </a:defRPr>
              </a:lvl4pPr>
              <a:lvl5pPr marL="3327400" indent="-457200" eaLnBrk="0" hangingPunct="0">
                <a:spcBef>
                  <a:spcPct val="0"/>
                </a:spcBef>
                <a:defRPr sz="2400">
                  <a:solidFill>
                    <a:schemeClr val="tx1"/>
                  </a:solidFill>
                  <a:latin typeface="Times" pitchFamily="20" charset="0"/>
                </a:defRPr>
              </a:lvl5pPr>
              <a:lvl6pPr marL="3784600" indent="-457200" eaLnBrk="0" fontAlgn="base" hangingPunct="0">
                <a:spcBef>
                  <a:spcPct val="0"/>
                </a:spcBef>
                <a:spcAft>
                  <a:spcPct val="0"/>
                </a:spcAft>
                <a:defRPr sz="2400">
                  <a:solidFill>
                    <a:schemeClr val="tx1"/>
                  </a:solidFill>
                  <a:latin typeface="Times" pitchFamily="20" charset="0"/>
                </a:defRPr>
              </a:lvl6pPr>
              <a:lvl7pPr marL="4241800" indent="-457200" eaLnBrk="0" fontAlgn="base" hangingPunct="0">
                <a:spcBef>
                  <a:spcPct val="0"/>
                </a:spcBef>
                <a:spcAft>
                  <a:spcPct val="0"/>
                </a:spcAft>
                <a:defRPr sz="2400">
                  <a:solidFill>
                    <a:schemeClr val="tx1"/>
                  </a:solidFill>
                  <a:latin typeface="Times" pitchFamily="20" charset="0"/>
                </a:defRPr>
              </a:lvl7pPr>
              <a:lvl8pPr marL="4699000" indent="-457200" eaLnBrk="0" fontAlgn="base" hangingPunct="0">
                <a:spcBef>
                  <a:spcPct val="0"/>
                </a:spcBef>
                <a:spcAft>
                  <a:spcPct val="0"/>
                </a:spcAft>
                <a:defRPr sz="2400">
                  <a:solidFill>
                    <a:schemeClr val="tx1"/>
                  </a:solidFill>
                  <a:latin typeface="Times" pitchFamily="20" charset="0"/>
                </a:defRPr>
              </a:lvl8pPr>
              <a:lvl9pPr marL="5156200" indent="-457200" eaLnBrk="0" fontAlgn="base" hangingPunct="0">
                <a:spcBef>
                  <a:spcPct val="0"/>
                </a:spcBef>
                <a:spcAft>
                  <a:spcPct val="0"/>
                </a:spcAft>
                <a:defRPr sz="2400">
                  <a:solidFill>
                    <a:schemeClr val="tx1"/>
                  </a:solidFill>
                  <a:latin typeface="Times" pitchFamily="20" charset="0"/>
                </a:defRPr>
              </a:lvl9pPr>
            </a:lstStyle>
            <a:p>
              <a:pPr eaLnBrk="1" hangingPunct="1">
                <a:lnSpc>
                  <a:spcPct val="100000"/>
                </a:lnSpc>
                <a:spcAft>
                  <a:spcPct val="35000"/>
                </a:spcAft>
                <a:buFontTx/>
                <a:buChar char="•"/>
              </a:pPr>
              <a:r>
                <a:rPr lang="en-US" altLang="en-US" sz="1900">
                  <a:latin typeface="Arial" charset="0"/>
                </a:rPr>
                <a:t>Growing threat of nuclear war</a:t>
              </a:r>
            </a:p>
            <a:p>
              <a:pPr eaLnBrk="1" hangingPunct="1">
                <a:lnSpc>
                  <a:spcPct val="100000"/>
                </a:lnSpc>
                <a:spcAft>
                  <a:spcPct val="35000"/>
                </a:spcAft>
                <a:buFontTx/>
                <a:buChar char="•"/>
              </a:pPr>
              <a:r>
                <a:rPr lang="en-US" altLang="en-US" sz="1900">
                  <a:latin typeface="Arial" charset="0"/>
                </a:rPr>
                <a:t>Significant impact on people </a:t>
              </a:r>
            </a:p>
            <a:p>
              <a:pPr eaLnBrk="1" hangingPunct="1">
                <a:lnSpc>
                  <a:spcPct val="100000"/>
                </a:lnSpc>
                <a:spcAft>
                  <a:spcPct val="35000"/>
                </a:spcAft>
                <a:buFontTx/>
                <a:buChar char="•"/>
              </a:pPr>
              <a:r>
                <a:rPr lang="en-US" altLang="en-US" sz="1900">
                  <a:latin typeface="Arial" charset="0"/>
                </a:rPr>
                <a:t>Built bomb shelters to help protect from nuclear explosion</a:t>
              </a:r>
            </a:p>
            <a:p>
              <a:pPr eaLnBrk="1" hangingPunct="1">
                <a:lnSpc>
                  <a:spcPct val="100000"/>
                </a:lnSpc>
                <a:spcAft>
                  <a:spcPct val="35000"/>
                </a:spcAft>
                <a:buFontTx/>
                <a:buChar char="•"/>
              </a:pPr>
              <a:r>
                <a:rPr lang="en-US" altLang="en-US" sz="1900">
                  <a:latin typeface="Arial" charset="0"/>
                </a:rPr>
                <a:t>Schools led air-raid drills to prepare for possible Soviet attack</a:t>
              </a:r>
            </a:p>
            <a:p>
              <a:pPr eaLnBrk="1" hangingPunct="1">
                <a:lnSpc>
                  <a:spcPct val="100000"/>
                </a:lnSpc>
                <a:spcAft>
                  <a:spcPct val="35000"/>
                </a:spcAft>
                <a:buFontTx/>
                <a:buChar char="•"/>
              </a:pPr>
              <a:r>
                <a:rPr lang="en-US" altLang="en-US" sz="1900">
                  <a:latin typeface="Arial" charset="0"/>
                </a:rPr>
                <a:t>Books, movies, comic books had plots centered on dangers of radiation, nuclear war</a:t>
              </a:r>
              <a:r>
                <a:rPr lang="en-US" altLang="en-US" sz="2000">
                  <a:latin typeface="Arial" charset="0"/>
                </a:rPr>
                <a:t> </a:t>
              </a:r>
            </a:p>
          </p:txBody>
        </p:sp>
        <p:sp>
          <p:nvSpPr>
            <p:cNvPr id="434184" name="Text Box 8"/>
            <p:cNvSpPr txBox="1">
              <a:spLocks noChangeArrowheads="1"/>
            </p:cNvSpPr>
            <p:nvPr/>
          </p:nvSpPr>
          <p:spPr bwMode="auto">
            <a:xfrm>
              <a:off x="384" y="624"/>
              <a:ext cx="1632" cy="336"/>
            </a:xfrm>
            <a:prstGeom prst="rect">
              <a:avLst/>
            </a:prstGeom>
            <a:solidFill>
              <a:srgbClr val="80B3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0"/>
                </a:spcBef>
                <a:defRPr sz="2400">
                  <a:solidFill>
                    <a:schemeClr val="tx1"/>
                  </a:solidFill>
                  <a:latin typeface="Times" pitchFamily="20" charset="0"/>
                </a:defRPr>
              </a:lvl1pPr>
              <a:lvl2pPr marL="1028700" eaLnBrk="0" hangingPunct="0">
                <a:spcBef>
                  <a:spcPct val="0"/>
                </a:spcBef>
                <a:defRPr sz="2400">
                  <a:solidFill>
                    <a:schemeClr val="tx1"/>
                  </a:solidFill>
                  <a:latin typeface="Times" pitchFamily="20" charset="0"/>
                </a:defRPr>
              </a:lvl2pPr>
              <a:lvl3pPr marL="1143000" eaLnBrk="0" hangingPunct="0">
                <a:spcBef>
                  <a:spcPct val="0"/>
                </a:spcBef>
                <a:defRPr sz="2400">
                  <a:solidFill>
                    <a:schemeClr val="tx1"/>
                  </a:solidFill>
                  <a:latin typeface="Times" pitchFamily="20" charset="0"/>
                </a:defRPr>
              </a:lvl3pPr>
              <a:lvl4pPr eaLnBrk="0" hangingPunct="0">
                <a:spcBef>
                  <a:spcPct val="0"/>
                </a:spcBef>
                <a:defRPr sz="2400">
                  <a:solidFill>
                    <a:schemeClr val="tx1"/>
                  </a:solidFill>
                  <a:latin typeface="Times" pitchFamily="20" charset="0"/>
                </a:defRPr>
              </a:lvl4pPr>
              <a:lvl5pPr eaLnBrk="0" hangingPunct="0">
                <a:spcBef>
                  <a:spcPct val="0"/>
                </a:spcBef>
                <a:defRPr sz="2400">
                  <a:solidFill>
                    <a:schemeClr val="tx1"/>
                  </a:solidFill>
                  <a:latin typeface="Times" pitchFamily="20" charset="0"/>
                </a:defRPr>
              </a:lvl5pPr>
              <a:lvl6pPr eaLnBrk="0" fontAlgn="base" hangingPunct="0">
                <a:spcBef>
                  <a:spcPct val="0"/>
                </a:spcBef>
                <a:spcAft>
                  <a:spcPct val="0"/>
                </a:spcAft>
                <a:defRPr sz="2400">
                  <a:solidFill>
                    <a:schemeClr val="tx1"/>
                  </a:solidFill>
                  <a:latin typeface="Times" pitchFamily="20" charset="0"/>
                </a:defRPr>
              </a:lvl6pPr>
              <a:lvl7pPr eaLnBrk="0" fontAlgn="base" hangingPunct="0">
                <a:spcBef>
                  <a:spcPct val="0"/>
                </a:spcBef>
                <a:spcAft>
                  <a:spcPct val="0"/>
                </a:spcAft>
                <a:defRPr sz="2400">
                  <a:solidFill>
                    <a:schemeClr val="tx1"/>
                  </a:solidFill>
                  <a:latin typeface="Times" pitchFamily="20" charset="0"/>
                </a:defRPr>
              </a:lvl7pPr>
              <a:lvl8pPr eaLnBrk="0" fontAlgn="base" hangingPunct="0">
                <a:spcBef>
                  <a:spcPct val="0"/>
                </a:spcBef>
                <a:spcAft>
                  <a:spcPct val="0"/>
                </a:spcAft>
                <a:defRPr sz="2400">
                  <a:solidFill>
                    <a:schemeClr val="tx1"/>
                  </a:solidFill>
                  <a:latin typeface="Times" pitchFamily="20" charset="0"/>
                </a:defRPr>
              </a:lvl8pPr>
              <a:lvl9pPr eaLnBrk="0" fontAlgn="base" hangingPunct="0">
                <a:spcBef>
                  <a:spcPct val="0"/>
                </a:spcBef>
                <a:spcAft>
                  <a:spcPct val="0"/>
                </a:spcAft>
                <a:defRPr sz="2400">
                  <a:solidFill>
                    <a:schemeClr val="tx1"/>
                  </a:solidFill>
                  <a:latin typeface="Times" pitchFamily="20" charset="0"/>
                </a:defRPr>
              </a:lvl9pPr>
            </a:lstStyle>
            <a:p>
              <a:pPr algn="ctr" eaLnBrk="1" hangingPunct="1">
                <a:lnSpc>
                  <a:spcPct val="100000"/>
                </a:lnSpc>
                <a:spcAft>
                  <a:spcPct val="35000"/>
                </a:spcAft>
              </a:pPr>
              <a:r>
                <a:rPr lang="en-US" altLang="en-US" b="1" i="1">
                  <a:latin typeface="Arial" charset="0"/>
                </a:rPr>
                <a:t>Public Fears</a:t>
              </a:r>
            </a:p>
            <a:p>
              <a:pPr algn="ctr" eaLnBrk="1" hangingPunct="1">
                <a:lnSpc>
                  <a:spcPct val="100000"/>
                </a:lnSpc>
                <a:spcAft>
                  <a:spcPct val="35000"/>
                </a:spcAft>
              </a:pPr>
              <a:endParaRPr lang="en-US" altLang="en-US" b="1" i="1">
                <a:latin typeface="Arial" charset="0"/>
              </a:endParaRPr>
            </a:p>
          </p:txBody>
        </p:sp>
      </p:grpSp>
      <p:sp>
        <p:nvSpPr>
          <p:cNvPr id="434185" name="Rectangle 9"/>
          <p:cNvSpPr>
            <a:spLocks noChangeArrowheads="1"/>
          </p:cNvSpPr>
          <p:nvPr/>
        </p:nvSpPr>
        <p:spPr bwMode="auto">
          <a:xfrm>
            <a:off x="609600" y="6096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spcBef>
                <a:spcPct val="0"/>
              </a:spcBef>
              <a:defRPr sz="2800" b="1">
                <a:solidFill>
                  <a:schemeClr val="tx2"/>
                </a:solidFill>
                <a:latin typeface="Arial" charset="0"/>
              </a:defRPr>
            </a:lvl1pPr>
            <a:lvl2pPr algn="ctr">
              <a:spcBef>
                <a:spcPct val="0"/>
              </a:spcBef>
              <a:defRPr sz="2800" b="1">
                <a:solidFill>
                  <a:schemeClr val="tx2"/>
                </a:solidFill>
                <a:latin typeface="Arial" charset="0"/>
              </a:defRPr>
            </a:lvl2pPr>
            <a:lvl3pPr algn="ctr">
              <a:spcBef>
                <a:spcPct val="0"/>
              </a:spcBef>
              <a:defRPr sz="2800" b="1">
                <a:solidFill>
                  <a:schemeClr val="tx2"/>
                </a:solidFill>
                <a:latin typeface="Arial" charset="0"/>
              </a:defRPr>
            </a:lvl3pPr>
            <a:lvl4pPr algn="ctr">
              <a:spcBef>
                <a:spcPct val="0"/>
              </a:spcBef>
              <a:defRPr sz="2800" b="1">
                <a:solidFill>
                  <a:schemeClr val="tx2"/>
                </a:solidFill>
                <a:latin typeface="Arial" charset="0"/>
              </a:defRPr>
            </a:lvl4pPr>
            <a:lvl5pPr algn="ctr">
              <a:spcBef>
                <a:spcPct val="0"/>
              </a:spcBef>
              <a:defRPr sz="2800" b="1">
                <a:solidFill>
                  <a:schemeClr val="tx2"/>
                </a:solidFill>
                <a:latin typeface="Arial" charset="0"/>
              </a:defRPr>
            </a:lvl5pPr>
            <a:lvl6pPr marL="457200" algn="ctr" fontAlgn="base">
              <a:spcBef>
                <a:spcPct val="0"/>
              </a:spcBef>
              <a:spcAft>
                <a:spcPct val="0"/>
              </a:spcAft>
              <a:defRPr sz="2800" b="1">
                <a:solidFill>
                  <a:schemeClr val="tx2"/>
                </a:solidFill>
                <a:latin typeface="Arial" charset="0"/>
              </a:defRPr>
            </a:lvl6pPr>
            <a:lvl7pPr marL="914400" algn="ctr" fontAlgn="base">
              <a:spcBef>
                <a:spcPct val="0"/>
              </a:spcBef>
              <a:spcAft>
                <a:spcPct val="0"/>
              </a:spcAft>
              <a:defRPr sz="2800" b="1">
                <a:solidFill>
                  <a:schemeClr val="tx2"/>
                </a:solidFill>
                <a:latin typeface="Arial" charset="0"/>
              </a:defRPr>
            </a:lvl7pPr>
            <a:lvl8pPr marL="1371600" algn="ctr" fontAlgn="base">
              <a:spcBef>
                <a:spcPct val="0"/>
              </a:spcBef>
              <a:spcAft>
                <a:spcPct val="0"/>
              </a:spcAft>
              <a:defRPr sz="2800" b="1">
                <a:solidFill>
                  <a:schemeClr val="tx2"/>
                </a:solidFill>
                <a:latin typeface="Arial" charset="0"/>
              </a:defRPr>
            </a:lvl8pPr>
            <a:lvl9pPr marL="1828800" algn="ctr" fontAlgn="base">
              <a:spcBef>
                <a:spcPct val="0"/>
              </a:spcBef>
              <a:spcAft>
                <a:spcPct val="0"/>
              </a:spcAft>
              <a:defRPr sz="2800" b="1">
                <a:solidFill>
                  <a:schemeClr val="tx2"/>
                </a:solidFill>
                <a:latin typeface="Arial" charset="0"/>
              </a:defRPr>
            </a:lvl9pPr>
          </a:lstStyle>
          <a:p>
            <a:pPr>
              <a:lnSpc>
                <a:spcPct val="100000"/>
              </a:lnSpc>
            </a:pPr>
            <a:r>
              <a:rPr lang="en-US" altLang="en-US"/>
              <a:t>Soviet Union Launches </a:t>
            </a:r>
            <a:r>
              <a:rPr lang="en-US" altLang="en-US" i="1"/>
              <a:t>Sputnik</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91226288"/>
      </p:ext>
    </p:extLst>
  </p:cSld>
  <p:clrMapOvr>
    <a:masterClrMapping/>
  </p:clrMapOvr>
  <mc:AlternateContent xmlns:mc="http://schemas.openxmlformats.org/markup-compatibility/2006">
    <mc:Choice xmlns:p14="http://schemas.microsoft.com/office/powerpoint/2010/main" Requires="p14">
      <p:transition spd="slow" p14:dur="2000" advTm="66071"/>
    </mc:Choice>
    <mc:Fallback>
      <p:transition spd="slow" advTm="66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34179"/>
                                        </p:tgtEl>
                                        <p:attrNameLst>
                                          <p:attrName>style.visibility</p:attrName>
                                        </p:attrNameLst>
                                      </p:cBhvr>
                                      <p:to>
                                        <p:strVal val="visible"/>
                                      </p:to>
                                    </p:set>
                                    <p:animEffect transition="in" filter="wipe(left)">
                                      <p:cBhvr>
                                        <p:cTn id="11" dur="500"/>
                                        <p:tgtEl>
                                          <p:spTgt spid="43417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434182"/>
                                        </p:tgtEl>
                                        <p:attrNameLst>
                                          <p:attrName>style.visibility</p:attrName>
                                        </p:attrNameLst>
                                      </p:cBhvr>
                                      <p:to>
                                        <p:strVal val="visible"/>
                                      </p:to>
                                    </p:set>
                                    <p:animEffect transition="in" filter="wipe(left)">
                                      <p:cBhvr>
                                        <p:cTn id="16" dur="500"/>
                                        <p:tgtEl>
                                          <p:spTgt spid="43418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Détente and Arms Reduction Talks</a:t>
            </a:r>
            <a:r>
              <a:rPr lang="en-US" dirty="0"/>
              <a:t> </a:t>
            </a:r>
          </a:p>
        </p:txBody>
      </p:sp>
      <p:sp>
        <p:nvSpPr>
          <p:cNvPr id="3" name="Content Placeholder 2"/>
          <p:cNvSpPr>
            <a:spLocks noGrp="1"/>
          </p:cNvSpPr>
          <p:nvPr>
            <p:ph idx="1"/>
          </p:nvPr>
        </p:nvSpPr>
        <p:spPr>
          <a:xfrm>
            <a:off x="457200" y="1295400"/>
            <a:ext cx="8229600" cy="4830763"/>
          </a:xfrm>
        </p:spPr>
        <p:txBody>
          <a:bodyPr>
            <a:normAutofit fontScale="85000" lnSpcReduction="20000"/>
          </a:bodyPr>
          <a:lstStyle/>
          <a:p>
            <a:r>
              <a:rPr lang="en-US" dirty="0" smtClean="0"/>
              <a:t>As </a:t>
            </a:r>
            <a:r>
              <a:rPr lang="en-US" dirty="0"/>
              <a:t>the </a:t>
            </a:r>
            <a:r>
              <a:rPr lang="en-US" b="1" dirty="0"/>
              <a:t>Arms Race heated up, it became very expensive for both countries. </a:t>
            </a:r>
            <a:r>
              <a:rPr lang="en-US" u="sng" dirty="0"/>
              <a:t>In the early 1970s both sides </a:t>
            </a:r>
            <a:r>
              <a:rPr lang="en-US" u="sng" dirty="0" smtClean="0"/>
              <a:t>began </a:t>
            </a:r>
            <a:r>
              <a:rPr lang="en-US" u="sng" dirty="0"/>
              <a:t>to talk and take a softer line towards each other. This easing of relations was called détente</a:t>
            </a:r>
            <a:r>
              <a:rPr lang="en-US" dirty="0"/>
              <a:t>. </a:t>
            </a:r>
            <a:br>
              <a:rPr lang="en-US" dirty="0"/>
            </a:br>
            <a:r>
              <a:rPr lang="en-US" dirty="0"/>
              <a:t/>
            </a:r>
            <a:br>
              <a:rPr lang="en-US" dirty="0"/>
            </a:br>
            <a:r>
              <a:rPr lang="en-US" u="sng" dirty="0"/>
              <a:t>In order to try and slow down the Arms Race, the countries agreed to reduce arms through the SALT I and SALT II agreements</a:t>
            </a:r>
            <a:r>
              <a:rPr lang="en-US" dirty="0"/>
              <a:t>. </a:t>
            </a:r>
            <a:r>
              <a:rPr lang="en-US" b="1" dirty="0"/>
              <a:t>SALT stood for Strategic Arms Limitation Talks. </a:t>
            </a:r>
            <a:endParaRPr lang="en-US" b="1" dirty="0" smtClean="0"/>
          </a:p>
          <a:p>
            <a:r>
              <a:rPr lang="en-US" altLang="en-US" dirty="0"/>
              <a:t>Unfortunately, </a:t>
            </a:r>
            <a:r>
              <a:rPr lang="en-US" altLang="en-US" b="1" dirty="0"/>
              <a:t>technology ran ahead of the agreement </a:t>
            </a:r>
            <a:r>
              <a:rPr lang="en-US" altLang="en-US" dirty="0"/>
              <a:t>and soon new weapons, particularly in multiple warheads, mobile launchers and cruise missiles, would cause further destabilization.</a:t>
            </a:r>
          </a:p>
          <a:p>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5723495"/>
      </p:ext>
    </p:extLst>
  </p:cSld>
  <p:clrMapOvr>
    <a:masterClrMapping/>
  </p:clrMapOvr>
  <mc:AlternateContent xmlns:mc="http://schemas.openxmlformats.org/markup-compatibility/2006">
    <mc:Choice xmlns:p14="http://schemas.microsoft.com/office/powerpoint/2010/main" Requires="p14">
      <p:transition spd="slow" p14:dur="2000" advTm="42487"/>
    </mc:Choice>
    <mc:Fallback>
      <p:transition spd="slow" advTm="42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ChangeArrowheads="1"/>
          </p:cNvSpPr>
          <p:nvPr/>
        </p:nvSpPr>
        <p:spPr bwMode="auto">
          <a:xfrm>
            <a:off x="533400" y="1143000"/>
            <a:ext cx="8077200" cy="646331"/>
          </a:xfrm>
          <a:prstGeom prst="rect">
            <a:avLst/>
          </a:prstGeom>
          <a:solidFill>
            <a:srgbClr val="E2F4FE"/>
          </a:solidFill>
          <a:ln>
            <a:noFill/>
          </a:ln>
          <a:extLst>
            <a:ext uri="{91240B29-F687-4F45-9708-019B960494DF}">
              <a14:hiddenLine xmlns:a14="http://schemas.microsoft.com/office/drawing/2010/main" w="9525">
                <a:solidFill>
                  <a:srgbClr val="FFFF99"/>
                </a:solidFill>
                <a:miter lim="800000"/>
                <a:headEnd/>
                <a:tailEnd/>
              </a14:hiddenLine>
            </a:ext>
          </a:extLst>
        </p:spPr>
        <p:txBody>
          <a:bodyPr>
            <a:spAutoFit/>
          </a:bodyPr>
          <a:lstStyle>
            <a:lvl1pPr algn="ctr">
              <a:defRPr sz="3200">
                <a:solidFill>
                  <a:schemeClr val="tx1"/>
                </a:solidFill>
                <a:latin typeface="Arial" charset="0"/>
              </a:defRPr>
            </a:lvl1pPr>
            <a:lvl2pPr algn="ctr">
              <a:defRPr sz="2800">
                <a:solidFill>
                  <a:schemeClr val="tx1"/>
                </a:solidFill>
                <a:latin typeface="Arial" charset="0"/>
              </a:defRPr>
            </a:lvl2pPr>
            <a:lvl3pPr algn="ctr">
              <a:defRPr sz="2400">
                <a:solidFill>
                  <a:schemeClr val="tx1"/>
                </a:solidFill>
                <a:latin typeface="Arial" charset="0"/>
              </a:defRPr>
            </a:lvl3pPr>
            <a:lvl4pPr algn="ctr">
              <a:defRPr sz="2000">
                <a:solidFill>
                  <a:schemeClr val="tx1"/>
                </a:solidFill>
                <a:latin typeface="Arial" charset="0"/>
              </a:defRPr>
            </a:lvl4pPr>
            <a:lvl5pPr algn="ctr">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pPr>
              <a:lnSpc>
                <a:spcPct val="100000"/>
              </a:lnSpc>
              <a:spcBef>
                <a:spcPct val="0"/>
              </a:spcBef>
              <a:spcAft>
                <a:spcPct val="5000"/>
              </a:spcAft>
            </a:pPr>
            <a:r>
              <a:rPr lang="en-US" altLang="en-US" sz="1800" b="1" dirty="0"/>
              <a:t>While relations between East and West were largely hostile throughout the Cold War, some attempts at cooperation were made.</a:t>
            </a:r>
          </a:p>
        </p:txBody>
      </p:sp>
      <p:grpSp>
        <p:nvGrpSpPr>
          <p:cNvPr id="452611" name="Group 3"/>
          <p:cNvGrpSpPr>
            <a:grpSpLocks/>
          </p:cNvGrpSpPr>
          <p:nvPr/>
        </p:nvGrpSpPr>
        <p:grpSpPr bwMode="auto">
          <a:xfrm>
            <a:off x="533400" y="1905000"/>
            <a:ext cx="3886200" cy="4038600"/>
            <a:chOff x="384" y="624"/>
            <a:chExt cx="1632" cy="3120"/>
          </a:xfrm>
        </p:grpSpPr>
        <p:sp>
          <p:nvSpPr>
            <p:cNvPr id="452612" name="Text Box 4"/>
            <p:cNvSpPr txBox="1">
              <a:spLocks noChangeArrowheads="1"/>
            </p:cNvSpPr>
            <p:nvPr/>
          </p:nvSpPr>
          <p:spPr bwMode="auto">
            <a:xfrm>
              <a:off x="384" y="960"/>
              <a:ext cx="1632" cy="2784"/>
            </a:xfrm>
            <a:prstGeom prst="rect">
              <a:avLst/>
            </a:prstGeom>
            <a:solidFill>
              <a:srgbClr val="FEE8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4625" indent="-174625" eaLnBrk="0" hangingPunct="0">
                <a:spcBef>
                  <a:spcPct val="0"/>
                </a:spcBef>
                <a:defRPr sz="2400">
                  <a:solidFill>
                    <a:schemeClr val="tx1"/>
                  </a:solidFill>
                  <a:latin typeface="Times" pitchFamily="20" charset="0"/>
                </a:defRPr>
              </a:lvl1pPr>
              <a:lvl2pPr marL="623888" indent="-276225" eaLnBrk="0" hangingPunct="0">
                <a:spcBef>
                  <a:spcPct val="0"/>
                </a:spcBef>
                <a:defRPr sz="2400">
                  <a:solidFill>
                    <a:schemeClr val="tx1"/>
                  </a:solidFill>
                  <a:latin typeface="Times" pitchFamily="20" charset="0"/>
                </a:defRPr>
              </a:lvl2pPr>
              <a:lvl3pPr marL="3098800" indent="-457200" eaLnBrk="0" hangingPunct="0">
                <a:spcBef>
                  <a:spcPct val="0"/>
                </a:spcBef>
                <a:defRPr sz="2400">
                  <a:solidFill>
                    <a:schemeClr val="tx1"/>
                  </a:solidFill>
                  <a:latin typeface="Times" pitchFamily="20" charset="0"/>
                </a:defRPr>
              </a:lvl3pPr>
              <a:lvl4pPr marL="3213100" indent="-457200" eaLnBrk="0" hangingPunct="0">
                <a:spcBef>
                  <a:spcPct val="0"/>
                </a:spcBef>
                <a:defRPr sz="2400">
                  <a:solidFill>
                    <a:schemeClr val="tx1"/>
                  </a:solidFill>
                  <a:latin typeface="Times" pitchFamily="20" charset="0"/>
                </a:defRPr>
              </a:lvl4pPr>
              <a:lvl5pPr marL="3327400" indent="-457200" eaLnBrk="0" hangingPunct="0">
                <a:spcBef>
                  <a:spcPct val="0"/>
                </a:spcBef>
                <a:defRPr sz="2400">
                  <a:solidFill>
                    <a:schemeClr val="tx1"/>
                  </a:solidFill>
                  <a:latin typeface="Times" pitchFamily="20" charset="0"/>
                </a:defRPr>
              </a:lvl5pPr>
              <a:lvl6pPr marL="3784600" indent="-457200" eaLnBrk="0" fontAlgn="base" hangingPunct="0">
                <a:spcBef>
                  <a:spcPct val="0"/>
                </a:spcBef>
                <a:spcAft>
                  <a:spcPct val="0"/>
                </a:spcAft>
                <a:defRPr sz="2400">
                  <a:solidFill>
                    <a:schemeClr val="tx1"/>
                  </a:solidFill>
                  <a:latin typeface="Times" pitchFamily="20" charset="0"/>
                </a:defRPr>
              </a:lvl6pPr>
              <a:lvl7pPr marL="4241800" indent="-457200" eaLnBrk="0" fontAlgn="base" hangingPunct="0">
                <a:spcBef>
                  <a:spcPct val="0"/>
                </a:spcBef>
                <a:spcAft>
                  <a:spcPct val="0"/>
                </a:spcAft>
                <a:defRPr sz="2400">
                  <a:solidFill>
                    <a:schemeClr val="tx1"/>
                  </a:solidFill>
                  <a:latin typeface="Times" pitchFamily="20" charset="0"/>
                </a:defRPr>
              </a:lvl7pPr>
              <a:lvl8pPr marL="4699000" indent="-457200" eaLnBrk="0" fontAlgn="base" hangingPunct="0">
                <a:spcBef>
                  <a:spcPct val="0"/>
                </a:spcBef>
                <a:spcAft>
                  <a:spcPct val="0"/>
                </a:spcAft>
                <a:defRPr sz="2400">
                  <a:solidFill>
                    <a:schemeClr val="tx1"/>
                  </a:solidFill>
                  <a:latin typeface="Times" pitchFamily="20" charset="0"/>
                </a:defRPr>
              </a:lvl8pPr>
              <a:lvl9pPr marL="5156200" indent="-457200" eaLnBrk="0" fontAlgn="base" hangingPunct="0">
                <a:spcBef>
                  <a:spcPct val="0"/>
                </a:spcBef>
                <a:spcAft>
                  <a:spcPct val="0"/>
                </a:spcAft>
                <a:defRPr sz="2400">
                  <a:solidFill>
                    <a:schemeClr val="tx1"/>
                  </a:solidFill>
                  <a:latin typeface="Times" pitchFamily="20" charset="0"/>
                </a:defRPr>
              </a:lvl9pPr>
            </a:lstStyle>
            <a:p>
              <a:pPr eaLnBrk="1" hangingPunct="1">
                <a:lnSpc>
                  <a:spcPct val="100000"/>
                </a:lnSpc>
                <a:spcAft>
                  <a:spcPct val="40000"/>
                </a:spcAft>
                <a:buFontTx/>
                <a:buChar char="•"/>
              </a:pPr>
              <a:r>
                <a:rPr lang="en-US" altLang="en-US" sz="2000" dirty="0">
                  <a:latin typeface="Arial" charset="0"/>
                </a:rPr>
                <a:t>Eisenhower </a:t>
              </a:r>
              <a:r>
                <a:rPr lang="en-US" altLang="en-US" sz="2000" b="1" dirty="0">
                  <a:latin typeface="Arial" charset="0"/>
                </a:rPr>
                <a:t>proposed open skies treaty </a:t>
              </a:r>
              <a:r>
                <a:rPr lang="en-US" altLang="en-US" sz="2000" dirty="0">
                  <a:latin typeface="Arial" charset="0"/>
                </a:rPr>
                <a:t>with Soviet Union</a:t>
              </a:r>
            </a:p>
            <a:p>
              <a:pPr eaLnBrk="1" hangingPunct="1">
                <a:lnSpc>
                  <a:spcPct val="100000"/>
                </a:lnSpc>
                <a:spcAft>
                  <a:spcPct val="40000"/>
                </a:spcAft>
                <a:buFontTx/>
                <a:buChar char="•"/>
              </a:pPr>
              <a:r>
                <a:rPr lang="en-US" altLang="en-US" sz="2000" b="1" dirty="0">
                  <a:latin typeface="Arial" charset="0"/>
                </a:rPr>
                <a:t>Each side could fly over other’s territory, gather accurate weapons information</a:t>
              </a:r>
            </a:p>
            <a:p>
              <a:pPr eaLnBrk="1" hangingPunct="1">
                <a:lnSpc>
                  <a:spcPct val="100000"/>
                </a:lnSpc>
                <a:spcAft>
                  <a:spcPct val="40000"/>
                </a:spcAft>
                <a:buFontTx/>
                <a:buChar char="•"/>
              </a:pPr>
              <a:r>
                <a:rPr lang="en-US" altLang="en-US" sz="2000" dirty="0">
                  <a:latin typeface="Arial" charset="0"/>
                </a:rPr>
                <a:t>With accurate information, neither side would have to imagine worst about enemy</a:t>
              </a:r>
            </a:p>
            <a:p>
              <a:pPr eaLnBrk="1" hangingPunct="1">
                <a:lnSpc>
                  <a:spcPct val="100000"/>
                </a:lnSpc>
                <a:spcAft>
                  <a:spcPct val="40000"/>
                </a:spcAft>
                <a:buFontTx/>
                <a:buChar char="•"/>
              </a:pPr>
              <a:r>
                <a:rPr lang="en-US" altLang="en-US" sz="2000" b="1" dirty="0">
                  <a:latin typeface="Arial" charset="0"/>
                </a:rPr>
                <a:t>Soviets rejected proposal</a:t>
              </a:r>
            </a:p>
          </p:txBody>
        </p:sp>
        <p:sp>
          <p:nvSpPr>
            <p:cNvPr id="452613" name="Text Box 5"/>
            <p:cNvSpPr txBox="1">
              <a:spLocks noChangeArrowheads="1"/>
            </p:cNvSpPr>
            <p:nvPr/>
          </p:nvSpPr>
          <p:spPr bwMode="auto">
            <a:xfrm>
              <a:off x="384" y="624"/>
              <a:ext cx="1632" cy="336"/>
            </a:xfrm>
            <a:prstGeom prst="rect">
              <a:avLst/>
            </a:prstGeom>
            <a:solidFill>
              <a:srgbClr val="FEE8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0"/>
                </a:spcBef>
                <a:defRPr sz="2400">
                  <a:solidFill>
                    <a:schemeClr val="tx1"/>
                  </a:solidFill>
                  <a:latin typeface="Times" pitchFamily="20" charset="0"/>
                </a:defRPr>
              </a:lvl1pPr>
              <a:lvl2pPr marL="1028700" eaLnBrk="0" hangingPunct="0">
                <a:spcBef>
                  <a:spcPct val="0"/>
                </a:spcBef>
                <a:defRPr sz="2400">
                  <a:solidFill>
                    <a:schemeClr val="tx1"/>
                  </a:solidFill>
                  <a:latin typeface="Times" pitchFamily="20" charset="0"/>
                </a:defRPr>
              </a:lvl2pPr>
              <a:lvl3pPr marL="1143000" eaLnBrk="0" hangingPunct="0">
                <a:spcBef>
                  <a:spcPct val="0"/>
                </a:spcBef>
                <a:defRPr sz="2400">
                  <a:solidFill>
                    <a:schemeClr val="tx1"/>
                  </a:solidFill>
                  <a:latin typeface="Times" pitchFamily="20" charset="0"/>
                </a:defRPr>
              </a:lvl3pPr>
              <a:lvl4pPr eaLnBrk="0" hangingPunct="0">
                <a:spcBef>
                  <a:spcPct val="0"/>
                </a:spcBef>
                <a:defRPr sz="2400">
                  <a:solidFill>
                    <a:schemeClr val="tx1"/>
                  </a:solidFill>
                  <a:latin typeface="Times" pitchFamily="20" charset="0"/>
                </a:defRPr>
              </a:lvl4pPr>
              <a:lvl5pPr eaLnBrk="0" hangingPunct="0">
                <a:spcBef>
                  <a:spcPct val="0"/>
                </a:spcBef>
                <a:defRPr sz="2400">
                  <a:solidFill>
                    <a:schemeClr val="tx1"/>
                  </a:solidFill>
                  <a:latin typeface="Times" pitchFamily="20" charset="0"/>
                </a:defRPr>
              </a:lvl5pPr>
              <a:lvl6pPr eaLnBrk="0" fontAlgn="base" hangingPunct="0">
                <a:spcBef>
                  <a:spcPct val="0"/>
                </a:spcBef>
                <a:spcAft>
                  <a:spcPct val="0"/>
                </a:spcAft>
                <a:defRPr sz="2400">
                  <a:solidFill>
                    <a:schemeClr val="tx1"/>
                  </a:solidFill>
                  <a:latin typeface="Times" pitchFamily="20" charset="0"/>
                </a:defRPr>
              </a:lvl6pPr>
              <a:lvl7pPr eaLnBrk="0" fontAlgn="base" hangingPunct="0">
                <a:spcBef>
                  <a:spcPct val="0"/>
                </a:spcBef>
                <a:spcAft>
                  <a:spcPct val="0"/>
                </a:spcAft>
                <a:defRPr sz="2400">
                  <a:solidFill>
                    <a:schemeClr val="tx1"/>
                  </a:solidFill>
                  <a:latin typeface="Times" pitchFamily="20" charset="0"/>
                </a:defRPr>
              </a:lvl7pPr>
              <a:lvl8pPr eaLnBrk="0" fontAlgn="base" hangingPunct="0">
                <a:spcBef>
                  <a:spcPct val="0"/>
                </a:spcBef>
                <a:spcAft>
                  <a:spcPct val="0"/>
                </a:spcAft>
                <a:defRPr sz="2400">
                  <a:solidFill>
                    <a:schemeClr val="tx1"/>
                  </a:solidFill>
                  <a:latin typeface="Times" pitchFamily="20" charset="0"/>
                </a:defRPr>
              </a:lvl8pPr>
              <a:lvl9pPr eaLnBrk="0" fontAlgn="base" hangingPunct="0">
                <a:spcBef>
                  <a:spcPct val="0"/>
                </a:spcBef>
                <a:spcAft>
                  <a:spcPct val="0"/>
                </a:spcAft>
                <a:defRPr sz="2400">
                  <a:solidFill>
                    <a:schemeClr val="tx1"/>
                  </a:solidFill>
                  <a:latin typeface="Times" pitchFamily="20" charset="0"/>
                </a:defRPr>
              </a:lvl9pPr>
            </a:lstStyle>
            <a:p>
              <a:pPr algn="ctr" eaLnBrk="1" hangingPunct="1">
                <a:lnSpc>
                  <a:spcPct val="100000"/>
                </a:lnSpc>
                <a:spcAft>
                  <a:spcPct val="40000"/>
                </a:spcAft>
              </a:pPr>
              <a:r>
                <a:rPr lang="en-US" altLang="en-US" b="1" i="1" dirty="0">
                  <a:latin typeface="Arial" charset="0"/>
                </a:rPr>
                <a:t>Early Arms Control</a:t>
              </a:r>
            </a:p>
          </p:txBody>
        </p:sp>
      </p:grpSp>
      <p:grpSp>
        <p:nvGrpSpPr>
          <p:cNvPr id="452614" name="Group 6"/>
          <p:cNvGrpSpPr>
            <a:grpSpLocks/>
          </p:cNvGrpSpPr>
          <p:nvPr/>
        </p:nvGrpSpPr>
        <p:grpSpPr bwMode="auto">
          <a:xfrm>
            <a:off x="4724400" y="1905000"/>
            <a:ext cx="3886200" cy="4038600"/>
            <a:chOff x="384" y="624"/>
            <a:chExt cx="1632" cy="3120"/>
          </a:xfrm>
        </p:grpSpPr>
        <p:sp>
          <p:nvSpPr>
            <p:cNvPr id="452615" name="Text Box 7"/>
            <p:cNvSpPr txBox="1">
              <a:spLocks noChangeArrowheads="1"/>
            </p:cNvSpPr>
            <p:nvPr/>
          </p:nvSpPr>
          <p:spPr bwMode="auto">
            <a:xfrm>
              <a:off x="384" y="960"/>
              <a:ext cx="1632" cy="2784"/>
            </a:xfrm>
            <a:prstGeom prst="rect">
              <a:avLst/>
            </a:prstGeom>
            <a:solidFill>
              <a:srgbClr val="F8C4C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1775" indent="-231775" eaLnBrk="0" hangingPunct="0">
                <a:spcBef>
                  <a:spcPct val="0"/>
                </a:spcBef>
                <a:defRPr sz="2400">
                  <a:solidFill>
                    <a:schemeClr val="tx1"/>
                  </a:solidFill>
                  <a:latin typeface="Times" pitchFamily="20" charset="0"/>
                </a:defRPr>
              </a:lvl1pPr>
              <a:lvl2pPr marL="682625" indent="-336550" eaLnBrk="0" hangingPunct="0">
                <a:spcBef>
                  <a:spcPct val="0"/>
                </a:spcBef>
                <a:defRPr sz="2400">
                  <a:solidFill>
                    <a:schemeClr val="tx1"/>
                  </a:solidFill>
                  <a:latin typeface="Times" pitchFamily="20" charset="0"/>
                </a:defRPr>
              </a:lvl2pPr>
              <a:lvl3pPr marL="1258888" indent="-457200" eaLnBrk="0" hangingPunct="0">
                <a:spcBef>
                  <a:spcPct val="0"/>
                </a:spcBef>
                <a:defRPr sz="2400">
                  <a:solidFill>
                    <a:schemeClr val="tx1"/>
                  </a:solidFill>
                  <a:latin typeface="Times" pitchFamily="20" charset="0"/>
                </a:defRPr>
              </a:lvl3pPr>
              <a:lvl4pPr marL="3213100" indent="-457200" eaLnBrk="0" hangingPunct="0">
                <a:spcBef>
                  <a:spcPct val="0"/>
                </a:spcBef>
                <a:defRPr sz="2400">
                  <a:solidFill>
                    <a:schemeClr val="tx1"/>
                  </a:solidFill>
                  <a:latin typeface="Times" pitchFamily="20" charset="0"/>
                </a:defRPr>
              </a:lvl4pPr>
              <a:lvl5pPr marL="3327400" indent="-457200" eaLnBrk="0" hangingPunct="0">
                <a:spcBef>
                  <a:spcPct val="0"/>
                </a:spcBef>
                <a:defRPr sz="2400">
                  <a:solidFill>
                    <a:schemeClr val="tx1"/>
                  </a:solidFill>
                  <a:latin typeface="Times" pitchFamily="20" charset="0"/>
                </a:defRPr>
              </a:lvl5pPr>
              <a:lvl6pPr marL="3784600" indent="-457200" eaLnBrk="0" fontAlgn="base" hangingPunct="0">
                <a:spcBef>
                  <a:spcPct val="0"/>
                </a:spcBef>
                <a:spcAft>
                  <a:spcPct val="0"/>
                </a:spcAft>
                <a:defRPr sz="2400">
                  <a:solidFill>
                    <a:schemeClr val="tx1"/>
                  </a:solidFill>
                  <a:latin typeface="Times" pitchFamily="20" charset="0"/>
                </a:defRPr>
              </a:lvl6pPr>
              <a:lvl7pPr marL="4241800" indent="-457200" eaLnBrk="0" fontAlgn="base" hangingPunct="0">
                <a:spcBef>
                  <a:spcPct val="0"/>
                </a:spcBef>
                <a:spcAft>
                  <a:spcPct val="0"/>
                </a:spcAft>
                <a:defRPr sz="2400">
                  <a:solidFill>
                    <a:schemeClr val="tx1"/>
                  </a:solidFill>
                  <a:latin typeface="Times" pitchFamily="20" charset="0"/>
                </a:defRPr>
              </a:lvl7pPr>
              <a:lvl8pPr marL="4699000" indent="-457200" eaLnBrk="0" fontAlgn="base" hangingPunct="0">
                <a:spcBef>
                  <a:spcPct val="0"/>
                </a:spcBef>
                <a:spcAft>
                  <a:spcPct val="0"/>
                </a:spcAft>
                <a:defRPr sz="2400">
                  <a:solidFill>
                    <a:schemeClr val="tx1"/>
                  </a:solidFill>
                  <a:latin typeface="Times" pitchFamily="20" charset="0"/>
                </a:defRPr>
              </a:lvl8pPr>
              <a:lvl9pPr marL="5156200" indent="-457200" eaLnBrk="0" fontAlgn="base" hangingPunct="0">
                <a:spcBef>
                  <a:spcPct val="0"/>
                </a:spcBef>
                <a:spcAft>
                  <a:spcPct val="0"/>
                </a:spcAft>
                <a:defRPr sz="2400">
                  <a:solidFill>
                    <a:schemeClr val="tx1"/>
                  </a:solidFill>
                  <a:latin typeface="Times" pitchFamily="20" charset="0"/>
                </a:defRPr>
              </a:lvl9pPr>
            </a:lstStyle>
            <a:p>
              <a:pPr eaLnBrk="1" hangingPunct="1">
                <a:lnSpc>
                  <a:spcPct val="100000"/>
                </a:lnSpc>
                <a:spcAft>
                  <a:spcPct val="15000"/>
                </a:spcAft>
                <a:buFontTx/>
                <a:buChar char="•"/>
              </a:pPr>
              <a:r>
                <a:rPr lang="en-US" altLang="en-US" sz="2000" b="1" dirty="0">
                  <a:latin typeface="Arial" charset="0"/>
                </a:rPr>
                <a:t>Soviet leaders proposed total nuclear disarmament</a:t>
              </a:r>
            </a:p>
            <a:p>
              <a:pPr eaLnBrk="1" hangingPunct="1">
                <a:lnSpc>
                  <a:spcPct val="100000"/>
                </a:lnSpc>
                <a:spcAft>
                  <a:spcPct val="15000"/>
                </a:spcAft>
                <a:buFontTx/>
                <a:buChar char="•"/>
              </a:pPr>
              <a:r>
                <a:rPr lang="en-US" altLang="en-US" sz="2000" b="1" dirty="0">
                  <a:latin typeface="Arial" charset="0"/>
                </a:rPr>
                <a:t>United States rejected idea</a:t>
              </a:r>
            </a:p>
            <a:p>
              <a:pPr eaLnBrk="1" hangingPunct="1">
                <a:lnSpc>
                  <a:spcPct val="100000"/>
                </a:lnSpc>
                <a:spcAft>
                  <a:spcPct val="15000"/>
                </a:spcAft>
                <a:buFontTx/>
                <a:buChar char="•"/>
              </a:pPr>
              <a:r>
                <a:rPr lang="en-US" altLang="en-US" sz="2000" dirty="0">
                  <a:latin typeface="Arial" charset="0"/>
                </a:rPr>
                <a:t>President Kennedy favored limited nuclear weapons tests</a:t>
              </a:r>
            </a:p>
            <a:p>
              <a:pPr eaLnBrk="1" hangingPunct="1">
                <a:lnSpc>
                  <a:spcPct val="100000"/>
                </a:lnSpc>
                <a:spcAft>
                  <a:spcPct val="15000"/>
                </a:spcAft>
                <a:buFontTx/>
                <a:buChar char="•"/>
              </a:pPr>
              <a:r>
                <a:rPr lang="en-US" altLang="en-US" sz="2000" dirty="0">
                  <a:latin typeface="Arial" charset="0"/>
                </a:rPr>
                <a:t>Cuban missile crisis convinced both sides important to make arms control progress</a:t>
              </a:r>
            </a:p>
            <a:p>
              <a:pPr eaLnBrk="1" hangingPunct="1">
                <a:lnSpc>
                  <a:spcPct val="100000"/>
                </a:lnSpc>
                <a:spcAft>
                  <a:spcPct val="15000"/>
                </a:spcAft>
                <a:buFontTx/>
                <a:buChar char="•"/>
              </a:pPr>
              <a:r>
                <a:rPr lang="en-US" altLang="en-US" sz="2000" b="1" dirty="0">
                  <a:latin typeface="Arial" charset="0"/>
                </a:rPr>
                <a:t>1963 U.S., Soviets agreed on Test Ban Treaty</a:t>
              </a:r>
            </a:p>
          </p:txBody>
        </p:sp>
        <p:sp>
          <p:nvSpPr>
            <p:cNvPr id="452616" name="Text Box 8"/>
            <p:cNvSpPr txBox="1">
              <a:spLocks noChangeArrowheads="1"/>
            </p:cNvSpPr>
            <p:nvPr/>
          </p:nvSpPr>
          <p:spPr bwMode="auto">
            <a:xfrm>
              <a:off x="384" y="624"/>
              <a:ext cx="1632" cy="336"/>
            </a:xfrm>
            <a:prstGeom prst="rect">
              <a:avLst/>
            </a:prstGeom>
            <a:solidFill>
              <a:srgbClr val="F8C4C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0"/>
                </a:spcBef>
                <a:defRPr sz="2400">
                  <a:solidFill>
                    <a:schemeClr val="tx1"/>
                  </a:solidFill>
                  <a:latin typeface="Times" pitchFamily="20" charset="0"/>
                </a:defRPr>
              </a:lvl1pPr>
              <a:lvl2pPr marL="1028700" eaLnBrk="0" hangingPunct="0">
                <a:spcBef>
                  <a:spcPct val="0"/>
                </a:spcBef>
                <a:defRPr sz="2400">
                  <a:solidFill>
                    <a:schemeClr val="tx1"/>
                  </a:solidFill>
                  <a:latin typeface="Times" pitchFamily="20" charset="0"/>
                </a:defRPr>
              </a:lvl2pPr>
              <a:lvl3pPr marL="1143000" eaLnBrk="0" hangingPunct="0">
                <a:spcBef>
                  <a:spcPct val="0"/>
                </a:spcBef>
                <a:defRPr sz="2400">
                  <a:solidFill>
                    <a:schemeClr val="tx1"/>
                  </a:solidFill>
                  <a:latin typeface="Times" pitchFamily="20" charset="0"/>
                </a:defRPr>
              </a:lvl3pPr>
              <a:lvl4pPr eaLnBrk="0" hangingPunct="0">
                <a:spcBef>
                  <a:spcPct val="0"/>
                </a:spcBef>
                <a:defRPr sz="2400">
                  <a:solidFill>
                    <a:schemeClr val="tx1"/>
                  </a:solidFill>
                  <a:latin typeface="Times" pitchFamily="20" charset="0"/>
                </a:defRPr>
              </a:lvl4pPr>
              <a:lvl5pPr eaLnBrk="0" hangingPunct="0">
                <a:spcBef>
                  <a:spcPct val="0"/>
                </a:spcBef>
                <a:defRPr sz="2400">
                  <a:solidFill>
                    <a:schemeClr val="tx1"/>
                  </a:solidFill>
                  <a:latin typeface="Times" pitchFamily="20" charset="0"/>
                </a:defRPr>
              </a:lvl5pPr>
              <a:lvl6pPr eaLnBrk="0" fontAlgn="base" hangingPunct="0">
                <a:spcBef>
                  <a:spcPct val="0"/>
                </a:spcBef>
                <a:spcAft>
                  <a:spcPct val="0"/>
                </a:spcAft>
                <a:defRPr sz="2400">
                  <a:solidFill>
                    <a:schemeClr val="tx1"/>
                  </a:solidFill>
                  <a:latin typeface="Times" pitchFamily="20" charset="0"/>
                </a:defRPr>
              </a:lvl6pPr>
              <a:lvl7pPr eaLnBrk="0" fontAlgn="base" hangingPunct="0">
                <a:spcBef>
                  <a:spcPct val="0"/>
                </a:spcBef>
                <a:spcAft>
                  <a:spcPct val="0"/>
                </a:spcAft>
                <a:defRPr sz="2400">
                  <a:solidFill>
                    <a:schemeClr val="tx1"/>
                  </a:solidFill>
                  <a:latin typeface="Times" pitchFamily="20" charset="0"/>
                </a:defRPr>
              </a:lvl7pPr>
              <a:lvl8pPr eaLnBrk="0" fontAlgn="base" hangingPunct="0">
                <a:spcBef>
                  <a:spcPct val="0"/>
                </a:spcBef>
                <a:spcAft>
                  <a:spcPct val="0"/>
                </a:spcAft>
                <a:defRPr sz="2400">
                  <a:solidFill>
                    <a:schemeClr val="tx1"/>
                  </a:solidFill>
                  <a:latin typeface="Times" pitchFamily="20" charset="0"/>
                </a:defRPr>
              </a:lvl8pPr>
              <a:lvl9pPr eaLnBrk="0" fontAlgn="base" hangingPunct="0">
                <a:spcBef>
                  <a:spcPct val="0"/>
                </a:spcBef>
                <a:spcAft>
                  <a:spcPct val="0"/>
                </a:spcAft>
                <a:defRPr sz="2400">
                  <a:solidFill>
                    <a:schemeClr val="tx1"/>
                  </a:solidFill>
                  <a:latin typeface="Times" pitchFamily="20" charset="0"/>
                </a:defRPr>
              </a:lvl9pPr>
            </a:lstStyle>
            <a:p>
              <a:pPr algn="ctr" eaLnBrk="1" hangingPunct="1">
                <a:lnSpc>
                  <a:spcPct val="100000"/>
                </a:lnSpc>
                <a:spcAft>
                  <a:spcPct val="40000"/>
                </a:spcAft>
              </a:pPr>
              <a:r>
                <a:rPr lang="en-US" altLang="en-US" b="1" i="1">
                  <a:latin typeface="Arial" charset="0"/>
                </a:rPr>
                <a:t>Test Ban Treaty</a:t>
              </a:r>
            </a:p>
          </p:txBody>
        </p:sp>
      </p:grpSp>
      <p:sp>
        <p:nvSpPr>
          <p:cNvPr id="452617" name="Rectangle 9"/>
          <p:cNvSpPr>
            <a:spLocks noChangeArrowheads="1"/>
          </p:cNvSpPr>
          <p:nvPr/>
        </p:nvSpPr>
        <p:spPr bwMode="auto">
          <a:xfrm>
            <a:off x="609600" y="152400"/>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spcBef>
                <a:spcPct val="0"/>
              </a:spcBef>
              <a:defRPr sz="2800" b="1">
                <a:solidFill>
                  <a:schemeClr val="tx2"/>
                </a:solidFill>
                <a:latin typeface="Arial" charset="0"/>
              </a:defRPr>
            </a:lvl1pPr>
            <a:lvl2pPr algn="ctr">
              <a:spcBef>
                <a:spcPct val="0"/>
              </a:spcBef>
              <a:defRPr sz="2800" b="1">
                <a:solidFill>
                  <a:schemeClr val="tx2"/>
                </a:solidFill>
                <a:latin typeface="Arial" charset="0"/>
              </a:defRPr>
            </a:lvl2pPr>
            <a:lvl3pPr algn="ctr">
              <a:spcBef>
                <a:spcPct val="0"/>
              </a:spcBef>
              <a:defRPr sz="2800" b="1">
                <a:solidFill>
                  <a:schemeClr val="tx2"/>
                </a:solidFill>
                <a:latin typeface="Arial" charset="0"/>
              </a:defRPr>
            </a:lvl3pPr>
            <a:lvl4pPr algn="ctr">
              <a:spcBef>
                <a:spcPct val="0"/>
              </a:spcBef>
              <a:defRPr sz="2800" b="1">
                <a:solidFill>
                  <a:schemeClr val="tx2"/>
                </a:solidFill>
                <a:latin typeface="Arial" charset="0"/>
              </a:defRPr>
            </a:lvl4pPr>
            <a:lvl5pPr algn="ctr">
              <a:spcBef>
                <a:spcPct val="0"/>
              </a:spcBef>
              <a:defRPr sz="2800" b="1">
                <a:solidFill>
                  <a:schemeClr val="tx2"/>
                </a:solidFill>
                <a:latin typeface="Arial" charset="0"/>
              </a:defRPr>
            </a:lvl5pPr>
            <a:lvl6pPr marL="457200" algn="ctr" fontAlgn="base">
              <a:spcBef>
                <a:spcPct val="0"/>
              </a:spcBef>
              <a:spcAft>
                <a:spcPct val="0"/>
              </a:spcAft>
              <a:defRPr sz="2800" b="1">
                <a:solidFill>
                  <a:schemeClr val="tx2"/>
                </a:solidFill>
                <a:latin typeface="Arial" charset="0"/>
              </a:defRPr>
            </a:lvl6pPr>
            <a:lvl7pPr marL="914400" algn="ctr" fontAlgn="base">
              <a:spcBef>
                <a:spcPct val="0"/>
              </a:spcBef>
              <a:spcAft>
                <a:spcPct val="0"/>
              </a:spcAft>
              <a:defRPr sz="2800" b="1">
                <a:solidFill>
                  <a:schemeClr val="tx2"/>
                </a:solidFill>
                <a:latin typeface="Arial" charset="0"/>
              </a:defRPr>
            </a:lvl7pPr>
            <a:lvl8pPr marL="1371600" algn="ctr" fontAlgn="base">
              <a:spcBef>
                <a:spcPct val="0"/>
              </a:spcBef>
              <a:spcAft>
                <a:spcPct val="0"/>
              </a:spcAft>
              <a:defRPr sz="2800" b="1">
                <a:solidFill>
                  <a:schemeClr val="tx2"/>
                </a:solidFill>
                <a:latin typeface="Arial" charset="0"/>
              </a:defRPr>
            </a:lvl8pPr>
            <a:lvl9pPr marL="1828800" algn="ctr" fontAlgn="base">
              <a:spcBef>
                <a:spcPct val="0"/>
              </a:spcBef>
              <a:spcAft>
                <a:spcPct val="0"/>
              </a:spcAft>
              <a:defRPr sz="2800" b="1">
                <a:solidFill>
                  <a:schemeClr val="tx2"/>
                </a:solidFill>
                <a:latin typeface="Arial" charset="0"/>
              </a:defRPr>
            </a:lvl9pPr>
          </a:lstStyle>
          <a:p>
            <a:pPr>
              <a:lnSpc>
                <a:spcPct val="100000"/>
              </a:lnSpc>
            </a:pPr>
            <a:r>
              <a:rPr lang="en-US" altLang="en-US" dirty="0"/>
              <a:t>Attempts at Arms Control</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65158198"/>
      </p:ext>
    </p:extLst>
  </p:cSld>
  <p:clrMapOvr>
    <a:masterClrMapping/>
  </p:clrMapOvr>
  <mc:AlternateContent xmlns:mc="http://schemas.openxmlformats.org/markup-compatibility/2006">
    <mc:Choice xmlns:p14="http://schemas.microsoft.com/office/powerpoint/2010/main" Requires="p14">
      <p:transition spd="slow" p14:dur="2000" advTm="40085"/>
    </mc:Choice>
    <mc:Fallback>
      <p:transition spd="slow" advTm="40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52611"/>
                                        </p:tgtEl>
                                        <p:attrNameLst>
                                          <p:attrName>style.visibility</p:attrName>
                                        </p:attrNameLst>
                                      </p:cBhvr>
                                      <p:to>
                                        <p:strVal val="visible"/>
                                      </p:to>
                                    </p:set>
                                    <p:animEffect transition="in" filter="wipe(left)">
                                      <p:cBhvr>
                                        <p:cTn id="11" dur="500"/>
                                        <p:tgtEl>
                                          <p:spTgt spid="4526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452614"/>
                                        </p:tgtEl>
                                        <p:attrNameLst>
                                          <p:attrName>style.visibility</p:attrName>
                                        </p:attrNameLst>
                                      </p:cBhvr>
                                      <p:to>
                                        <p:strVal val="visible"/>
                                      </p:to>
                                    </p:set>
                                    <p:animEffect transition="in" filter="wipe(left)">
                                      <p:cBhvr>
                                        <p:cTn id="16" dur="500"/>
                                        <p:tgtEl>
                                          <p:spTgt spid="4526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685800" y="533400"/>
            <a:ext cx="7772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0"/>
              </a:spcBef>
              <a:defRPr sz="2800" b="1">
                <a:solidFill>
                  <a:schemeClr val="tx2"/>
                </a:solidFill>
                <a:latin typeface="Arial" charset="0"/>
              </a:defRPr>
            </a:lvl1pPr>
            <a:lvl2pPr algn="ctr">
              <a:spcBef>
                <a:spcPct val="0"/>
              </a:spcBef>
              <a:defRPr sz="2800" b="1">
                <a:solidFill>
                  <a:schemeClr val="tx2"/>
                </a:solidFill>
                <a:latin typeface="Arial" charset="0"/>
              </a:defRPr>
            </a:lvl2pPr>
            <a:lvl3pPr algn="ctr">
              <a:spcBef>
                <a:spcPct val="0"/>
              </a:spcBef>
              <a:defRPr sz="2800" b="1">
                <a:solidFill>
                  <a:schemeClr val="tx2"/>
                </a:solidFill>
                <a:latin typeface="Arial" charset="0"/>
              </a:defRPr>
            </a:lvl3pPr>
            <a:lvl4pPr algn="ctr">
              <a:spcBef>
                <a:spcPct val="0"/>
              </a:spcBef>
              <a:defRPr sz="2800" b="1">
                <a:solidFill>
                  <a:schemeClr val="tx2"/>
                </a:solidFill>
                <a:latin typeface="Arial" charset="0"/>
              </a:defRPr>
            </a:lvl4pPr>
            <a:lvl5pPr algn="ctr">
              <a:spcBef>
                <a:spcPct val="0"/>
              </a:spcBef>
              <a:defRPr sz="2800" b="1">
                <a:solidFill>
                  <a:schemeClr val="tx2"/>
                </a:solidFill>
                <a:latin typeface="Arial" charset="0"/>
              </a:defRPr>
            </a:lvl5pPr>
            <a:lvl6pPr marL="457200" algn="ctr" fontAlgn="base">
              <a:spcBef>
                <a:spcPct val="0"/>
              </a:spcBef>
              <a:spcAft>
                <a:spcPct val="0"/>
              </a:spcAft>
              <a:defRPr sz="2800" b="1">
                <a:solidFill>
                  <a:schemeClr val="tx2"/>
                </a:solidFill>
                <a:latin typeface="Arial" charset="0"/>
              </a:defRPr>
            </a:lvl6pPr>
            <a:lvl7pPr marL="914400" algn="ctr" fontAlgn="base">
              <a:spcBef>
                <a:spcPct val="0"/>
              </a:spcBef>
              <a:spcAft>
                <a:spcPct val="0"/>
              </a:spcAft>
              <a:defRPr sz="2800" b="1">
                <a:solidFill>
                  <a:schemeClr val="tx2"/>
                </a:solidFill>
                <a:latin typeface="Arial" charset="0"/>
              </a:defRPr>
            </a:lvl7pPr>
            <a:lvl8pPr marL="1371600" algn="ctr" fontAlgn="base">
              <a:spcBef>
                <a:spcPct val="0"/>
              </a:spcBef>
              <a:spcAft>
                <a:spcPct val="0"/>
              </a:spcAft>
              <a:defRPr sz="2800" b="1">
                <a:solidFill>
                  <a:schemeClr val="tx2"/>
                </a:solidFill>
                <a:latin typeface="Arial" charset="0"/>
              </a:defRPr>
            </a:lvl8pPr>
            <a:lvl9pPr marL="1828800" algn="ctr" fontAlgn="base">
              <a:spcBef>
                <a:spcPct val="0"/>
              </a:spcBef>
              <a:spcAft>
                <a:spcPct val="0"/>
              </a:spcAft>
              <a:defRPr sz="2800" b="1">
                <a:solidFill>
                  <a:schemeClr val="tx2"/>
                </a:solidFill>
                <a:latin typeface="Arial" charset="0"/>
              </a:defRPr>
            </a:lvl9pPr>
          </a:lstStyle>
          <a:p>
            <a:pPr>
              <a:lnSpc>
                <a:spcPct val="100000"/>
              </a:lnSpc>
            </a:pPr>
            <a:endParaRPr lang="en-US" altLang="en-US" sz="3500" i="1">
              <a:solidFill>
                <a:schemeClr val="tx1"/>
              </a:solidFill>
            </a:endParaRPr>
          </a:p>
        </p:txBody>
      </p:sp>
      <p:sp>
        <p:nvSpPr>
          <p:cNvPr id="457731" name="Rectangle 3"/>
          <p:cNvSpPr>
            <a:spLocks noChangeArrowheads="1"/>
          </p:cNvSpPr>
          <p:nvPr/>
        </p:nvSpPr>
        <p:spPr bwMode="auto">
          <a:xfrm>
            <a:off x="457200" y="1143000"/>
            <a:ext cx="8229600" cy="1447800"/>
          </a:xfrm>
          <a:prstGeom prst="rect">
            <a:avLst/>
          </a:prstGeom>
          <a:solidFill>
            <a:srgbClr val="E2F4FE"/>
          </a:solidFill>
          <a:ln>
            <a:noFill/>
          </a:ln>
          <a:extLst>
            <a:ext uri="{91240B29-F687-4F45-9708-019B960494DF}">
              <a14:hiddenLine xmlns:a14="http://schemas.microsoft.com/office/drawing/2010/main" w="9525">
                <a:solidFill>
                  <a:srgbClr val="FFFF99"/>
                </a:solidFill>
                <a:miter lim="800000"/>
                <a:headEnd/>
                <a:tailEnd/>
              </a14:hiddenLine>
            </a:ext>
          </a:extLst>
        </p:spPr>
        <p:txBody>
          <a:bodyPr/>
          <a:lstStyle>
            <a:lvl1pPr marL="233363" indent="-233363" algn="ctr">
              <a:defRPr sz="3200">
                <a:solidFill>
                  <a:schemeClr val="tx1"/>
                </a:solidFill>
                <a:latin typeface="Arial" charset="0"/>
              </a:defRPr>
            </a:lvl1pPr>
            <a:lvl2pPr algn="ctr">
              <a:defRPr sz="2800">
                <a:solidFill>
                  <a:schemeClr val="tx1"/>
                </a:solidFill>
                <a:latin typeface="Arial" charset="0"/>
              </a:defRPr>
            </a:lvl2pPr>
            <a:lvl3pPr algn="ctr">
              <a:defRPr sz="2400">
                <a:solidFill>
                  <a:schemeClr val="tx1"/>
                </a:solidFill>
                <a:latin typeface="Arial" charset="0"/>
              </a:defRPr>
            </a:lvl3pPr>
            <a:lvl4pPr algn="ctr">
              <a:defRPr sz="2000">
                <a:solidFill>
                  <a:schemeClr val="tx1"/>
                </a:solidFill>
                <a:latin typeface="Arial" charset="0"/>
              </a:defRPr>
            </a:lvl4pPr>
            <a:lvl5pPr algn="ctr">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pPr algn="l">
              <a:lnSpc>
                <a:spcPct val="100000"/>
              </a:lnSpc>
              <a:spcBef>
                <a:spcPct val="0"/>
              </a:spcBef>
              <a:spcAft>
                <a:spcPct val="40000"/>
              </a:spcAft>
            </a:pPr>
            <a:r>
              <a:rPr lang="en-US" altLang="en-US" sz="2000" b="1" i="1" dirty="0"/>
              <a:t>SALT I</a:t>
            </a:r>
            <a:endParaRPr lang="en-US" altLang="en-US" sz="2400" b="1" i="1" dirty="0"/>
          </a:p>
          <a:p>
            <a:pPr algn="l">
              <a:lnSpc>
                <a:spcPct val="100000"/>
              </a:lnSpc>
              <a:spcBef>
                <a:spcPct val="0"/>
              </a:spcBef>
              <a:spcAft>
                <a:spcPct val="40000"/>
              </a:spcAft>
              <a:buFontTx/>
              <a:buChar char="•"/>
            </a:pPr>
            <a:r>
              <a:rPr lang="en-US" altLang="en-US" sz="1800" dirty="0"/>
              <a:t>U.S. President Richard Nixon sought </a:t>
            </a:r>
            <a:r>
              <a:rPr lang="en-US" altLang="en-US" sz="1800" b="1" dirty="0"/>
              <a:t>détente</a:t>
            </a:r>
            <a:r>
              <a:rPr lang="en-US" altLang="en-US" sz="1800" dirty="0"/>
              <a:t>, </a:t>
            </a:r>
            <a:r>
              <a:rPr lang="en-US" altLang="en-US" sz="1800" u="sng" dirty="0"/>
              <a:t>reduced tension between superpowers; started negotiations called Strategic Arms Limitations Talks</a:t>
            </a:r>
          </a:p>
          <a:p>
            <a:pPr algn="l">
              <a:lnSpc>
                <a:spcPct val="100000"/>
              </a:lnSpc>
              <a:spcBef>
                <a:spcPct val="0"/>
              </a:spcBef>
              <a:spcAft>
                <a:spcPct val="40000"/>
              </a:spcAft>
              <a:buFontTx/>
              <a:buChar char="•"/>
            </a:pPr>
            <a:r>
              <a:rPr lang="en-US" altLang="en-US" sz="1800" dirty="0"/>
              <a:t>SALT I talks led to </a:t>
            </a:r>
            <a:r>
              <a:rPr lang="en-US" altLang="en-US" sz="1800" u="sng" dirty="0"/>
              <a:t>agreements limiting nuclear weapons held by each side</a:t>
            </a:r>
          </a:p>
        </p:txBody>
      </p:sp>
      <p:sp>
        <p:nvSpPr>
          <p:cNvPr id="457732" name="Rectangle 4"/>
          <p:cNvSpPr>
            <a:spLocks noChangeArrowheads="1"/>
          </p:cNvSpPr>
          <p:nvPr/>
        </p:nvSpPr>
        <p:spPr bwMode="auto">
          <a:xfrm>
            <a:off x="457200" y="4343400"/>
            <a:ext cx="8229600" cy="1524000"/>
          </a:xfrm>
          <a:prstGeom prst="rect">
            <a:avLst/>
          </a:prstGeom>
          <a:solidFill>
            <a:srgbClr val="E2F4FE"/>
          </a:solidFill>
          <a:ln>
            <a:noFill/>
          </a:ln>
          <a:extLst>
            <a:ext uri="{91240B29-F687-4F45-9708-019B960494DF}">
              <a14:hiddenLine xmlns:a14="http://schemas.microsoft.com/office/drawing/2010/main" w="9525">
                <a:solidFill>
                  <a:srgbClr val="FFFF99"/>
                </a:solidFill>
                <a:miter lim="800000"/>
                <a:headEnd/>
                <a:tailEnd/>
              </a14:hiddenLine>
            </a:ext>
          </a:extLst>
        </p:spPr>
        <p:txBody>
          <a:bodyPr/>
          <a:lstStyle>
            <a:lvl1pPr marL="233363" indent="-233363" algn="ctr">
              <a:defRPr sz="3200">
                <a:solidFill>
                  <a:schemeClr val="tx1"/>
                </a:solidFill>
                <a:latin typeface="Arial" charset="0"/>
              </a:defRPr>
            </a:lvl1pPr>
            <a:lvl2pPr algn="ctr">
              <a:defRPr sz="2800">
                <a:solidFill>
                  <a:schemeClr val="tx1"/>
                </a:solidFill>
                <a:latin typeface="Arial" charset="0"/>
              </a:defRPr>
            </a:lvl2pPr>
            <a:lvl3pPr algn="ctr">
              <a:defRPr sz="2400">
                <a:solidFill>
                  <a:schemeClr val="tx1"/>
                </a:solidFill>
                <a:latin typeface="Arial" charset="0"/>
              </a:defRPr>
            </a:lvl3pPr>
            <a:lvl4pPr algn="ctr">
              <a:defRPr sz="2000">
                <a:solidFill>
                  <a:schemeClr val="tx1"/>
                </a:solidFill>
                <a:latin typeface="Arial" charset="0"/>
              </a:defRPr>
            </a:lvl4pPr>
            <a:lvl5pPr algn="ctr">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pPr algn="l">
              <a:lnSpc>
                <a:spcPct val="100000"/>
              </a:lnSpc>
              <a:spcBef>
                <a:spcPct val="0"/>
              </a:spcBef>
              <a:spcAft>
                <a:spcPct val="40000"/>
              </a:spcAft>
            </a:pPr>
            <a:r>
              <a:rPr lang="en-US" altLang="en-US" sz="2000" b="1" i="1" dirty="0"/>
              <a:t>SALT II</a:t>
            </a:r>
            <a:endParaRPr lang="en-US" altLang="en-US" sz="2400" b="1" i="1" dirty="0"/>
          </a:p>
          <a:p>
            <a:pPr algn="l">
              <a:lnSpc>
                <a:spcPct val="100000"/>
              </a:lnSpc>
              <a:spcBef>
                <a:spcPct val="0"/>
              </a:spcBef>
              <a:spcAft>
                <a:spcPct val="40000"/>
              </a:spcAft>
              <a:buFontTx/>
              <a:buChar char="•"/>
            </a:pPr>
            <a:r>
              <a:rPr lang="en-US" altLang="en-US" sz="1800" dirty="0"/>
              <a:t>Vulnerability important element of principle of deterrence</a:t>
            </a:r>
          </a:p>
          <a:p>
            <a:pPr algn="l">
              <a:lnSpc>
                <a:spcPct val="100000"/>
              </a:lnSpc>
              <a:spcBef>
                <a:spcPct val="0"/>
              </a:spcBef>
              <a:spcAft>
                <a:spcPct val="40000"/>
              </a:spcAft>
              <a:buFontTx/>
              <a:buChar char="•"/>
            </a:pPr>
            <a:r>
              <a:rPr lang="en-US" altLang="en-US" sz="1800" dirty="0"/>
              <a:t>Two sides began new round of talks called SALT II</a:t>
            </a:r>
          </a:p>
          <a:p>
            <a:pPr algn="l">
              <a:lnSpc>
                <a:spcPct val="100000"/>
              </a:lnSpc>
              <a:spcBef>
                <a:spcPct val="0"/>
              </a:spcBef>
              <a:spcAft>
                <a:spcPct val="40000"/>
              </a:spcAft>
              <a:buFontTx/>
              <a:buChar char="•"/>
            </a:pPr>
            <a:r>
              <a:rPr lang="en-US" altLang="en-US" sz="1800" dirty="0"/>
              <a:t>Talks resulted in arms control treaty in 1979: never ratified by U.S. Senate</a:t>
            </a:r>
          </a:p>
        </p:txBody>
      </p:sp>
      <p:sp>
        <p:nvSpPr>
          <p:cNvPr id="457733" name="Rectangle 5"/>
          <p:cNvSpPr>
            <a:spLocks noChangeArrowheads="1"/>
          </p:cNvSpPr>
          <p:nvPr/>
        </p:nvSpPr>
        <p:spPr bwMode="auto">
          <a:xfrm>
            <a:off x="457200" y="2743200"/>
            <a:ext cx="8229600" cy="1447800"/>
          </a:xfrm>
          <a:prstGeom prst="rect">
            <a:avLst/>
          </a:prstGeom>
          <a:solidFill>
            <a:srgbClr val="B8D9EC"/>
          </a:solidFill>
          <a:ln>
            <a:noFill/>
          </a:ln>
          <a:extLst>
            <a:ext uri="{91240B29-F687-4F45-9708-019B960494DF}">
              <a14:hiddenLine xmlns:a14="http://schemas.microsoft.com/office/drawing/2010/main" w="9525">
                <a:solidFill>
                  <a:srgbClr val="FFFF99"/>
                </a:solidFill>
                <a:miter lim="800000"/>
                <a:headEnd/>
                <a:tailEnd/>
              </a14:hiddenLine>
            </a:ext>
          </a:extLst>
        </p:spPr>
        <p:txBody>
          <a:bodyPr/>
          <a:lstStyle>
            <a:lvl1pPr marL="233363" indent="-233363" algn="ctr">
              <a:defRPr sz="3200">
                <a:solidFill>
                  <a:schemeClr val="tx1"/>
                </a:solidFill>
                <a:latin typeface="Arial" charset="0"/>
              </a:defRPr>
            </a:lvl1pPr>
            <a:lvl2pPr algn="ctr">
              <a:defRPr sz="2800">
                <a:solidFill>
                  <a:schemeClr val="tx1"/>
                </a:solidFill>
                <a:latin typeface="Arial" charset="0"/>
              </a:defRPr>
            </a:lvl2pPr>
            <a:lvl3pPr algn="ctr">
              <a:defRPr sz="2400">
                <a:solidFill>
                  <a:schemeClr val="tx1"/>
                </a:solidFill>
                <a:latin typeface="Arial" charset="0"/>
              </a:defRPr>
            </a:lvl3pPr>
            <a:lvl4pPr algn="ctr">
              <a:defRPr sz="2000">
                <a:solidFill>
                  <a:schemeClr val="tx1"/>
                </a:solidFill>
                <a:latin typeface="Arial" charset="0"/>
              </a:defRPr>
            </a:lvl4pPr>
            <a:lvl5pPr algn="ctr">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pPr algn="l">
              <a:lnSpc>
                <a:spcPct val="100000"/>
              </a:lnSpc>
              <a:spcBef>
                <a:spcPct val="0"/>
              </a:spcBef>
              <a:spcAft>
                <a:spcPct val="40000"/>
              </a:spcAft>
            </a:pPr>
            <a:r>
              <a:rPr lang="en-US" altLang="en-US" sz="2000" b="1" i="1" dirty="0"/>
              <a:t>ABM Treaty</a:t>
            </a:r>
            <a:endParaRPr lang="en-US" altLang="en-US" sz="2400" i="1" dirty="0"/>
          </a:p>
          <a:p>
            <a:pPr algn="l">
              <a:lnSpc>
                <a:spcPct val="100000"/>
              </a:lnSpc>
              <a:spcBef>
                <a:spcPct val="0"/>
              </a:spcBef>
              <a:spcAft>
                <a:spcPct val="40000"/>
              </a:spcAft>
              <a:buFontTx/>
              <a:buChar char="•"/>
            </a:pPr>
            <a:r>
              <a:rPr lang="en-US" altLang="en-US" sz="1800" dirty="0"/>
              <a:t>Also led to </a:t>
            </a:r>
            <a:r>
              <a:rPr lang="en-US" altLang="en-US" sz="1800" b="1" dirty="0"/>
              <a:t>Anti-Ballistic Missile (ABM) Treaty, </a:t>
            </a:r>
            <a:r>
              <a:rPr lang="en-US" altLang="en-US" sz="1800" u="sng" dirty="0"/>
              <a:t>preventing development of weapons designed to shoot down nuclear missiles</a:t>
            </a:r>
          </a:p>
          <a:p>
            <a:pPr algn="l">
              <a:lnSpc>
                <a:spcPct val="100000"/>
              </a:lnSpc>
              <a:spcBef>
                <a:spcPct val="0"/>
              </a:spcBef>
              <a:spcAft>
                <a:spcPct val="40000"/>
              </a:spcAft>
              <a:buFontTx/>
              <a:buChar char="•"/>
            </a:pPr>
            <a:r>
              <a:rPr lang="en-US" altLang="en-US" sz="1800" u="sng" dirty="0"/>
              <a:t>Meant to ensure each side remained vulnerable to other’s nuclear weapons</a:t>
            </a:r>
          </a:p>
        </p:txBody>
      </p:sp>
      <p:sp>
        <p:nvSpPr>
          <p:cNvPr id="457734" name="Rectangle 6"/>
          <p:cNvSpPr>
            <a:spLocks noChangeArrowheads="1"/>
          </p:cNvSpPr>
          <p:nvPr/>
        </p:nvSpPr>
        <p:spPr bwMode="auto">
          <a:xfrm>
            <a:off x="609600" y="6096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spcBef>
                <a:spcPct val="0"/>
              </a:spcBef>
              <a:defRPr sz="2800" b="1">
                <a:solidFill>
                  <a:schemeClr val="tx2"/>
                </a:solidFill>
                <a:latin typeface="Arial" charset="0"/>
              </a:defRPr>
            </a:lvl1pPr>
            <a:lvl2pPr algn="ctr">
              <a:spcBef>
                <a:spcPct val="0"/>
              </a:spcBef>
              <a:defRPr sz="2800" b="1">
                <a:solidFill>
                  <a:schemeClr val="tx2"/>
                </a:solidFill>
                <a:latin typeface="Arial" charset="0"/>
              </a:defRPr>
            </a:lvl2pPr>
            <a:lvl3pPr algn="ctr">
              <a:spcBef>
                <a:spcPct val="0"/>
              </a:spcBef>
              <a:defRPr sz="2800" b="1">
                <a:solidFill>
                  <a:schemeClr val="tx2"/>
                </a:solidFill>
                <a:latin typeface="Arial" charset="0"/>
              </a:defRPr>
            </a:lvl3pPr>
            <a:lvl4pPr algn="ctr">
              <a:spcBef>
                <a:spcPct val="0"/>
              </a:spcBef>
              <a:defRPr sz="2800" b="1">
                <a:solidFill>
                  <a:schemeClr val="tx2"/>
                </a:solidFill>
                <a:latin typeface="Arial" charset="0"/>
              </a:defRPr>
            </a:lvl4pPr>
            <a:lvl5pPr algn="ctr">
              <a:spcBef>
                <a:spcPct val="0"/>
              </a:spcBef>
              <a:defRPr sz="2800" b="1">
                <a:solidFill>
                  <a:schemeClr val="tx2"/>
                </a:solidFill>
                <a:latin typeface="Arial" charset="0"/>
              </a:defRPr>
            </a:lvl5pPr>
            <a:lvl6pPr marL="457200" algn="ctr" fontAlgn="base">
              <a:spcBef>
                <a:spcPct val="0"/>
              </a:spcBef>
              <a:spcAft>
                <a:spcPct val="0"/>
              </a:spcAft>
              <a:defRPr sz="2800" b="1">
                <a:solidFill>
                  <a:schemeClr val="tx2"/>
                </a:solidFill>
                <a:latin typeface="Arial" charset="0"/>
              </a:defRPr>
            </a:lvl6pPr>
            <a:lvl7pPr marL="914400" algn="ctr" fontAlgn="base">
              <a:spcBef>
                <a:spcPct val="0"/>
              </a:spcBef>
              <a:spcAft>
                <a:spcPct val="0"/>
              </a:spcAft>
              <a:defRPr sz="2800" b="1">
                <a:solidFill>
                  <a:schemeClr val="tx2"/>
                </a:solidFill>
                <a:latin typeface="Arial" charset="0"/>
              </a:defRPr>
            </a:lvl7pPr>
            <a:lvl8pPr marL="1371600" algn="ctr" fontAlgn="base">
              <a:spcBef>
                <a:spcPct val="0"/>
              </a:spcBef>
              <a:spcAft>
                <a:spcPct val="0"/>
              </a:spcAft>
              <a:defRPr sz="2800" b="1">
                <a:solidFill>
                  <a:schemeClr val="tx2"/>
                </a:solidFill>
                <a:latin typeface="Arial" charset="0"/>
              </a:defRPr>
            </a:lvl8pPr>
            <a:lvl9pPr marL="1828800" algn="ctr" fontAlgn="base">
              <a:spcBef>
                <a:spcPct val="0"/>
              </a:spcBef>
              <a:spcAft>
                <a:spcPct val="0"/>
              </a:spcAft>
              <a:defRPr sz="2800" b="1">
                <a:solidFill>
                  <a:schemeClr val="tx2"/>
                </a:solidFill>
                <a:latin typeface="Arial" charset="0"/>
              </a:defRPr>
            </a:lvl9pPr>
          </a:lstStyle>
          <a:p>
            <a:pPr>
              <a:lnSpc>
                <a:spcPct val="100000"/>
              </a:lnSpc>
            </a:pPr>
            <a:r>
              <a:rPr lang="en-US" altLang="en-US"/>
              <a:t>SALT I and SALT II</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85067531"/>
      </p:ext>
    </p:extLst>
  </p:cSld>
  <p:clrMapOvr>
    <a:masterClrMapping/>
  </p:clrMapOvr>
  <mc:AlternateContent xmlns:mc="http://schemas.openxmlformats.org/markup-compatibility/2006">
    <mc:Choice xmlns:p14="http://schemas.microsoft.com/office/powerpoint/2010/main" Requires="p14">
      <p:transition spd="slow" p14:dur="2000" advTm="47096"/>
    </mc:Choice>
    <mc:Fallback>
      <p:transition spd="slow" advTm="47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457733"/>
                                        </p:tgtEl>
                                        <p:attrNameLst>
                                          <p:attrName>style.visibility</p:attrName>
                                        </p:attrNameLst>
                                      </p:cBhvr>
                                      <p:to>
                                        <p:strVal val="visible"/>
                                      </p:to>
                                    </p:set>
                                    <p:animEffect transition="in" filter="wipe(up)">
                                      <p:cBhvr>
                                        <p:cTn id="11" dur="500"/>
                                        <p:tgtEl>
                                          <p:spTgt spid="45773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57732"/>
                                        </p:tgtEl>
                                        <p:attrNameLst>
                                          <p:attrName>style.visibility</p:attrName>
                                        </p:attrNameLst>
                                      </p:cBhvr>
                                      <p:to>
                                        <p:strVal val="visible"/>
                                      </p:to>
                                    </p:set>
                                    <p:animEffect transition="in" filter="wipe(up)">
                                      <p:cBhvr>
                                        <p:cTn id="16" dur="500"/>
                                        <p:tgtEl>
                                          <p:spTgt spid="4577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457732" grpId="0" animBg="1"/>
      <p:bldP spid="4577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22" name="Text Box 6"/>
          <p:cNvSpPr txBox="1">
            <a:spLocks noChangeArrowheads="1"/>
          </p:cNvSpPr>
          <p:nvPr/>
        </p:nvSpPr>
        <p:spPr bwMode="auto">
          <a:xfrm>
            <a:off x="457200" y="762000"/>
            <a:ext cx="4038600" cy="2667000"/>
          </a:xfrm>
          <a:prstGeom prst="rect">
            <a:avLst/>
          </a:prstGeom>
          <a:solidFill>
            <a:srgbClr val="E2F4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1775" indent="-231775" eaLnBrk="0" hangingPunct="0">
              <a:spcBef>
                <a:spcPct val="0"/>
              </a:spcBef>
              <a:defRPr sz="2400">
                <a:solidFill>
                  <a:schemeClr val="tx1"/>
                </a:solidFill>
                <a:latin typeface="Times" pitchFamily="20" charset="0"/>
              </a:defRPr>
            </a:lvl1pPr>
            <a:lvl2pPr marL="2984500" indent="-457200" eaLnBrk="0" hangingPunct="0">
              <a:spcBef>
                <a:spcPct val="0"/>
              </a:spcBef>
              <a:defRPr sz="2400">
                <a:solidFill>
                  <a:schemeClr val="tx1"/>
                </a:solidFill>
                <a:latin typeface="Times" pitchFamily="20" charset="0"/>
              </a:defRPr>
            </a:lvl2pPr>
            <a:lvl3pPr marL="3098800" indent="-457200" eaLnBrk="0" hangingPunct="0">
              <a:spcBef>
                <a:spcPct val="0"/>
              </a:spcBef>
              <a:defRPr sz="2400">
                <a:solidFill>
                  <a:schemeClr val="tx1"/>
                </a:solidFill>
                <a:latin typeface="Times" pitchFamily="20" charset="0"/>
              </a:defRPr>
            </a:lvl3pPr>
            <a:lvl4pPr marL="3213100" indent="-457200" eaLnBrk="0" hangingPunct="0">
              <a:spcBef>
                <a:spcPct val="0"/>
              </a:spcBef>
              <a:defRPr sz="2400">
                <a:solidFill>
                  <a:schemeClr val="tx1"/>
                </a:solidFill>
                <a:latin typeface="Times" pitchFamily="20" charset="0"/>
              </a:defRPr>
            </a:lvl4pPr>
            <a:lvl5pPr marL="3327400" indent="-457200" eaLnBrk="0" hangingPunct="0">
              <a:spcBef>
                <a:spcPct val="0"/>
              </a:spcBef>
              <a:defRPr sz="2400">
                <a:solidFill>
                  <a:schemeClr val="tx1"/>
                </a:solidFill>
                <a:latin typeface="Times" pitchFamily="20" charset="0"/>
              </a:defRPr>
            </a:lvl5pPr>
            <a:lvl6pPr marL="3784600" indent="-457200" eaLnBrk="0" fontAlgn="base" hangingPunct="0">
              <a:spcBef>
                <a:spcPct val="0"/>
              </a:spcBef>
              <a:spcAft>
                <a:spcPct val="0"/>
              </a:spcAft>
              <a:defRPr sz="2400">
                <a:solidFill>
                  <a:schemeClr val="tx1"/>
                </a:solidFill>
                <a:latin typeface="Times" pitchFamily="20" charset="0"/>
              </a:defRPr>
            </a:lvl6pPr>
            <a:lvl7pPr marL="4241800" indent="-457200" eaLnBrk="0" fontAlgn="base" hangingPunct="0">
              <a:spcBef>
                <a:spcPct val="0"/>
              </a:spcBef>
              <a:spcAft>
                <a:spcPct val="0"/>
              </a:spcAft>
              <a:defRPr sz="2400">
                <a:solidFill>
                  <a:schemeClr val="tx1"/>
                </a:solidFill>
                <a:latin typeface="Times" pitchFamily="20" charset="0"/>
              </a:defRPr>
            </a:lvl7pPr>
            <a:lvl8pPr marL="4699000" indent="-457200" eaLnBrk="0" fontAlgn="base" hangingPunct="0">
              <a:spcBef>
                <a:spcPct val="0"/>
              </a:spcBef>
              <a:spcAft>
                <a:spcPct val="0"/>
              </a:spcAft>
              <a:defRPr sz="2400">
                <a:solidFill>
                  <a:schemeClr val="tx1"/>
                </a:solidFill>
                <a:latin typeface="Times" pitchFamily="20" charset="0"/>
              </a:defRPr>
            </a:lvl8pPr>
            <a:lvl9pPr marL="5156200" indent="-457200" eaLnBrk="0" fontAlgn="base" hangingPunct="0">
              <a:spcBef>
                <a:spcPct val="0"/>
              </a:spcBef>
              <a:spcAft>
                <a:spcPct val="0"/>
              </a:spcAft>
              <a:defRPr sz="2400">
                <a:solidFill>
                  <a:schemeClr val="tx1"/>
                </a:solidFill>
                <a:latin typeface="Times" pitchFamily="20" charset="0"/>
              </a:defRPr>
            </a:lvl9pPr>
          </a:lstStyle>
          <a:p>
            <a:pPr algn="ctr" eaLnBrk="1" hangingPunct="1">
              <a:lnSpc>
                <a:spcPct val="100000"/>
              </a:lnSpc>
              <a:spcAft>
                <a:spcPct val="45000"/>
              </a:spcAft>
            </a:pPr>
            <a:r>
              <a:rPr lang="en-US" altLang="en-US" i="1" u="sng" dirty="0">
                <a:latin typeface="Arial" charset="0"/>
              </a:rPr>
              <a:t>Reagan Presidency</a:t>
            </a:r>
            <a:endParaRPr lang="en-US" altLang="en-US" sz="1000" i="1" u="sng" dirty="0">
              <a:latin typeface="Arial" charset="0"/>
            </a:endParaRPr>
          </a:p>
          <a:p>
            <a:pPr eaLnBrk="1" hangingPunct="1">
              <a:lnSpc>
                <a:spcPct val="100000"/>
              </a:lnSpc>
              <a:spcAft>
                <a:spcPct val="45000"/>
              </a:spcAft>
              <a:buFontTx/>
              <a:buChar char="•"/>
            </a:pPr>
            <a:r>
              <a:rPr lang="en-US" altLang="en-US" sz="2000" dirty="0">
                <a:latin typeface="Arial" charset="0"/>
              </a:rPr>
              <a:t>Reagan took aggressive position against Soviet Union</a:t>
            </a:r>
          </a:p>
          <a:p>
            <a:pPr eaLnBrk="1" hangingPunct="1">
              <a:lnSpc>
                <a:spcPct val="100000"/>
              </a:lnSpc>
              <a:spcAft>
                <a:spcPct val="45000"/>
              </a:spcAft>
              <a:buFontTx/>
              <a:buChar char="•"/>
            </a:pPr>
            <a:r>
              <a:rPr lang="en-US" altLang="en-US" sz="2000" dirty="0">
                <a:latin typeface="Arial" charset="0"/>
              </a:rPr>
              <a:t>Wanted to develop missile defense system  </a:t>
            </a:r>
          </a:p>
        </p:txBody>
      </p:sp>
      <p:sp>
        <p:nvSpPr>
          <p:cNvPr id="265228" name="Text Box 12"/>
          <p:cNvSpPr txBox="1">
            <a:spLocks noChangeArrowheads="1"/>
          </p:cNvSpPr>
          <p:nvPr/>
        </p:nvSpPr>
        <p:spPr bwMode="auto">
          <a:xfrm>
            <a:off x="457200" y="3581400"/>
            <a:ext cx="4038600" cy="2286000"/>
          </a:xfrm>
          <a:prstGeom prst="rect">
            <a:avLst/>
          </a:prstGeom>
          <a:solidFill>
            <a:srgbClr val="FEE8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1775" indent="-231775" eaLnBrk="0" hangingPunct="0">
              <a:spcBef>
                <a:spcPct val="0"/>
              </a:spcBef>
              <a:defRPr sz="2400">
                <a:solidFill>
                  <a:schemeClr val="tx1"/>
                </a:solidFill>
                <a:latin typeface="Times" pitchFamily="20" charset="0"/>
              </a:defRPr>
            </a:lvl1pPr>
            <a:lvl2pPr marL="2984500" indent="-457200" eaLnBrk="0" hangingPunct="0">
              <a:spcBef>
                <a:spcPct val="0"/>
              </a:spcBef>
              <a:defRPr sz="2400">
                <a:solidFill>
                  <a:schemeClr val="tx1"/>
                </a:solidFill>
                <a:latin typeface="Times" pitchFamily="20" charset="0"/>
              </a:defRPr>
            </a:lvl2pPr>
            <a:lvl3pPr marL="3098800" indent="-457200" eaLnBrk="0" hangingPunct="0">
              <a:spcBef>
                <a:spcPct val="0"/>
              </a:spcBef>
              <a:defRPr sz="2400">
                <a:solidFill>
                  <a:schemeClr val="tx1"/>
                </a:solidFill>
                <a:latin typeface="Times" pitchFamily="20" charset="0"/>
              </a:defRPr>
            </a:lvl3pPr>
            <a:lvl4pPr marL="3213100" indent="-457200" eaLnBrk="0" hangingPunct="0">
              <a:spcBef>
                <a:spcPct val="0"/>
              </a:spcBef>
              <a:defRPr sz="2400">
                <a:solidFill>
                  <a:schemeClr val="tx1"/>
                </a:solidFill>
                <a:latin typeface="Times" pitchFamily="20" charset="0"/>
              </a:defRPr>
            </a:lvl4pPr>
            <a:lvl5pPr marL="3327400" indent="-457200" eaLnBrk="0" hangingPunct="0">
              <a:spcBef>
                <a:spcPct val="0"/>
              </a:spcBef>
              <a:defRPr sz="2400">
                <a:solidFill>
                  <a:schemeClr val="tx1"/>
                </a:solidFill>
                <a:latin typeface="Times" pitchFamily="20" charset="0"/>
              </a:defRPr>
            </a:lvl5pPr>
            <a:lvl6pPr marL="3784600" indent="-457200" eaLnBrk="0" fontAlgn="base" hangingPunct="0">
              <a:spcBef>
                <a:spcPct val="0"/>
              </a:spcBef>
              <a:spcAft>
                <a:spcPct val="0"/>
              </a:spcAft>
              <a:defRPr sz="2400">
                <a:solidFill>
                  <a:schemeClr val="tx1"/>
                </a:solidFill>
                <a:latin typeface="Times" pitchFamily="20" charset="0"/>
              </a:defRPr>
            </a:lvl6pPr>
            <a:lvl7pPr marL="4241800" indent="-457200" eaLnBrk="0" fontAlgn="base" hangingPunct="0">
              <a:spcBef>
                <a:spcPct val="0"/>
              </a:spcBef>
              <a:spcAft>
                <a:spcPct val="0"/>
              </a:spcAft>
              <a:defRPr sz="2400">
                <a:solidFill>
                  <a:schemeClr val="tx1"/>
                </a:solidFill>
                <a:latin typeface="Times" pitchFamily="20" charset="0"/>
              </a:defRPr>
            </a:lvl7pPr>
            <a:lvl8pPr marL="4699000" indent="-457200" eaLnBrk="0" fontAlgn="base" hangingPunct="0">
              <a:spcBef>
                <a:spcPct val="0"/>
              </a:spcBef>
              <a:spcAft>
                <a:spcPct val="0"/>
              </a:spcAft>
              <a:defRPr sz="2400">
                <a:solidFill>
                  <a:schemeClr val="tx1"/>
                </a:solidFill>
                <a:latin typeface="Times" pitchFamily="20" charset="0"/>
              </a:defRPr>
            </a:lvl8pPr>
            <a:lvl9pPr marL="5156200" indent="-457200" eaLnBrk="0" fontAlgn="base" hangingPunct="0">
              <a:spcBef>
                <a:spcPct val="0"/>
              </a:spcBef>
              <a:spcAft>
                <a:spcPct val="0"/>
              </a:spcAft>
              <a:defRPr sz="2400">
                <a:solidFill>
                  <a:schemeClr val="tx1"/>
                </a:solidFill>
                <a:latin typeface="Times" pitchFamily="20" charset="0"/>
              </a:defRPr>
            </a:lvl9pPr>
          </a:lstStyle>
          <a:p>
            <a:pPr algn="ctr" eaLnBrk="1" hangingPunct="1">
              <a:lnSpc>
                <a:spcPct val="100000"/>
              </a:lnSpc>
              <a:spcAft>
                <a:spcPct val="45000"/>
              </a:spcAft>
            </a:pPr>
            <a:r>
              <a:rPr lang="en-US" altLang="en-US" i="1" u="sng" dirty="0">
                <a:latin typeface="Arial" charset="0"/>
              </a:rPr>
              <a:t>INF Treaty</a:t>
            </a:r>
            <a:endParaRPr lang="en-US" altLang="en-US" sz="1000" i="1" u="sng" dirty="0">
              <a:latin typeface="Arial" charset="0"/>
            </a:endParaRPr>
          </a:p>
          <a:p>
            <a:pPr eaLnBrk="1" hangingPunct="1">
              <a:lnSpc>
                <a:spcPct val="100000"/>
              </a:lnSpc>
              <a:spcAft>
                <a:spcPct val="45000"/>
              </a:spcAft>
              <a:buFontTx/>
              <a:buChar char="•"/>
            </a:pPr>
            <a:r>
              <a:rPr lang="en-US" altLang="en-US" sz="2000" dirty="0">
                <a:latin typeface="Arial" charset="0"/>
              </a:rPr>
              <a:t>1988, two countries ratified Intermediate-Range Nuclear Forces (INF) Treaty</a:t>
            </a:r>
          </a:p>
          <a:p>
            <a:pPr eaLnBrk="1" hangingPunct="1">
              <a:lnSpc>
                <a:spcPct val="100000"/>
              </a:lnSpc>
              <a:spcAft>
                <a:spcPct val="45000"/>
              </a:spcAft>
              <a:buFontTx/>
              <a:buChar char="•"/>
            </a:pPr>
            <a:r>
              <a:rPr lang="en-US" altLang="en-US" sz="2000" dirty="0">
                <a:latin typeface="Arial" charset="0"/>
              </a:rPr>
              <a:t>Called for elimination of certain types of missiles</a:t>
            </a:r>
          </a:p>
        </p:txBody>
      </p:sp>
      <p:sp>
        <p:nvSpPr>
          <p:cNvPr id="265229" name="Text Box 13"/>
          <p:cNvSpPr txBox="1">
            <a:spLocks noChangeArrowheads="1"/>
          </p:cNvSpPr>
          <p:nvPr/>
        </p:nvSpPr>
        <p:spPr bwMode="auto">
          <a:xfrm>
            <a:off x="4648200" y="762000"/>
            <a:ext cx="4038600" cy="2667000"/>
          </a:xfrm>
          <a:prstGeom prst="rect">
            <a:avLst/>
          </a:prstGeom>
          <a:solidFill>
            <a:srgbClr val="FEE8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1775" indent="-231775" eaLnBrk="0" hangingPunct="0">
              <a:spcBef>
                <a:spcPct val="0"/>
              </a:spcBef>
              <a:defRPr sz="2400">
                <a:solidFill>
                  <a:schemeClr val="tx1"/>
                </a:solidFill>
                <a:latin typeface="Times" pitchFamily="20" charset="0"/>
              </a:defRPr>
            </a:lvl1pPr>
            <a:lvl2pPr marL="2984500" indent="-457200" eaLnBrk="0" hangingPunct="0">
              <a:spcBef>
                <a:spcPct val="0"/>
              </a:spcBef>
              <a:defRPr sz="2400">
                <a:solidFill>
                  <a:schemeClr val="tx1"/>
                </a:solidFill>
                <a:latin typeface="Times" pitchFamily="20" charset="0"/>
              </a:defRPr>
            </a:lvl2pPr>
            <a:lvl3pPr marL="3098800" indent="-457200" eaLnBrk="0" hangingPunct="0">
              <a:spcBef>
                <a:spcPct val="0"/>
              </a:spcBef>
              <a:defRPr sz="2400">
                <a:solidFill>
                  <a:schemeClr val="tx1"/>
                </a:solidFill>
                <a:latin typeface="Times" pitchFamily="20" charset="0"/>
              </a:defRPr>
            </a:lvl3pPr>
            <a:lvl4pPr marL="3213100" indent="-457200" eaLnBrk="0" hangingPunct="0">
              <a:spcBef>
                <a:spcPct val="0"/>
              </a:spcBef>
              <a:defRPr sz="2400">
                <a:solidFill>
                  <a:schemeClr val="tx1"/>
                </a:solidFill>
                <a:latin typeface="Times" pitchFamily="20" charset="0"/>
              </a:defRPr>
            </a:lvl4pPr>
            <a:lvl5pPr marL="3327400" indent="-457200" eaLnBrk="0" hangingPunct="0">
              <a:spcBef>
                <a:spcPct val="0"/>
              </a:spcBef>
              <a:defRPr sz="2400">
                <a:solidFill>
                  <a:schemeClr val="tx1"/>
                </a:solidFill>
                <a:latin typeface="Times" pitchFamily="20" charset="0"/>
              </a:defRPr>
            </a:lvl5pPr>
            <a:lvl6pPr marL="3784600" indent="-457200" eaLnBrk="0" fontAlgn="base" hangingPunct="0">
              <a:spcBef>
                <a:spcPct val="0"/>
              </a:spcBef>
              <a:spcAft>
                <a:spcPct val="0"/>
              </a:spcAft>
              <a:defRPr sz="2400">
                <a:solidFill>
                  <a:schemeClr val="tx1"/>
                </a:solidFill>
                <a:latin typeface="Times" pitchFamily="20" charset="0"/>
              </a:defRPr>
            </a:lvl6pPr>
            <a:lvl7pPr marL="4241800" indent="-457200" eaLnBrk="0" fontAlgn="base" hangingPunct="0">
              <a:spcBef>
                <a:spcPct val="0"/>
              </a:spcBef>
              <a:spcAft>
                <a:spcPct val="0"/>
              </a:spcAft>
              <a:defRPr sz="2400">
                <a:solidFill>
                  <a:schemeClr val="tx1"/>
                </a:solidFill>
                <a:latin typeface="Times" pitchFamily="20" charset="0"/>
              </a:defRPr>
            </a:lvl7pPr>
            <a:lvl8pPr marL="4699000" indent="-457200" eaLnBrk="0" fontAlgn="base" hangingPunct="0">
              <a:spcBef>
                <a:spcPct val="0"/>
              </a:spcBef>
              <a:spcAft>
                <a:spcPct val="0"/>
              </a:spcAft>
              <a:defRPr sz="2400">
                <a:solidFill>
                  <a:schemeClr val="tx1"/>
                </a:solidFill>
                <a:latin typeface="Times" pitchFamily="20" charset="0"/>
              </a:defRPr>
            </a:lvl8pPr>
            <a:lvl9pPr marL="5156200" indent="-457200" eaLnBrk="0" fontAlgn="base" hangingPunct="0">
              <a:spcBef>
                <a:spcPct val="0"/>
              </a:spcBef>
              <a:spcAft>
                <a:spcPct val="0"/>
              </a:spcAft>
              <a:defRPr sz="2400">
                <a:solidFill>
                  <a:schemeClr val="tx1"/>
                </a:solidFill>
                <a:latin typeface="Times" pitchFamily="20" charset="0"/>
              </a:defRPr>
            </a:lvl9pPr>
          </a:lstStyle>
          <a:p>
            <a:pPr algn="ctr" eaLnBrk="1" hangingPunct="1">
              <a:lnSpc>
                <a:spcPct val="100000"/>
              </a:lnSpc>
              <a:spcAft>
                <a:spcPct val="45000"/>
              </a:spcAft>
            </a:pPr>
            <a:r>
              <a:rPr lang="en-US" altLang="en-US" i="1" u="sng" dirty="0">
                <a:latin typeface="Arial" charset="0"/>
              </a:rPr>
              <a:t>Arms Reduction Talks</a:t>
            </a:r>
            <a:endParaRPr lang="en-US" altLang="en-US" sz="1000" i="1" u="sng" dirty="0">
              <a:latin typeface="Arial" charset="0"/>
            </a:endParaRPr>
          </a:p>
          <a:p>
            <a:pPr eaLnBrk="1" hangingPunct="1">
              <a:lnSpc>
                <a:spcPct val="100000"/>
              </a:lnSpc>
              <a:spcAft>
                <a:spcPct val="45000"/>
              </a:spcAft>
              <a:buFontTx/>
              <a:buChar char="•"/>
            </a:pPr>
            <a:r>
              <a:rPr lang="en-US" altLang="en-US" sz="2000" dirty="0">
                <a:latin typeface="Arial" charset="0"/>
              </a:rPr>
              <a:t>Idea of system seemed to violate spirit of ABM Treaty</a:t>
            </a:r>
          </a:p>
          <a:p>
            <a:pPr eaLnBrk="1" hangingPunct="1">
              <a:lnSpc>
                <a:spcPct val="100000"/>
              </a:lnSpc>
              <a:spcAft>
                <a:spcPct val="45000"/>
              </a:spcAft>
              <a:buFontTx/>
              <a:buChar char="•"/>
            </a:pPr>
            <a:r>
              <a:rPr lang="en-US" altLang="en-US" sz="2000" dirty="0">
                <a:latin typeface="Arial" charset="0"/>
              </a:rPr>
              <a:t>Began arms reduction talks with Soviet leader Gorbachev</a:t>
            </a:r>
            <a:endParaRPr lang="en-US" altLang="en-US" dirty="0">
              <a:latin typeface="Arial" charset="0"/>
            </a:endParaRPr>
          </a:p>
        </p:txBody>
      </p:sp>
      <p:sp>
        <p:nvSpPr>
          <p:cNvPr id="265230" name="Text Box 14"/>
          <p:cNvSpPr txBox="1">
            <a:spLocks noChangeArrowheads="1"/>
          </p:cNvSpPr>
          <p:nvPr/>
        </p:nvSpPr>
        <p:spPr bwMode="auto">
          <a:xfrm>
            <a:off x="4648200" y="3581400"/>
            <a:ext cx="4038600" cy="2286000"/>
          </a:xfrm>
          <a:prstGeom prst="rect">
            <a:avLst/>
          </a:prstGeom>
          <a:solidFill>
            <a:srgbClr val="E2F4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indent="-228600" eaLnBrk="0" hangingPunct="0">
              <a:spcBef>
                <a:spcPct val="0"/>
              </a:spcBef>
              <a:defRPr sz="2400">
                <a:solidFill>
                  <a:schemeClr val="tx1"/>
                </a:solidFill>
                <a:latin typeface="Times" pitchFamily="20" charset="0"/>
              </a:defRPr>
            </a:lvl1pPr>
            <a:lvl2pPr marL="2527300" eaLnBrk="0" hangingPunct="0">
              <a:spcBef>
                <a:spcPct val="0"/>
              </a:spcBef>
              <a:defRPr sz="2400">
                <a:solidFill>
                  <a:schemeClr val="tx1"/>
                </a:solidFill>
                <a:latin typeface="Times" pitchFamily="20" charset="0"/>
              </a:defRPr>
            </a:lvl2pPr>
            <a:lvl3pPr marL="2641600" eaLnBrk="0" hangingPunct="0">
              <a:spcBef>
                <a:spcPct val="0"/>
              </a:spcBef>
              <a:defRPr sz="2400">
                <a:solidFill>
                  <a:schemeClr val="tx1"/>
                </a:solidFill>
                <a:latin typeface="Times" pitchFamily="20" charset="0"/>
              </a:defRPr>
            </a:lvl3pPr>
            <a:lvl4pPr marL="2755900" eaLnBrk="0" hangingPunct="0">
              <a:spcBef>
                <a:spcPct val="0"/>
              </a:spcBef>
              <a:defRPr sz="2400">
                <a:solidFill>
                  <a:schemeClr val="tx1"/>
                </a:solidFill>
                <a:latin typeface="Times" pitchFamily="20" charset="0"/>
              </a:defRPr>
            </a:lvl4pPr>
            <a:lvl5pPr marL="2870200" eaLnBrk="0" hangingPunct="0">
              <a:spcBef>
                <a:spcPct val="0"/>
              </a:spcBef>
              <a:defRPr sz="2400">
                <a:solidFill>
                  <a:schemeClr val="tx1"/>
                </a:solidFill>
                <a:latin typeface="Times" pitchFamily="20" charset="0"/>
              </a:defRPr>
            </a:lvl5pPr>
            <a:lvl6pPr marL="3327400" eaLnBrk="0" fontAlgn="base" hangingPunct="0">
              <a:spcBef>
                <a:spcPct val="0"/>
              </a:spcBef>
              <a:spcAft>
                <a:spcPct val="0"/>
              </a:spcAft>
              <a:defRPr sz="2400">
                <a:solidFill>
                  <a:schemeClr val="tx1"/>
                </a:solidFill>
                <a:latin typeface="Times" pitchFamily="20" charset="0"/>
              </a:defRPr>
            </a:lvl6pPr>
            <a:lvl7pPr marL="3784600" eaLnBrk="0" fontAlgn="base" hangingPunct="0">
              <a:spcBef>
                <a:spcPct val="0"/>
              </a:spcBef>
              <a:spcAft>
                <a:spcPct val="0"/>
              </a:spcAft>
              <a:defRPr sz="2400">
                <a:solidFill>
                  <a:schemeClr val="tx1"/>
                </a:solidFill>
                <a:latin typeface="Times" pitchFamily="20" charset="0"/>
              </a:defRPr>
            </a:lvl7pPr>
            <a:lvl8pPr marL="4241800" eaLnBrk="0" fontAlgn="base" hangingPunct="0">
              <a:spcBef>
                <a:spcPct val="0"/>
              </a:spcBef>
              <a:spcAft>
                <a:spcPct val="0"/>
              </a:spcAft>
              <a:defRPr sz="2400">
                <a:solidFill>
                  <a:schemeClr val="tx1"/>
                </a:solidFill>
                <a:latin typeface="Times" pitchFamily="20" charset="0"/>
              </a:defRPr>
            </a:lvl8pPr>
            <a:lvl9pPr marL="4699000" eaLnBrk="0" fontAlgn="base" hangingPunct="0">
              <a:spcBef>
                <a:spcPct val="0"/>
              </a:spcBef>
              <a:spcAft>
                <a:spcPct val="0"/>
              </a:spcAft>
              <a:defRPr sz="2400">
                <a:solidFill>
                  <a:schemeClr val="tx1"/>
                </a:solidFill>
                <a:latin typeface="Times" pitchFamily="20" charset="0"/>
              </a:defRPr>
            </a:lvl9pPr>
          </a:lstStyle>
          <a:p>
            <a:pPr algn="ctr" eaLnBrk="1" hangingPunct="1">
              <a:lnSpc>
                <a:spcPct val="100000"/>
              </a:lnSpc>
              <a:spcAft>
                <a:spcPct val="45000"/>
              </a:spcAft>
            </a:pPr>
            <a:r>
              <a:rPr lang="en-US" altLang="en-US" i="1" u="sng" dirty="0">
                <a:latin typeface="Arial" charset="0"/>
              </a:rPr>
              <a:t>Improving Relations</a:t>
            </a:r>
            <a:endParaRPr lang="en-US" altLang="en-US" sz="1000" i="1" u="sng" dirty="0">
              <a:latin typeface="Arial" charset="0"/>
            </a:endParaRPr>
          </a:p>
          <a:p>
            <a:pPr eaLnBrk="1" hangingPunct="1">
              <a:lnSpc>
                <a:spcPct val="100000"/>
              </a:lnSpc>
              <a:spcAft>
                <a:spcPct val="45000"/>
              </a:spcAft>
              <a:buFontTx/>
              <a:buChar char="•"/>
            </a:pPr>
            <a:r>
              <a:rPr lang="en-US" altLang="en-US" sz="2000" dirty="0">
                <a:latin typeface="Arial" charset="0"/>
              </a:rPr>
              <a:t>After many years of conflict, relationship between U.S., Soviet Union began to improve</a:t>
            </a:r>
          </a:p>
        </p:txBody>
      </p:sp>
      <p:sp>
        <p:nvSpPr>
          <p:cNvPr id="265231" name="Rectangle 15"/>
          <p:cNvSpPr>
            <a:spLocks noChangeArrowheads="1"/>
          </p:cNvSpPr>
          <p:nvPr/>
        </p:nvSpPr>
        <p:spPr bwMode="auto">
          <a:xfrm>
            <a:off x="609600" y="152400"/>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spcBef>
                <a:spcPct val="0"/>
              </a:spcBef>
              <a:defRPr sz="2800" b="1">
                <a:solidFill>
                  <a:schemeClr val="tx2"/>
                </a:solidFill>
                <a:latin typeface="Arial" charset="0"/>
              </a:defRPr>
            </a:lvl1pPr>
            <a:lvl2pPr algn="ctr">
              <a:spcBef>
                <a:spcPct val="0"/>
              </a:spcBef>
              <a:defRPr sz="2800" b="1">
                <a:solidFill>
                  <a:schemeClr val="tx2"/>
                </a:solidFill>
                <a:latin typeface="Arial" charset="0"/>
              </a:defRPr>
            </a:lvl2pPr>
            <a:lvl3pPr algn="ctr">
              <a:spcBef>
                <a:spcPct val="0"/>
              </a:spcBef>
              <a:defRPr sz="2800" b="1">
                <a:solidFill>
                  <a:schemeClr val="tx2"/>
                </a:solidFill>
                <a:latin typeface="Arial" charset="0"/>
              </a:defRPr>
            </a:lvl3pPr>
            <a:lvl4pPr algn="ctr">
              <a:spcBef>
                <a:spcPct val="0"/>
              </a:spcBef>
              <a:defRPr sz="2800" b="1">
                <a:solidFill>
                  <a:schemeClr val="tx2"/>
                </a:solidFill>
                <a:latin typeface="Arial" charset="0"/>
              </a:defRPr>
            </a:lvl4pPr>
            <a:lvl5pPr algn="ctr">
              <a:spcBef>
                <a:spcPct val="0"/>
              </a:spcBef>
              <a:defRPr sz="2800" b="1">
                <a:solidFill>
                  <a:schemeClr val="tx2"/>
                </a:solidFill>
                <a:latin typeface="Arial" charset="0"/>
              </a:defRPr>
            </a:lvl5pPr>
            <a:lvl6pPr marL="457200" algn="ctr" fontAlgn="base">
              <a:spcBef>
                <a:spcPct val="0"/>
              </a:spcBef>
              <a:spcAft>
                <a:spcPct val="0"/>
              </a:spcAft>
              <a:defRPr sz="2800" b="1">
                <a:solidFill>
                  <a:schemeClr val="tx2"/>
                </a:solidFill>
                <a:latin typeface="Arial" charset="0"/>
              </a:defRPr>
            </a:lvl6pPr>
            <a:lvl7pPr marL="914400" algn="ctr" fontAlgn="base">
              <a:spcBef>
                <a:spcPct val="0"/>
              </a:spcBef>
              <a:spcAft>
                <a:spcPct val="0"/>
              </a:spcAft>
              <a:defRPr sz="2800" b="1">
                <a:solidFill>
                  <a:schemeClr val="tx2"/>
                </a:solidFill>
                <a:latin typeface="Arial" charset="0"/>
              </a:defRPr>
            </a:lvl7pPr>
            <a:lvl8pPr marL="1371600" algn="ctr" fontAlgn="base">
              <a:spcBef>
                <a:spcPct val="0"/>
              </a:spcBef>
              <a:spcAft>
                <a:spcPct val="0"/>
              </a:spcAft>
              <a:defRPr sz="2800" b="1">
                <a:solidFill>
                  <a:schemeClr val="tx2"/>
                </a:solidFill>
                <a:latin typeface="Arial" charset="0"/>
              </a:defRPr>
            </a:lvl8pPr>
            <a:lvl9pPr marL="1828800" algn="ctr" fontAlgn="base">
              <a:spcBef>
                <a:spcPct val="0"/>
              </a:spcBef>
              <a:spcAft>
                <a:spcPct val="0"/>
              </a:spcAft>
              <a:defRPr sz="2800" b="1">
                <a:solidFill>
                  <a:schemeClr val="tx2"/>
                </a:solidFill>
                <a:latin typeface="Arial" charset="0"/>
              </a:defRPr>
            </a:lvl9pPr>
          </a:lstStyle>
          <a:p>
            <a:pPr>
              <a:lnSpc>
                <a:spcPct val="100000"/>
              </a:lnSpc>
            </a:pPr>
            <a:r>
              <a:rPr lang="en-US" altLang="en-US"/>
              <a:t>The 1980s</a:t>
            </a:r>
          </a:p>
        </p:txBody>
      </p:sp>
      <p:sp>
        <p:nvSpPr>
          <p:cNvPr id="2" name="Rectangle 1"/>
          <p:cNvSpPr/>
          <p:nvPr/>
        </p:nvSpPr>
        <p:spPr>
          <a:xfrm>
            <a:off x="533400" y="5842337"/>
            <a:ext cx="8458200" cy="923330"/>
          </a:xfrm>
          <a:prstGeom prst="rect">
            <a:avLst/>
          </a:prstGeom>
        </p:spPr>
        <p:txBody>
          <a:bodyPr wrap="square">
            <a:spAutoFit/>
          </a:bodyPr>
          <a:lstStyle/>
          <a:p>
            <a:r>
              <a:rPr lang="en-US" altLang="en-US" u="sng" dirty="0"/>
              <a:t>Saw a </a:t>
            </a:r>
            <a:r>
              <a:rPr lang="en-US" altLang="en-US" b="1" u="sng" dirty="0"/>
              <a:t>renewed arms race </a:t>
            </a:r>
            <a:r>
              <a:rPr lang="en-US" altLang="en-US" u="sng" dirty="0"/>
              <a:t>after the collapse of SALT </a:t>
            </a:r>
            <a:r>
              <a:rPr lang="en-US" altLang="en-US" u="sng" dirty="0" smtClean="0"/>
              <a:t>2: Focused </a:t>
            </a:r>
            <a:r>
              <a:rPr lang="en-US" altLang="en-US" u="sng" dirty="0"/>
              <a:t>on Number and size of weapons as well as new </a:t>
            </a:r>
            <a:r>
              <a:rPr lang="en-US" altLang="en-US" u="sng" dirty="0" smtClean="0"/>
              <a:t>technology. America </a:t>
            </a:r>
            <a:r>
              <a:rPr lang="en-US" altLang="en-US" u="sng" dirty="0"/>
              <a:t>was the leader in new guidance systems and attack missiles completely controlled by computers</a:t>
            </a:r>
            <a:endParaRPr lang="en-US" u="sng"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37836102"/>
      </p:ext>
    </p:extLst>
  </p:cSld>
  <p:clrMapOvr>
    <a:masterClrMapping/>
  </p:clrMapOvr>
  <mc:AlternateContent xmlns:mc="http://schemas.openxmlformats.org/markup-compatibility/2006">
    <mc:Choice xmlns:p14="http://schemas.microsoft.com/office/powerpoint/2010/main" Requires="p14">
      <p:transition spd="slow" p14:dur="2000" advTm="42617"/>
    </mc:Choice>
    <mc:Fallback>
      <p:transition spd="slow" advTm="42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265229"/>
                                        </p:tgtEl>
                                        <p:attrNameLst>
                                          <p:attrName>style.visibility</p:attrName>
                                        </p:attrNameLst>
                                      </p:cBhvr>
                                      <p:to>
                                        <p:strVal val="visible"/>
                                      </p:to>
                                    </p:set>
                                    <p:animEffect transition="in" filter="wipe(right)">
                                      <p:cBhvr>
                                        <p:cTn id="11" dur="500"/>
                                        <p:tgtEl>
                                          <p:spTgt spid="2652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65228"/>
                                        </p:tgtEl>
                                        <p:attrNameLst>
                                          <p:attrName>style.visibility</p:attrName>
                                        </p:attrNameLst>
                                      </p:cBhvr>
                                      <p:to>
                                        <p:strVal val="visible"/>
                                      </p:to>
                                    </p:set>
                                    <p:animEffect transition="in" filter="wipe(left)">
                                      <p:cBhvr>
                                        <p:cTn id="16" dur="500"/>
                                        <p:tgtEl>
                                          <p:spTgt spid="2652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65230"/>
                                        </p:tgtEl>
                                        <p:attrNameLst>
                                          <p:attrName>style.visibility</p:attrName>
                                        </p:attrNameLst>
                                      </p:cBhvr>
                                      <p:to>
                                        <p:strVal val="visible"/>
                                      </p:to>
                                    </p:set>
                                    <p:animEffect transition="in" filter="wipe(right)">
                                      <p:cBhvr>
                                        <p:cTn id="21" dur="500"/>
                                        <p:tgtEl>
                                          <p:spTgt spid="2652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265228" grpId="0" animBg="1"/>
      <p:bldP spid="265229" grpId="0" animBg="1"/>
      <p:bldP spid="2652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End of the Arms Race</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1" u="sng" dirty="0" smtClean="0"/>
              <a:t>For </a:t>
            </a:r>
            <a:r>
              <a:rPr lang="en-US" b="1" u="sng" dirty="0"/>
              <a:t>the most part, the Arms Race came to an end with the collapse of the Soviet Union at the end of the Cold War in 1991</a:t>
            </a:r>
            <a:r>
              <a:rPr lang="en-US" b="1" u="sng" dirty="0" smtClean="0"/>
              <a:t>.</a:t>
            </a:r>
          </a:p>
          <a:p>
            <a:pPr marL="0" indent="0">
              <a:buNone/>
            </a:pPr>
            <a:r>
              <a:rPr lang="en-US" sz="4800" b="1" dirty="0"/>
              <a:t>Interesting Facts About the Arms Race</a:t>
            </a:r>
            <a:r>
              <a:rPr lang="en-US" sz="4800" dirty="0"/>
              <a:t> </a:t>
            </a:r>
            <a:r>
              <a:rPr lang="en-US" dirty="0"/>
              <a:t/>
            </a:r>
            <a:br>
              <a:rPr lang="en-US" dirty="0"/>
            </a:br>
            <a:r>
              <a:rPr lang="en-US" dirty="0"/>
              <a:t/>
            </a:r>
            <a:br>
              <a:rPr lang="en-US" dirty="0"/>
            </a:br>
            <a:r>
              <a:rPr lang="en-US" dirty="0"/>
              <a:t>1.  The Manhattan Project was top secret, even Vice President Truman didn't learn about it until he became president. However, Soviet Union leader Joseph Stalin's spies were so good, he knew all about it</a:t>
            </a:r>
            <a:r>
              <a:rPr lang="en-US" dirty="0" smtClean="0"/>
              <a:t>.</a:t>
            </a:r>
            <a:endParaRPr lang="en-US" dirty="0"/>
          </a:p>
          <a:p>
            <a:pPr marL="0" indent="0">
              <a:buNone/>
            </a:pPr>
            <a:r>
              <a:rPr lang="en-US" dirty="0"/>
              <a:t>2. The US B-52 bomber could fly 6,000 miles and deliver a nuclear bomb</a:t>
            </a:r>
            <a:r>
              <a:rPr lang="en-US" dirty="0" smtClean="0"/>
              <a:t>.</a:t>
            </a:r>
            <a:endParaRPr lang="en-US" dirty="0"/>
          </a:p>
          <a:p>
            <a:pPr marL="0" indent="0">
              <a:buNone/>
            </a:pPr>
            <a:r>
              <a:rPr lang="en-US" dirty="0"/>
              <a:t>3. It is estimated that by 1961 there were enough nuclear bombs built to destroy the world</a:t>
            </a:r>
            <a:r>
              <a:rPr lang="en-US" dirty="0" smtClean="0"/>
              <a:t>.</a:t>
            </a:r>
            <a:endParaRPr lang="en-US" dirty="0"/>
          </a:p>
          <a:p>
            <a:pPr marL="0" indent="0">
              <a:buNone/>
            </a:pPr>
            <a:r>
              <a:rPr lang="en-US" dirty="0"/>
              <a:t>4. Today India, </a:t>
            </a:r>
            <a:r>
              <a:rPr lang="en-US" dirty="0">
                <a:hlinkClick r:id="rId4"/>
              </a:rPr>
              <a:t>Pakistan</a:t>
            </a:r>
            <a:r>
              <a:rPr lang="en-US" dirty="0"/>
              <a:t>, North Korea, and </a:t>
            </a:r>
            <a:r>
              <a:rPr lang="en-US" dirty="0">
                <a:hlinkClick r:id="rId5"/>
              </a:rPr>
              <a:t>Israel</a:t>
            </a:r>
            <a:r>
              <a:rPr lang="en-US" dirty="0"/>
              <a:t> also have nuclear capability.</a:t>
            </a:r>
          </a:p>
          <a:p>
            <a:pPr marL="0" indent="0">
              <a:buNone/>
            </a:pP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01084471"/>
      </p:ext>
    </p:extLst>
  </p:cSld>
  <p:clrMapOvr>
    <a:masterClrMapping/>
  </p:clrMapOvr>
  <mc:AlternateContent xmlns:mc="http://schemas.openxmlformats.org/markup-compatibility/2006">
    <mc:Choice xmlns:p14="http://schemas.microsoft.com/office/powerpoint/2010/main" Requires="p14">
      <p:transition spd="slow" p14:dur="2000" advTm="36680"/>
    </mc:Choice>
    <mc:Fallback>
      <p:transition spd="slow" advTm="36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ChangeArrowheads="1"/>
          </p:cNvSpPr>
          <p:nvPr/>
        </p:nvSpPr>
        <p:spPr bwMode="auto">
          <a:xfrm>
            <a:off x="685800" y="533400"/>
            <a:ext cx="7772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0"/>
              </a:spcBef>
              <a:defRPr sz="2800" b="1">
                <a:solidFill>
                  <a:schemeClr val="tx2"/>
                </a:solidFill>
                <a:latin typeface="Arial" charset="0"/>
              </a:defRPr>
            </a:lvl1pPr>
            <a:lvl2pPr algn="ctr">
              <a:spcBef>
                <a:spcPct val="0"/>
              </a:spcBef>
              <a:defRPr sz="2800" b="1">
                <a:solidFill>
                  <a:schemeClr val="tx2"/>
                </a:solidFill>
                <a:latin typeface="Arial" charset="0"/>
              </a:defRPr>
            </a:lvl2pPr>
            <a:lvl3pPr algn="ctr">
              <a:spcBef>
                <a:spcPct val="0"/>
              </a:spcBef>
              <a:defRPr sz="2800" b="1">
                <a:solidFill>
                  <a:schemeClr val="tx2"/>
                </a:solidFill>
                <a:latin typeface="Arial" charset="0"/>
              </a:defRPr>
            </a:lvl3pPr>
            <a:lvl4pPr algn="ctr">
              <a:spcBef>
                <a:spcPct val="0"/>
              </a:spcBef>
              <a:defRPr sz="2800" b="1">
                <a:solidFill>
                  <a:schemeClr val="tx2"/>
                </a:solidFill>
                <a:latin typeface="Arial" charset="0"/>
              </a:defRPr>
            </a:lvl4pPr>
            <a:lvl5pPr algn="ctr">
              <a:spcBef>
                <a:spcPct val="0"/>
              </a:spcBef>
              <a:defRPr sz="2800" b="1">
                <a:solidFill>
                  <a:schemeClr val="tx2"/>
                </a:solidFill>
                <a:latin typeface="Arial" charset="0"/>
              </a:defRPr>
            </a:lvl5pPr>
            <a:lvl6pPr marL="457200" algn="ctr" fontAlgn="base">
              <a:spcBef>
                <a:spcPct val="0"/>
              </a:spcBef>
              <a:spcAft>
                <a:spcPct val="0"/>
              </a:spcAft>
              <a:defRPr sz="2800" b="1">
                <a:solidFill>
                  <a:schemeClr val="tx2"/>
                </a:solidFill>
                <a:latin typeface="Arial" charset="0"/>
              </a:defRPr>
            </a:lvl6pPr>
            <a:lvl7pPr marL="914400" algn="ctr" fontAlgn="base">
              <a:spcBef>
                <a:spcPct val="0"/>
              </a:spcBef>
              <a:spcAft>
                <a:spcPct val="0"/>
              </a:spcAft>
              <a:defRPr sz="2800" b="1">
                <a:solidFill>
                  <a:schemeClr val="tx2"/>
                </a:solidFill>
                <a:latin typeface="Arial" charset="0"/>
              </a:defRPr>
            </a:lvl7pPr>
            <a:lvl8pPr marL="1371600" algn="ctr" fontAlgn="base">
              <a:spcBef>
                <a:spcPct val="0"/>
              </a:spcBef>
              <a:spcAft>
                <a:spcPct val="0"/>
              </a:spcAft>
              <a:defRPr sz="2800" b="1">
                <a:solidFill>
                  <a:schemeClr val="tx2"/>
                </a:solidFill>
                <a:latin typeface="Arial" charset="0"/>
              </a:defRPr>
            </a:lvl8pPr>
            <a:lvl9pPr marL="1828800" algn="ctr" fontAlgn="base">
              <a:spcBef>
                <a:spcPct val="0"/>
              </a:spcBef>
              <a:spcAft>
                <a:spcPct val="0"/>
              </a:spcAft>
              <a:defRPr sz="2800" b="1">
                <a:solidFill>
                  <a:schemeClr val="tx2"/>
                </a:solidFill>
                <a:latin typeface="Arial" charset="0"/>
              </a:defRPr>
            </a:lvl9pPr>
          </a:lstStyle>
          <a:p>
            <a:pPr>
              <a:lnSpc>
                <a:spcPct val="100000"/>
              </a:lnSpc>
            </a:pPr>
            <a:endParaRPr lang="en-US" altLang="en-US" sz="3500" i="1">
              <a:solidFill>
                <a:schemeClr val="tx1"/>
              </a:solidFill>
            </a:endParaRPr>
          </a:p>
        </p:txBody>
      </p:sp>
      <p:sp>
        <p:nvSpPr>
          <p:cNvPr id="444419" name="Rectangle 3"/>
          <p:cNvSpPr>
            <a:spLocks noChangeArrowheads="1"/>
          </p:cNvSpPr>
          <p:nvPr/>
        </p:nvSpPr>
        <p:spPr bwMode="auto">
          <a:xfrm>
            <a:off x="457200" y="1143000"/>
            <a:ext cx="8229600" cy="1477963"/>
          </a:xfrm>
          <a:prstGeom prst="rect">
            <a:avLst/>
          </a:prstGeom>
          <a:solidFill>
            <a:srgbClr val="FEE8EA"/>
          </a:solidFill>
          <a:ln>
            <a:noFill/>
          </a:ln>
          <a:extLst>
            <a:ext uri="{91240B29-F687-4F45-9708-019B960494DF}">
              <a14:hiddenLine xmlns:a14="http://schemas.microsoft.com/office/drawing/2010/main" w="9525">
                <a:solidFill>
                  <a:srgbClr val="FFFF99"/>
                </a:solidFill>
                <a:miter lim="800000"/>
                <a:headEnd/>
                <a:tailEnd/>
              </a14:hiddenLine>
            </a:ext>
          </a:extLst>
        </p:spPr>
        <p:txBody>
          <a:bodyPr>
            <a:spAutoFit/>
          </a:bodyPr>
          <a:lstStyle>
            <a:lvl1pPr marL="233363" indent="-233363" algn="ctr">
              <a:defRPr sz="3200">
                <a:solidFill>
                  <a:schemeClr val="tx1"/>
                </a:solidFill>
                <a:latin typeface="Arial" charset="0"/>
              </a:defRPr>
            </a:lvl1pPr>
            <a:lvl2pPr algn="ctr">
              <a:defRPr sz="2800">
                <a:solidFill>
                  <a:schemeClr val="tx1"/>
                </a:solidFill>
                <a:latin typeface="Arial" charset="0"/>
              </a:defRPr>
            </a:lvl2pPr>
            <a:lvl3pPr algn="ctr">
              <a:defRPr sz="2400">
                <a:solidFill>
                  <a:schemeClr val="tx1"/>
                </a:solidFill>
                <a:latin typeface="Arial" charset="0"/>
              </a:defRPr>
            </a:lvl3pPr>
            <a:lvl4pPr algn="ctr">
              <a:defRPr sz="2000">
                <a:solidFill>
                  <a:schemeClr val="tx1"/>
                </a:solidFill>
                <a:latin typeface="Arial" charset="0"/>
              </a:defRPr>
            </a:lvl4pPr>
            <a:lvl5pPr algn="ctr">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pPr algn="l">
              <a:lnSpc>
                <a:spcPct val="100000"/>
              </a:lnSpc>
              <a:spcBef>
                <a:spcPct val="0"/>
              </a:spcBef>
              <a:spcAft>
                <a:spcPct val="30000"/>
              </a:spcAft>
            </a:pPr>
            <a:r>
              <a:rPr lang="en-US" altLang="en-US" sz="2000" b="1" i="1"/>
              <a:t>Crossing Over</a:t>
            </a:r>
            <a:endParaRPr lang="en-US" altLang="en-US" sz="2400" b="1" i="1"/>
          </a:p>
          <a:p>
            <a:pPr algn="l">
              <a:lnSpc>
                <a:spcPct val="100000"/>
              </a:lnSpc>
              <a:spcBef>
                <a:spcPct val="0"/>
              </a:spcBef>
              <a:spcAft>
                <a:spcPct val="30000"/>
              </a:spcAft>
              <a:buFontTx/>
              <a:buChar char="•"/>
            </a:pPr>
            <a:r>
              <a:rPr lang="en-US" altLang="en-US" sz="1800"/>
              <a:t>After Communist East Germany, democratic West Germany formed in 1949, tens of thousands of East Germans crossed from East to West Berlin</a:t>
            </a:r>
          </a:p>
          <a:p>
            <a:pPr algn="l">
              <a:lnSpc>
                <a:spcPct val="100000"/>
              </a:lnSpc>
              <a:spcBef>
                <a:spcPct val="0"/>
              </a:spcBef>
              <a:spcAft>
                <a:spcPct val="30000"/>
              </a:spcAft>
              <a:buFontTx/>
              <a:buChar char="•"/>
            </a:pPr>
            <a:r>
              <a:rPr lang="en-US" altLang="en-US" sz="1800"/>
              <a:t>Some wanted to live in free nation, other simply wanted to find work</a:t>
            </a:r>
          </a:p>
        </p:txBody>
      </p:sp>
      <p:sp>
        <p:nvSpPr>
          <p:cNvPr id="444420" name="Rectangle 4"/>
          <p:cNvSpPr>
            <a:spLocks noChangeArrowheads="1"/>
          </p:cNvSpPr>
          <p:nvPr/>
        </p:nvSpPr>
        <p:spPr bwMode="auto">
          <a:xfrm>
            <a:off x="457200" y="4191000"/>
            <a:ext cx="8229600" cy="1835150"/>
          </a:xfrm>
          <a:prstGeom prst="rect">
            <a:avLst/>
          </a:prstGeom>
          <a:solidFill>
            <a:srgbClr val="F29699"/>
          </a:solidFill>
          <a:ln>
            <a:noFill/>
          </a:ln>
          <a:extLst>
            <a:ext uri="{91240B29-F687-4F45-9708-019B960494DF}">
              <a14:hiddenLine xmlns:a14="http://schemas.microsoft.com/office/drawing/2010/main" w="9525">
                <a:solidFill>
                  <a:srgbClr val="FFFF99"/>
                </a:solidFill>
                <a:miter lim="800000"/>
                <a:headEnd/>
                <a:tailEnd/>
              </a14:hiddenLine>
            </a:ext>
          </a:extLst>
        </p:spPr>
        <p:txBody>
          <a:bodyPr>
            <a:spAutoFit/>
          </a:bodyPr>
          <a:lstStyle>
            <a:lvl1pPr marL="233363" indent="-233363" algn="ctr">
              <a:defRPr sz="3200">
                <a:solidFill>
                  <a:schemeClr val="tx1"/>
                </a:solidFill>
                <a:latin typeface="Arial" charset="0"/>
              </a:defRPr>
            </a:lvl1pPr>
            <a:lvl2pPr algn="ctr">
              <a:defRPr sz="2800">
                <a:solidFill>
                  <a:schemeClr val="tx1"/>
                </a:solidFill>
                <a:latin typeface="Arial" charset="0"/>
              </a:defRPr>
            </a:lvl2pPr>
            <a:lvl3pPr algn="ctr">
              <a:defRPr sz="2400">
                <a:solidFill>
                  <a:schemeClr val="tx1"/>
                </a:solidFill>
                <a:latin typeface="Arial" charset="0"/>
              </a:defRPr>
            </a:lvl3pPr>
            <a:lvl4pPr algn="ctr">
              <a:defRPr sz="2000">
                <a:solidFill>
                  <a:schemeClr val="tx1"/>
                </a:solidFill>
                <a:latin typeface="Arial" charset="0"/>
              </a:defRPr>
            </a:lvl4pPr>
            <a:lvl5pPr algn="ctr">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pPr algn="l">
              <a:lnSpc>
                <a:spcPct val="100000"/>
              </a:lnSpc>
              <a:spcBef>
                <a:spcPct val="0"/>
              </a:spcBef>
              <a:spcAft>
                <a:spcPct val="30000"/>
              </a:spcAft>
            </a:pPr>
            <a:r>
              <a:rPr lang="en-US" altLang="en-US" sz="2000" b="1" i="1"/>
              <a:t>Communist Brutality</a:t>
            </a:r>
            <a:endParaRPr lang="en-US" altLang="en-US" sz="2400" b="1" i="1"/>
          </a:p>
          <a:p>
            <a:pPr algn="l">
              <a:lnSpc>
                <a:spcPct val="100000"/>
              </a:lnSpc>
              <a:spcBef>
                <a:spcPct val="0"/>
              </a:spcBef>
              <a:spcAft>
                <a:spcPct val="30000"/>
              </a:spcAft>
              <a:buFontTx/>
              <a:buChar char="•"/>
            </a:pPr>
            <a:r>
              <a:rPr lang="en-US" altLang="en-US" sz="1800"/>
              <a:t>Barrier, Berlin Wall, heavily guarded</a:t>
            </a:r>
          </a:p>
          <a:p>
            <a:pPr algn="l">
              <a:lnSpc>
                <a:spcPct val="100000"/>
              </a:lnSpc>
              <a:spcBef>
                <a:spcPct val="0"/>
              </a:spcBef>
              <a:spcAft>
                <a:spcPct val="30000"/>
              </a:spcAft>
              <a:buFontTx/>
              <a:buChar char="•"/>
            </a:pPr>
            <a:r>
              <a:rPr lang="en-US" altLang="en-US" sz="1800"/>
              <a:t>Anyone attempting to cross risked being shot by East German guards</a:t>
            </a:r>
          </a:p>
          <a:p>
            <a:pPr algn="l">
              <a:lnSpc>
                <a:spcPct val="100000"/>
              </a:lnSpc>
              <a:spcBef>
                <a:spcPct val="0"/>
              </a:spcBef>
              <a:spcAft>
                <a:spcPct val="30000"/>
              </a:spcAft>
              <a:buFontTx/>
              <a:buChar char="•"/>
            </a:pPr>
            <a:r>
              <a:rPr lang="en-US" altLang="en-US" sz="1800"/>
              <a:t>Succeeded in slowing flight of East Germans, became symbol of Communist system brutality</a:t>
            </a:r>
          </a:p>
        </p:txBody>
      </p:sp>
      <p:sp>
        <p:nvSpPr>
          <p:cNvPr id="444421" name="Rectangle 5"/>
          <p:cNvSpPr>
            <a:spLocks noChangeArrowheads="1"/>
          </p:cNvSpPr>
          <p:nvPr/>
        </p:nvSpPr>
        <p:spPr bwMode="auto">
          <a:xfrm>
            <a:off x="457200" y="2667000"/>
            <a:ext cx="8229600" cy="1477963"/>
          </a:xfrm>
          <a:prstGeom prst="rect">
            <a:avLst/>
          </a:prstGeom>
          <a:solidFill>
            <a:srgbClr val="F8C4C5"/>
          </a:solidFill>
          <a:ln>
            <a:noFill/>
          </a:ln>
          <a:extLst>
            <a:ext uri="{91240B29-F687-4F45-9708-019B960494DF}">
              <a14:hiddenLine xmlns:a14="http://schemas.microsoft.com/office/drawing/2010/main" w="9525">
                <a:solidFill>
                  <a:srgbClr val="FFFF99"/>
                </a:solidFill>
                <a:miter lim="800000"/>
                <a:headEnd/>
                <a:tailEnd/>
              </a14:hiddenLine>
            </a:ext>
          </a:extLst>
        </p:spPr>
        <p:txBody>
          <a:bodyPr>
            <a:spAutoFit/>
          </a:bodyPr>
          <a:lstStyle>
            <a:lvl1pPr marL="233363" indent="-233363" algn="ctr">
              <a:defRPr sz="3200">
                <a:solidFill>
                  <a:schemeClr val="tx1"/>
                </a:solidFill>
                <a:latin typeface="Arial" charset="0"/>
              </a:defRPr>
            </a:lvl1pPr>
            <a:lvl2pPr algn="ctr">
              <a:defRPr sz="2800">
                <a:solidFill>
                  <a:schemeClr val="tx1"/>
                </a:solidFill>
                <a:latin typeface="Arial" charset="0"/>
              </a:defRPr>
            </a:lvl2pPr>
            <a:lvl3pPr algn="ctr">
              <a:defRPr sz="2400">
                <a:solidFill>
                  <a:schemeClr val="tx1"/>
                </a:solidFill>
                <a:latin typeface="Arial" charset="0"/>
              </a:defRPr>
            </a:lvl3pPr>
            <a:lvl4pPr algn="ctr">
              <a:defRPr sz="2000">
                <a:solidFill>
                  <a:schemeClr val="tx1"/>
                </a:solidFill>
                <a:latin typeface="Arial" charset="0"/>
              </a:defRPr>
            </a:lvl4pPr>
            <a:lvl5pPr algn="ctr">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pPr algn="l">
              <a:lnSpc>
                <a:spcPct val="100000"/>
              </a:lnSpc>
              <a:spcBef>
                <a:spcPct val="0"/>
              </a:spcBef>
              <a:spcAft>
                <a:spcPct val="30000"/>
              </a:spcAft>
            </a:pPr>
            <a:r>
              <a:rPr lang="en-US" altLang="en-US" sz="2000" b="1" i="1"/>
              <a:t>Berlin Wall</a:t>
            </a:r>
            <a:endParaRPr lang="en-US" altLang="en-US" sz="2400" i="1"/>
          </a:p>
          <a:p>
            <a:pPr algn="l">
              <a:lnSpc>
                <a:spcPct val="100000"/>
              </a:lnSpc>
              <a:spcBef>
                <a:spcPct val="0"/>
              </a:spcBef>
              <a:spcAft>
                <a:spcPct val="30000"/>
              </a:spcAft>
              <a:buFontTx/>
              <a:buChar char="•"/>
            </a:pPr>
            <a:r>
              <a:rPr lang="en-US" altLang="en-US" sz="1800"/>
              <a:t>By 1961, up to 1,000 per day made daily trip between homes in East Germany, jobs in West Berlin</a:t>
            </a:r>
          </a:p>
          <a:p>
            <a:pPr algn="l">
              <a:lnSpc>
                <a:spcPct val="100000"/>
              </a:lnSpc>
              <a:spcBef>
                <a:spcPct val="0"/>
              </a:spcBef>
              <a:spcAft>
                <a:spcPct val="30000"/>
              </a:spcAft>
              <a:buFontTx/>
              <a:buChar char="•"/>
            </a:pPr>
            <a:r>
              <a:rPr lang="en-US" altLang="en-US" sz="1800"/>
              <a:t>To stop exodus, East Germany erected barrier between two halves of city</a:t>
            </a:r>
          </a:p>
        </p:txBody>
      </p:sp>
      <p:sp>
        <p:nvSpPr>
          <p:cNvPr id="444422" name="Rectangle 6"/>
          <p:cNvSpPr>
            <a:spLocks noChangeArrowheads="1"/>
          </p:cNvSpPr>
          <p:nvPr/>
        </p:nvSpPr>
        <p:spPr bwMode="auto">
          <a:xfrm>
            <a:off x="609600" y="6096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spcBef>
                <a:spcPct val="0"/>
              </a:spcBef>
              <a:defRPr sz="2800" b="1">
                <a:solidFill>
                  <a:schemeClr val="tx2"/>
                </a:solidFill>
                <a:latin typeface="Arial" charset="0"/>
              </a:defRPr>
            </a:lvl1pPr>
            <a:lvl2pPr algn="ctr">
              <a:spcBef>
                <a:spcPct val="0"/>
              </a:spcBef>
              <a:defRPr sz="2800" b="1">
                <a:solidFill>
                  <a:schemeClr val="tx2"/>
                </a:solidFill>
                <a:latin typeface="Arial" charset="0"/>
              </a:defRPr>
            </a:lvl2pPr>
            <a:lvl3pPr algn="ctr">
              <a:spcBef>
                <a:spcPct val="0"/>
              </a:spcBef>
              <a:defRPr sz="2800" b="1">
                <a:solidFill>
                  <a:schemeClr val="tx2"/>
                </a:solidFill>
                <a:latin typeface="Arial" charset="0"/>
              </a:defRPr>
            </a:lvl3pPr>
            <a:lvl4pPr algn="ctr">
              <a:spcBef>
                <a:spcPct val="0"/>
              </a:spcBef>
              <a:defRPr sz="2800" b="1">
                <a:solidFill>
                  <a:schemeClr val="tx2"/>
                </a:solidFill>
                <a:latin typeface="Arial" charset="0"/>
              </a:defRPr>
            </a:lvl4pPr>
            <a:lvl5pPr algn="ctr">
              <a:spcBef>
                <a:spcPct val="0"/>
              </a:spcBef>
              <a:defRPr sz="2800" b="1">
                <a:solidFill>
                  <a:schemeClr val="tx2"/>
                </a:solidFill>
                <a:latin typeface="Arial" charset="0"/>
              </a:defRPr>
            </a:lvl5pPr>
            <a:lvl6pPr marL="457200" algn="ctr" fontAlgn="base">
              <a:spcBef>
                <a:spcPct val="0"/>
              </a:spcBef>
              <a:spcAft>
                <a:spcPct val="0"/>
              </a:spcAft>
              <a:defRPr sz="2800" b="1">
                <a:solidFill>
                  <a:schemeClr val="tx2"/>
                </a:solidFill>
                <a:latin typeface="Arial" charset="0"/>
              </a:defRPr>
            </a:lvl6pPr>
            <a:lvl7pPr marL="914400" algn="ctr" fontAlgn="base">
              <a:spcBef>
                <a:spcPct val="0"/>
              </a:spcBef>
              <a:spcAft>
                <a:spcPct val="0"/>
              </a:spcAft>
              <a:defRPr sz="2800" b="1">
                <a:solidFill>
                  <a:schemeClr val="tx2"/>
                </a:solidFill>
                <a:latin typeface="Arial" charset="0"/>
              </a:defRPr>
            </a:lvl7pPr>
            <a:lvl8pPr marL="1371600" algn="ctr" fontAlgn="base">
              <a:spcBef>
                <a:spcPct val="0"/>
              </a:spcBef>
              <a:spcAft>
                <a:spcPct val="0"/>
              </a:spcAft>
              <a:defRPr sz="2800" b="1">
                <a:solidFill>
                  <a:schemeClr val="tx2"/>
                </a:solidFill>
                <a:latin typeface="Arial" charset="0"/>
              </a:defRPr>
            </a:lvl8pPr>
            <a:lvl9pPr marL="1828800" algn="ctr" fontAlgn="base">
              <a:spcBef>
                <a:spcPct val="0"/>
              </a:spcBef>
              <a:spcAft>
                <a:spcPct val="0"/>
              </a:spcAft>
              <a:defRPr sz="2800" b="1">
                <a:solidFill>
                  <a:schemeClr val="tx2"/>
                </a:solidFill>
                <a:latin typeface="Arial" charset="0"/>
              </a:defRPr>
            </a:lvl9pPr>
          </a:lstStyle>
          <a:p>
            <a:pPr>
              <a:lnSpc>
                <a:spcPct val="100000"/>
              </a:lnSpc>
            </a:pPr>
            <a:r>
              <a:rPr lang="en-US" altLang="en-US"/>
              <a:t>Another Crisis in Berlin</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05441664"/>
      </p:ext>
    </p:extLst>
  </p:cSld>
  <p:clrMapOvr>
    <a:masterClrMapping/>
  </p:clrMapOvr>
  <mc:AlternateContent xmlns:mc="http://schemas.openxmlformats.org/markup-compatibility/2006">
    <mc:Choice xmlns:p14="http://schemas.microsoft.com/office/powerpoint/2010/main" Requires="p14">
      <p:transition spd="slow" p14:dur="2000" advTm="71216"/>
    </mc:Choice>
    <mc:Fallback>
      <p:transition spd="slow" advTm="71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444421"/>
                                        </p:tgtEl>
                                        <p:attrNameLst>
                                          <p:attrName>style.visibility</p:attrName>
                                        </p:attrNameLst>
                                      </p:cBhvr>
                                      <p:to>
                                        <p:strVal val="visible"/>
                                      </p:to>
                                    </p:set>
                                    <p:animEffect transition="in" filter="wipe(up)">
                                      <p:cBhvr>
                                        <p:cTn id="11" dur="500"/>
                                        <p:tgtEl>
                                          <p:spTgt spid="4444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44420"/>
                                        </p:tgtEl>
                                        <p:attrNameLst>
                                          <p:attrName>style.visibility</p:attrName>
                                        </p:attrNameLst>
                                      </p:cBhvr>
                                      <p:to>
                                        <p:strVal val="visible"/>
                                      </p:to>
                                    </p:set>
                                    <p:animEffect transition="in" filter="wipe(up)">
                                      <p:cBhvr>
                                        <p:cTn id="16" dur="500"/>
                                        <p:tgtEl>
                                          <p:spTgt spid="4444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444420" grpId="0" animBg="1"/>
      <p:bldP spid="4444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Text Box 2"/>
          <p:cNvSpPr txBox="1">
            <a:spLocks noChangeArrowheads="1"/>
          </p:cNvSpPr>
          <p:nvPr/>
        </p:nvSpPr>
        <p:spPr bwMode="auto">
          <a:xfrm>
            <a:off x="457200" y="1143000"/>
            <a:ext cx="8229600" cy="2071688"/>
          </a:xfrm>
          <a:prstGeom prst="rect">
            <a:avLst/>
          </a:prstGeom>
          <a:solidFill>
            <a:srgbClr val="E2F4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3363" indent="-233363" eaLnBrk="0" hangingPunct="0">
              <a:spcBef>
                <a:spcPct val="0"/>
              </a:spcBef>
              <a:defRPr sz="2400">
                <a:solidFill>
                  <a:schemeClr val="tx1"/>
                </a:solidFill>
                <a:latin typeface="Times" pitchFamily="20" charset="0"/>
              </a:defRPr>
            </a:lvl1pPr>
            <a:lvl2pPr eaLnBrk="0" hangingPunct="0">
              <a:spcBef>
                <a:spcPct val="0"/>
              </a:spcBef>
              <a:defRPr sz="2400">
                <a:solidFill>
                  <a:schemeClr val="tx1"/>
                </a:solidFill>
                <a:latin typeface="Times" pitchFamily="20" charset="0"/>
              </a:defRPr>
            </a:lvl2pPr>
            <a:lvl3pPr eaLnBrk="0" hangingPunct="0">
              <a:spcBef>
                <a:spcPct val="0"/>
              </a:spcBef>
              <a:defRPr sz="2400">
                <a:solidFill>
                  <a:schemeClr val="tx1"/>
                </a:solidFill>
                <a:latin typeface="Times" pitchFamily="20" charset="0"/>
              </a:defRPr>
            </a:lvl3pPr>
            <a:lvl4pPr eaLnBrk="0" hangingPunct="0">
              <a:spcBef>
                <a:spcPct val="0"/>
              </a:spcBef>
              <a:defRPr sz="2400">
                <a:solidFill>
                  <a:schemeClr val="tx1"/>
                </a:solidFill>
                <a:latin typeface="Times" pitchFamily="20" charset="0"/>
              </a:defRPr>
            </a:lvl4pPr>
            <a:lvl5pPr eaLnBrk="0" hangingPunct="0">
              <a:spcBef>
                <a:spcPct val="0"/>
              </a:spcBef>
              <a:defRPr sz="2400">
                <a:solidFill>
                  <a:schemeClr val="tx1"/>
                </a:solidFill>
                <a:latin typeface="Times" pitchFamily="20" charset="0"/>
              </a:defRPr>
            </a:lvl5pPr>
            <a:lvl6pPr eaLnBrk="0" fontAlgn="base" hangingPunct="0">
              <a:spcBef>
                <a:spcPct val="0"/>
              </a:spcBef>
              <a:spcAft>
                <a:spcPct val="0"/>
              </a:spcAft>
              <a:defRPr sz="2400">
                <a:solidFill>
                  <a:schemeClr val="tx1"/>
                </a:solidFill>
                <a:latin typeface="Times" pitchFamily="20" charset="0"/>
              </a:defRPr>
            </a:lvl6pPr>
            <a:lvl7pPr eaLnBrk="0" fontAlgn="base" hangingPunct="0">
              <a:spcBef>
                <a:spcPct val="0"/>
              </a:spcBef>
              <a:spcAft>
                <a:spcPct val="0"/>
              </a:spcAft>
              <a:defRPr sz="2400">
                <a:solidFill>
                  <a:schemeClr val="tx1"/>
                </a:solidFill>
                <a:latin typeface="Times" pitchFamily="20" charset="0"/>
              </a:defRPr>
            </a:lvl7pPr>
            <a:lvl8pPr eaLnBrk="0" fontAlgn="base" hangingPunct="0">
              <a:spcBef>
                <a:spcPct val="0"/>
              </a:spcBef>
              <a:spcAft>
                <a:spcPct val="0"/>
              </a:spcAft>
              <a:defRPr sz="2400">
                <a:solidFill>
                  <a:schemeClr val="tx1"/>
                </a:solidFill>
                <a:latin typeface="Times" pitchFamily="20" charset="0"/>
              </a:defRPr>
            </a:lvl8pPr>
            <a:lvl9pPr eaLnBrk="0" fontAlgn="base" hangingPunct="0">
              <a:spcBef>
                <a:spcPct val="0"/>
              </a:spcBef>
              <a:spcAft>
                <a:spcPct val="0"/>
              </a:spcAft>
              <a:defRPr sz="2400">
                <a:solidFill>
                  <a:schemeClr val="tx1"/>
                </a:solidFill>
                <a:latin typeface="Times" pitchFamily="20" charset="0"/>
              </a:defRPr>
            </a:lvl9pPr>
          </a:lstStyle>
          <a:p>
            <a:pPr eaLnBrk="1" hangingPunct="1">
              <a:lnSpc>
                <a:spcPct val="100000"/>
              </a:lnSpc>
              <a:spcAft>
                <a:spcPct val="10000"/>
              </a:spcAft>
              <a:buFontTx/>
              <a:buChar char="•"/>
            </a:pPr>
            <a:r>
              <a:rPr lang="en-US" altLang="en-US" sz="2000">
                <a:latin typeface="Arial" charset="0"/>
              </a:rPr>
              <a:t>1959, rebels led by Fidel Castro overthrew Cuba’s dictator</a:t>
            </a:r>
          </a:p>
          <a:p>
            <a:pPr eaLnBrk="1" hangingPunct="1">
              <a:lnSpc>
                <a:spcPct val="100000"/>
              </a:lnSpc>
              <a:spcAft>
                <a:spcPct val="10000"/>
              </a:spcAft>
              <a:buFontTx/>
              <a:buChar char="•"/>
            </a:pPr>
            <a:r>
              <a:rPr lang="en-US" altLang="en-US" sz="2000">
                <a:latin typeface="Arial" charset="0"/>
              </a:rPr>
              <a:t>Installed Communist government</a:t>
            </a:r>
          </a:p>
          <a:p>
            <a:pPr eaLnBrk="1" hangingPunct="1">
              <a:lnSpc>
                <a:spcPct val="100000"/>
              </a:lnSpc>
              <a:spcAft>
                <a:spcPct val="10000"/>
              </a:spcAft>
              <a:buFontTx/>
              <a:buChar char="•"/>
            </a:pPr>
            <a:r>
              <a:rPr lang="en-US" altLang="en-US" sz="2000">
                <a:latin typeface="Arial" charset="0"/>
              </a:rPr>
              <a:t>Centrally planned economy, close ties with Soviets</a:t>
            </a:r>
          </a:p>
          <a:p>
            <a:pPr eaLnBrk="1" hangingPunct="1">
              <a:lnSpc>
                <a:spcPct val="100000"/>
              </a:lnSpc>
              <a:spcAft>
                <a:spcPct val="10000"/>
              </a:spcAft>
              <a:buFontTx/>
              <a:buChar char="•"/>
            </a:pPr>
            <a:r>
              <a:rPr lang="en-US" altLang="en-US" sz="2000">
                <a:latin typeface="Arial" charset="0"/>
              </a:rPr>
              <a:t>Actions worried United States; Cuba near Florida coast</a:t>
            </a:r>
          </a:p>
          <a:p>
            <a:pPr eaLnBrk="1" hangingPunct="1">
              <a:lnSpc>
                <a:spcPct val="100000"/>
              </a:lnSpc>
              <a:spcAft>
                <a:spcPct val="10000"/>
              </a:spcAft>
              <a:buFontTx/>
              <a:buChar char="•"/>
            </a:pPr>
            <a:r>
              <a:rPr lang="en-US" altLang="en-US" sz="2000">
                <a:latin typeface="Arial" charset="0"/>
              </a:rPr>
              <a:t>Cuba’s alliance with Soviet Union brought Cold War close to American territory</a:t>
            </a:r>
          </a:p>
        </p:txBody>
      </p:sp>
      <p:grpSp>
        <p:nvGrpSpPr>
          <p:cNvPr id="446467" name="Group 3"/>
          <p:cNvGrpSpPr>
            <a:grpSpLocks/>
          </p:cNvGrpSpPr>
          <p:nvPr/>
        </p:nvGrpSpPr>
        <p:grpSpPr bwMode="auto">
          <a:xfrm>
            <a:off x="457200" y="3276600"/>
            <a:ext cx="4038600" cy="2667000"/>
            <a:chOff x="288" y="2166"/>
            <a:chExt cx="2448" cy="1338"/>
          </a:xfrm>
        </p:grpSpPr>
        <p:sp>
          <p:nvSpPr>
            <p:cNvPr id="446468" name="Text Box 4"/>
            <p:cNvSpPr txBox="1">
              <a:spLocks noChangeArrowheads="1"/>
            </p:cNvSpPr>
            <p:nvPr/>
          </p:nvSpPr>
          <p:spPr bwMode="auto">
            <a:xfrm>
              <a:off x="288" y="2400"/>
              <a:ext cx="2448" cy="1104"/>
            </a:xfrm>
            <a:prstGeom prst="rect">
              <a:avLst/>
            </a:prstGeom>
            <a:solidFill>
              <a:srgbClr val="80B3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indent="-228600" eaLnBrk="0" hangingPunct="0">
                <a:spcBef>
                  <a:spcPct val="0"/>
                </a:spcBef>
                <a:defRPr sz="2400">
                  <a:solidFill>
                    <a:schemeClr val="tx1"/>
                  </a:solidFill>
                  <a:latin typeface="Times" pitchFamily="20" charset="0"/>
                </a:defRPr>
              </a:lvl1pPr>
              <a:lvl2pPr marL="2527300" eaLnBrk="0" hangingPunct="0">
                <a:spcBef>
                  <a:spcPct val="0"/>
                </a:spcBef>
                <a:defRPr sz="2400">
                  <a:solidFill>
                    <a:schemeClr val="tx1"/>
                  </a:solidFill>
                  <a:latin typeface="Times" pitchFamily="20" charset="0"/>
                </a:defRPr>
              </a:lvl2pPr>
              <a:lvl3pPr marL="2641600" eaLnBrk="0" hangingPunct="0">
                <a:spcBef>
                  <a:spcPct val="0"/>
                </a:spcBef>
                <a:defRPr sz="2400">
                  <a:solidFill>
                    <a:schemeClr val="tx1"/>
                  </a:solidFill>
                  <a:latin typeface="Times" pitchFamily="20" charset="0"/>
                </a:defRPr>
              </a:lvl3pPr>
              <a:lvl4pPr marL="2755900" eaLnBrk="0" hangingPunct="0">
                <a:spcBef>
                  <a:spcPct val="0"/>
                </a:spcBef>
                <a:defRPr sz="2400">
                  <a:solidFill>
                    <a:schemeClr val="tx1"/>
                  </a:solidFill>
                  <a:latin typeface="Times" pitchFamily="20" charset="0"/>
                </a:defRPr>
              </a:lvl4pPr>
              <a:lvl5pPr marL="2870200" eaLnBrk="0" hangingPunct="0">
                <a:spcBef>
                  <a:spcPct val="0"/>
                </a:spcBef>
                <a:defRPr sz="2400">
                  <a:solidFill>
                    <a:schemeClr val="tx1"/>
                  </a:solidFill>
                  <a:latin typeface="Times" pitchFamily="20" charset="0"/>
                </a:defRPr>
              </a:lvl5pPr>
              <a:lvl6pPr marL="3327400" eaLnBrk="0" fontAlgn="base" hangingPunct="0">
                <a:spcBef>
                  <a:spcPct val="0"/>
                </a:spcBef>
                <a:spcAft>
                  <a:spcPct val="0"/>
                </a:spcAft>
                <a:defRPr sz="2400">
                  <a:solidFill>
                    <a:schemeClr val="tx1"/>
                  </a:solidFill>
                  <a:latin typeface="Times" pitchFamily="20" charset="0"/>
                </a:defRPr>
              </a:lvl6pPr>
              <a:lvl7pPr marL="3784600" eaLnBrk="0" fontAlgn="base" hangingPunct="0">
                <a:spcBef>
                  <a:spcPct val="0"/>
                </a:spcBef>
                <a:spcAft>
                  <a:spcPct val="0"/>
                </a:spcAft>
                <a:defRPr sz="2400">
                  <a:solidFill>
                    <a:schemeClr val="tx1"/>
                  </a:solidFill>
                  <a:latin typeface="Times" pitchFamily="20" charset="0"/>
                </a:defRPr>
              </a:lvl7pPr>
              <a:lvl8pPr marL="4241800" eaLnBrk="0" fontAlgn="base" hangingPunct="0">
                <a:spcBef>
                  <a:spcPct val="0"/>
                </a:spcBef>
                <a:spcAft>
                  <a:spcPct val="0"/>
                </a:spcAft>
                <a:defRPr sz="2400">
                  <a:solidFill>
                    <a:schemeClr val="tx1"/>
                  </a:solidFill>
                  <a:latin typeface="Times" pitchFamily="20" charset="0"/>
                </a:defRPr>
              </a:lvl8pPr>
              <a:lvl9pPr marL="4699000" eaLnBrk="0" fontAlgn="base" hangingPunct="0">
                <a:spcBef>
                  <a:spcPct val="0"/>
                </a:spcBef>
                <a:spcAft>
                  <a:spcPct val="0"/>
                </a:spcAft>
                <a:defRPr sz="2400">
                  <a:solidFill>
                    <a:schemeClr val="tx1"/>
                  </a:solidFill>
                  <a:latin typeface="Times" pitchFamily="20" charset="0"/>
                </a:defRPr>
              </a:lvl9pPr>
            </a:lstStyle>
            <a:p>
              <a:pPr eaLnBrk="1" hangingPunct="1">
                <a:lnSpc>
                  <a:spcPct val="95000"/>
                </a:lnSpc>
                <a:spcAft>
                  <a:spcPct val="10000"/>
                </a:spcAft>
                <a:buFontTx/>
                <a:buChar char="•"/>
              </a:pPr>
              <a:r>
                <a:rPr lang="en-US" altLang="en-US" sz="1800">
                  <a:latin typeface="Arial" charset="0"/>
                </a:rPr>
                <a:t>U.S. government secretly trained invasion force to overthrow Castro</a:t>
              </a:r>
            </a:p>
            <a:p>
              <a:pPr eaLnBrk="1" hangingPunct="1">
                <a:lnSpc>
                  <a:spcPct val="95000"/>
                </a:lnSpc>
                <a:spcAft>
                  <a:spcPct val="10000"/>
                </a:spcAft>
                <a:buFontTx/>
                <a:buChar char="•"/>
              </a:pPr>
              <a:r>
                <a:rPr lang="en-US" altLang="en-US" sz="1800">
                  <a:latin typeface="Arial" charset="0"/>
                </a:rPr>
                <a:t>April 1961, force came ashore at Cuba’s </a:t>
              </a:r>
              <a:r>
                <a:rPr lang="en-US" altLang="en-US" sz="1800" b="1">
                  <a:latin typeface="Arial" charset="0"/>
                </a:rPr>
                <a:t>Bay of Pigs</a:t>
              </a:r>
            </a:p>
            <a:p>
              <a:pPr eaLnBrk="1" hangingPunct="1">
                <a:lnSpc>
                  <a:spcPct val="95000"/>
                </a:lnSpc>
                <a:spcAft>
                  <a:spcPct val="10000"/>
                </a:spcAft>
                <a:buFontTx/>
                <a:buChar char="•"/>
              </a:pPr>
              <a:r>
                <a:rPr lang="en-US" altLang="en-US" sz="1800">
                  <a:latin typeface="Arial" charset="0"/>
                </a:rPr>
                <a:t>American officials believed invasion would start uprising against Castro</a:t>
              </a:r>
            </a:p>
            <a:p>
              <a:pPr eaLnBrk="1" hangingPunct="1">
                <a:lnSpc>
                  <a:spcPct val="95000"/>
                </a:lnSpc>
                <a:spcAft>
                  <a:spcPct val="10000"/>
                </a:spcAft>
                <a:buFontTx/>
                <a:buChar char="•"/>
              </a:pPr>
              <a:r>
                <a:rPr lang="en-US" altLang="en-US" sz="1800">
                  <a:latin typeface="Arial" charset="0"/>
                </a:rPr>
                <a:t>Instead invaders quickly defeated</a:t>
              </a:r>
            </a:p>
          </p:txBody>
        </p:sp>
        <p:sp>
          <p:nvSpPr>
            <p:cNvPr id="446469" name="Text Box 5"/>
            <p:cNvSpPr txBox="1">
              <a:spLocks noChangeArrowheads="1"/>
            </p:cNvSpPr>
            <p:nvPr/>
          </p:nvSpPr>
          <p:spPr bwMode="auto">
            <a:xfrm>
              <a:off x="288" y="2166"/>
              <a:ext cx="2448" cy="234"/>
            </a:xfrm>
            <a:prstGeom prst="rect">
              <a:avLst/>
            </a:prstGeom>
            <a:solidFill>
              <a:srgbClr val="80B3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0"/>
                </a:spcBef>
                <a:defRPr sz="2400">
                  <a:solidFill>
                    <a:schemeClr val="tx1"/>
                  </a:solidFill>
                  <a:latin typeface="Times" pitchFamily="20" charset="0"/>
                </a:defRPr>
              </a:lvl1pPr>
              <a:lvl2pPr marL="1028700" eaLnBrk="0" hangingPunct="0">
                <a:spcBef>
                  <a:spcPct val="0"/>
                </a:spcBef>
                <a:defRPr sz="2400">
                  <a:solidFill>
                    <a:schemeClr val="tx1"/>
                  </a:solidFill>
                  <a:latin typeface="Times" pitchFamily="20" charset="0"/>
                </a:defRPr>
              </a:lvl2pPr>
              <a:lvl3pPr marL="1143000" eaLnBrk="0" hangingPunct="0">
                <a:spcBef>
                  <a:spcPct val="0"/>
                </a:spcBef>
                <a:defRPr sz="2400">
                  <a:solidFill>
                    <a:schemeClr val="tx1"/>
                  </a:solidFill>
                  <a:latin typeface="Times" pitchFamily="20" charset="0"/>
                </a:defRPr>
              </a:lvl3pPr>
              <a:lvl4pPr eaLnBrk="0" hangingPunct="0">
                <a:spcBef>
                  <a:spcPct val="0"/>
                </a:spcBef>
                <a:defRPr sz="2400">
                  <a:solidFill>
                    <a:schemeClr val="tx1"/>
                  </a:solidFill>
                  <a:latin typeface="Times" pitchFamily="20" charset="0"/>
                </a:defRPr>
              </a:lvl4pPr>
              <a:lvl5pPr eaLnBrk="0" hangingPunct="0">
                <a:spcBef>
                  <a:spcPct val="0"/>
                </a:spcBef>
                <a:defRPr sz="2400">
                  <a:solidFill>
                    <a:schemeClr val="tx1"/>
                  </a:solidFill>
                  <a:latin typeface="Times" pitchFamily="20" charset="0"/>
                </a:defRPr>
              </a:lvl5pPr>
              <a:lvl6pPr eaLnBrk="0" fontAlgn="base" hangingPunct="0">
                <a:spcBef>
                  <a:spcPct val="0"/>
                </a:spcBef>
                <a:spcAft>
                  <a:spcPct val="0"/>
                </a:spcAft>
                <a:defRPr sz="2400">
                  <a:solidFill>
                    <a:schemeClr val="tx1"/>
                  </a:solidFill>
                  <a:latin typeface="Times" pitchFamily="20" charset="0"/>
                </a:defRPr>
              </a:lvl6pPr>
              <a:lvl7pPr eaLnBrk="0" fontAlgn="base" hangingPunct="0">
                <a:spcBef>
                  <a:spcPct val="0"/>
                </a:spcBef>
                <a:spcAft>
                  <a:spcPct val="0"/>
                </a:spcAft>
                <a:defRPr sz="2400">
                  <a:solidFill>
                    <a:schemeClr val="tx1"/>
                  </a:solidFill>
                  <a:latin typeface="Times" pitchFamily="20" charset="0"/>
                </a:defRPr>
              </a:lvl7pPr>
              <a:lvl8pPr eaLnBrk="0" fontAlgn="base" hangingPunct="0">
                <a:spcBef>
                  <a:spcPct val="0"/>
                </a:spcBef>
                <a:spcAft>
                  <a:spcPct val="0"/>
                </a:spcAft>
                <a:defRPr sz="2400">
                  <a:solidFill>
                    <a:schemeClr val="tx1"/>
                  </a:solidFill>
                  <a:latin typeface="Times" pitchFamily="20" charset="0"/>
                </a:defRPr>
              </a:lvl8pPr>
              <a:lvl9pPr eaLnBrk="0" fontAlgn="base" hangingPunct="0">
                <a:spcBef>
                  <a:spcPct val="0"/>
                </a:spcBef>
                <a:spcAft>
                  <a:spcPct val="0"/>
                </a:spcAft>
                <a:defRPr sz="2400">
                  <a:solidFill>
                    <a:schemeClr val="tx1"/>
                  </a:solidFill>
                  <a:latin typeface="Times" pitchFamily="20" charset="0"/>
                </a:defRPr>
              </a:lvl9pPr>
            </a:lstStyle>
            <a:p>
              <a:pPr algn="ctr" eaLnBrk="1" hangingPunct="1">
                <a:lnSpc>
                  <a:spcPct val="100000"/>
                </a:lnSpc>
                <a:spcAft>
                  <a:spcPct val="20000"/>
                </a:spcAft>
              </a:pPr>
              <a:r>
                <a:rPr lang="en-US" altLang="en-US" b="1" i="1">
                  <a:latin typeface="Arial" charset="0"/>
                </a:rPr>
                <a:t>Bay of Pigs</a:t>
              </a:r>
            </a:p>
          </p:txBody>
        </p:sp>
      </p:grpSp>
      <p:grpSp>
        <p:nvGrpSpPr>
          <p:cNvPr id="446470" name="Group 6"/>
          <p:cNvGrpSpPr>
            <a:grpSpLocks/>
          </p:cNvGrpSpPr>
          <p:nvPr/>
        </p:nvGrpSpPr>
        <p:grpSpPr bwMode="auto">
          <a:xfrm>
            <a:off x="4648200" y="3276600"/>
            <a:ext cx="4038600" cy="2667000"/>
            <a:chOff x="288" y="2166"/>
            <a:chExt cx="2448" cy="1338"/>
          </a:xfrm>
        </p:grpSpPr>
        <p:sp>
          <p:nvSpPr>
            <p:cNvPr id="446471" name="Text Box 7"/>
            <p:cNvSpPr txBox="1">
              <a:spLocks noChangeArrowheads="1"/>
            </p:cNvSpPr>
            <p:nvPr/>
          </p:nvSpPr>
          <p:spPr bwMode="auto">
            <a:xfrm>
              <a:off x="288" y="2400"/>
              <a:ext cx="2448" cy="1104"/>
            </a:xfrm>
            <a:prstGeom prst="rect">
              <a:avLst/>
            </a:prstGeom>
            <a:solidFill>
              <a:srgbClr val="F29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indent="-228600" eaLnBrk="0" hangingPunct="0">
                <a:spcBef>
                  <a:spcPct val="0"/>
                </a:spcBef>
                <a:defRPr sz="2400">
                  <a:solidFill>
                    <a:schemeClr val="tx1"/>
                  </a:solidFill>
                  <a:latin typeface="Times" pitchFamily="20" charset="0"/>
                </a:defRPr>
              </a:lvl1pPr>
              <a:lvl2pPr marL="2527300" eaLnBrk="0" hangingPunct="0">
                <a:spcBef>
                  <a:spcPct val="0"/>
                </a:spcBef>
                <a:defRPr sz="2400">
                  <a:solidFill>
                    <a:schemeClr val="tx1"/>
                  </a:solidFill>
                  <a:latin typeface="Times" pitchFamily="20" charset="0"/>
                </a:defRPr>
              </a:lvl2pPr>
              <a:lvl3pPr marL="2641600" eaLnBrk="0" hangingPunct="0">
                <a:spcBef>
                  <a:spcPct val="0"/>
                </a:spcBef>
                <a:defRPr sz="2400">
                  <a:solidFill>
                    <a:schemeClr val="tx1"/>
                  </a:solidFill>
                  <a:latin typeface="Times" pitchFamily="20" charset="0"/>
                </a:defRPr>
              </a:lvl3pPr>
              <a:lvl4pPr marL="2755900" eaLnBrk="0" hangingPunct="0">
                <a:spcBef>
                  <a:spcPct val="0"/>
                </a:spcBef>
                <a:defRPr sz="2400">
                  <a:solidFill>
                    <a:schemeClr val="tx1"/>
                  </a:solidFill>
                  <a:latin typeface="Times" pitchFamily="20" charset="0"/>
                </a:defRPr>
              </a:lvl4pPr>
              <a:lvl5pPr marL="2870200" eaLnBrk="0" hangingPunct="0">
                <a:spcBef>
                  <a:spcPct val="0"/>
                </a:spcBef>
                <a:defRPr sz="2400">
                  <a:solidFill>
                    <a:schemeClr val="tx1"/>
                  </a:solidFill>
                  <a:latin typeface="Times" pitchFamily="20" charset="0"/>
                </a:defRPr>
              </a:lvl5pPr>
              <a:lvl6pPr marL="3327400" eaLnBrk="0" fontAlgn="base" hangingPunct="0">
                <a:spcBef>
                  <a:spcPct val="0"/>
                </a:spcBef>
                <a:spcAft>
                  <a:spcPct val="0"/>
                </a:spcAft>
                <a:defRPr sz="2400">
                  <a:solidFill>
                    <a:schemeClr val="tx1"/>
                  </a:solidFill>
                  <a:latin typeface="Times" pitchFamily="20" charset="0"/>
                </a:defRPr>
              </a:lvl6pPr>
              <a:lvl7pPr marL="3784600" eaLnBrk="0" fontAlgn="base" hangingPunct="0">
                <a:spcBef>
                  <a:spcPct val="0"/>
                </a:spcBef>
                <a:spcAft>
                  <a:spcPct val="0"/>
                </a:spcAft>
                <a:defRPr sz="2400">
                  <a:solidFill>
                    <a:schemeClr val="tx1"/>
                  </a:solidFill>
                  <a:latin typeface="Times" pitchFamily="20" charset="0"/>
                </a:defRPr>
              </a:lvl7pPr>
              <a:lvl8pPr marL="4241800" eaLnBrk="0" fontAlgn="base" hangingPunct="0">
                <a:spcBef>
                  <a:spcPct val="0"/>
                </a:spcBef>
                <a:spcAft>
                  <a:spcPct val="0"/>
                </a:spcAft>
                <a:defRPr sz="2400">
                  <a:solidFill>
                    <a:schemeClr val="tx1"/>
                  </a:solidFill>
                  <a:latin typeface="Times" pitchFamily="20" charset="0"/>
                </a:defRPr>
              </a:lvl8pPr>
              <a:lvl9pPr marL="4699000" eaLnBrk="0" fontAlgn="base" hangingPunct="0">
                <a:spcBef>
                  <a:spcPct val="0"/>
                </a:spcBef>
                <a:spcAft>
                  <a:spcPct val="0"/>
                </a:spcAft>
                <a:defRPr sz="2400">
                  <a:solidFill>
                    <a:schemeClr val="tx1"/>
                  </a:solidFill>
                  <a:latin typeface="Times" pitchFamily="20" charset="0"/>
                </a:defRPr>
              </a:lvl9pPr>
            </a:lstStyle>
            <a:p>
              <a:pPr eaLnBrk="1" hangingPunct="1">
                <a:lnSpc>
                  <a:spcPct val="100000"/>
                </a:lnSpc>
                <a:spcAft>
                  <a:spcPct val="20000"/>
                </a:spcAft>
                <a:buFontTx/>
                <a:buChar char="•"/>
              </a:pPr>
              <a:r>
                <a:rPr lang="en-US" altLang="en-US" sz="1800">
                  <a:latin typeface="Arial" charset="0"/>
                </a:rPr>
                <a:t>1962, </a:t>
              </a:r>
              <a:r>
                <a:rPr lang="en-US" altLang="en-US" sz="1800" b="1">
                  <a:latin typeface="Arial" charset="0"/>
                </a:rPr>
                <a:t>Cuban missile crisis</a:t>
              </a:r>
              <a:r>
                <a:rPr lang="en-US" altLang="en-US" sz="1800">
                  <a:latin typeface="Arial" charset="0"/>
                </a:rPr>
                <a:t>, two week confrontation between U.S., Soviet Union over installation of nuclear missiles in Cuba</a:t>
              </a:r>
            </a:p>
            <a:p>
              <a:pPr eaLnBrk="1" hangingPunct="1">
                <a:lnSpc>
                  <a:spcPct val="100000"/>
                </a:lnSpc>
                <a:spcAft>
                  <a:spcPct val="20000"/>
                </a:spcAft>
                <a:buFontTx/>
                <a:buChar char="•"/>
              </a:pPr>
              <a:r>
                <a:rPr lang="en-US" altLang="en-US" sz="1800">
                  <a:latin typeface="Arial" charset="0"/>
                </a:rPr>
                <a:t>After standoff missiles removed; U.S. agreed to remove missiles from Turkey, not attack Cuba</a:t>
              </a:r>
            </a:p>
          </p:txBody>
        </p:sp>
        <p:sp>
          <p:nvSpPr>
            <p:cNvPr id="446472" name="Text Box 8"/>
            <p:cNvSpPr txBox="1">
              <a:spLocks noChangeArrowheads="1"/>
            </p:cNvSpPr>
            <p:nvPr/>
          </p:nvSpPr>
          <p:spPr bwMode="auto">
            <a:xfrm>
              <a:off x="288" y="2166"/>
              <a:ext cx="2448" cy="234"/>
            </a:xfrm>
            <a:prstGeom prst="rect">
              <a:avLst/>
            </a:prstGeom>
            <a:solidFill>
              <a:srgbClr val="F29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0"/>
                </a:spcBef>
                <a:defRPr sz="2400">
                  <a:solidFill>
                    <a:schemeClr val="tx1"/>
                  </a:solidFill>
                  <a:latin typeface="Times" pitchFamily="20" charset="0"/>
                </a:defRPr>
              </a:lvl1pPr>
              <a:lvl2pPr marL="1028700" eaLnBrk="0" hangingPunct="0">
                <a:spcBef>
                  <a:spcPct val="0"/>
                </a:spcBef>
                <a:defRPr sz="2400">
                  <a:solidFill>
                    <a:schemeClr val="tx1"/>
                  </a:solidFill>
                  <a:latin typeface="Times" pitchFamily="20" charset="0"/>
                </a:defRPr>
              </a:lvl2pPr>
              <a:lvl3pPr marL="1143000" eaLnBrk="0" hangingPunct="0">
                <a:spcBef>
                  <a:spcPct val="0"/>
                </a:spcBef>
                <a:defRPr sz="2400">
                  <a:solidFill>
                    <a:schemeClr val="tx1"/>
                  </a:solidFill>
                  <a:latin typeface="Times" pitchFamily="20" charset="0"/>
                </a:defRPr>
              </a:lvl3pPr>
              <a:lvl4pPr eaLnBrk="0" hangingPunct="0">
                <a:spcBef>
                  <a:spcPct val="0"/>
                </a:spcBef>
                <a:defRPr sz="2400">
                  <a:solidFill>
                    <a:schemeClr val="tx1"/>
                  </a:solidFill>
                  <a:latin typeface="Times" pitchFamily="20" charset="0"/>
                </a:defRPr>
              </a:lvl4pPr>
              <a:lvl5pPr eaLnBrk="0" hangingPunct="0">
                <a:spcBef>
                  <a:spcPct val="0"/>
                </a:spcBef>
                <a:defRPr sz="2400">
                  <a:solidFill>
                    <a:schemeClr val="tx1"/>
                  </a:solidFill>
                  <a:latin typeface="Times" pitchFamily="20" charset="0"/>
                </a:defRPr>
              </a:lvl5pPr>
              <a:lvl6pPr eaLnBrk="0" fontAlgn="base" hangingPunct="0">
                <a:spcBef>
                  <a:spcPct val="0"/>
                </a:spcBef>
                <a:spcAft>
                  <a:spcPct val="0"/>
                </a:spcAft>
                <a:defRPr sz="2400">
                  <a:solidFill>
                    <a:schemeClr val="tx1"/>
                  </a:solidFill>
                  <a:latin typeface="Times" pitchFamily="20" charset="0"/>
                </a:defRPr>
              </a:lvl6pPr>
              <a:lvl7pPr eaLnBrk="0" fontAlgn="base" hangingPunct="0">
                <a:spcBef>
                  <a:spcPct val="0"/>
                </a:spcBef>
                <a:spcAft>
                  <a:spcPct val="0"/>
                </a:spcAft>
                <a:defRPr sz="2400">
                  <a:solidFill>
                    <a:schemeClr val="tx1"/>
                  </a:solidFill>
                  <a:latin typeface="Times" pitchFamily="20" charset="0"/>
                </a:defRPr>
              </a:lvl7pPr>
              <a:lvl8pPr eaLnBrk="0" fontAlgn="base" hangingPunct="0">
                <a:spcBef>
                  <a:spcPct val="0"/>
                </a:spcBef>
                <a:spcAft>
                  <a:spcPct val="0"/>
                </a:spcAft>
                <a:defRPr sz="2400">
                  <a:solidFill>
                    <a:schemeClr val="tx1"/>
                  </a:solidFill>
                  <a:latin typeface="Times" pitchFamily="20" charset="0"/>
                </a:defRPr>
              </a:lvl8pPr>
              <a:lvl9pPr eaLnBrk="0" fontAlgn="base" hangingPunct="0">
                <a:spcBef>
                  <a:spcPct val="0"/>
                </a:spcBef>
                <a:spcAft>
                  <a:spcPct val="0"/>
                </a:spcAft>
                <a:defRPr sz="2400">
                  <a:solidFill>
                    <a:schemeClr val="tx1"/>
                  </a:solidFill>
                  <a:latin typeface="Times" pitchFamily="20" charset="0"/>
                </a:defRPr>
              </a:lvl9pPr>
            </a:lstStyle>
            <a:p>
              <a:pPr algn="ctr" eaLnBrk="1" hangingPunct="1">
                <a:lnSpc>
                  <a:spcPct val="100000"/>
                </a:lnSpc>
                <a:spcAft>
                  <a:spcPct val="20000"/>
                </a:spcAft>
              </a:pPr>
              <a:r>
                <a:rPr lang="en-US" altLang="en-US" b="1" i="1">
                  <a:latin typeface="Arial" charset="0"/>
                </a:rPr>
                <a:t>Cuban Missile Crisis</a:t>
              </a:r>
            </a:p>
          </p:txBody>
        </p:sp>
      </p:grpSp>
      <p:sp>
        <p:nvSpPr>
          <p:cNvPr id="446473" name="Rectangle 9"/>
          <p:cNvSpPr>
            <a:spLocks noChangeArrowheads="1"/>
          </p:cNvSpPr>
          <p:nvPr/>
        </p:nvSpPr>
        <p:spPr bwMode="auto">
          <a:xfrm>
            <a:off x="609600" y="6096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spcBef>
                <a:spcPct val="0"/>
              </a:spcBef>
              <a:defRPr sz="2800" b="1">
                <a:solidFill>
                  <a:schemeClr val="tx2"/>
                </a:solidFill>
                <a:latin typeface="Arial" charset="0"/>
              </a:defRPr>
            </a:lvl1pPr>
            <a:lvl2pPr algn="ctr">
              <a:spcBef>
                <a:spcPct val="0"/>
              </a:spcBef>
              <a:defRPr sz="2800" b="1">
                <a:solidFill>
                  <a:schemeClr val="tx2"/>
                </a:solidFill>
                <a:latin typeface="Arial" charset="0"/>
              </a:defRPr>
            </a:lvl2pPr>
            <a:lvl3pPr algn="ctr">
              <a:spcBef>
                <a:spcPct val="0"/>
              </a:spcBef>
              <a:defRPr sz="2800" b="1">
                <a:solidFill>
                  <a:schemeClr val="tx2"/>
                </a:solidFill>
                <a:latin typeface="Arial" charset="0"/>
              </a:defRPr>
            </a:lvl3pPr>
            <a:lvl4pPr algn="ctr">
              <a:spcBef>
                <a:spcPct val="0"/>
              </a:spcBef>
              <a:defRPr sz="2800" b="1">
                <a:solidFill>
                  <a:schemeClr val="tx2"/>
                </a:solidFill>
                <a:latin typeface="Arial" charset="0"/>
              </a:defRPr>
            </a:lvl4pPr>
            <a:lvl5pPr algn="ctr">
              <a:spcBef>
                <a:spcPct val="0"/>
              </a:spcBef>
              <a:defRPr sz="2800" b="1">
                <a:solidFill>
                  <a:schemeClr val="tx2"/>
                </a:solidFill>
                <a:latin typeface="Arial" charset="0"/>
              </a:defRPr>
            </a:lvl5pPr>
            <a:lvl6pPr marL="457200" algn="ctr" fontAlgn="base">
              <a:spcBef>
                <a:spcPct val="0"/>
              </a:spcBef>
              <a:spcAft>
                <a:spcPct val="0"/>
              </a:spcAft>
              <a:defRPr sz="2800" b="1">
                <a:solidFill>
                  <a:schemeClr val="tx2"/>
                </a:solidFill>
                <a:latin typeface="Arial" charset="0"/>
              </a:defRPr>
            </a:lvl6pPr>
            <a:lvl7pPr marL="914400" algn="ctr" fontAlgn="base">
              <a:spcBef>
                <a:spcPct val="0"/>
              </a:spcBef>
              <a:spcAft>
                <a:spcPct val="0"/>
              </a:spcAft>
              <a:defRPr sz="2800" b="1">
                <a:solidFill>
                  <a:schemeClr val="tx2"/>
                </a:solidFill>
                <a:latin typeface="Arial" charset="0"/>
              </a:defRPr>
            </a:lvl7pPr>
            <a:lvl8pPr marL="1371600" algn="ctr" fontAlgn="base">
              <a:spcBef>
                <a:spcPct val="0"/>
              </a:spcBef>
              <a:spcAft>
                <a:spcPct val="0"/>
              </a:spcAft>
              <a:defRPr sz="2800" b="1">
                <a:solidFill>
                  <a:schemeClr val="tx2"/>
                </a:solidFill>
                <a:latin typeface="Arial" charset="0"/>
              </a:defRPr>
            </a:lvl8pPr>
            <a:lvl9pPr marL="1828800" algn="ctr" fontAlgn="base">
              <a:spcBef>
                <a:spcPct val="0"/>
              </a:spcBef>
              <a:spcAft>
                <a:spcPct val="0"/>
              </a:spcAft>
              <a:defRPr sz="2800" b="1">
                <a:solidFill>
                  <a:schemeClr val="tx2"/>
                </a:solidFill>
                <a:latin typeface="Arial" charset="0"/>
              </a:defRPr>
            </a:lvl9pPr>
          </a:lstStyle>
          <a:p>
            <a:pPr>
              <a:lnSpc>
                <a:spcPct val="100000"/>
              </a:lnSpc>
            </a:pPr>
            <a:r>
              <a:rPr lang="en-US" altLang="en-US"/>
              <a:t>Communism in Cuba</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14086802"/>
      </p:ext>
    </p:extLst>
  </p:cSld>
  <p:clrMapOvr>
    <a:masterClrMapping/>
  </p:clrMapOvr>
  <mc:AlternateContent xmlns:mc="http://schemas.openxmlformats.org/markup-compatibility/2006">
    <mc:Choice xmlns:p14="http://schemas.microsoft.com/office/powerpoint/2010/main" Requires="p14">
      <p:transition spd="slow" p14:dur="2000" advTm="91153"/>
    </mc:Choice>
    <mc:Fallback>
      <p:transition spd="slow" advTm="91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446466"/>
                                        </p:tgtEl>
                                        <p:attrNameLst>
                                          <p:attrName>style.visibility</p:attrName>
                                        </p:attrNameLst>
                                      </p:cBhvr>
                                      <p:to>
                                        <p:strVal val="visible"/>
                                      </p:to>
                                    </p:set>
                                    <p:animEffect transition="in" filter="wipe(up)">
                                      <p:cBhvr>
                                        <p:cTn id="11" dur="500"/>
                                        <p:tgtEl>
                                          <p:spTgt spid="4464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446467"/>
                                        </p:tgtEl>
                                        <p:attrNameLst>
                                          <p:attrName>style.visibility</p:attrName>
                                        </p:attrNameLst>
                                      </p:cBhvr>
                                      <p:to>
                                        <p:strVal val="visible"/>
                                      </p:to>
                                    </p:set>
                                    <p:animEffect transition="in" filter="wipe(left)">
                                      <p:cBhvr>
                                        <p:cTn id="16" dur="500"/>
                                        <p:tgtEl>
                                          <p:spTgt spid="44646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446470"/>
                                        </p:tgtEl>
                                        <p:attrNameLst>
                                          <p:attrName>style.visibility</p:attrName>
                                        </p:attrNameLst>
                                      </p:cBhvr>
                                      <p:to>
                                        <p:strVal val="visible"/>
                                      </p:to>
                                    </p:set>
                                    <p:animEffect transition="in" filter="wipe(right)">
                                      <p:cBhvr>
                                        <p:cTn id="21" dur="500"/>
                                        <p:tgtEl>
                                          <p:spTgt spid="44647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44646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685800" y="533400"/>
            <a:ext cx="7772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0"/>
              </a:spcBef>
              <a:defRPr sz="2800" b="1">
                <a:solidFill>
                  <a:schemeClr val="tx2"/>
                </a:solidFill>
                <a:latin typeface="Arial" charset="0"/>
              </a:defRPr>
            </a:lvl1pPr>
            <a:lvl2pPr algn="ctr">
              <a:spcBef>
                <a:spcPct val="0"/>
              </a:spcBef>
              <a:defRPr sz="2800" b="1">
                <a:solidFill>
                  <a:schemeClr val="tx2"/>
                </a:solidFill>
                <a:latin typeface="Arial" charset="0"/>
              </a:defRPr>
            </a:lvl2pPr>
            <a:lvl3pPr algn="ctr">
              <a:spcBef>
                <a:spcPct val="0"/>
              </a:spcBef>
              <a:defRPr sz="2800" b="1">
                <a:solidFill>
                  <a:schemeClr val="tx2"/>
                </a:solidFill>
                <a:latin typeface="Arial" charset="0"/>
              </a:defRPr>
            </a:lvl3pPr>
            <a:lvl4pPr algn="ctr">
              <a:spcBef>
                <a:spcPct val="0"/>
              </a:spcBef>
              <a:defRPr sz="2800" b="1">
                <a:solidFill>
                  <a:schemeClr val="tx2"/>
                </a:solidFill>
                <a:latin typeface="Arial" charset="0"/>
              </a:defRPr>
            </a:lvl4pPr>
            <a:lvl5pPr algn="ctr">
              <a:spcBef>
                <a:spcPct val="0"/>
              </a:spcBef>
              <a:defRPr sz="2800" b="1">
                <a:solidFill>
                  <a:schemeClr val="tx2"/>
                </a:solidFill>
                <a:latin typeface="Arial" charset="0"/>
              </a:defRPr>
            </a:lvl5pPr>
            <a:lvl6pPr marL="457200" algn="ctr" fontAlgn="base">
              <a:spcBef>
                <a:spcPct val="0"/>
              </a:spcBef>
              <a:spcAft>
                <a:spcPct val="0"/>
              </a:spcAft>
              <a:defRPr sz="2800" b="1">
                <a:solidFill>
                  <a:schemeClr val="tx2"/>
                </a:solidFill>
                <a:latin typeface="Arial" charset="0"/>
              </a:defRPr>
            </a:lvl6pPr>
            <a:lvl7pPr marL="914400" algn="ctr" fontAlgn="base">
              <a:spcBef>
                <a:spcPct val="0"/>
              </a:spcBef>
              <a:spcAft>
                <a:spcPct val="0"/>
              </a:spcAft>
              <a:defRPr sz="2800" b="1">
                <a:solidFill>
                  <a:schemeClr val="tx2"/>
                </a:solidFill>
                <a:latin typeface="Arial" charset="0"/>
              </a:defRPr>
            </a:lvl7pPr>
            <a:lvl8pPr marL="1371600" algn="ctr" fontAlgn="base">
              <a:spcBef>
                <a:spcPct val="0"/>
              </a:spcBef>
              <a:spcAft>
                <a:spcPct val="0"/>
              </a:spcAft>
              <a:defRPr sz="2800" b="1">
                <a:solidFill>
                  <a:schemeClr val="tx2"/>
                </a:solidFill>
                <a:latin typeface="Arial" charset="0"/>
              </a:defRPr>
            </a:lvl8pPr>
            <a:lvl9pPr marL="1828800" algn="ctr" fontAlgn="base">
              <a:spcBef>
                <a:spcPct val="0"/>
              </a:spcBef>
              <a:spcAft>
                <a:spcPct val="0"/>
              </a:spcAft>
              <a:defRPr sz="2800" b="1">
                <a:solidFill>
                  <a:schemeClr val="tx2"/>
                </a:solidFill>
                <a:latin typeface="Arial" charset="0"/>
              </a:defRPr>
            </a:lvl9pPr>
          </a:lstStyle>
          <a:p>
            <a:pPr>
              <a:lnSpc>
                <a:spcPct val="100000"/>
              </a:lnSpc>
            </a:pPr>
            <a:endParaRPr lang="en-US" altLang="en-US" sz="3500" i="1">
              <a:solidFill>
                <a:schemeClr val="tx1"/>
              </a:solidFill>
            </a:endParaRPr>
          </a:p>
        </p:txBody>
      </p:sp>
      <p:sp>
        <p:nvSpPr>
          <p:cNvPr id="448515" name="Rectangle 3"/>
          <p:cNvSpPr>
            <a:spLocks noChangeArrowheads="1"/>
          </p:cNvSpPr>
          <p:nvPr/>
        </p:nvSpPr>
        <p:spPr bwMode="auto">
          <a:xfrm>
            <a:off x="457200" y="1143000"/>
            <a:ext cx="8229600" cy="1447800"/>
          </a:xfrm>
          <a:prstGeom prst="rect">
            <a:avLst/>
          </a:prstGeom>
          <a:solidFill>
            <a:srgbClr val="E2F4FE"/>
          </a:solidFill>
          <a:ln>
            <a:noFill/>
          </a:ln>
          <a:extLst>
            <a:ext uri="{91240B29-F687-4F45-9708-019B960494DF}">
              <a14:hiddenLine xmlns:a14="http://schemas.microsoft.com/office/drawing/2010/main" w="9525">
                <a:solidFill>
                  <a:srgbClr val="FFFF99"/>
                </a:solidFill>
                <a:miter lim="800000"/>
                <a:headEnd/>
                <a:tailEnd/>
              </a14:hiddenLine>
            </a:ext>
          </a:extLst>
        </p:spPr>
        <p:txBody>
          <a:bodyPr/>
          <a:lstStyle>
            <a:lvl1pPr marL="233363" indent="-233363" algn="ctr">
              <a:defRPr sz="3200">
                <a:solidFill>
                  <a:schemeClr val="tx1"/>
                </a:solidFill>
                <a:latin typeface="Arial" charset="0"/>
              </a:defRPr>
            </a:lvl1pPr>
            <a:lvl2pPr algn="ctr">
              <a:defRPr sz="2800">
                <a:solidFill>
                  <a:schemeClr val="tx1"/>
                </a:solidFill>
                <a:latin typeface="Arial" charset="0"/>
              </a:defRPr>
            </a:lvl2pPr>
            <a:lvl3pPr algn="ctr">
              <a:defRPr sz="2400">
                <a:solidFill>
                  <a:schemeClr val="tx1"/>
                </a:solidFill>
                <a:latin typeface="Arial" charset="0"/>
              </a:defRPr>
            </a:lvl3pPr>
            <a:lvl4pPr algn="ctr">
              <a:defRPr sz="2000">
                <a:solidFill>
                  <a:schemeClr val="tx1"/>
                </a:solidFill>
                <a:latin typeface="Arial" charset="0"/>
              </a:defRPr>
            </a:lvl4pPr>
            <a:lvl5pPr algn="ctr">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pPr algn="l">
              <a:lnSpc>
                <a:spcPct val="100000"/>
              </a:lnSpc>
              <a:spcBef>
                <a:spcPct val="0"/>
              </a:spcBef>
              <a:spcAft>
                <a:spcPct val="30000"/>
              </a:spcAft>
            </a:pPr>
            <a:r>
              <a:rPr lang="en-US" altLang="en-US" sz="2000" b="1" i="1" dirty="0"/>
              <a:t>Suez Canal</a:t>
            </a:r>
            <a:endParaRPr lang="en-US" altLang="en-US" sz="2400" b="1" i="1" dirty="0"/>
          </a:p>
          <a:p>
            <a:pPr algn="l">
              <a:lnSpc>
                <a:spcPct val="100000"/>
              </a:lnSpc>
              <a:spcBef>
                <a:spcPct val="0"/>
              </a:spcBef>
              <a:spcAft>
                <a:spcPct val="30000"/>
              </a:spcAft>
              <a:buFontTx/>
              <a:buChar char="•"/>
            </a:pPr>
            <a:r>
              <a:rPr lang="en-US" altLang="en-US" sz="1800" dirty="0"/>
              <a:t>1956, Egypt angered West by taking over Suez Canal</a:t>
            </a:r>
          </a:p>
          <a:p>
            <a:pPr algn="l">
              <a:lnSpc>
                <a:spcPct val="100000"/>
              </a:lnSpc>
              <a:spcBef>
                <a:spcPct val="0"/>
              </a:spcBef>
              <a:spcAft>
                <a:spcPct val="30000"/>
              </a:spcAft>
              <a:buFontTx/>
              <a:buChar char="•"/>
            </a:pPr>
            <a:r>
              <a:rPr lang="en-US" altLang="en-US" sz="1800" dirty="0"/>
              <a:t>Britain, France, Israel attacked Egypt; Soviet Union would take Egypt’s side</a:t>
            </a:r>
          </a:p>
          <a:p>
            <a:pPr algn="l">
              <a:lnSpc>
                <a:spcPct val="100000"/>
              </a:lnSpc>
              <a:spcBef>
                <a:spcPct val="0"/>
              </a:spcBef>
              <a:spcAft>
                <a:spcPct val="30000"/>
              </a:spcAft>
              <a:buFontTx/>
              <a:buChar char="•"/>
            </a:pPr>
            <a:r>
              <a:rPr lang="en-US" altLang="en-US" sz="1800" dirty="0"/>
              <a:t>U.S. demanded Western allies halt attack; conflict came to end</a:t>
            </a:r>
          </a:p>
        </p:txBody>
      </p:sp>
      <p:sp>
        <p:nvSpPr>
          <p:cNvPr id="448516" name="Rectangle 4"/>
          <p:cNvSpPr>
            <a:spLocks noChangeArrowheads="1"/>
          </p:cNvSpPr>
          <p:nvPr/>
        </p:nvSpPr>
        <p:spPr bwMode="auto">
          <a:xfrm>
            <a:off x="457200" y="4343400"/>
            <a:ext cx="8229600" cy="1524000"/>
          </a:xfrm>
          <a:prstGeom prst="rect">
            <a:avLst/>
          </a:prstGeom>
          <a:solidFill>
            <a:srgbClr val="80B3D0"/>
          </a:solidFill>
          <a:ln>
            <a:noFill/>
          </a:ln>
          <a:extLst>
            <a:ext uri="{91240B29-F687-4F45-9708-019B960494DF}">
              <a14:hiddenLine xmlns:a14="http://schemas.microsoft.com/office/drawing/2010/main" w="9525">
                <a:solidFill>
                  <a:srgbClr val="FFFF99"/>
                </a:solidFill>
                <a:miter lim="800000"/>
                <a:headEnd/>
                <a:tailEnd/>
              </a14:hiddenLine>
            </a:ext>
          </a:extLst>
        </p:spPr>
        <p:txBody>
          <a:bodyPr/>
          <a:lstStyle>
            <a:lvl1pPr marL="233363" indent="-233363" algn="ctr">
              <a:defRPr sz="3200">
                <a:solidFill>
                  <a:schemeClr val="tx1"/>
                </a:solidFill>
                <a:latin typeface="Arial" charset="0"/>
              </a:defRPr>
            </a:lvl1pPr>
            <a:lvl2pPr algn="ctr">
              <a:defRPr sz="2800">
                <a:solidFill>
                  <a:schemeClr val="tx1"/>
                </a:solidFill>
                <a:latin typeface="Arial" charset="0"/>
              </a:defRPr>
            </a:lvl2pPr>
            <a:lvl3pPr algn="ctr">
              <a:defRPr sz="2400">
                <a:solidFill>
                  <a:schemeClr val="tx1"/>
                </a:solidFill>
                <a:latin typeface="Arial" charset="0"/>
              </a:defRPr>
            </a:lvl3pPr>
            <a:lvl4pPr algn="ctr">
              <a:defRPr sz="2000">
                <a:solidFill>
                  <a:schemeClr val="tx1"/>
                </a:solidFill>
                <a:latin typeface="Arial" charset="0"/>
              </a:defRPr>
            </a:lvl4pPr>
            <a:lvl5pPr algn="ctr">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pPr algn="l">
              <a:lnSpc>
                <a:spcPct val="100000"/>
              </a:lnSpc>
              <a:spcBef>
                <a:spcPct val="0"/>
              </a:spcBef>
              <a:spcAft>
                <a:spcPct val="30000"/>
              </a:spcAft>
            </a:pPr>
            <a:r>
              <a:rPr lang="en-US" altLang="en-US" sz="2000" b="1" i="1"/>
              <a:t>Angola</a:t>
            </a:r>
            <a:endParaRPr lang="en-US" altLang="en-US" sz="2400" b="1" i="1"/>
          </a:p>
          <a:p>
            <a:pPr algn="l">
              <a:lnSpc>
                <a:spcPct val="100000"/>
              </a:lnSpc>
              <a:spcBef>
                <a:spcPct val="0"/>
              </a:spcBef>
              <a:spcAft>
                <a:spcPct val="30000"/>
              </a:spcAft>
              <a:buFontTx/>
              <a:buChar char="•"/>
            </a:pPr>
            <a:r>
              <a:rPr lang="en-US" altLang="en-US" sz="1800"/>
              <a:t>1975, Angola won independence from Portugal</a:t>
            </a:r>
          </a:p>
          <a:p>
            <a:pPr algn="l">
              <a:lnSpc>
                <a:spcPct val="100000"/>
              </a:lnSpc>
              <a:spcBef>
                <a:spcPct val="0"/>
              </a:spcBef>
              <a:spcAft>
                <a:spcPct val="30000"/>
              </a:spcAft>
              <a:buFontTx/>
              <a:buChar char="•"/>
            </a:pPr>
            <a:r>
              <a:rPr lang="en-US" altLang="en-US" sz="1800"/>
              <a:t>U.S., Soviet Union supported opposing sides in ensuing civil war which lasted until 1991</a:t>
            </a:r>
          </a:p>
        </p:txBody>
      </p:sp>
      <p:sp>
        <p:nvSpPr>
          <p:cNvPr id="448517" name="Rectangle 5"/>
          <p:cNvSpPr>
            <a:spLocks noChangeArrowheads="1"/>
          </p:cNvSpPr>
          <p:nvPr/>
        </p:nvSpPr>
        <p:spPr bwMode="auto">
          <a:xfrm>
            <a:off x="457200" y="2743200"/>
            <a:ext cx="8229600" cy="1447800"/>
          </a:xfrm>
          <a:prstGeom prst="rect">
            <a:avLst/>
          </a:prstGeom>
          <a:solidFill>
            <a:srgbClr val="B8D9EC"/>
          </a:solidFill>
          <a:ln>
            <a:noFill/>
          </a:ln>
          <a:extLst>
            <a:ext uri="{91240B29-F687-4F45-9708-019B960494DF}">
              <a14:hiddenLine xmlns:a14="http://schemas.microsoft.com/office/drawing/2010/main" w="9525">
                <a:solidFill>
                  <a:srgbClr val="FFFF99"/>
                </a:solidFill>
                <a:miter lim="800000"/>
                <a:headEnd/>
                <a:tailEnd/>
              </a14:hiddenLine>
            </a:ext>
          </a:extLst>
        </p:spPr>
        <p:txBody>
          <a:bodyPr/>
          <a:lstStyle>
            <a:lvl1pPr marL="233363" indent="-233363" algn="ctr">
              <a:defRPr sz="3200">
                <a:solidFill>
                  <a:schemeClr val="tx1"/>
                </a:solidFill>
                <a:latin typeface="Arial" charset="0"/>
              </a:defRPr>
            </a:lvl1pPr>
            <a:lvl2pPr algn="ctr">
              <a:defRPr sz="2800">
                <a:solidFill>
                  <a:schemeClr val="tx1"/>
                </a:solidFill>
                <a:latin typeface="Arial" charset="0"/>
              </a:defRPr>
            </a:lvl2pPr>
            <a:lvl3pPr algn="ctr">
              <a:defRPr sz="2400">
                <a:solidFill>
                  <a:schemeClr val="tx1"/>
                </a:solidFill>
                <a:latin typeface="Arial" charset="0"/>
              </a:defRPr>
            </a:lvl3pPr>
            <a:lvl4pPr algn="ctr">
              <a:defRPr sz="2000">
                <a:solidFill>
                  <a:schemeClr val="tx1"/>
                </a:solidFill>
                <a:latin typeface="Arial" charset="0"/>
              </a:defRPr>
            </a:lvl4pPr>
            <a:lvl5pPr algn="ctr">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pPr algn="l">
              <a:lnSpc>
                <a:spcPct val="100000"/>
              </a:lnSpc>
              <a:spcBef>
                <a:spcPct val="0"/>
              </a:spcBef>
              <a:spcAft>
                <a:spcPct val="30000"/>
              </a:spcAft>
            </a:pPr>
            <a:r>
              <a:rPr lang="en-US" altLang="en-US" sz="2000" b="1" i="1"/>
              <a:t>The Congo</a:t>
            </a:r>
            <a:endParaRPr lang="en-US" altLang="en-US" sz="2400" i="1"/>
          </a:p>
          <a:p>
            <a:pPr algn="l">
              <a:lnSpc>
                <a:spcPct val="100000"/>
              </a:lnSpc>
              <a:spcBef>
                <a:spcPct val="0"/>
              </a:spcBef>
              <a:spcAft>
                <a:spcPct val="30000"/>
              </a:spcAft>
              <a:buFontTx/>
              <a:buChar char="•"/>
            </a:pPr>
            <a:r>
              <a:rPr lang="en-US" altLang="en-US" sz="1800"/>
              <a:t>Ending of European colonial rule in Africa brought superpower involvement</a:t>
            </a:r>
          </a:p>
          <a:p>
            <a:pPr algn="l">
              <a:lnSpc>
                <a:spcPct val="100000"/>
              </a:lnSpc>
              <a:spcBef>
                <a:spcPct val="0"/>
              </a:spcBef>
              <a:spcAft>
                <a:spcPct val="30000"/>
              </a:spcAft>
              <a:buFontTx/>
              <a:buChar char="•"/>
            </a:pPr>
            <a:r>
              <a:rPr lang="en-US" altLang="en-US" sz="1800"/>
              <a:t>1960 Belgium ended control of Congo; U.S., other western countries supported military dictator Joseph Mobutu as good ally against Soviet Union</a:t>
            </a:r>
          </a:p>
        </p:txBody>
      </p:sp>
      <p:sp>
        <p:nvSpPr>
          <p:cNvPr id="448518" name="Rectangle 6"/>
          <p:cNvSpPr>
            <a:spLocks noChangeArrowheads="1"/>
          </p:cNvSpPr>
          <p:nvPr/>
        </p:nvSpPr>
        <p:spPr bwMode="auto">
          <a:xfrm>
            <a:off x="609600" y="6096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spcBef>
                <a:spcPct val="0"/>
              </a:spcBef>
              <a:defRPr sz="2800" b="1">
                <a:solidFill>
                  <a:schemeClr val="tx2"/>
                </a:solidFill>
                <a:latin typeface="Arial" charset="0"/>
              </a:defRPr>
            </a:lvl1pPr>
            <a:lvl2pPr algn="ctr">
              <a:spcBef>
                <a:spcPct val="0"/>
              </a:spcBef>
              <a:defRPr sz="2800" b="1">
                <a:solidFill>
                  <a:schemeClr val="tx2"/>
                </a:solidFill>
                <a:latin typeface="Arial" charset="0"/>
              </a:defRPr>
            </a:lvl2pPr>
            <a:lvl3pPr algn="ctr">
              <a:spcBef>
                <a:spcPct val="0"/>
              </a:spcBef>
              <a:defRPr sz="2800" b="1">
                <a:solidFill>
                  <a:schemeClr val="tx2"/>
                </a:solidFill>
                <a:latin typeface="Arial" charset="0"/>
              </a:defRPr>
            </a:lvl3pPr>
            <a:lvl4pPr algn="ctr">
              <a:spcBef>
                <a:spcPct val="0"/>
              </a:spcBef>
              <a:defRPr sz="2800" b="1">
                <a:solidFill>
                  <a:schemeClr val="tx2"/>
                </a:solidFill>
                <a:latin typeface="Arial" charset="0"/>
              </a:defRPr>
            </a:lvl4pPr>
            <a:lvl5pPr algn="ctr">
              <a:spcBef>
                <a:spcPct val="0"/>
              </a:spcBef>
              <a:defRPr sz="2800" b="1">
                <a:solidFill>
                  <a:schemeClr val="tx2"/>
                </a:solidFill>
                <a:latin typeface="Arial" charset="0"/>
              </a:defRPr>
            </a:lvl5pPr>
            <a:lvl6pPr marL="457200" algn="ctr" fontAlgn="base">
              <a:spcBef>
                <a:spcPct val="0"/>
              </a:spcBef>
              <a:spcAft>
                <a:spcPct val="0"/>
              </a:spcAft>
              <a:defRPr sz="2800" b="1">
                <a:solidFill>
                  <a:schemeClr val="tx2"/>
                </a:solidFill>
                <a:latin typeface="Arial" charset="0"/>
              </a:defRPr>
            </a:lvl6pPr>
            <a:lvl7pPr marL="914400" algn="ctr" fontAlgn="base">
              <a:spcBef>
                <a:spcPct val="0"/>
              </a:spcBef>
              <a:spcAft>
                <a:spcPct val="0"/>
              </a:spcAft>
              <a:defRPr sz="2800" b="1">
                <a:solidFill>
                  <a:schemeClr val="tx2"/>
                </a:solidFill>
                <a:latin typeface="Arial" charset="0"/>
              </a:defRPr>
            </a:lvl7pPr>
            <a:lvl8pPr marL="1371600" algn="ctr" fontAlgn="base">
              <a:spcBef>
                <a:spcPct val="0"/>
              </a:spcBef>
              <a:spcAft>
                <a:spcPct val="0"/>
              </a:spcAft>
              <a:defRPr sz="2800" b="1">
                <a:solidFill>
                  <a:schemeClr val="tx2"/>
                </a:solidFill>
                <a:latin typeface="Arial" charset="0"/>
              </a:defRPr>
            </a:lvl8pPr>
            <a:lvl9pPr marL="1828800" algn="ctr" fontAlgn="base">
              <a:spcBef>
                <a:spcPct val="0"/>
              </a:spcBef>
              <a:spcAft>
                <a:spcPct val="0"/>
              </a:spcAft>
              <a:defRPr sz="2800" b="1">
                <a:solidFill>
                  <a:schemeClr val="tx2"/>
                </a:solidFill>
                <a:latin typeface="Arial" charset="0"/>
              </a:defRPr>
            </a:lvl9pPr>
          </a:lstStyle>
          <a:p>
            <a:pPr>
              <a:lnSpc>
                <a:spcPct val="100000"/>
              </a:lnSpc>
            </a:pPr>
            <a:r>
              <a:rPr lang="en-US" altLang="en-US"/>
              <a:t>Other Cold War Conflicts</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15166003"/>
      </p:ext>
    </p:extLst>
  </p:cSld>
  <p:clrMapOvr>
    <a:masterClrMapping/>
  </p:clrMapOvr>
  <mc:AlternateContent xmlns:mc="http://schemas.openxmlformats.org/markup-compatibility/2006">
    <mc:Choice xmlns:p14="http://schemas.microsoft.com/office/powerpoint/2010/main" Requires="p14">
      <p:transition spd="slow" p14:dur="2000" advTm="19627"/>
    </mc:Choice>
    <mc:Fallback>
      <p:transition spd="slow" advTm="19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448517"/>
                                        </p:tgtEl>
                                        <p:attrNameLst>
                                          <p:attrName>style.visibility</p:attrName>
                                        </p:attrNameLst>
                                      </p:cBhvr>
                                      <p:to>
                                        <p:strVal val="visible"/>
                                      </p:to>
                                    </p:set>
                                    <p:animEffect transition="in" filter="wipe(up)">
                                      <p:cBhvr>
                                        <p:cTn id="11" dur="500"/>
                                        <p:tgtEl>
                                          <p:spTgt spid="4485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48516"/>
                                        </p:tgtEl>
                                        <p:attrNameLst>
                                          <p:attrName>style.visibility</p:attrName>
                                        </p:attrNameLst>
                                      </p:cBhvr>
                                      <p:to>
                                        <p:strVal val="visible"/>
                                      </p:to>
                                    </p:set>
                                    <p:animEffect transition="in" filter="wipe(up)">
                                      <p:cBhvr>
                                        <p:cTn id="16" dur="500"/>
                                        <p:tgtEl>
                                          <p:spTgt spid="4485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448516" grpId="0" animBg="1"/>
      <p:bldP spid="44851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50562" name="Group 2"/>
          <p:cNvGrpSpPr>
            <a:grpSpLocks/>
          </p:cNvGrpSpPr>
          <p:nvPr/>
        </p:nvGrpSpPr>
        <p:grpSpPr bwMode="auto">
          <a:xfrm>
            <a:off x="4660900" y="1143000"/>
            <a:ext cx="4025900" cy="4724400"/>
            <a:chOff x="384" y="624"/>
            <a:chExt cx="1632" cy="3120"/>
          </a:xfrm>
        </p:grpSpPr>
        <p:sp>
          <p:nvSpPr>
            <p:cNvPr id="450563" name="Text Box 3"/>
            <p:cNvSpPr txBox="1">
              <a:spLocks noChangeArrowheads="1"/>
            </p:cNvSpPr>
            <p:nvPr/>
          </p:nvSpPr>
          <p:spPr bwMode="auto">
            <a:xfrm>
              <a:off x="384" y="960"/>
              <a:ext cx="1632" cy="2784"/>
            </a:xfrm>
            <a:prstGeom prst="rect">
              <a:avLst/>
            </a:prstGeom>
            <a:solidFill>
              <a:srgbClr val="F29699"/>
            </a:solidFill>
            <a:ln>
              <a:noFill/>
            </a:ln>
            <a:effectLst/>
            <a:extLst>
              <a:ext uri="{91240B29-F687-4F45-9708-019B960494DF}">
                <a14:hiddenLine xmlns:a14="http://schemas.microsoft.com/office/drawing/2010/main" w="9525">
                  <a:solidFill>
                    <a:srgbClr val="F29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indent="-228600" eaLnBrk="0" hangingPunct="0">
                <a:spcBef>
                  <a:spcPct val="0"/>
                </a:spcBef>
                <a:defRPr sz="2400">
                  <a:solidFill>
                    <a:schemeClr val="tx1"/>
                  </a:solidFill>
                  <a:latin typeface="Times" pitchFamily="20" charset="0"/>
                </a:defRPr>
              </a:lvl1pPr>
              <a:lvl2pPr marL="2984500" indent="-457200" eaLnBrk="0" hangingPunct="0">
                <a:spcBef>
                  <a:spcPct val="0"/>
                </a:spcBef>
                <a:defRPr sz="2400">
                  <a:solidFill>
                    <a:schemeClr val="tx1"/>
                  </a:solidFill>
                  <a:latin typeface="Times" pitchFamily="20" charset="0"/>
                </a:defRPr>
              </a:lvl2pPr>
              <a:lvl3pPr marL="3098800" indent="-457200" eaLnBrk="0" hangingPunct="0">
                <a:spcBef>
                  <a:spcPct val="0"/>
                </a:spcBef>
                <a:defRPr sz="2400">
                  <a:solidFill>
                    <a:schemeClr val="tx1"/>
                  </a:solidFill>
                  <a:latin typeface="Times" pitchFamily="20" charset="0"/>
                </a:defRPr>
              </a:lvl3pPr>
              <a:lvl4pPr marL="3213100" indent="-457200" eaLnBrk="0" hangingPunct="0">
                <a:spcBef>
                  <a:spcPct val="0"/>
                </a:spcBef>
                <a:defRPr sz="2400">
                  <a:solidFill>
                    <a:schemeClr val="tx1"/>
                  </a:solidFill>
                  <a:latin typeface="Times" pitchFamily="20" charset="0"/>
                </a:defRPr>
              </a:lvl4pPr>
              <a:lvl5pPr marL="3327400" indent="-457200" eaLnBrk="0" hangingPunct="0">
                <a:spcBef>
                  <a:spcPct val="0"/>
                </a:spcBef>
                <a:defRPr sz="2400">
                  <a:solidFill>
                    <a:schemeClr val="tx1"/>
                  </a:solidFill>
                  <a:latin typeface="Times" pitchFamily="20" charset="0"/>
                </a:defRPr>
              </a:lvl5pPr>
              <a:lvl6pPr marL="3784600" indent="-457200" eaLnBrk="0" fontAlgn="base" hangingPunct="0">
                <a:spcBef>
                  <a:spcPct val="0"/>
                </a:spcBef>
                <a:spcAft>
                  <a:spcPct val="0"/>
                </a:spcAft>
                <a:defRPr sz="2400">
                  <a:solidFill>
                    <a:schemeClr val="tx1"/>
                  </a:solidFill>
                  <a:latin typeface="Times" pitchFamily="20" charset="0"/>
                </a:defRPr>
              </a:lvl6pPr>
              <a:lvl7pPr marL="4241800" indent="-457200" eaLnBrk="0" fontAlgn="base" hangingPunct="0">
                <a:spcBef>
                  <a:spcPct val="0"/>
                </a:spcBef>
                <a:spcAft>
                  <a:spcPct val="0"/>
                </a:spcAft>
                <a:defRPr sz="2400">
                  <a:solidFill>
                    <a:schemeClr val="tx1"/>
                  </a:solidFill>
                  <a:latin typeface="Times" pitchFamily="20" charset="0"/>
                </a:defRPr>
              </a:lvl7pPr>
              <a:lvl8pPr marL="4699000" indent="-457200" eaLnBrk="0" fontAlgn="base" hangingPunct="0">
                <a:spcBef>
                  <a:spcPct val="0"/>
                </a:spcBef>
                <a:spcAft>
                  <a:spcPct val="0"/>
                </a:spcAft>
                <a:defRPr sz="2400">
                  <a:solidFill>
                    <a:schemeClr val="tx1"/>
                  </a:solidFill>
                  <a:latin typeface="Times" pitchFamily="20" charset="0"/>
                </a:defRPr>
              </a:lvl8pPr>
              <a:lvl9pPr marL="5156200" indent="-457200" eaLnBrk="0" fontAlgn="base" hangingPunct="0">
                <a:spcBef>
                  <a:spcPct val="0"/>
                </a:spcBef>
                <a:spcAft>
                  <a:spcPct val="0"/>
                </a:spcAft>
                <a:defRPr sz="2400">
                  <a:solidFill>
                    <a:schemeClr val="tx1"/>
                  </a:solidFill>
                  <a:latin typeface="Times" pitchFamily="20" charset="0"/>
                </a:defRPr>
              </a:lvl9pPr>
            </a:lstStyle>
            <a:p>
              <a:pPr eaLnBrk="1" hangingPunct="1">
                <a:lnSpc>
                  <a:spcPct val="100000"/>
                </a:lnSpc>
                <a:spcAft>
                  <a:spcPct val="5000"/>
                </a:spcAft>
                <a:buFontTx/>
                <a:buChar char="•"/>
              </a:pPr>
              <a:r>
                <a:rPr lang="en-US" altLang="en-US" sz="2000">
                  <a:latin typeface="Arial" charset="0"/>
                </a:rPr>
                <a:t>Many countries sought to avoid being caught up in worldwide rivalry between superpowers</a:t>
              </a:r>
            </a:p>
            <a:p>
              <a:pPr eaLnBrk="1" hangingPunct="1">
                <a:lnSpc>
                  <a:spcPct val="100000"/>
                </a:lnSpc>
                <a:spcAft>
                  <a:spcPct val="5000"/>
                </a:spcAft>
                <a:buFontTx/>
                <a:buChar char="•"/>
              </a:pPr>
              <a:endParaRPr lang="en-US" altLang="en-US" sz="2000">
                <a:latin typeface="Arial" charset="0"/>
              </a:endParaRPr>
            </a:p>
            <a:p>
              <a:pPr eaLnBrk="1" hangingPunct="1">
                <a:lnSpc>
                  <a:spcPct val="100000"/>
                </a:lnSpc>
                <a:spcAft>
                  <a:spcPct val="5000"/>
                </a:spcAft>
                <a:buFontTx/>
                <a:buChar char="•"/>
              </a:pPr>
              <a:r>
                <a:rPr lang="en-US" altLang="en-US" sz="2000">
                  <a:latin typeface="Arial" charset="0"/>
                </a:rPr>
                <a:t>Beginning in 1950s, number of nations refused to support either side</a:t>
              </a:r>
            </a:p>
            <a:p>
              <a:pPr eaLnBrk="1" hangingPunct="1">
                <a:lnSpc>
                  <a:spcPct val="100000"/>
                </a:lnSpc>
                <a:spcAft>
                  <a:spcPct val="5000"/>
                </a:spcAft>
                <a:buFontTx/>
                <a:buChar char="•"/>
              </a:pPr>
              <a:endParaRPr lang="en-US" altLang="en-US" sz="2000">
                <a:latin typeface="Arial" charset="0"/>
              </a:endParaRPr>
            </a:p>
            <a:p>
              <a:pPr eaLnBrk="1" hangingPunct="1">
                <a:lnSpc>
                  <a:spcPct val="100000"/>
                </a:lnSpc>
                <a:spcAft>
                  <a:spcPct val="5000"/>
                </a:spcAft>
                <a:buFontTx/>
                <a:buChar char="•"/>
              </a:pPr>
              <a:r>
                <a:rPr lang="en-US" altLang="en-US" sz="2000">
                  <a:latin typeface="Arial" charset="0"/>
                </a:rPr>
                <a:t>So-called </a:t>
              </a:r>
              <a:r>
                <a:rPr lang="en-US" altLang="en-US" sz="2000" b="1">
                  <a:latin typeface="Arial" charset="0"/>
                </a:rPr>
                <a:t>nonaligned nations</a:t>
              </a:r>
              <a:r>
                <a:rPr lang="en-US" altLang="en-US" sz="2000">
                  <a:latin typeface="Arial" charset="0"/>
                </a:rPr>
                <a:t> sought to use combined strength to promote interests of poorer countries</a:t>
              </a:r>
            </a:p>
          </p:txBody>
        </p:sp>
        <p:sp>
          <p:nvSpPr>
            <p:cNvPr id="450564" name="Text Box 4"/>
            <p:cNvSpPr txBox="1">
              <a:spLocks noChangeArrowheads="1"/>
            </p:cNvSpPr>
            <p:nvPr/>
          </p:nvSpPr>
          <p:spPr bwMode="auto">
            <a:xfrm>
              <a:off x="384" y="624"/>
              <a:ext cx="1632" cy="336"/>
            </a:xfrm>
            <a:prstGeom prst="rect">
              <a:avLst/>
            </a:prstGeom>
            <a:solidFill>
              <a:srgbClr val="F29699"/>
            </a:solidFill>
            <a:ln>
              <a:noFill/>
            </a:ln>
            <a:effectLst/>
            <a:extLst>
              <a:ext uri="{91240B29-F687-4F45-9708-019B960494DF}">
                <a14:hiddenLine xmlns:a14="http://schemas.microsoft.com/office/drawing/2010/main" w="9525">
                  <a:solidFill>
                    <a:srgbClr val="F29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0"/>
                </a:spcBef>
                <a:defRPr sz="2400">
                  <a:solidFill>
                    <a:schemeClr val="tx1"/>
                  </a:solidFill>
                  <a:latin typeface="Times" pitchFamily="20" charset="0"/>
                </a:defRPr>
              </a:lvl1pPr>
              <a:lvl2pPr marL="1028700" eaLnBrk="0" hangingPunct="0">
                <a:spcBef>
                  <a:spcPct val="0"/>
                </a:spcBef>
                <a:defRPr sz="2400">
                  <a:solidFill>
                    <a:schemeClr val="tx1"/>
                  </a:solidFill>
                  <a:latin typeface="Times" pitchFamily="20" charset="0"/>
                </a:defRPr>
              </a:lvl2pPr>
              <a:lvl3pPr marL="1143000" eaLnBrk="0" hangingPunct="0">
                <a:spcBef>
                  <a:spcPct val="0"/>
                </a:spcBef>
                <a:defRPr sz="2400">
                  <a:solidFill>
                    <a:schemeClr val="tx1"/>
                  </a:solidFill>
                  <a:latin typeface="Times" pitchFamily="20" charset="0"/>
                </a:defRPr>
              </a:lvl3pPr>
              <a:lvl4pPr eaLnBrk="0" hangingPunct="0">
                <a:spcBef>
                  <a:spcPct val="0"/>
                </a:spcBef>
                <a:defRPr sz="2400">
                  <a:solidFill>
                    <a:schemeClr val="tx1"/>
                  </a:solidFill>
                  <a:latin typeface="Times" pitchFamily="20" charset="0"/>
                </a:defRPr>
              </a:lvl4pPr>
              <a:lvl5pPr eaLnBrk="0" hangingPunct="0">
                <a:spcBef>
                  <a:spcPct val="0"/>
                </a:spcBef>
                <a:defRPr sz="2400">
                  <a:solidFill>
                    <a:schemeClr val="tx1"/>
                  </a:solidFill>
                  <a:latin typeface="Times" pitchFamily="20" charset="0"/>
                </a:defRPr>
              </a:lvl5pPr>
              <a:lvl6pPr eaLnBrk="0" fontAlgn="base" hangingPunct="0">
                <a:spcBef>
                  <a:spcPct val="0"/>
                </a:spcBef>
                <a:spcAft>
                  <a:spcPct val="0"/>
                </a:spcAft>
                <a:defRPr sz="2400">
                  <a:solidFill>
                    <a:schemeClr val="tx1"/>
                  </a:solidFill>
                  <a:latin typeface="Times" pitchFamily="20" charset="0"/>
                </a:defRPr>
              </a:lvl6pPr>
              <a:lvl7pPr eaLnBrk="0" fontAlgn="base" hangingPunct="0">
                <a:spcBef>
                  <a:spcPct val="0"/>
                </a:spcBef>
                <a:spcAft>
                  <a:spcPct val="0"/>
                </a:spcAft>
                <a:defRPr sz="2400">
                  <a:solidFill>
                    <a:schemeClr val="tx1"/>
                  </a:solidFill>
                  <a:latin typeface="Times" pitchFamily="20" charset="0"/>
                </a:defRPr>
              </a:lvl7pPr>
              <a:lvl8pPr eaLnBrk="0" fontAlgn="base" hangingPunct="0">
                <a:spcBef>
                  <a:spcPct val="0"/>
                </a:spcBef>
                <a:spcAft>
                  <a:spcPct val="0"/>
                </a:spcAft>
                <a:defRPr sz="2400">
                  <a:solidFill>
                    <a:schemeClr val="tx1"/>
                  </a:solidFill>
                  <a:latin typeface="Times" pitchFamily="20" charset="0"/>
                </a:defRPr>
              </a:lvl8pPr>
              <a:lvl9pPr eaLnBrk="0" fontAlgn="base" hangingPunct="0">
                <a:spcBef>
                  <a:spcPct val="0"/>
                </a:spcBef>
                <a:spcAft>
                  <a:spcPct val="0"/>
                </a:spcAft>
                <a:defRPr sz="2400">
                  <a:solidFill>
                    <a:schemeClr val="tx1"/>
                  </a:solidFill>
                  <a:latin typeface="Times" pitchFamily="20" charset="0"/>
                </a:defRPr>
              </a:lvl9pPr>
            </a:lstStyle>
            <a:p>
              <a:pPr algn="ctr" eaLnBrk="1" hangingPunct="1">
                <a:lnSpc>
                  <a:spcPct val="100000"/>
                </a:lnSpc>
                <a:spcAft>
                  <a:spcPct val="5000"/>
                </a:spcAft>
              </a:pPr>
              <a:r>
                <a:rPr lang="en-US" altLang="en-US" sz="2000" b="1" i="1">
                  <a:latin typeface="Arial" charset="0"/>
                </a:rPr>
                <a:t>Nonaligned Nations</a:t>
              </a:r>
            </a:p>
          </p:txBody>
        </p:sp>
      </p:grpSp>
      <p:grpSp>
        <p:nvGrpSpPr>
          <p:cNvPr id="450565" name="Group 5"/>
          <p:cNvGrpSpPr>
            <a:grpSpLocks/>
          </p:cNvGrpSpPr>
          <p:nvPr/>
        </p:nvGrpSpPr>
        <p:grpSpPr bwMode="auto">
          <a:xfrm>
            <a:off x="457200" y="1143000"/>
            <a:ext cx="4025900" cy="4724400"/>
            <a:chOff x="384" y="624"/>
            <a:chExt cx="1632" cy="3120"/>
          </a:xfrm>
        </p:grpSpPr>
        <p:sp>
          <p:nvSpPr>
            <p:cNvPr id="450566" name="Text Box 6"/>
            <p:cNvSpPr txBox="1">
              <a:spLocks noChangeArrowheads="1"/>
            </p:cNvSpPr>
            <p:nvPr/>
          </p:nvSpPr>
          <p:spPr bwMode="auto">
            <a:xfrm>
              <a:off x="384" y="960"/>
              <a:ext cx="1632" cy="2784"/>
            </a:xfrm>
            <a:prstGeom prst="rect">
              <a:avLst/>
            </a:prstGeom>
            <a:solidFill>
              <a:srgbClr val="B8D9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indent="-228600" eaLnBrk="0" hangingPunct="0">
                <a:spcBef>
                  <a:spcPct val="0"/>
                </a:spcBef>
                <a:defRPr sz="2400">
                  <a:solidFill>
                    <a:schemeClr val="tx1"/>
                  </a:solidFill>
                  <a:latin typeface="Times" pitchFamily="20" charset="0"/>
                </a:defRPr>
              </a:lvl1pPr>
              <a:lvl2pPr marL="2984500" indent="-457200" eaLnBrk="0" hangingPunct="0">
                <a:spcBef>
                  <a:spcPct val="0"/>
                </a:spcBef>
                <a:defRPr sz="2400">
                  <a:solidFill>
                    <a:schemeClr val="tx1"/>
                  </a:solidFill>
                  <a:latin typeface="Times" pitchFamily="20" charset="0"/>
                </a:defRPr>
              </a:lvl2pPr>
              <a:lvl3pPr marL="3098800" indent="-457200" eaLnBrk="0" hangingPunct="0">
                <a:spcBef>
                  <a:spcPct val="0"/>
                </a:spcBef>
                <a:defRPr sz="2400">
                  <a:solidFill>
                    <a:schemeClr val="tx1"/>
                  </a:solidFill>
                  <a:latin typeface="Times" pitchFamily="20" charset="0"/>
                </a:defRPr>
              </a:lvl3pPr>
              <a:lvl4pPr marL="3213100" indent="-457200" eaLnBrk="0" hangingPunct="0">
                <a:spcBef>
                  <a:spcPct val="0"/>
                </a:spcBef>
                <a:defRPr sz="2400">
                  <a:solidFill>
                    <a:schemeClr val="tx1"/>
                  </a:solidFill>
                  <a:latin typeface="Times" pitchFamily="20" charset="0"/>
                </a:defRPr>
              </a:lvl4pPr>
              <a:lvl5pPr marL="3327400" indent="-457200" eaLnBrk="0" hangingPunct="0">
                <a:spcBef>
                  <a:spcPct val="0"/>
                </a:spcBef>
                <a:defRPr sz="2400">
                  <a:solidFill>
                    <a:schemeClr val="tx1"/>
                  </a:solidFill>
                  <a:latin typeface="Times" pitchFamily="20" charset="0"/>
                </a:defRPr>
              </a:lvl5pPr>
              <a:lvl6pPr marL="3784600" indent="-457200" eaLnBrk="0" fontAlgn="base" hangingPunct="0">
                <a:spcBef>
                  <a:spcPct val="0"/>
                </a:spcBef>
                <a:spcAft>
                  <a:spcPct val="0"/>
                </a:spcAft>
                <a:defRPr sz="2400">
                  <a:solidFill>
                    <a:schemeClr val="tx1"/>
                  </a:solidFill>
                  <a:latin typeface="Times" pitchFamily="20" charset="0"/>
                </a:defRPr>
              </a:lvl6pPr>
              <a:lvl7pPr marL="4241800" indent="-457200" eaLnBrk="0" fontAlgn="base" hangingPunct="0">
                <a:spcBef>
                  <a:spcPct val="0"/>
                </a:spcBef>
                <a:spcAft>
                  <a:spcPct val="0"/>
                </a:spcAft>
                <a:defRPr sz="2400">
                  <a:solidFill>
                    <a:schemeClr val="tx1"/>
                  </a:solidFill>
                  <a:latin typeface="Times" pitchFamily="20" charset="0"/>
                </a:defRPr>
              </a:lvl7pPr>
              <a:lvl8pPr marL="4699000" indent="-457200" eaLnBrk="0" fontAlgn="base" hangingPunct="0">
                <a:spcBef>
                  <a:spcPct val="0"/>
                </a:spcBef>
                <a:spcAft>
                  <a:spcPct val="0"/>
                </a:spcAft>
                <a:defRPr sz="2400">
                  <a:solidFill>
                    <a:schemeClr val="tx1"/>
                  </a:solidFill>
                  <a:latin typeface="Times" pitchFamily="20" charset="0"/>
                </a:defRPr>
              </a:lvl8pPr>
              <a:lvl9pPr marL="5156200" indent="-457200" eaLnBrk="0" fontAlgn="base" hangingPunct="0">
                <a:spcBef>
                  <a:spcPct val="0"/>
                </a:spcBef>
                <a:spcAft>
                  <a:spcPct val="0"/>
                </a:spcAft>
                <a:defRPr sz="2400">
                  <a:solidFill>
                    <a:schemeClr val="tx1"/>
                  </a:solidFill>
                  <a:latin typeface="Times" pitchFamily="20" charset="0"/>
                </a:defRPr>
              </a:lvl9pPr>
            </a:lstStyle>
            <a:p>
              <a:pPr eaLnBrk="1" hangingPunct="1">
                <a:lnSpc>
                  <a:spcPct val="100000"/>
                </a:lnSpc>
                <a:spcAft>
                  <a:spcPct val="5000"/>
                </a:spcAft>
                <a:buFontTx/>
                <a:buChar char="•"/>
              </a:pPr>
              <a:r>
                <a:rPr lang="en-US" altLang="en-US" sz="2000">
                  <a:latin typeface="Arial" charset="0"/>
                </a:rPr>
                <a:t>U.S. supported efforts to overthrow regimes allied with Soviet Union in Central, South America</a:t>
              </a:r>
            </a:p>
            <a:p>
              <a:pPr eaLnBrk="1" hangingPunct="1">
                <a:lnSpc>
                  <a:spcPct val="100000"/>
                </a:lnSpc>
                <a:spcAft>
                  <a:spcPct val="5000"/>
                </a:spcAft>
                <a:buFontTx/>
                <a:buChar char="•"/>
              </a:pPr>
              <a:endParaRPr lang="en-US" altLang="en-US" sz="2000">
                <a:latin typeface="Arial" charset="0"/>
              </a:endParaRPr>
            </a:p>
            <a:p>
              <a:pPr eaLnBrk="1" hangingPunct="1">
                <a:lnSpc>
                  <a:spcPct val="100000"/>
                </a:lnSpc>
                <a:spcAft>
                  <a:spcPct val="5000"/>
                </a:spcAft>
                <a:buFontTx/>
                <a:buChar char="•"/>
              </a:pPr>
              <a:r>
                <a:rPr lang="en-US" altLang="en-US" sz="2000">
                  <a:latin typeface="Arial" charset="0"/>
                </a:rPr>
                <a:t>1970s, U.S. secretly supported opposition to Chile’s socialist leader Salvador Allende, who was overthrown in 1973</a:t>
              </a:r>
            </a:p>
            <a:p>
              <a:pPr eaLnBrk="1" hangingPunct="1">
                <a:lnSpc>
                  <a:spcPct val="100000"/>
                </a:lnSpc>
                <a:spcAft>
                  <a:spcPct val="5000"/>
                </a:spcAft>
                <a:buFontTx/>
                <a:buChar char="•"/>
              </a:pPr>
              <a:endParaRPr lang="en-US" altLang="en-US" sz="2000">
                <a:latin typeface="Arial" charset="0"/>
              </a:endParaRPr>
            </a:p>
            <a:p>
              <a:pPr eaLnBrk="1" hangingPunct="1">
                <a:lnSpc>
                  <a:spcPct val="100000"/>
                </a:lnSpc>
                <a:spcAft>
                  <a:spcPct val="5000"/>
                </a:spcAft>
                <a:buFontTx/>
                <a:buChar char="•"/>
              </a:pPr>
              <a:r>
                <a:rPr lang="en-US" altLang="en-US" sz="2000">
                  <a:latin typeface="Arial" charset="0"/>
                </a:rPr>
                <a:t>1983, U.S. forces ousted Communist regime on island of Grenada</a:t>
              </a:r>
            </a:p>
          </p:txBody>
        </p:sp>
        <p:sp>
          <p:nvSpPr>
            <p:cNvPr id="450567" name="Text Box 7"/>
            <p:cNvSpPr txBox="1">
              <a:spLocks noChangeArrowheads="1"/>
            </p:cNvSpPr>
            <p:nvPr/>
          </p:nvSpPr>
          <p:spPr bwMode="auto">
            <a:xfrm>
              <a:off x="384" y="624"/>
              <a:ext cx="1632" cy="336"/>
            </a:xfrm>
            <a:prstGeom prst="rect">
              <a:avLst/>
            </a:prstGeom>
            <a:solidFill>
              <a:srgbClr val="B8D9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0"/>
                </a:spcBef>
                <a:defRPr sz="2400">
                  <a:solidFill>
                    <a:schemeClr val="tx1"/>
                  </a:solidFill>
                  <a:latin typeface="Times" pitchFamily="20" charset="0"/>
                </a:defRPr>
              </a:lvl1pPr>
              <a:lvl2pPr marL="1028700" eaLnBrk="0" hangingPunct="0">
                <a:spcBef>
                  <a:spcPct val="0"/>
                </a:spcBef>
                <a:defRPr sz="2400">
                  <a:solidFill>
                    <a:schemeClr val="tx1"/>
                  </a:solidFill>
                  <a:latin typeface="Times" pitchFamily="20" charset="0"/>
                </a:defRPr>
              </a:lvl2pPr>
              <a:lvl3pPr marL="1143000" eaLnBrk="0" hangingPunct="0">
                <a:spcBef>
                  <a:spcPct val="0"/>
                </a:spcBef>
                <a:defRPr sz="2400">
                  <a:solidFill>
                    <a:schemeClr val="tx1"/>
                  </a:solidFill>
                  <a:latin typeface="Times" pitchFamily="20" charset="0"/>
                </a:defRPr>
              </a:lvl3pPr>
              <a:lvl4pPr eaLnBrk="0" hangingPunct="0">
                <a:spcBef>
                  <a:spcPct val="0"/>
                </a:spcBef>
                <a:defRPr sz="2400">
                  <a:solidFill>
                    <a:schemeClr val="tx1"/>
                  </a:solidFill>
                  <a:latin typeface="Times" pitchFamily="20" charset="0"/>
                </a:defRPr>
              </a:lvl4pPr>
              <a:lvl5pPr eaLnBrk="0" hangingPunct="0">
                <a:spcBef>
                  <a:spcPct val="0"/>
                </a:spcBef>
                <a:defRPr sz="2400">
                  <a:solidFill>
                    <a:schemeClr val="tx1"/>
                  </a:solidFill>
                  <a:latin typeface="Times" pitchFamily="20" charset="0"/>
                </a:defRPr>
              </a:lvl5pPr>
              <a:lvl6pPr eaLnBrk="0" fontAlgn="base" hangingPunct="0">
                <a:spcBef>
                  <a:spcPct val="0"/>
                </a:spcBef>
                <a:spcAft>
                  <a:spcPct val="0"/>
                </a:spcAft>
                <a:defRPr sz="2400">
                  <a:solidFill>
                    <a:schemeClr val="tx1"/>
                  </a:solidFill>
                  <a:latin typeface="Times" pitchFamily="20" charset="0"/>
                </a:defRPr>
              </a:lvl6pPr>
              <a:lvl7pPr eaLnBrk="0" fontAlgn="base" hangingPunct="0">
                <a:spcBef>
                  <a:spcPct val="0"/>
                </a:spcBef>
                <a:spcAft>
                  <a:spcPct val="0"/>
                </a:spcAft>
                <a:defRPr sz="2400">
                  <a:solidFill>
                    <a:schemeClr val="tx1"/>
                  </a:solidFill>
                  <a:latin typeface="Times" pitchFamily="20" charset="0"/>
                </a:defRPr>
              </a:lvl7pPr>
              <a:lvl8pPr eaLnBrk="0" fontAlgn="base" hangingPunct="0">
                <a:spcBef>
                  <a:spcPct val="0"/>
                </a:spcBef>
                <a:spcAft>
                  <a:spcPct val="0"/>
                </a:spcAft>
                <a:defRPr sz="2400">
                  <a:solidFill>
                    <a:schemeClr val="tx1"/>
                  </a:solidFill>
                  <a:latin typeface="Times" pitchFamily="20" charset="0"/>
                </a:defRPr>
              </a:lvl8pPr>
              <a:lvl9pPr eaLnBrk="0" fontAlgn="base" hangingPunct="0">
                <a:spcBef>
                  <a:spcPct val="0"/>
                </a:spcBef>
                <a:spcAft>
                  <a:spcPct val="0"/>
                </a:spcAft>
                <a:defRPr sz="2400">
                  <a:solidFill>
                    <a:schemeClr val="tx1"/>
                  </a:solidFill>
                  <a:latin typeface="Times" pitchFamily="20" charset="0"/>
                </a:defRPr>
              </a:lvl9pPr>
            </a:lstStyle>
            <a:p>
              <a:pPr algn="ctr" eaLnBrk="1" hangingPunct="1">
                <a:lnSpc>
                  <a:spcPct val="100000"/>
                </a:lnSpc>
                <a:spcAft>
                  <a:spcPct val="5000"/>
                </a:spcAft>
              </a:pPr>
              <a:r>
                <a:rPr lang="en-US" altLang="en-US" sz="2000" b="1" i="1">
                  <a:latin typeface="Arial" charset="0"/>
                </a:rPr>
                <a:t>Central and South America</a:t>
              </a:r>
            </a:p>
          </p:txBody>
        </p:sp>
      </p:grpSp>
      <p:sp>
        <p:nvSpPr>
          <p:cNvPr id="450568" name="Rectangle 8"/>
          <p:cNvSpPr>
            <a:spLocks noChangeArrowheads="1"/>
          </p:cNvSpPr>
          <p:nvPr/>
        </p:nvSpPr>
        <p:spPr bwMode="auto">
          <a:xfrm>
            <a:off x="609600" y="6096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spcBef>
                <a:spcPct val="0"/>
              </a:spcBef>
              <a:defRPr sz="2800" b="1">
                <a:solidFill>
                  <a:schemeClr val="tx2"/>
                </a:solidFill>
                <a:latin typeface="Arial" charset="0"/>
              </a:defRPr>
            </a:lvl1pPr>
            <a:lvl2pPr algn="ctr">
              <a:spcBef>
                <a:spcPct val="0"/>
              </a:spcBef>
              <a:defRPr sz="2800" b="1">
                <a:solidFill>
                  <a:schemeClr val="tx2"/>
                </a:solidFill>
                <a:latin typeface="Arial" charset="0"/>
              </a:defRPr>
            </a:lvl2pPr>
            <a:lvl3pPr algn="ctr">
              <a:spcBef>
                <a:spcPct val="0"/>
              </a:spcBef>
              <a:defRPr sz="2800" b="1">
                <a:solidFill>
                  <a:schemeClr val="tx2"/>
                </a:solidFill>
                <a:latin typeface="Arial" charset="0"/>
              </a:defRPr>
            </a:lvl3pPr>
            <a:lvl4pPr algn="ctr">
              <a:spcBef>
                <a:spcPct val="0"/>
              </a:spcBef>
              <a:defRPr sz="2800" b="1">
                <a:solidFill>
                  <a:schemeClr val="tx2"/>
                </a:solidFill>
                <a:latin typeface="Arial" charset="0"/>
              </a:defRPr>
            </a:lvl4pPr>
            <a:lvl5pPr algn="ctr">
              <a:spcBef>
                <a:spcPct val="0"/>
              </a:spcBef>
              <a:defRPr sz="2800" b="1">
                <a:solidFill>
                  <a:schemeClr val="tx2"/>
                </a:solidFill>
                <a:latin typeface="Arial" charset="0"/>
              </a:defRPr>
            </a:lvl5pPr>
            <a:lvl6pPr marL="457200" algn="ctr" fontAlgn="base">
              <a:spcBef>
                <a:spcPct val="0"/>
              </a:spcBef>
              <a:spcAft>
                <a:spcPct val="0"/>
              </a:spcAft>
              <a:defRPr sz="2800" b="1">
                <a:solidFill>
                  <a:schemeClr val="tx2"/>
                </a:solidFill>
                <a:latin typeface="Arial" charset="0"/>
              </a:defRPr>
            </a:lvl6pPr>
            <a:lvl7pPr marL="914400" algn="ctr" fontAlgn="base">
              <a:spcBef>
                <a:spcPct val="0"/>
              </a:spcBef>
              <a:spcAft>
                <a:spcPct val="0"/>
              </a:spcAft>
              <a:defRPr sz="2800" b="1">
                <a:solidFill>
                  <a:schemeClr val="tx2"/>
                </a:solidFill>
                <a:latin typeface="Arial" charset="0"/>
              </a:defRPr>
            </a:lvl7pPr>
            <a:lvl8pPr marL="1371600" algn="ctr" fontAlgn="base">
              <a:spcBef>
                <a:spcPct val="0"/>
              </a:spcBef>
              <a:spcAft>
                <a:spcPct val="0"/>
              </a:spcAft>
              <a:defRPr sz="2800" b="1">
                <a:solidFill>
                  <a:schemeClr val="tx2"/>
                </a:solidFill>
                <a:latin typeface="Arial" charset="0"/>
              </a:defRPr>
            </a:lvl8pPr>
            <a:lvl9pPr marL="1828800" algn="ctr" fontAlgn="base">
              <a:spcBef>
                <a:spcPct val="0"/>
              </a:spcBef>
              <a:spcAft>
                <a:spcPct val="0"/>
              </a:spcAft>
              <a:defRPr sz="2800" b="1">
                <a:solidFill>
                  <a:schemeClr val="tx2"/>
                </a:solidFill>
                <a:latin typeface="Arial" charset="0"/>
              </a:defRPr>
            </a:lvl9pPr>
          </a:lstStyle>
          <a:p>
            <a:pPr>
              <a:lnSpc>
                <a:spcPct val="100000"/>
              </a:lnSpc>
            </a:pPr>
            <a:r>
              <a:rPr lang="en-US" altLang="en-US"/>
              <a:t>The Americas</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16089083"/>
      </p:ext>
    </p:extLst>
  </p:cSld>
  <p:clrMapOvr>
    <a:masterClrMapping/>
  </p:clrMapOvr>
  <mc:AlternateContent xmlns:mc="http://schemas.openxmlformats.org/markup-compatibility/2006">
    <mc:Choice xmlns:p14="http://schemas.microsoft.com/office/powerpoint/2010/main" Requires="p14">
      <p:transition spd="slow" p14:dur="2000" advTm="48563"/>
    </mc:Choice>
    <mc:Fallback>
      <p:transition spd="slow" advTm="48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2" fill="hold" nodeType="clickEffect">
                                  <p:stCondLst>
                                    <p:cond delay="0"/>
                                  </p:stCondLst>
                                  <p:childTnLst>
                                    <p:set>
                                      <p:cBhvr>
                                        <p:cTn id="10" dur="1" fill="hold">
                                          <p:stCondLst>
                                            <p:cond delay="0"/>
                                          </p:stCondLst>
                                        </p:cTn>
                                        <p:tgtEl>
                                          <p:spTgt spid="450562"/>
                                        </p:tgtEl>
                                        <p:attrNameLst>
                                          <p:attrName>style.visibility</p:attrName>
                                        </p:attrNameLst>
                                      </p:cBhvr>
                                      <p:to>
                                        <p:strVal val="visible"/>
                                      </p:to>
                                    </p:set>
                                    <p:animEffect transition="in" filter="wipe(right)">
                                      <p:cBhvr>
                                        <p:cTn id="11" dur="500"/>
                                        <p:tgtEl>
                                          <p:spTgt spid="45056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92162"/>
          </a:xfrm>
        </p:spPr>
        <p:txBody>
          <a:bodyPr/>
          <a:lstStyle/>
          <a:p>
            <a:r>
              <a:rPr lang="en-US" dirty="0" smtClean="0"/>
              <a:t>Arms </a:t>
            </a:r>
            <a:r>
              <a:rPr lang="en-US" dirty="0" smtClean="0"/>
              <a:t>Race: Nuclear Power Race</a:t>
            </a:r>
            <a:endParaRPr lang="en-US" dirty="0"/>
          </a:p>
        </p:txBody>
      </p:sp>
      <p:sp>
        <p:nvSpPr>
          <p:cNvPr id="6" name="Content Placeholder 5"/>
          <p:cNvSpPr>
            <a:spLocks noGrp="1"/>
          </p:cNvSpPr>
          <p:nvPr>
            <p:ph idx="1"/>
          </p:nvPr>
        </p:nvSpPr>
        <p:spPr>
          <a:xfrm>
            <a:off x="304800" y="1066800"/>
            <a:ext cx="8686799" cy="5638800"/>
          </a:xfrm>
        </p:spPr>
        <p:txBody>
          <a:bodyPr>
            <a:normAutofit fontScale="70000" lnSpcReduction="20000"/>
          </a:bodyPr>
          <a:lstStyle/>
          <a:p>
            <a:r>
              <a:rPr lang="en-US" sz="3800" b="1" dirty="0">
                <a:latin typeface="Times New Roman" panose="02020603050405020304" pitchFamily="18" charset="0"/>
                <a:cs typeface="Times New Roman" panose="02020603050405020304" pitchFamily="18" charset="0"/>
              </a:rPr>
              <a:t>During the </a:t>
            </a:r>
            <a:r>
              <a:rPr lang="en-US" sz="3800" b="1" dirty="0" smtClean="0">
                <a:latin typeface="Times New Roman" panose="02020603050405020304" pitchFamily="18" charset="0"/>
                <a:cs typeface="Times New Roman" panose="02020603050405020304" pitchFamily="18" charset="0"/>
              </a:rPr>
              <a:t>Cold War</a:t>
            </a:r>
            <a:r>
              <a:rPr lang="en-US" sz="3800" b="1" dirty="0">
                <a:latin typeface="Times New Roman" panose="02020603050405020304" pitchFamily="18" charset="0"/>
                <a:cs typeface="Times New Roman" panose="02020603050405020304" pitchFamily="18" charset="0"/>
              </a:rPr>
              <a:t> the United States and the Soviet Union became engaged in a nuclear arms race. They both spent billions and billions of dollars trying to build up huge stockpiles of nuclear weapons. </a:t>
            </a:r>
            <a:endParaRPr lang="en-US" sz="3800" b="1" dirty="0" smtClean="0">
              <a:latin typeface="Times New Roman" panose="02020603050405020304" pitchFamily="18" charset="0"/>
              <a:cs typeface="Times New Roman" panose="02020603050405020304" pitchFamily="18" charset="0"/>
            </a:endParaRPr>
          </a:p>
          <a:p>
            <a:r>
              <a:rPr lang="en-US" sz="3800" b="1" u="sng" dirty="0" smtClean="0">
                <a:latin typeface="Times New Roman" panose="02020603050405020304" pitchFamily="18" charset="0"/>
                <a:cs typeface="Times New Roman" panose="02020603050405020304" pitchFamily="18" charset="0"/>
              </a:rPr>
              <a:t>The </a:t>
            </a:r>
            <a:r>
              <a:rPr lang="en-US" sz="3800" b="1" u="sng" dirty="0">
                <a:latin typeface="Times New Roman" panose="02020603050405020304" pitchFamily="18" charset="0"/>
                <a:cs typeface="Times New Roman" panose="02020603050405020304" pitchFamily="18" charset="0"/>
              </a:rPr>
              <a:t>Nuclear </a:t>
            </a:r>
            <a:r>
              <a:rPr lang="en-US" sz="3800" b="1" u="sng" dirty="0" smtClean="0">
                <a:latin typeface="Times New Roman" panose="02020603050405020304" pitchFamily="18" charset="0"/>
                <a:cs typeface="Times New Roman" panose="02020603050405020304" pitchFamily="18" charset="0"/>
              </a:rPr>
              <a:t>Bomb, USA</a:t>
            </a:r>
            <a:r>
              <a:rPr lang="en-US" sz="3800" dirty="0" smtClean="0">
                <a:latin typeface="Times New Roman" panose="02020603050405020304" pitchFamily="18" charset="0"/>
                <a:cs typeface="Times New Roman" panose="02020603050405020304" pitchFamily="18" charset="0"/>
              </a:rPr>
              <a:t>: </a:t>
            </a:r>
            <a:r>
              <a:rPr lang="en-US" sz="3800" b="1" dirty="0" smtClean="0">
                <a:latin typeface="Times New Roman" panose="02020603050405020304" pitchFamily="18" charset="0"/>
                <a:cs typeface="Times New Roman" panose="02020603050405020304" pitchFamily="18" charset="0"/>
              </a:rPr>
              <a:t>The </a:t>
            </a:r>
            <a:r>
              <a:rPr lang="en-US" sz="3800" b="1" dirty="0">
                <a:latin typeface="Times New Roman" panose="02020603050405020304" pitchFamily="18" charset="0"/>
                <a:cs typeface="Times New Roman" panose="02020603050405020304" pitchFamily="18" charset="0"/>
              </a:rPr>
              <a:t>United States was the first to develop the </a:t>
            </a:r>
            <a:r>
              <a:rPr lang="en-US" sz="3800" b="1" dirty="0" smtClean="0">
                <a:latin typeface="Times New Roman" panose="02020603050405020304" pitchFamily="18" charset="0"/>
                <a:cs typeface="Times New Roman" panose="02020603050405020304" pitchFamily="18" charset="0"/>
              </a:rPr>
              <a:t>Nuclear Weapons</a:t>
            </a:r>
            <a:r>
              <a:rPr lang="en-US" sz="3800" b="1" dirty="0">
                <a:latin typeface="Times New Roman" panose="02020603050405020304" pitchFamily="18" charset="0"/>
                <a:cs typeface="Times New Roman" panose="02020603050405020304" pitchFamily="18" charset="0"/>
              </a:rPr>
              <a:t> through the Manhattan Project during World War II. The US ended the war with Japan by dropping nuclear bombs on the cities of Hiroshima and Nagasaki.</a:t>
            </a:r>
            <a:r>
              <a:rPr lang="en-US" sz="3800" dirty="0">
                <a:latin typeface="Times New Roman" panose="02020603050405020304" pitchFamily="18" charset="0"/>
                <a:cs typeface="Times New Roman" panose="02020603050405020304" pitchFamily="18" charset="0"/>
              </a:rPr>
              <a:t> </a:t>
            </a:r>
            <a:endParaRPr lang="en-US" sz="3800" dirty="0" smtClean="0">
              <a:latin typeface="Times New Roman" panose="02020603050405020304" pitchFamily="18" charset="0"/>
              <a:cs typeface="Times New Roman" panose="02020603050405020304" pitchFamily="18" charset="0"/>
            </a:endParaRPr>
          </a:p>
          <a:p>
            <a:r>
              <a:rPr lang="en-US" sz="3800" dirty="0" smtClean="0">
                <a:latin typeface="Times New Roman" panose="02020603050405020304" pitchFamily="18" charset="0"/>
                <a:cs typeface="Times New Roman" panose="02020603050405020304" pitchFamily="18" charset="0"/>
              </a:rPr>
              <a:t>Nuclear </a:t>
            </a:r>
            <a:r>
              <a:rPr lang="en-US" sz="3800" dirty="0">
                <a:latin typeface="Times New Roman" panose="02020603050405020304" pitchFamily="18" charset="0"/>
                <a:cs typeface="Times New Roman" panose="02020603050405020304" pitchFamily="18" charset="0"/>
              </a:rPr>
              <a:t>bombs are extremely powerful weapons that can destroy an entire city and kill tens of thousands of people. The only time nuclear weapons have been used in war was at the end of World War II against Japan. </a:t>
            </a:r>
            <a:r>
              <a:rPr lang="en-US" sz="3800" b="1" dirty="0">
                <a:latin typeface="Times New Roman" panose="02020603050405020304" pitchFamily="18" charset="0"/>
                <a:cs typeface="Times New Roman" panose="02020603050405020304" pitchFamily="18" charset="0"/>
              </a:rPr>
              <a:t>The Cold War was predicated on the fact that neither side wanted to engage in a nuclear war that could destroy much of the civilized </a:t>
            </a:r>
            <a:r>
              <a:rPr lang="en-US" sz="3800" b="1" dirty="0" smtClean="0">
                <a:latin typeface="Times New Roman" panose="02020603050405020304" pitchFamily="18" charset="0"/>
                <a:cs typeface="Times New Roman" panose="02020603050405020304" pitchFamily="18" charset="0"/>
              </a:rPr>
              <a:t>world.</a:t>
            </a:r>
            <a:endParaRPr lang="en-US" sz="3800" b="1" dirty="0" smtClean="0">
              <a:latin typeface="Times New Roman" panose="02020603050405020304" pitchFamily="18" charset="0"/>
              <a:cs typeface="Times New Roman" panose="02020603050405020304" pitchFamily="18" charset="0"/>
            </a:endParaRPr>
          </a:p>
          <a:p>
            <a:endParaRPr lang="en-US" sz="3800" dirty="0">
              <a:latin typeface="Times New Roman" panose="02020603050405020304" pitchFamily="18" charset="0"/>
              <a:cs typeface="Times New Roman" panose="02020603050405020304" pitchFamily="18" charset="0"/>
            </a:endParaRPr>
          </a:p>
          <a:p>
            <a:endParaRPr lang="en-US" dirty="0"/>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37427270"/>
      </p:ext>
    </p:extLst>
  </p:cSld>
  <p:clrMapOvr>
    <a:masterClrMapping/>
  </p:clrMapOvr>
  <mc:AlternateContent xmlns:mc="http://schemas.openxmlformats.org/markup-compatibility/2006">
    <mc:Choice xmlns:p14="http://schemas.microsoft.com/office/powerpoint/2010/main" Requires="p14">
      <p:transition spd="slow" p14:dur="2000" advTm="53217"/>
    </mc:Choice>
    <mc:Fallback>
      <p:transition spd="slow" advTm="53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Nuclear Power </a:t>
            </a:r>
            <a:r>
              <a:rPr lang="en-US" dirty="0" smtClean="0"/>
              <a:t>Race: USSR</a:t>
            </a:r>
            <a:endParaRPr lang="en-US" dirty="0"/>
          </a:p>
        </p:txBody>
      </p:sp>
      <p:sp>
        <p:nvSpPr>
          <p:cNvPr id="3" name="Content Placeholder 2"/>
          <p:cNvSpPr>
            <a:spLocks noGrp="1"/>
          </p:cNvSpPr>
          <p:nvPr>
            <p:ph idx="1"/>
          </p:nvPr>
        </p:nvSpPr>
        <p:spPr>
          <a:xfrm>
            <a:off x="457200" y="1066800"/>
            <a:ext cx="8229600" cy="5059363"/>
          </a:xfrm>
        </p:spPr>
        <p:txBody>
          <a:bodyPr>
            <a:normAutofit fontScale="85000" lnSpcReduction="20000"/>
          </a:bodyPr>
          <a:lstStyle/>
          <a:p>
            <a:r>
              <a:rPr lang="en-US" b="1" dirty="0">
                <a:latin typeface="Times New Roman" panose="02020603050405020304" pitchFamily="18" charset="0"/>
                <a:cs typeface="Times New Roman" panose="02020603050405020304" pitchFamily="18" charset="0"/>
              </a:rPr>
              <a:t>Arms Race Begins</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On August 29, 1949 the Soviet Union successfully tested its first atomic bomb. </a:t>
            </a:r>
            <a:r>
              <a:rPr lang="en-US" dirty="0">
                <a:latin typeface="Times New Roman" panose="02020603050405020304" pitchFamily="18" charset="0"/>
                <a:cs typeface="Times New Roman" panose="02020603050405020304" pitchFamily="18" charset="0"/>
              </a:rPr>
              <a:t>The world was shocked. They did not think the Soviet Union was this far along in their nuclear development. </a:t>
            </a:r>
            <a:r>
              <a:rPr lang="en-US" b="1" dirty="0">
                <a:latin typeface="Times New Roman" panose="02020603050405020304" pitchFamily="18" charset="0"/>
                <a:cs typeface="Times New Roman" panose="02020603050405020304" pitchFamily="18" charset="0"/>
              </a:rPr>
              <a:t>The Arms Race had begun.</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r>
              <a:rPr lang="en-US" u="sng" dirty="0" smtClean="0">
                <a:latin typeface="Times New Roman" panose="02020603050405020304" pitchFamily="18" charset="0"/>
                <a:cs typeface="Times New Roman" panose="02020603050405020304" pitchFamily="18" charset="0"/>
              </a:rPr>
              <a:t>In </a:t>
            </a:r>
            <a:r>
              <a:rPr lang="en-US" u="sng" dirty="0">
                <a:latin typeface="Times New Roman" panose="02020603050405020304" pitchFamily="18" charset="0"/>
                <a:cs typeface="Times New Roman" panose="02020603050405020304" pitchFamily="18" charset="0"/>
              </a:rPr>
              <a:t>1952 the US detonated the first hydrogen bomb. This was an even more powerful version of the nuclear bomb. </a:t>
            </a:r>
            <a:r>
              <a:rPr lang="en-US" dirty="0">
                <a:latin typeface="Times New Roman" panose="02020603050405020304" pitchFamily="18" charset="0"/>
                <a:cs typeface="Times New Roman" panose="02020603050405020304" pitchFamily="18" charset="0"/>
              </a:rPr>
              <a:t>The Soviets followed up by exploding their first hydrogen bomb in 1953. </a:t>
            </a:r>
          </a:p>
          <a:p>
            <a:r>
              <a:rPr lang="en-US" b="1" dirty="0"/>
              <a:t>In the 1950s both countries worked on developing Intercontinental Ballistic Missiles or ICBMs</a:t>
            </a:r>
            <a:r>
              <a:rPr lang="en-US" dirty="0"/>
              <a:t>. These missiles could be launched from long range, as far away as 3,500 miles.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639256"/>
      </p:ext>
    </p:extLst>
  </p:cSld>
  <p:clrMapOvr>
    <a:masterClrMapping/>
  </p:clrMapOvr>
  <mc:AlternateContent xmlns:mc="http://schemas.openxmlformats.org/markup-compatibility/2006">
    <mc:Choice xmlns:p14="http://schemas.microsoft.com/office/powerpoint/2010/main" Requires="p14">
      <p:transition spd="slow" p14:dur="2000" advTm="53163"/>
    </mc:Choice>
    <mc:Fallback>
      <p:transition spd="slow" advTm="53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5300" y="228600"/>
            <a:ext cx="8229600" cy="487362"/>
          </a:xfrm>
        </p:spPr>
        <p:txBody>
          <a:bodyPr>
            <a:normAutofit/>
          </a:bodyPr>
          <a:lstStyle/>
          <a:p>
            <a:r>
              <a:rPr lang="en-US" sz="2400" b="1" dirty="0" smtClean="0"/>
              <a:t>Defense and Mutual Assured Destruction</a:t>
            </a:r>
            <a:endParaRPr lang="en-US" sz="2400" dirty="0"/>
          </a:p>
        </p:txBody>
      </p:sp>
      <p:sp>
        <p:nvSpPr>
          <p:cNvPr id="4" name="Content Placeholder 3"/>
          <p:cNvSpPr>
            <a:spLocks noGrp="1"/>
          </p:cNvSpPr>
          <p:nvPr>
            <p:ph idx="1"/>
          </p:nvPr>
        </p:nvSpPr>
        <p:spPr>
          <a:xfrm>
            <a:off x="304800" y="715962"/>
            <a:ext cx="8610600" cy="5913438"/>
          </a:xfrm>
        </p:spPr>
        <p:txBody>
          <a:bodyPr>
            <a:normAutofit fontScale="62500" lnSpcReduction="20000"/>
          </a:bodyPr>
          <a:lstStyle/>
          <a:p>
            <a:r>
              <a:rPr lang="en-US" b="1" dirty="0" smtClean="0"/>
              <a:t>As </a:t>
            </a:r>
            <a:r>
              <a:rPr lang="en-US" b="1" dirty="0"/>
              <a:t>both sides continued to develop new and more powerful weapons, the fear of what would happen if war broke out spread throughout the world. </a:t>
            </a:r>
            <a:r>
              <a:rPr lang="en-US" dirty="0"/>
              <a:t>Militaries began to work on defenses such as large radar arrays to tell if a missile had been launched. They also worked on defense missiles that could shoot down ICBMs. </a:t>
            </a:r>
            <a:endParaRPr lang="en-US" dirty="0" smtClean="0"/>
          </a:p>
          <a:p>
            <a:r>
              <a:rPr lang="en-US" dirty="0" smtClean="0"/>
              <a:t>Similarly, </a:t>
            </a:r>
            <a:r>
              <a:rPr lang="en-US" u="sng" dirty="0" smtClean="0"/>
              <a:t>people </a:t>
            </a:r>
            <a:r>
              <a:rPr lang="en-US" u="sng" dirty="0"/>
              <a:t>built bomb shelters and underground bunkers where they could hide in the case of nuclear attack.</a:t>
            </a:r>
            <a:r>
              <a:rPr lang="en-US" dirty="0"/>
              <a:t> Deep underground facilities were built for high ranking government officials where they could reside safely</a:t>
            </a:r>
            <a:r>
              <a:rPr lang="en-US" dirty="0" smtClean="0"/>
              <a:t>.</a:t>
            </a:r>
          </a:p>
          <a:p>
            <a:r>
              <a:rPr lang="en-US" sz="4800" b="1" dirty="0"/>
              <a:t>Mutual Assured Destruction</a:t>
            </a:r>
            <a:r>
              <a:rPr lang="en-US" sz="4800" dirty="0"/>
              <a:t> </a:t>
            </a:r>
            <a:r>
              <a:rPr lang="en-US" sz="4800" b="1" dirty="0"/>
              <a:t>(MAD</a:t>
            </a:r>
            <a:r>
              <a:rPr lang="en-US" sz="4800" b="1" dirty="0" smtClean="0"/>
              <a:t>): </a:t>
            </a:r>
            <a:r>
              <a:rPr lang="en-US" dirty="0" smtClean="0"/>
              <a:t>One </a:t>
            </a:r>
            <a:r>
              <a:rPr lang="en-US" dirty="0"/>
              <a:t>of the major factors in the Cold War was termed Mutual Assured Destruction or MAD. </a:t>
            </a:r>
            <a:r>
              <a:rPr lang="en-US" b="1" u="sng" dirty="0"/>
              <a:t>This meant that both countries could destroy the other country in the case of attack.</a:t>
            </a:r>
            <a:r>
              <a:rPr lang="en-US" u="sng" dirty="0"/>
              <a:t> It wouldn't matter how successful the first strike was, the other side could still retaliate and destroy the country which first attacked. For this reason, neither side ever used nuclear weapons. The cost was too high. </a:t>
            </a:r>
            <a:endParaRPr lang="en-US" u="sng" dirty="0" smtClean="0"/>
          </a:p>
          <a:p>
            <a:r>
              <a:rPr lang="en-US" b="1" dirty="0" smtClean="0"/>
              <a:t>Other Countries also developed nuclear weapons</a:t>
            </a:r>
            <a:r>
              <a:rPr lang="en-US" dirty="0" smtClean="0"/>
              <a:t>: During </a:t>
            </a:r>
            <a:r>
              <a:rPr lang="en-US" dirty="0"/>
              <a:t>the Cold War, </a:t>
            </a:r>
            <a:r>
              <a:rPr lang="en-US" b="1" dirty="0"/>
              <a:t>three other nations also developed the nuclear bomb and had their own nuclear weapons. These included </a:t>
            </a:r>
            <a:r>
              <a:rPr lang="en-US" b="1" dirty="0"/>
              <a:t> Great Britain, France, and the People's Republic of </a:t>
            </a:r>
            <a:r>
              <a:rPr lang="en-US" b="1" dirty="0" smtClean="0"/>
              <a:t>China, justified to be on purely defensive basis and intend to promote peace</a:t>
            </a:r>
          </a:p>
          <a:p>
            <a:r>
              <a:rPr lang="en-US" altLang="en-US" dirty="0" smtClean="0"/>
              <a:t>In </a:t>
            </a:r>
            <a:r>
              <a:rPr lang="en-US" altLang="en-US" dirty="0" smtClean="0"/>
              <a:t>1970’s: weapons </a:t>
            </a:r>
            <a:r>
              <a:rPr lang="en-US" altLang="en-US" dirty="0"/>
              <a:t>were developed in secret under ground or under the sea with nuclear powered submarines.  </a:t>
            </a:r>
            <a:r>
              <a:rPr lang="en-US" altLang="en-US" dirty="0" smtClean="0"/>
              <a:t>Both </a:t>
            </a:r>
            <a:r>
              <a:rPr lang="en-US" altLang="en-US" dirty="0"/>
              <a:t>side invested in </a:t>
            </a:r>
            <a:r>
              <a:rPr lang="en-US" altLang="en-US" b="1" dirty="0"/>
              <a:t>early-warning radar systems, anti-missile systems and cluster rockets.</a:t>
            </a:r>
          </a:p>
          <a:p>
            <a:endParaRPr lang="en-US" dirty="0"/>
          </a:p>
          <a:p>
            <a:endParaRPr lang="en-US" dirty="0"/>
          </a:p>
          <a:p>
            <a:endParaRPr lang="en-US" dirty="0"/>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65131232"/>
      </p:ext>
    </p:extLst>
  </p:cSld>
  <p:clrMapOvr>
    <a:masterClrMapping/>
  </p:clrMapOvr>
  <mc:AlternateContent xmlns:mc="http://schemas.openxmlformats.org/markup-compatibility/2006">
    <mc:Choice xmlns:p14="http://schemas.microsoft.com/office/powerpoint/2010/main" Requires="p14">
      <p:transition spd="slow" p14:dur="2000" advTm="80692"/>
    </mc:Choice>
    <mc:Fallback>
      <p:transition spd="slow" advTm="80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Text Box 2"/>
          <p:cNvSpPr txBox="1">
            <a:spLocks noChangeArrowheads="1"/>
          </p:cNvSpPr>
          <p:nvPr/>
        </p:nvSpPr>
        <p:spPr bwMode="auto">
          <a:xfrm>
            <a:off x="457200" y="5105400"/>
            <a:ext cx="8229600" cy="762000"/>
          </a:xfrm>
          <a:prstGeom prst="rect">
            <a:avLst/>
          </a:prstGeom>
          <a:solidFill>
            <a:srgbClr val="E2F4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lnSpc>
                <a:spcPct val="100000"/>
              </a:lnSpc>
              <a:spcBef>
                <a:spcPct val="0"/>
              </a:spcBef>
              <a:spcAft>
                <a:spcPct val="5000"/>
              </a:spcAft>
            </a:pPr>
            <a:r>
              <a:rPr lang="en-US" altLang="en-US"/>
              <a:t>The U.S. technological advantage was short-lived. Less than one year later the Soviets tested their own hydrogen bomb.</a:t>
            </a:r>
          </a:p>
        </p:txBody>
      </p:sp>
      <p:sp>
        <p:nvSpPr>
          <p:cNvPr id="430083" name="Text Box 3"/>
          <p:cNvSpPr txBox="1">
            <a:spLocks noChangeArrowheads="1"/>
          </p:cNvSpPr>
          <p:nvPr/>
        </p:nvSpPr>
        <p:spPr bwMode="auto">
          <a:xfrm>
            <a:off x="457200" y="1143000"/>
            <a:ext cx="8229600" cy="1200329"/>
          </a:xfrm>
          <a:prstGeom prst="rect">
            <a:avLst/>
          </a:prstGeom>
          <a:solidFill>
            <a:srgbClr val="E2F4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0"/>
              </a:spcBef>
              <a:spcAft>
                <a:spcPct val="5000"/>
              </a:spcAft>
            </a:pPr>
            <a:r>
              <a:rPr lang="en-US" altLang="en-US" b="1" dirty="0"/>
              <a:t>During the 1950s and early 1960s nuclear war seemed to draw ever closer as the Soviet Union and the United States raced to develop powerful new weapons</a:t>
            </a:r>
            <a:r>
              <a:rPr lang="en-US" altLang="en-US" dirty="0"/>
              <a:t>. This rivalry between the world’s two superpowers became </a:t>
            </a:r>
            <a:r>
              <a:rPr lang="en-US" altLang="en-US" b="1" dirty="0"/>
              <a:t>increasingly tense—and dangerous.</a:t>
            </a:r>
          </a:p>
        </p:txBody>
      </p:sp>
      <p:grpSp>
        <p:nvGrpSpPr>
          <p:cNvPr id="430084" name="Group 4"/>
          <p:cNvGrpSpPr>
            <a:grpSpLocks/>
          </p:cNvGrpSpPr>
          <p:nvPr/>
        </p:nvGrpSpPr>
        <p:grpSpPr bwMode="auto">
          <a:xfrm>
            <a:off x="457200" y="2590800"/>
            <a:ext cx="4038600" cy="2438400"/>
            <a:chOff x="288" y="2166"/>
            <a:chExt cx="2448" cy="1338"/>
          </a:xfrm>
        </p:grpSpPr>
        <p:sp>
          <p:nvSpPr>
            <p:cNvPr id="430085" name="Text Box 5"/>
            <p:cNvSpPr txBox="1">
              <a:spLocks noChangeArrowheads="1"/>
            </p:cNvSpPr>
            <p:nvPr/>
          </p:nvSpPr>
          <p:spPr bwMode="auto">
            <a:xfrm>
              <a:off x="288" y="2400"/>
              <a:ext cx="2448" cy="1104"/>
            </a:xfrm>
            <a:prstGeom prst="rect">
              <a:avLst/>
            </a:prstGeom>
            <a:solidFill>
              <a:srgbClr val="FEE8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indent="-228600" eaLnBrk="0" hangingPunct="0">
                <a:spcBef>
                  <a:spcPct val="0"/>
                </a:spcBef>
                <a:defRPr sz="2400">
                  <a:solidFill>
                    <a:schemeClr val="tx1"/>
                  </a:solidFill>
                  <a:latin typeface="Times" pitchFamily="20" charset="0"/>
                </a:defRPr>
              </a:lvl1pPr>
              <a:lvl2pPr marL="2527300" eaLnBrk="0" hangingPunct="0">
                <a:spcBef>
                  <a:spcPct val="0"/>
                </a:spcBef>
                <a:defRPr sz="2400">
                  <a:solidFill>
                    <a:schemeClr val="tx1"/>
                  </a:solidFill>
                  <a:latin typeface="Times" pitchFamily="20" charset="0"/>
                </a:defRPr>
              </a:lvl2pPr>
              <a:lvl3pPr marL="2641600" eaLnBrk="0" hangingPunct="0">
                <a:spcBef>
                  <a:spcPct val="0"/>
                </a:spcBef>
                <a:defRPr sz="2400">
                  <a:solidFill>
                    <a:schemeClr val="tx1"/>
                  </a:solidFill>
                  <a:latin typeface="Times" pitchFamily="20" charset="0"/>
                </a:defRPr>
              </a:lvl3pPr>
              <a:lvl4pPr marL="2755900" eaLnBrk="0" hangingPunct="0">
                <a:spcBef>
                  <a:spcPct val="0"/>
                </a:spcBef>
                <a:defRPr sz="2400">
                  <a:solidFill>
                    <a:schemeClr val="tx1"/>
                  </a:solidFill>
                  <a:latin typeface="Times" pitchFamily="20" charset="0"/>
                </a:defRPr>
              </a:lvl4pPr>
              <a:lvl5pPr marL="2870200" eaLnBrk="0" hangingPunct="0">
                <a:spcBef>
                  <a:spcPct val="0"/>
                </a:spcBef>
                <a:defRPr sz="2400">
                  <a:solidFill>
                    <a:schemeClr val="tx1"/>
                  </a:solidFill>
                  <a:latin typeface="Times" pitchFamily="20" charset="0"/>
                </a:defRPr>
              </a:lvl5pPr>
              <a:lvl6pPr marL="3327400" eaLnBrk="0" fontAlgn="base" hangingPunct="0">
                <a:spcBef>
                  <a:spcPct val="0"/>
                </a:spcBef>
                <a:spcAft>
                  <a:spcPct val="0"/>
                </a:spcAft>
                <a:defRPr sz="2400">
                  <a:solidFill>
                    <a:schemeClr val="tx1"/>
                  </a:solidFill>
                  <a:latin typeface="Times" pitchFamily="20" charset="0"/>
                </a:defRPr>
              </a:lvl6pPr>
              <a:lvl7pPr marL="3784600" eaLnBrk="0" fontAlgn="base" hangingPunct="0">
                <a:spcBef>
                  <a:spcPct val="0"/>
                </a:spcBef>
                <a:spcAft>
                  <a:spcPct val="0"/>
                </a:spcAft>
                <a:defRPr sz="2400">
                  <a:solidFill>
                    <a:schemeClr val="tx1"/>
                  </a:solidFill>
                  <a:latin typeface="Times" pitchFamily="20" charset="0"/>
                </a:defRPr>
              </a:lvl7pPr>
              <a:lvl8pPr marL="4241800" eaLnBrk="0" fontAlgn="base" hangingPunct="0">
                <a:spcBef>
                  <a:spcPct val="0"/>
                </a:spcBef>
                <a:spcAft>
                  <a:spcPct val="0"/>
                </a:spcAft>
                <a:defRPr sz="2400">
                  <a:solidFill>
                    <a:schemeClr val="tx1"/>
                  </a:solidFill>
                  <a:latin typeface="Times" pitchFamily="20" charset="0"/>
                </a:defRPr>
              </a:lvl8pPr>
              <a:lvl9pPr marL="4699000" eaLnBrk="0" fontAlgn="base" hangingPunct="0">
                <a:spcBef>
                  <a:spcPct val="0"/>
                </a:spcBef>
                <a:spcAft>
                  <a:spcPct val="0"/>
                </a:spcAft>
                <a:defRPr sz="2400">
                  <a:solidFill>
                    <a:schemeClr val="tx1"/>
                  </a:solidFill>
                  <a:latin typeface="Times" pitchFamily="20" charset="0"/>
                </a:defRPr>
              </a:lvl9pPr>
            </a:lstStyle>
            <a:p>
              <a:pPr eaLnBrk="1" hangingPunct="1">
                <a:lnSpc>
                  <a:spcPct val="100000"/>
                </a:lnSpc>
                <a:spcAft>
                  <a:spcPct val="50000"/>
                </a:spcAft>
                <a:buFontTx/>
                <a:buChar char="•"/>
              </a:pPr>
              <a:r>
                <a:rPr lang="en-US" altLang="en-US" sz="1800">
                  <a:latin typeface="Arial" charset="0"/>
                </a:rPr>
                <a:t>1949, Soviets successfully tested atomic bomb</a:t>
              </a:r>
            </a:p>
            <a:p>
              <a:pPr eaLnBrk="1" hangingPunct="1">
                <a:lnSpc>
                  <a:spcPct val="100000"/>
                </a:lnSpc>
                <a:spcAft>
                  <a:spcPct val="50000"/>
                </a:spcAft>
                <a:buFontTx/>
                <a:buChar char="•"/>
              </a:pPr>
              <a:r>
                <a:rPr lang="en-US" altLang="en-US" sz="1800">
                  <a:latin typeface="Arial" charset="0"/>
                </a:rPr>
                <a:t>Great military advantage of U.S. over Soviet Union gone</a:t>
              </a:r>
            </a:p>
            <a:p>
              <a:pPr eaLnBrk="1" hangingPunct="1">
                <a:lnSpc>
                  <a:spcPct val="100000"/>
                </a:lnSpc>
                <a:spcAft>
                  <a:spcPct val="50000"/>
                </a:spcAft>
                <a:buFontTx/>
                <a:buChar char="•"/>
              </a:pPr>
              <a:r>
                <a:rPr lang="en-US" altLang="en-US" sz="1800">
                  <a:latin typeface="Arial" charset="0"/>
                </a:rPr>
                <a:t>U.S. sought to develop even more powerful weapons</a:t>
              </a:r>
            </a:p>
          </p:txBody>
        </p:sp>
        <p:sp>
          <p:nvSpPr>
            <p:cNvPr id="430086" name="Text Box 6"/>
            <p:cNvSpPr txBox="1">
              <a:spLocks noChangeArrowheads="1"/>
            </p:cNvSpPr>
            <p:nvPr/>
          </p:nvSpPr>
          <p:spPr bwMode="auto">
            <a:xfrm>
              <a:off x="288" y="2166"/>
              <a:ext cx="2448" cy="234"/>
            </a:xfrm>
            <a:prstGeom prst="rect">
              <a:avLst/>
            </a:prstGeom>
            <a:solidFill>
              <a:srgbClr val="FEE8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0"/>
                </a:spcBef>
                <a:defRPr sz="2400">
                  <a:solidFill>
                    <a:schemeClr val="tx1"/>
                  </a:solidFill>
                  <a:latin typeface="Times" pitchFamily="20" charset="0"/>
                </a:defRPr>
              </a:lvl1pPr>
              <a:lvl2pPr marL="1028700" eaLnBrk="0" hangingPunct="0">
                <a:spcBef>
                  <a:spcPct val="0"/>
                </a:spcBef>
                <a:defRPr sz="2400">
                  <a:solidFill>
                    <a:schemeClr val="tx1"/>
                  </a:solidFill>
                  <a:latin typeface="Times" pitchFamily="20" charset="0"/>
                </a:defRPr>
              </a:lvl2pPr>
              <a:lvl3pPr marL="1143000" eaLnBrk="0" hangingPunct="0">
                <a:spcBef>
                  <a:spcPct val="0"/>
                </a:spcBef>
                <a:defRPr sz="2400">
                  <a:solidFill>
                    <a:schemeClr val="tx1"/>
                  </a:solidFill>
                  <a:latin typeface="Times" pitchFamily="20" charset="0"/>
                </a:defRPr>
              </a:lvl3pPr>
              <a:lvl4pPr eaLnBrk="0" hangingPunct="0">
                <a:spcBef>
                  <a:spcPct val="0"/>
                </a:spcBef>
                <a:defRPr sz="2400">
                  <a:solidFill>
                    <a:schemeClr val="tx1"/>
                  </a:solidFill>
                  <a:latin typeface="Times" pitchFamily="20" charset="0"/>
                </a:defRPr>
              </a:lvl4pPr>
              <a:lvl5pPr eaLnBrk="0" hangingPunct="0">
                <a:spcBef>
                  <a:spcPct val="0"/>
                </a:spcBef>
                <a:defRPr sz="2400">
                  <a:solidFill>
                    <a:schemeClr val="tx1"/>
                  </a:solidFill>
                  <a:latin typeface="Times" pitchFamily="20" charset="0"/>
                </a:defRPr>
              </a:lvl5pPr>
              <a:lvl6pPr eaLnBrk="0" fontAlgn="base" hangingPunct="0">
                <a:spcBef>
                  <a:spcPct val="0"/>
                </a:spcBef>
                <a:spcAft>
                  <a:spcPct val="0"/>
                </a:spcAft>
                <a:defRPr sz="2400">
                  <a:solidFill>
                    <a:schemeClr val="tx1"/>
                  </a:solidFill>
                  <a:latin typeface="Times" pitchFamily="20" charset="0"/>
                </a:defRPr>
              </a:lvl6pPr>
              <a:lvl7pPr eaLnBrk="0" fontAlgn="base" hangingPunct="0">
                <a:spcBef>
                  <a:spcPct val="0"/>
                </a:spcBef>
                <a:spcAft>
                  <a:spcPct val="0"/>
                </a:spcAft>
                <a:defRPr sz="2400">
                  <a:solidFill>
                    <a:schemeClr val="tx1"/>
                  </a:solidFill>
                  <a:latin typeface="Times" pitchFamily="20" charset="0"/>
                </a:defRPr>
              </a:lvl7pPr>
              <a:lvl8pPr eaLnBrk="0" fontAlgn="base" hangingPunct="0">
                <a:spcBef>
                  <a:spcPct val="0"/>
                </a:spcBef>
                <a:spcAft>
                  <a:spcPct val="0"/>
                </a:spcAft>
                <a:defRPr sz="2400">
                  <a:solidFill>
                    <a:schemeClr val="tx1"/>
                  </a:solidFill>
                  <a:latin typeface="Times" pitchFamily="20" charset="0"/>
                </a:defRPr>
              </a:lvl8pPr>
              <a:lvl9pPr eaLnBrk="0" fontAlgn="base" hangingPunct="0">
                <a:spcBef>
                  <a:spcPct val="0"/>
                </a:spcBef>
                <a:spcAft>
                  <a:spcPct val="0"/>
                </a:spcAft>
                <a:defRPr sz="2400">
                  <a:solidFill>
                    <a:schemeClr val="tx1"/>
                  </a:solidFill>
                  <a:latin typeface="Times" pitchFamily="20" charset="0"/>
                </a:defRPr>
              </a:lvl9pPr>
            </a:lstStyle>
            <a:p>
              <a:pPr algn="ctr" eaLnBrk="1" hangingPunct="1">
                <a:lnSpc>
                  <a:spcPct val="100000"/>
                </a:lnSpc>
                <a:spcAft>
                  <a:spcPct val="50000"/>
                </a:spcAft>
              </a:pPr>
              <a:r>
                <a:rPr lang="en-US" altLang="en-US" sz="2000" b="1" i="1">
                  <a:latin typeface="Arial" charset="0"/>
                </a:rPr>
                <a:t>The Nuclear Arms Race</a:t>
              </a:r>
            </a:p>
          </p:txBody>
        </p:sp>
      </p:grpSp>
      <p:sp>
        <p:nvSpPr>
          <p:cNvPr id="430087" name="Rectangle 7"/>
          <p:cNvSpPr>
            <a:spLocks noChangeArrowheads="1"/>
          </p:cNvSpPr>
          <p:nvPr/>
        </p:nvSpPr>
        <p:spPr bwMode="auto">
          <a:xfrm>
            <a:off x="609600" y="6096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spcBef>
                <a:spcPct val="0"/>
              </a:spcBef>
              <a:defRPr sz="2800" b="1">
                <a:solidFill>
                  <a:schemeClr val="tx2"/>
                </a:solidFill>
                <a:latin typeface="Arial" charset="0"/>
              </a:defRPr>
            </a:lvl1pPr>
            <a:lvl2pPr algn="ctr">
              <a:spcBef>
                <a:spcPct val="0"/>
              </a:spcBef>
              <a:defRPr sz="2800" b="1">
                <a:solidFill>
                  <a:schemeClr val="tx2"/>
                </a:solidFill>
                <a:latin typeface="Arial" charset="0"/>
              </a:defRPr>
            </a:lvl2pPr>
            <a:lvl3pPr algn="ctr">
              <a:spcBef>
                <a:spcPct val="0"/>
              </a:spcBef>
              <a:defRPr sz="2800" b="1">
                <a:solidFill>
                  <a:schemeClr val="tx2"/>
                </a:solidFill>
                <a:latin typeface="Arial" charset="0"/>
              </a:defRPr>
            </a:lvl3pPr>
            <a:lvl4pPr algn="ctr">
              <a:spcBef>
                <a:spcPct val="0"/>
              </a:spcBef>
              <a:defRPr sz="2800" b="1">
                <a:solidFill>
                  <a:schemeClr val="tx2"/>
                </a:solidFill>
                <a:latin typeface="Arial" charset="0"/>
              </a:defRPr>
            </a:lvl4pPr>
            <a:lvl5pPr algn="ctr">
              <a:spcBef>
                <a:spcPct val="0"/>
              </a:spcBef>
              <a:defRPr sz="2800" b="1">
                <a:solidFill>
                  <a:schemeClr val="tx2"/>
                </a:solidFill>
                <a:latin typeface="Arial" charset="0"/>
              </a:defRPr>
            </a:lvl5pPr>
            <a:lvl6pPr marL="457200" algn="ctr" fontAlgn="base">
              <a:spcBef>
                <a:spcPct val="0"/>
              </a:spcBef>
              <a:spcAft>
                <a:spcPct val="0"/>
              </a:spcAft>
              <a:defRPr sz="2800" b="1">
                <a:solidFill>
                  <a:schemeClr val="tx2"/>
                </a:solidFill>
                <a:latin typeface="Arial" charset="0"/>
              </a:defRPr>
            </a:lvl6pPr>
            <a:lvl7pPr marL="914400" algn="ctr" fontAlgn="base">
              <a:spcBef>
                <a:spcPct val="0"/>
              </a:spcBef>
              <a:spcAft>
                <a:spcPct val="0"/>
              </a:spcAft>
              <a:defRPr sz="2800" b="1">
                <a:solidFill>
                  <a:schemeClr val="tx2"/>
                </a:solidFill>
                <a:latin typeface="Arial" charset="0"/>
              </a:defRPr>
            </a:lvl7pPr>
            <a:lvl8pPr marL="1371600" algn="ctr" fontAlgn="base">
              <a:spcBef>
                <a:spcPct val="0"/>
              </a:spcBef>
              <a:spcAft>
                <a:spcPct val="0"/>
              </a:spcAft>
              <a:defRPr sz="2800" b="1">
                <a:solidFill>
                  <a:schemeClr val="tx2"/>
                </a:solidFill>
                <a:latin typeface="Arial" charset="0"/>
              </a:defRPr>
            </a:lvl8pPr>
            <a:lvl9pPr marL="1828800" algn="ctr" fontAlgn="base">
              <a:spcBef>
                <a:spcPct val="0"/>
              </a:spcBef>
              <a:spcAft>
                <a:spcPct val="0"/>
              </a:spcAft>
              <a:defRPr sz="2800" b="1">
                <a:solidFill>
                  <a:schemeClr val="tx2"/>
                </a:solidFill>
                <a:latin typeface="Arial" charset="0"/>
              </a:defRPr>
            </a:lvl9pPr>
          </a:lstStyle>
          <a:p>
            <a:pPr>
              <a:lnSpc>
                <a:spcPct val="100000"/>
              </a:lnSpc>
            </a:pPr>
            <a:r>
              <a:rPr lang="en-US" altLang="en-US"/>
              <a:t>The Arms Race Begins</a:t>
            </a:r>
          </a:p>
        </p:txBody>
      </p:sp>
      <p:grpSp>
        <p:nvGrpSpPr>
          <p:cNvPr id="430088" name="Group 8"/>
          <p:cNvGrpSpPr>
            <a:grpSpLocks/>
          </p:cNvGrpSpPr>
          <p:nvPr/>
        </p:nvGrpSpPr>
        <p:grpSpPr bwMode="auto">
          <a:xfrm>
            <a:off x="4648200" y="2590800"/>
            <a:ext cx="4038600" cy="2438400"/>
            <a:chOff x="288" y="2166"/>
            <a:chExt cx="2448" cy="1338"/>
          </a:xfrm>
        </p:grpSpPr>
        <p:sp>
          <p:nvSpPr>
            <p:cNvPr id="430089" name="Text Box 9"/>
            <p:cNvSpPr txBox="1">
              <a:spLocks noChangeArrowheads="1"/>
            </p:cNvSpPr>
            <p:nvPr/>
          </p:nvSpPr>
          <p:spPr bwMode="auto">
            <a:xfrm>
              <a:off x="288" y="2400"/>
              <a:ext cx="2448" cy="1104"/>
            </a:xfrm>
            <a:prstGeom prst="rect">
              <a:avLst/>
            </a:prstGeom>
            <a:solidFill>
              <a:srgbClr val="FEE8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indent="-228600" eaLnBrk="0" hangingPunct="0">
                <a:spcBef>
                  <a:spcPct val="0"/>
                </a:spcBef>
                <a:defRPr sz="2400">
                  <a:solidFill>
                    <a:schemeClr val="tx1"/>
                  </a:solidFill>
                  <a:latin typeface="Times" pitchFamily="20" charset="0"/>
                </a:defRPr>
              </a:lvl1pPr>
              <a:lvl2pPr marL="2527300" eaLnBrk="0" hangingPunct="0">
                <a:spcBef>
                  <a:spcPct val="0"/>
                </a:spcBef>
                <a:defRPr sz="2400">
                  <a:solidFill>
                    <a:schemeClr val="tx1"/>
                  </a:solidFill>
                  <a:latin typeface="Times" pitchFamily="20" charset="0"/>
                </a:defRPr>
              </a:lvl2pPr>
              <a:lvl3pPr marL="2641600" eaLnBrk="0" hangingPunct="0">
                <a:spcBef>
                  <a:spcPct val="0"/>
                </a:spcBef>
                <a:defRPr sz="2400">
                  <a:solidFill>
                    <a:schemeClr val="tx1"/>
                  </a:solidFill>
                  <a:latin typeface="Times" pitchFamily="20" charset="0"/>
                </a:defRPr>
              </a:lvl3pPr>
              <a:lvl4pPr marL="2755900" eaLnBrk="0" hangingPunct="0">
                <a:spcBef>
                  <a:spcPct val="0"/>
                </a:spcBef>
                <a:defRPr sz="2400">
                  <a:solidFill>
                    <a:schemeClr val="tx1"/>
                  </a:solidFill>
                  <a:latin typeface="Times" pitchFamily="20" charset="0"/>
                </a:defRPr>
              </a:lvl4pPr>
              <a:lvl5pPr marL="2870200" eaLnBrk="0" hangingPunct="0">
                <a:spcBef>
                  <a:spcPct val="0"/>
                </a:spcBef>
                <a:defRPr sz="2400">
                  <a:solidFill>
                    <a:schemeClr val="tx1"/>
                  </a:solidFill>
                  <a:latin typeface="Times" pitchFamily="20" charset="0"/>
                </a:defRPr>
              </a:lvl5pPr>
              <a:lvl6pPr marL="3327400" eaLnBrk="0" fontAlgn="base" hangingPunct="0">
                <a:spcBef>
                  <a:spcPct val="0"/>
                </a:spcBef>
                <a:spcAft>
                  <a:spcPct val="0"/>
                </a:spcAft>
                <a:defRPr sz="2400">
                  <a:solidFill>
                    <a:schemeClr val="tx1"/>
                  </a:solidFill>
                  <a:latin typeface="Times" pitchFamily="20" charset="0"/>
                </a:defRPr>
              </a:lvl6pPr>
              <a:lvl7pPr marL="3784600" eaLnBrk="0" fontAlgn="base" hangingPunct="0">
                <a:spcBef>
                  <a:spcPct val="0"/>
                </a:spcBef>
                <a:spcAft>
                  <a:spcPct val="0"/>
                </a:spcAft>
                <a:defRPr sz="2400">
                  <a:solidFill>
                    <a:schemeClr val="tx1"/>
                  </a:solidFill>
                  <a:latin typeface="Times" pitchFamily="20" charset="0"/>
                </a:defRPr>
              </a:lvl7pPr>
              <a:lvl8pPr marL="4241800" eaLnBrk="0" fontAlgn="base" hangingPunct="0">
                <a:spcBef>
                  <a:spcPct val="0"/>
                </a:spcBef>
                <a:spcAft>
                  <a:spcPct val="0"/>
                </a:spcAft>
                <a:defRPr sz="2400">
                  <a:solidFill>
                    <a:schemeClr val="tx1"/>
                  </a:solidFill>
                  <a:latin typeface="Times" pitchFamily="20" charset="0"/>
                </a:defRPr>
              </a:lvl8pPr>
              <a:lvl9pPr marL="4699000" eaLnBrk="0" fontAlgn="base" hangingPunct="0">
                <a:spcBef>
                  <a:spcPct val="0"/>
                </a:spcBef>
                <a:spcAft>
                  <a:spcPct val="0"/>
                </a:spcAft>
                <a:defRPr sz="2400">
                  <a:solidFill>
                    <a:schemeClr val="tx1"/>
                  </a:solidFill>
                  <a:latin typeface="Times" pitchFamily="20" charset="0"/>
                </a:defRPr>
              </a:lvl9pPr>
            </a:lstStyle>
            <a:p>
              <a:pPr eaLnBrk="1" hangingPunct="1">
                <a:lnSpc>
                  <a:spcPct val="100000"/>
                </a:lnSpc>
                <a:spcAft>
                  <a:spcPct val="50000"/>
                </a:spcAft>
                <a:buFontTx/>
                <a:buChar char="•"/>
              </a:pPr>
              <a:r>
                <a:rPr lang="en-US" altLang="en-US" sz="1800">
                  <a:latin typeface="Arial" charset="0"/>
                </a:rPr>
                <a:t>Atomic bombs used energy created by splitting atoms</a:t>
              </a:r>
            </a:p>
            <a:p>
              <a:pPr eaLnBrk="1" hangingPunct="1">
                <a:lnSpc>
                  <a:spcPct val="100000"/>
                </a:lnSpc>
                <a:spcAft>
                  <a:spcPct val="50000"/>
                </a:spcAft>
                <a:buFontTx/>
                <a:buChar char="•"/>
              </a:pPr>
              <a:r>
                <a:rPr lang="en-US" altLang="en-US" sz="1800">
                  <a:latin typeface="Arial" charset="0"/>
                </a:rPr>
                <a:t>Nuclear fusion</a:t>
              </a:r>
              <a:r>
                <a:rPr lang="en-US" altLang="en-US" sz="1800">
                  <a:latin typeface="Arial" charset="0"/>
                  <a:cs typeface="Arial" charset="0"/>
                </a:rPr>
                <a:t>—</a:t>
              </a:r>
              <a:r>
                <a:rPr lang="en-US" altLang="en-US" sz="1800">
                  <a:latin typeface="Arial" charset="0"/>
                </a:rPr>
                <a:t>larger explosion</a:t>
              </a:r>
            </a:p>
            <a:p>
              <a:pPr eaLnBrk="1" hangingPunct="1">
                <a:lnSpc>
                  <a:spcPct val="100000"/>
                </a:lnSpc>
                <a:spcAft>
                  <a:spcPct val="50000"/>
                </a:spcAft>
                <a:buFontTx/>
                <a:buChar char="•"/>
              </a:pPr>
              <a:r>
                <a:rPr lang="en-US" altLang="en-US" sz="1800">
                  <a:latin typeface="Arial" charset="0"/>
                </a:rPr>
                <a:t>1952, U.S. tested first fusion-powered </a:t>
              </a:r>
              <a:r>
                <a:rPr lang="en-US" altLang="en-US" sz="1800" b="1">
                  <a:latin typeface="Arial" charset="0"/>
                </a:rPr>
                <a:t>hydrogen bomb</a:t>
              </a:r>
              <a:r>
                <a:rPr lang="en-US" altLang="en-US" sz="1800">
                  <a:latin typeface="Arial" charset="0"/>
                </a:rPr>
                <a:t>, vaporizing island on which tested</a:t>
              </a:r>
              <a:endParaRPr lang="en-US" altLang="en-US" sz="1800" b="1">
                <a:latin typeface="Arial" charset="0"/>
              </a:endParaRPr>
            </a:p>
          </p:txBody>
        </p:sp>
        <p:sp>
          <p:nvSpPr>
            <p:cNvPr id="430090" name="Text Box 10"/>
            <p:cNvSpPr txBox="1">
              <a:spLocks noChangeArrowheads="1"/>
            </p:cNvSpPr>
            <p:nvPr/>
          </p:nvSpPr>
          <p:spPr bwMode="auto">
            <a:xfrm>
              <a:off x="288" y="2166"/>
              <a:ext cx="2448" cy="234"/>
            </a:xfrm>
            <a:prstGeom prst="rect">
              <a:avLst/>
            </a:prstGeom>
            <a:solidFill>
              <a:srgbClr val="FEE8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0"/>
                </a:spcBef>
                <a:defRPr sz="2400">
                  <a:solidFill>
                    <a:schemeClr val="tx1"/>
                  </a:solidFill>
                  <a:latin typeface="Times" pitchFamily="20" charset="0"/>
                </a:defRPr>
              </a:lvl1pPr>
              <a:lvl2pPr marL="1028700" eaLnBrk="0" hangingPunct="0">
                <a:spcBef>
                  <a:spcPct val="0"/>
                </a:spcBef>
                <a:defRPr sz="2400">
                  <a:solidFill>
                    <a:schemeClr val="tx1"/>
                  </a:solidFill>
                  <a:latin typeface="Times" pitchFamily="20" charset="0"/>
                </a:defRPr>
              </a:lvl2pPr>
              <a:lvl3pPr marL="1143000" eaLnBrk="0" hangingPunct="0">
                <a:spcBef>
                  <a:spcPct val="0"/>
                </a:spcBef>
                <a:defRPr sz="2400">
                  <a:solidFill>
                    <a:schemeClr val="tx1"/>
                  </a:solidFill>
                  <a:latin typeface="Times" pitchFamily="20" charset="0"/>
                </a:defRPr>
              </a:lvl3pPr>
              <a:lvl4pPr eaLnBrk="0" hangingPunct="0">
                <a:spcBef>
                  <a:spcPct val="0"/>
                </a:spcBef>
                <a:defRPr sz="2400">
                  <a:solidFill>
                    <a:schemeClr val="tx1"/>
                  </a:solidFill>
                  <a:latin typeface="Times" pitchFamily="20" charset="0"/>
                </a:defRPr>
              </a:lvl4pPr>
              <a:lvl5pPr eaLnBrk="0" hangingPunct="0">
                <a:spcBef>
                  <a:spcPct val="0"/>
                </a:spcBef>
                <a:defRPr sz="2400">
                  <a:solidFill>
                    <a:schemeClr val="tx1"/>
                  </a:solidFill>
                  <a:latin typeface="Times" pitchFamily="20" charset="0"/>
                </a:defRPr>
              </a:lvl5pPr>
              <a:lvl6pPr eaLnBrk="0" fontAlgn="base" hangingPunct="0">
                <a:spcBef>
                  <a:spcPct val="0"/>
                </a:spcBef>
                <a:spcAft>
                  <a:spcPct val="0"/>
                </a:spcAft>
                <a:defRPr sz="2400">
                  <a:solidFill>
                    <a:schemeClr val="tx1"/>
                  </a:solidFill>
                  <a:latin typeface="Times" pitchFamily="20" charset="0"/>
                </a:defRPr>
              </a:lvl6pPr>
              <a:lvl7pPr eaLnBrk="0" fontAlgn="base" hangingPunct="0">
                <a:spcBef>
                  <a:spcPct val="0"/>
                </a:spcBef>
                <a:spcAft>
                  <a:spcPct val="0"/>
                </a:spcAft>
                <a:defRPr sz="2400">
                  <a:solidFill>
                    <a:schemeClr val="tx1"/>
                  </a:solidFill>
                  <a:latin typeface="Times" pitchFamily="20" charset="0"/>
                </a:defRPr>
              </a:lvl7pPr>
              <a:lvl8pPr eaLnBrk="0" fontAlgn="base" hangingPunct="0">
                <a:spcBef>
                  <a:spcPct val="0"/>
                </a:spcBef>
                <a:spcAft>
                  <a:spcPct val="0"/>
                </a:spcAft>
                <a:defRPr sz="2400">
                  <a:solidFill>
                    <a:schemeClr val="tx1"/>
                  </a:solidFill>
                  <a:latin typeface="Times" pitchFamily="20" charset="0"/>
                </a:defRPr>
              </a:lvl8pPr>
              <a:lvl9pPr eaLnBrk="0" fontAlgn="base" hangingPunct="0">
                <a:spcBef>
                  <a:spcPct val="0"/>
                </a:spcBef>
                <a:spcAft>
                  <a:spcPct val="0"/>
                </a:spcAft>
                <a:defRPr sz="2400">
                  <a:solidFill>
                    <a:schemeClr val="tx1"/>
                  </a:solidFill>
                  <a:latin typeface="Times" pitchFamily="20" charset="0"/>
                </a:defRPr>
              </a:lvl9pPr>
            </a:lstStyle>
            <a:p>
              <a:pPr algn="ctr" eaLnBrk="1" hangingPunct="1">
                <a:lnSpc>
                  <a:spcPct val="100000"/>
                </a:lnSpc>
                <a:spcAft>
                  <a:spcPct val="50000"/>
                </a:spcAft>
              </a:pPr>
              <a:r>
                <a:rPr lang="en-US" altLang="en-US" sz="2000" b="1" i="1">
                  <a:latin typeface="Arial" charset="0"/>
                </a:rPr>
                <a:t>Hydrogen Bomb</a:t>
              </a:r>
            </a:p>
          </p:txBody>
        </p: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05082914"/>
      </p:ext>
    </p:extLst>
  </p:cSld>
  <p:clrMapOvr>
    <a:masterClrMapping/>
  </p:clrMapOvr>
  <mc:AlternateContent xmlns:mc="http://schemas.openxmlformats.org/markup-compatibility/2006">
    <mc:Choice xmlns:p14="http://schemas.microsoft.com/office/powerpoint/2010/main" Requires="p14">
      <p:transition spd="slow" p14:dur="2000" advTm="15547"/>
    </mc:Choice>
    <mc:Fallback>
      <p:transition spd="slow" advTm="15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30084"/>
                                        </p:tgtEl>
                                        <p:attrNameLst>
                                          <p:attrName>style.visibility</p:attrName>
                                        </p:attrNameLst>
                                      </p:cBhvr>
                                      <p:to>
                                        <p:strVal val="visible"/>
                                      </p:to>
                                    </p:set>
                                    <p:animEffect transition="in" filter="wipe(left)">
                                      <p:cBhvr>
                                        <p:cTn id="11" dur="500"/>
                                        <p:tgtEl>
                                          <p:spTgt spid="43008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430088"/>
                                        </p:tgtEl>
                                        <p:attrNameLst>
                                          <p:attrName>style.visibility</p:attrName>
                                        </p:attrNameLst>
                                      </p:cBhvr>
                                      <p:to>
                                        <p:strVal val="visible"/>
                                      </p:to>
                                    </p:set>
                                    <p:animEffect transition="in" filter="wipe(left)">
                                      <p:cBhvr>
                                        <p:cTn id="16" dur="500"/>
                                        <p:tgtEl>
                                          <p:spTgt spid="43008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30082"/>
                                        </p:tgtEl>
                                        <p:attrNameLst>
                                          <p:attrName>style.visibility</p:attrName>
                                        </p:attrNameLst>
                                      </p:cBhvr>
                                      <p:to>
                                        <p:strVal val="visible"/>
                                      </p:to>
                                    </p:set>
                                    <p:animEffect transition="in" filter="wipe(up)">
                                      <p:cBhvr>
                                        <p:cTn id="21" dur="1000"/>
                                        <p:tgtEl>
                                          <p:spTgt spid="43008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43008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7|6.4|5.2"/>
</p:tagLst>
</file>

<file path=ppt/tags/tag10.xml><?xml version="1.0" encoding="utf-8"?>
<p:tagLst xmlns:a="http://schemas.openxmlformats.org/drawingml/2006/main" xmlns:r="http://schemas.openxmlformats.org/officeDocument/2006/relationships" xmlns:p="http://schemas.openxmlformats.org/presentationml/2006/main">
  <p:tag name="TIMING" val="|1.2|2"/>
</p:tagLst>
</file>

<file path=ppt/tags/tag11.xml><?xml version="1.0" encoding="utf-8"?>
<p:tagLst xmlns:a="http://schemas.openxmlformats.org/drawingml/2006/main" xmlns:r="http://schemas.openxmlformats.org/officeDocument/2006/relationships" xmlns:p="http://schemas.openxmlformats.org/presentationml/2006/main">
  <p:tag name="TIMING" val="|1|1|1.7"/>
</p:tagLst>
</file>

<file path=ppt/tags/tag2.xml><?xml version="1.0" encoding="utf-8"?>
<p:tagLst xmlns:a="http://schemas.openxmlformats.org/drawingml/2006/main" xmlns:r="http://schemas.openxmlformats.org/officeDocument/2006/relationships" xmlns:p="http://schemas.openxmlformats.org/presentationml/2006/main">
  <p:tag name="TIMING" val="|1.6|0.4"/>
</p:tagLst>
</file>

<file path=ppt/tags/tag3.xml><?xml version="1.0" encoding="utf-8"?>
<p:tagLst xmlns:a="http://schemas.openxmlformats.org/drawingml/2006/main" xmlns:r="http://schemas.openxmlformats.org/officeDocument/2006/relationships" xmlns:p="http://schemas.openxmlformats.org/presentationml/2006/main">
  <p:tag name="TIMING" val="|1.5|0.8|0.8"/>
</p:tagLst>
</file>

<file path=ppt/tags/tag4.xml><?xml version="1.0" encoding="utf-8"?>
<p:tagLst xmlns:a="http://schemas.openxmlformats.org/drawingml/2006/main" xmlns:r="http://schemas.openxmlformats.org/officeDocument/2006/relationships" xmlns:p="http://schemas.openxmlformats.org/presentationml/2006/main">
  <p:tag name="TIMING" val="|1.3|0.4"/>
</p:tagLst>
</file>

<file path=ppt/tags/tag5.xml><?xml version="1.0" encoding="utf-8"?>
<p:tagLst xmlns:a="http://schemas.openxmlformats.org/drawingml/2006/main" xmlns:r="http://schemas.openxmlformats.org/officeDocument/2006/relationships" xmlns:p="http://schemas.openxmlformats.org/presentationml/2006/main">
  <p:tag name="TIMING" val="|1"/>
</p:tagLst>
</file>

<file path=ppt/tags/tag6.xml><?xml version="1.0" encoding="utf-8"?>
<p:tagLst xmlns:a="http://schemas.openxmlformats.org/drawingml/2006/main" xmlns:r="http://schemas.openxmlformats.org/officeDocument/2006/relationships" xmlns:p="http://schemas.openxmlformats.org/presentationml/2006/main">
  <p:tag name="TIMING" val="|0.9|0.8"/>
</p:tagLst>
</file>

<file path=ppt/tags/tag7.xml><?xml version="1.0" encoding="utf-8"?>
<p:tagLst xmlns:a="http://schemas.openxmlformats.org/drawingml/2006/main" xmlns:r="http://schemas.openxmlformats.org/officeDocument/2006/relationships" xmlns:p="http://schemas.openxmlformats.org/presentationml/2006/main">
  <p:tag name="TIMING" val="|2.4"/>
</p:tagLst>
</file>

<file path=ppt/tags/tag8.xml><?xml version="1.0" encoding="utf-8"?>
<p:tagLst xmlns:a="http://schemas.openxmlformats.org/drawingml/2006/main" xmlns:r="http://schemas.openxmlformats.org/officeDocument/2006/relationships" xmlns:p="http://schemas.openxmlformats.org/presentationml/2006/main">
  <p:tag name="TIMING" val="|1.2|1.7"/>
</p:tagLst>
</file>

<file path=ppt/tags/tag9.xml><?xml version="1.0" encoding="utf-8"?>
<p:tagLst xmlns:a="http://schemas.openxmlformats.org/drawingml/2006/main" xmlns:r="http://schemas.openxmlformats.org/officeDocument/2006/relationships" xmlns:p="http://schemas.openxmlformats.org/presentationml/2006/main">
  <p:tag name="TIMING" val="|1.2|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TotalTime>
  <Words>1420</Words>
  <Application>Microsoft Office PowerPoint</Application>
  <PresentationFormat>On-screen Show (4:3)</PresentationFormat>
  <Paragraphs>175</Paragraphs>
  <Slides>16</Slides>
  <Notes>11</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Arms Race: Nuclear Power Race</vt:lpstr>
      <vt:lpstr>Nuclear Power Race: USSR</vt:lpstr>
      <vt:lpstr>Defense and Mutual Assured Destruction</vt:lpstr>
      <vt:lpstr>PowerPoint Presentation</vt:lpstr>
      <vt:lpstr>PowerPoint Presentation</vt:lpstr>
      <vt:lpstr>PowerPoint Presentation</vt:lpstr>
      <vt:lpstr>Détente and Arms Reduction Talks </vt:lpstr>
      <vt:lpstr>PowerPoint Presentation</vt:lpstr>
      <vt:lpstr>PowerPoint Presentation</vt:lpstr>
      <vt:lpstr>PowerPoint Presentation</vt:lpstr>
      <vt:lpstr>End of the Arms Race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Sakul Kundra</dc:creator>
  <cp:lastModifiedBy>Sakul Kundra</cp:lastModifiedBy>
  <cp:revision>18</cp:revision>
  <dcterms:created xsi:type="dcterms:W3CDTF">2006-08-16T00:00:00Z</dcterms:created>
  <dcterms:modified xsi:type="dcterms:W3CDTF">2020-05-05T00:40:10Z</dcterms:modified>
</cp:coreProperties>
</file>