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1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80" autoAdjust="0"/>
  </p:normalViewPr>
  <p:slideViewPr>
    <p:cSldViewPr snapToGrid="0">
      <p:cViewPr varScale="1">
        <p:scale>
          <a:sx n="33" d="100"/>
          <a:sy n="33" d="100"/>
        </p:scale>
        <p:origin x="66" y="1416"/>
      </p:cViewPr>
      <p:guideLst/>
    </p:cSldViewPr>
  </p:slideViewPr>
  <p:outlineViewPr>
    <p:cViewPr>
      <p:scale>
        <a:sx n="33" d="100"/>
        <a:sy n="33" d="100"/>
      </p:scale>
      <p:origin x="0" y="-150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75BDE7-FB9B-4F78-8FE9-E3EADC15DD97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350B50-918F-4174-809B-47E9616A8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279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50B50-918F-4174-809B-47E9616A8ED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510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The IPCC’s Fifth Assessment Report</a:t>
            </a:r>
            <a:r>
              <a:rPr lang="en-US" sz="2400" b="1" dirty="0"/>
              <a:t/>
            </a:r>
            <a:br>
              <a:rPr lang="en-US" sz="2400" b="1" dirty="0"/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What’s in it </a:t>
            </a:r>
            <a:r>
              <a:rPr lang="en-US" b="1" dirty="0" smtClean="0"/>
              <a:t>for Small Island Developing States</a:t>
            </a:r>
            <a:r>
              <a:rPr lang="en-US" b="1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80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to use for Diagram in previous slide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57650" y="2133600"/>
            <a:ext cx="5048250" cy="421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367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Box 2: Climate change poses risks to human and natural </a:t>
            </a:r>
            <a:r>
              <a:rPr lang="en-US" b="1" dirty="0" smtClean="0"/>
              <a:t>systems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87478" y="2133599"/>
            <a:ext cx="6123321" cy="402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929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Referring to Box 2: CC poses risk to human and natural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Risk that systems face is determined by three aspects: Hazards, Vulnerability and Exposure</a:t>
            </a:r>
            <a:endParaRPr lang="en-US" dirty="0"/>
          </a:p>
          <a:p>
            <a:r>
              <a:rPr lang="en-US" dirty="0" smtClean="0"/>
              <a:t>Risks </a:t>
            </a:r>
            <a:r>
              <a:rPr lang="en-US" dirty="0"/>
              <a:t>related to climate change arise from </a:t>
            </a:r>
            <a:r>
              <a:rPr lang="en-US" dirty="0" smtClean="0"/>
              <a:t>climate-related hazards </a:t>
            </a:r>
            <a:r>
              <a:rPr lang="en-US" dirty="0"/>
              <a:t>(climate trends and extremes) and the </a:t>
            </a:r>
            <a:r>
              <a:rPr lang="en-US" dirty="0" smtClean="0"/>
              <a:t>vulnerability of </a:t>
            </a:r>
            <a:r>
              <a:rPr lang="en-US" dirty="0"/>
              <a:t>exposed societies, communities or systems (in terms </a:t>
            </a:r>
            <a:r>
              <a:rPr lang="en-US" dirty="0" smtClean="0"/>
              <a:t>of livelihoods</a:t>
            </a:r>
            <a:r>
              <a:rPr lang="en-US" dirty="0"/>
              <a:t>, infrastructure, ecosystem services and </a:t>
            </a:r>
            <a:r>
              <a:rPr lang="en-US" dirty="0" smtClean="0"/>
              <a:t>governance  systems).</a:t>
            </a:r>
          </a:p>
          <a:p>
            <a:r>
              <a:rPr lang="en-US" dirty="0"/>
              <a:t>The vulnerability and exposure of societies and ecological</a:t>
            </a:r>
          </a:p>
          <a:p>
            <a:r>
              <a:rPr lang="en-US" dirty="0"/>
              <a:t>systems to climate-related hazards vary constantly because</a:t>
            </a:r>
          </a:p>
          <a:p>
            <a:r>
              <a:rPr lang="en-US" dirty="0"/>
              <a:t>of changes in economic, social, demographic, cultural,</a:t>
            </a:r>
          </a:p>
          <a:p>
            <a:r>
              <a:rPr lang="en-US" dirty="0"/>
              <a:t>institutional and governance circumstances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977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Message 2: </a:t>
            </a:r>
            <a:r>
              <a:rPr lang="en-US" b="1" dirty="0"/>
              <a:t>Further climate change is </a:t>
            </a:r>
            <a:r>
              <a:rPr lang="en-US" b="1" dirty="0" smtClean="0"/>
              <a:t>inevitable in </a:t>
            </a:r>
            <a:r>
              <a:rPr lang="en-US" b="1" dirty="0"/>
              <a:t>the coming decades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IPCC warns that if global society continues to </a:t>
            </a:r>
            <a:r>
              <a:rPr lang="en-US" sz="2800" dirty="0" smtClean="0"/>
              <a:t>emit greenhouse </a:t>
            </a:r>
            <a:r>
              <a:rPr lang="en-US" sz="2800" dirty="0"/>
              <a:t>gases at current rates, the average </a:t>
            </a:r>
            <a:r>
              <a:rPr lang="en-US" sz="2800" dirty="0" smtClean="0"/>
              <a:t>global temperature </a:t>
            </a:r>
            <a:r>
              <a:rPr lang="en-US" sz="2800" dirty="0"/>
              <a:t>could rise by 2.6–4.8°C by 2100, according </a:t>
            </a:r>
            <a:r>
              <a:rPr lang="en-US" sz="2800" dirty="0" smtClean="0"/>
              <a:t>to the </a:t>
            </a:r>
            <a:r>
              <a:rPr lang="en-US" sz="2800" dirty="0"/>
              <a:t>IPCC’s highest emissions scenario (see Box 3).39</a:t>
            </a:r>
          </a:p>
        </p:txBody>
      </p:sp>
    </p:spTree>
    <p:extLst>
      <p:ext uri="{BB962C8B-B14F-4D97-AF65-F5344CB8AC3E}">
        <p14:creationId xmlns:p14="http://schemas.microsoft.com/office/powerpoint/2010/main" val="11218155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Box 3: What are the IPCC </a:t>
            </a:r>
            <a:r>
              <a:rPr lang="en-US" b="1" dirty="0" smtClean="0"/>
              <a:t>scenarios?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67200" y="2133599"/>
            <a:ext cx="5314949" cy="406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1848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44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Key </a:t>
            </a:r>
            <a:r>
              <a:rPr lang="en-US" b="1" dirty="0"/>
              <a:t>messages on Impacts of CC for Small </a:t>
            </a:r>
            <a:r>
              <a:rPr lang="en-US" b="1" dirty="0" smtClean="0"/>
              <a:t>Island Developing </a:t>
            </a:r>
            <a:r>
              <a:rPr lang="en-US" b="1" dirty="0"/>
              <a:t>States (SIDS</a:t>
            </a:r>
            <a:r>
              <a:rPr lang="en-US" b="1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</a:t>
            </a:r>
            <a:r>
              <a:rPr lang="en-US" dirty="0"/>
              <a:t>The climate is </a:t>
            </a:r>
            <a:r>
              <a:rPr lang="en-US" dirty="0" smtClean="0"/>
              <a:t>already changing </a:t>
            </a:r>
            <a:r>
              <a:rPr lang="en-US" dirty="0"/>
              <a:t>and SIDS </a:t>
            </a:r>
            <a:r>
              <a:rPr lang="en-US" dirty="0" smtClean="0"/>
              <a:t>are already </a:t>
            </a:r>
            <a:r>
              <a:rPr lang="en-US" dirty="0"/>
              <a:t>feeling the </a:t>
            </a:r>
            <a:r>
              <a:rPr lang="en-US" dirty="0" smtClean="0"/>
              <a:t>impacts</a:t>
            </a:r>
          </a:p>
          <a:p>
            <a:r>
              <a:rPr lang="en-US" dirty="0" smtClean="0"/>
              <a:t>2. </a:t>
            </a:r>
            <a:r>
              <a:rPr lang="en-US" dirty="0"/>
              <a:t>Further climate </a:t>
            </a:r>
            <a:r>
              <a:rPr lang="en-US" dirty="0" smtClean="0"/>
              <a:t>change is </a:t>
            </a:r>
            <a:r>
              <a:rPr lang="en-US" dirty="0"/>
              <a:t>inevitable in </a:t>
            </a:r>
            <a:r>
              <a:rPr lang="en-US" dirty="0" smtClean="0"/>
              <a:t>the coming decades</a:t>
            </a:r>
          </a:p>
          <a:p>
            <a:r>
              <a:rPr lang="en-US" dirty="0" smtClean="0"/>
              <a:t>3. </a:t>
            </a:r>
            <a:r>
              <a:rPr lang="en-US" dirty="0"/>
              <a:t>Climate change </a:t>
            </a:r>
            <a:r>
              <a:rPr lang="en-US" dirty="0" smtClean="0"/>
              <a:t>is affecting </a:t>
            </a:r>
            <a:r>
              <a:rPr lang="en-US" dirty="0"/>
              <a:t>SIDS’ </a:t>
            </a:r>
            <a:r>
              <a:rPr lang="en-US" dirty="0" smtClean="0"/>
              <a:t>growth and development</a:t>
            </a:r>
          </a:p>
          <a:p>
            <a:r>
              <a:rPr lang="en-US" dirty="0"/>
              <a:t>4. Climate change </a:t>
            </a:r>
            <a:r>
              <a:rPr lang="en-US" dirty="0" smtClean="0"/>
              <a:t>poses an </a:t>
            </a:r>
            <a:r>
              <a:rPr lang="en-US" dirty="0"/>
              <a:t>existential threat </a:t>
            </a:r>
            <a:r>
              <a:rPr lang="en-US" dirty="0" smtClean="0"/>
              <a:t>to some SIDS</a:t>
            </a:r>
          </a:p>
          <a:p>
            <a:r>
              <a:rPr lang="en-US" dirty="0"/>
              <a:t>5. Adaptation can reduce </a:t>
            </a:r>
            <a:r>
              <a:rPr lang="en-US" dirty="0" smtClean="0"/>
              <a:t>the impacts </a:t>
            </a:r>
            <a:r>
              <a:rPr lang="en-US" dirty="0"/>
              <a:t>of climate change</a:t>
            </a:r>
            <a:r>
              <a:rPr lang="en-US" dirty="0" smtClean="0"/>
              <a:t>, but </a:t>
            </a:r>
            <a:r>
              <a:rPr lang="en-US" dirty="0"/>
              <a:t>there are limits </a:t>
            </a:r>
            <a:r>
              <a:rPr lang="en-US" dirty="0" smtClean="0"/>
              <a:t>and risks involved</a:t>
            </a:r>
          </a:p>
          <a:p>
            <a:r>
              <a:rPr lang="en-US" dirty="0"/>
              <a:t>6. The economic cost </a:t>
            </a:r>
            <a:r>
              <a:rPr lang="en-US" dirty="0" smtClean="0"/>
              <a:t>of adaptation </a:t>
            </a:r>
            <a:r>
              <a:rPr lang="en-US" dirty="0"/>
              <a:t>to </a:t>
            </a:r>
            <a:r>
              <a:rPr lang="en-US" dirty="0" smtClean="0"/>
              <a:t>climate change </a:t>
            </a:r>
            <a:r>
              <a:rPr lang="en-US" dirty="0"/>
              <a:t>is high in SIDS</a:t>
            </a:r>
          </a:p>
          <a:p>
            <a:r>
              <a:rPr lang="en-US" dirty="0"/>
              <a:t>relative to the size </a:t>
            </a:r>
            <a:r>
              <a:rPr lang="en-US" dirty="0" smtClean="0"/>
              <a:t>of their economies</a:t>
            </a:r>
          </a:p>
          <a:p>
            <a:r>
              <a:rPr lang="en-US" dirty="0"/>
              <a:t>7. SIDS stand to </a:t>
            </a:r>
            <a:r>
              <a:rPr lang="en-US" dirty="0" smtClean="0"/>
              <a:t>benefit from </a:t>
            </a:r>
            <a:r>
              <a:rPr lang="en-US" dirty="0"/>
              <a:t>further </a:t>
            </a:r>
            <a:r>
              <a:rPr lang="en-US" dirty="0" smtClean="0"/>
              <a:t>integration of </a:t>
            </a:r>
            <a:r>
              <a:rPr lang="en-US" dirty="0"/>
              <a:t>climate adaptation</a:t>
            </a:r>
            <a:r>
              <a:rPr lang="en-US" dirty="0" smtClean="0"/>
              <a:t>, mitigation and development approaches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12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Cont. Key </a:t>
            </a:r>
            <a:r>
              <a:rPr lang="en-US" b="1" dirty="0"/>
              <a:t>messages for Small Island</a:t>
            </a:r>
            <a:br>
              <a:rPr lang="en-US" b="1" dirty="0"/>
            </a:br>
            <a:r>
              <a:rPr lang="en-US" b="1" dirty="0"/>
              <a:t>Developing States (SIDS)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8. Transformation to </a:t>
            </a:r>
            <a:r>
              <a:rPr lang="en-US" dirty="0" smtClean="0"/>
              <a:t>a low-carbon economy implies </a:t>
            </a:r>
            <a:r>
              <a:rPr lang="en-US" dirty="0"/>
              <a:t>new </a:t>
            </a:r>
            <a:r>
              <a:rPr lang="en-US" dirty="0" smtClean="0"/>
              <a:t>patterns of investment</a:t>
            </a:r>
          </a:p>
          <a:p>
            <a:r>
              <a:rPr lang="en-US" dirty="0"/>
              <a:t>9. International </a:t>
            </a:r>
            <a:r>
              <a:rPr lang="en-US" dirty="0" smtClean="0"/>
              <a:t>cooperation is </a:t>
            </a:r>
            <a:r>
              <a:rPr lang="en-US" dirty="0"/>
              <a:t>vital to avert </a:t>
            </a:r>
            <a:r>
              <a:rPr lang="en-US" dirty="0" smtClean="0"/>
              <a:t>dangerous climate </a:t>
            </a:r>
            <a:r>
              <a:rPr lang="en-US" dirty="0"/>
              <a:t>change and </a:t>
            </a:r>
            <a:r>
              <a:rPr lang="en-US" dirty="0" smtClean="0"/>
              <a:t>SIDS governments </a:t>
            </a:r>
            <a:r>
              <a:rPr lang="en-US" dirty="0"/>
              <a:t>can </a:t>
            </a:r>
            <a:r>
              <a:rPr lang="en-US" dirty="0" smtClean="0"/>
              <a:t>promote ambitious </a:t>
            </a:r>
            <a:r>
              <a:rPr lang="en-US" dirty="0"/>
              <a:t>global action</a:t>
            </a:r>
          </a:p>
        </p:txBody>
      </p:sp>
    </p:spTree>
    <p:extLst>
      <p:ext uri="{BB962C8B-B14F-4D97-AF65-F5344CB8AC3E}">
        <p14:creationId xmlns:p14="http://schemas.microsoft.com/office/powerpoint/2010/main" val="365125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Message 1. The </a:t>
            </a:r>
            <a:r>
              <a:rPr lang="en-US" b="1" dirty="0"/>
              <a:t>climate is already changing and </a:t>
            </a:r>
            <a:r>
              <a:rPr lang="en-US" b="1" dirty="0" smtClean="0"/>
              <a:t>SIDS are </a:t>
            </a:r>
            <a:r>
              <a:rPr lang="en-US" b="1" dirty="0"/>
              <a:t>already feeling the impacts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“Each of the last three </a:t>
            </a:r>
            <a:r>
              <a:rPr lang="en-US" b="1" dirty="0" smtClean="0"/>
              <a:t>decades has </a:t>
            </a:r>
            <a:r>
              <a:rPr lang="en-US" b="1" dirty="0"/>
              <a:t>been successively </a:t>
            </a:r>
            <a:r>
              <a:rPr lang="en-US" b="1" dirty="0" smtClean="0"/>
              <a:t>warmer at </a:t>
            </a:r>
            <a:r>
              <a:rPr lang="en-US" b="1" dirty="0"/>
              <a:t>the Earth’s surface than </a:t>
            </a:r>
            <a:r>
              <a:rPr lang="en-US" b="1" dirty="0" smtClean="0"/>
              <a:t>any preceding </a:t>
            </a:r>
            <a:r>
              <a:rPr lang="en-US" b="1" dirty="0"/>
              <a:t>decade since 1850</a:t>
            </a:r>
            <a:r>
              <a:rPr lang="en-US" b="1" dirty="0" smtClean="0"/>
              <a:t>.”</a:t>
            </a:r>
            <a:r>
              <a:rPr lang="en-US" dirty="0" smtClean="0"/>
              <a:t>IPCC1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05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b="1" dirty="0"/>
              <a:t>Box 1: How the IPCC’s </a:t>
            </a:r>
            <a:r>
              <a:rPr lang="en-US" sz="1800" b="1" i="1" dirty="0"/>
              <a:t>Fifth Assessment Report </a:t>
            </a:r>
            <a:r>
              <a:rPr lang="en-US" sz="1800" b="1" dirty="0"/>
              <a:t>defines scientific certainty13</a:t>
            </a:r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589212" y="1162050"/>
            <a:ext cx="4313864" cy="4857751"/>
          </a:xfrm>
        </p:spPr>
        <p:txBody>
          <a:bodyPr>
            <a:noAutofit/>
          </a:bodyPr>
          <a:lstStyle/>
          <a:p>
            <a:r>
              <a:rPr lang="en-US" sz="1100" dirty="0"/>
              <a:t>The IPCC assigns a degree of certainty to each key finding</a:t>
            </a:r>
          </a:p>
          <a:p>
            <a:r>
              <a:rPr lang="en-US" sz="1100" dirty="0"/>
              <a:t>based on the type, amount, quality and consistency of</a:t>
            </a:r>
          </a:p>
          <a:p>
            <a:r>
              <a:rPr lang="en-US" sz="1100" dirty="0"/>
              <a:t>evidence (e.g., data, theory, models, expert judgment), and</a:t>
            </a:r>
          </a:p>
          <a:p>
            <a:r>
              <a:rPr lang="en-US" sz="1100" dirty="0"/>
              <a:t>the degree of agreement among scientists. The terms to</a:t>
            </a:r>
          </a:p>
          <a:p>
            <a:r>
              <a:rPr lang="en-US" sz="1100" dirty="0"/>
              <a:t>describe evidence are: limited, medium or robust; and to</a:t>
            </a:r>
          </a:p>
          <a:p>
            <a:r>
              <a:rPr lang="en-US" sz="1100" dirty="0"/>
              <a:t>describe agreement: low, medium or high.</a:t>
            </a:r>
          </a:p>
          <a:p>
            <a:r>
              <a:rPr lang="en-US" sz="1100" dirty="0"/>
              <a:t>When the </a:t>
            </a:r>
            <a:r>
              <a:rPr lang="en-US" sz="1100" i="1" dirty="0"/>
              <a:t>Fifth Assessment Report </a:t>
            </a:r>
            <a:r>
              <a:rPr lang="en-US" sz="1100" dirty="0"/>
              <a:t>talks about ‘confidence’ in a</a:t>
            </a:r>
          </a:p>
          <a:p>
            <a:r>
              <a:rPr lang="en-US" sz="1100" dirty="0"/>
              <a:t>finding, the level of confidence derives from a synthesis of the</a:t>
            </a:r>
          </a:p>
          <a:p>
            <a:r>
              <a:rPr lang="en-US" sz="1100" dirty="0"/>
              <a:t>evidence that exists and the degree of scientific agreement</a:t>
            </a:r>
          </a:p>
          <a:p>
            <a:r>
              <a:rPr lang="en-US" sz="1100" dirty="0"/>
              <a:t>on what the evidence means. The levels of confidence IPCC</a:t>
            </a:r>
          </a:p>
          <a:p>
            <a:r>
              <a:rPr lang="en-US" sz="1100" dirty="0"/>
              <a:t>assigns are: very low, low, medium, high and very high.</a:t>
            </a:r>
          </a:p>
          <a:p>
            <a:r>
              <a:rPr lang="en-US" sz="1100" dirty="0"/>
              <a:t>IPCC describes the likelihood or certainty of an outcome</a:t>
            </a:r>
          </a:p>
          <a:p>
            <a:r>
              <a:rPr lang="en-US" sz="1100" dirty="0"/>
              <a:t>having occurred or occurring in the future in terms</a:t>
            </a:r>
          </a:p>
          <a:p>
            <a:r>
              <a:rPr lang="en-US" sz="1100" dirty="0"/>
              <a:t>of percentages: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7190747" y="1295401"/>
            <a:ext cx="4313864" cy="4608444"/>
          </a:xfrm>
        </p:spPr>
        <p:txBody>
          <a:bodyPr>
            <a:noAutofit/>
          </a:bodyPr>
          <a:lstStyle/>
          <a:p>
            <a:r>
              <a:rPr lang="en-US" sz="2000" dirty="0"/>
              <a:t>Virtually certain 99% or more</a:t>
            </a:r>
          </a:p>
          <a:p>
            <a:r>
              <a:rPr lang="en-US" sz="2000" dirty="0"/>
              <a:t>Extremely likely 95% or more</a:t>
            </a:r>
          </a:p>
          <a:p>
            <a:r>
              <a:rPr lang="en-US" sz="2000" dirty="0"/>
              <a:t>Very likely 90% or more</a:t>
            </a:r>
          </a:p>
          <a:p>
            <a:r>
              <a:rPr lang="en-US" sz="2000" dirty="0"/>
              <a:t>Likely 66% or more</a:t>
            </a:r>
          </a:p>
          <a:p>
            <a:r>
              <a:rPr lang="en-US" sz="2000" dirty="0"/>
              <a:t>More likely than not more than 50%</a:t>
            </a:r>
          </a:p>
          <a:p>
            <a:r>
              <a:rPr lang="en-US" sz="2000" dirty="0"/>
              <a:t>About as likely as not 33–66%</a:t>
            </a:r>
          </a:p>
          <a:p>
            <a:r>
              <a:rPr lang="en-US" sz="2000" dirty="0"/>
              <a:t>Unlikely 33% or less</a:t>
            </a:r>
          </a:p>
          <a:p>
            <a:r>
              <a:rPr lang="en-US" sz="2000" dirty="0"/>
              <a:t>Very unlikely 10% or less</a:t>
            </a:r>
          </a:p>
          <a:p>
            <a:r>
              <a:rPr lang="en-US" sz="2000" dirty="0"/>
              <a:t>Extremely unlikely 5% or less</a:t>
            </a:r>
          </a:p>
          <a:p>
            <a:r>
              <a:rPr lang="en-US" sz="2000" dirty="0"/>
              <a:t>Exceptionally unlikely 1% or less</a:t>
            </a:r>
          </a:p>
        </p:txBody>
      </p:sp>
    </p:spTree>
    <p:extLst>
      <p:ext uri="{BB962C8B-B14F-4D97-AF65-F5344CB8AC3E}">
        <p14:creationId xmlns:p14="http://schemas.microsoft.com/office/powerpoint/2010/main" val="931345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how does human activities rank as causing CC?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On this scale, the world’s leading climate scientists </a:t>
            </a:r>
            <a:r>
              <a:rPr lang="en-US" sz="2400" dirty="0" smtClean="0"/>
              <a:t>consider it </a:t>
            </a:r>
            <a:r>
              <a:rPr lang="en-US" sz="2400" dirty="0"/>
              <a:t>extremely likely that human activities have been </a:t>
            </a:r>
            <a:r>
              <a:rPr lang="en-US" sz="2400" dirty="0" smtClean="0"/>
              <a:t>the dominant </a:t>
            </a:r>
            <a:r>
              <a:rPr lang="en-US" sz="2400" dirty="0"/>
              <a:t>cause of observed warming. Scientists </a:t>
            </a:r>
            <a:r>
              <a:rPr lang="en-US" sz="2400" dirty="0" smtClean="0"/>
              <a:t>consider 95</a:t>
            </a:r>
            <a:r>
              <a:rPr lang="en-US" sz="2400" dirty="0"/>
              <a:t>% confidence as the ‘gold standard’, the standard at </a:t>
            </a:r>
            <a:r>
              <a:rPr lang="en-US" sz="2400" dirty="0" smtClean="0"/>
              <a:t>which theories </a:t>
            </a:r>
            <a:r>
              <a:rPr lang="en-US" sz="2400" dirty="0"/>
              <a:t>are accepted as valid</a:t>
            </a:r>
          </a:p>
        </p:txBody>
      </p:sp>
    </p:spTree>
    <p:extLst>
      <p:ext uri="{BB962C8B-B14F-4D97-AF65-F5344CB8AC3E}">
        <p14:creationId xmlns:p14="http://schemas.microsoft.com/office/powerpoint/2010/main" val="1067792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 level rise – evidence of cc in SIDS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It is </a:t>
            </a:r>
            <a:r>
              <a:rPr lang="en-US" b="1" i="1" dirty="0"/>
              <a:t>virtually certain </a:t>
            </a:r>
            <a:r>
              <a:rPr lang="en-US" b="1" dirty="0"/>
              <a:t>that </a:t>
            </a:r>
            <a:r>
              <a:rPr lang="en-US" b="1" dirty="0" smtClean="0"/>
              <a:t>the rate </a:t>
            </a:r>
            <a:r>
              <a:rPr lang="en-US" b="1" dirty="0"/>
              <a:t>of global average sea level</a:t>
            </a:r>
          </a:p>
          <a:p>
            <a:r>
              <a:rPr lang="en-US" b="1" dirty="0"/>
              <a:t>rise is </a:t>
            </a:r>
            <a:r>
              <a:rPr lang="en-US" b="1" dirty="0" smtClean="0"/>
              <a:t>accelerating.</a:t>
            </a:r>
          </a:p>
          <a:p>
            <a:endParaRPr lang="en-US" b="1" dirty="0"/>
          </a:p>
          <a:p>
            <a:r>
              <a:rPr lang="en-US" b="1" dirty="0"/>
              <a:t>In the western Pacific, rates </a:t>
            </a:r>
            <a:r>
              <a:rPr lang="en-US" b="1" dirty="0" smtClean="0"/>
              <a:t>of sea </a:t>
            </a:r>
            <a:r>
              <a:rPr lang="en-US" b="1" dirty="0"/>
              <a:t>level rise of up to four times</a:t>
            </a:r>
          </a:p>
          <a:p>
            <a:r>
              <a:rPr lang="en-US" b="1" dirty="0"/>
              <a:t>the global average have </a:t>
            </a:r>
            <a:r>
              <a:rPr lang="en-US" b="1" dirty="0" smtClean="0"/>
              <a:t>been reported.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021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1: Climate impacts for small islands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56787" y="1905000"/>
            <a:ext cx="8916088" cy="432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881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0824" y="624110"/>
            <a:ext cx="4143375" cy="1147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447925" y="2162175"/>
            <a:ext cx="5619749" cy="432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94387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71</TotalTime>
  <Words>716</Words>
  <Application>Microsoft Office PowerPoint</Application>
  <PresentationFormat>Widescreen</PresentationFormat>
  <Paragraphs>64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Century Gothic</vt:lpstr>
      <vt:lpstr>Wingdings 3</vt:lpstr>
      <vt:lpstr>Wisp</vt:lpstr>
      <vt:lpstr>The IPCC’s Fifth Assessment Report </vt:lpstr>
      <vt:lpstr>Key messages on Impacts of CC for Small Island Developing States (SIDS)</vt:lpstr>
      <vt:lpstr>Cont. Key messages for Small Island Developing States (SIDS)</vt:lpstr>
      <vt:lpstr>Message 1. The climate is already changing and SIDS are already feeling the impacts</vt:lpstr>
      <vt:lpstr>Box 1: How the IPCC’s Fifth Assessment Report defines scientific certainty13</vt:lpstr>
      <vt:lpstr>So how does human activities rank as causing CC?</vt:lpstr>
      <vt:lpstr>Sea level rise – evidence of cc in SIDS</vt:lpstr>
      <vt:lpstr>Table 1: Climate impacts for small islands</vt:lpstr>
      <vt:lpstr>PowerPoint Presentation</vt:lpstr>
      <vt:lpstr>Key to use for Diagram in previous slide</vt:lpstr>
      <vt:lpstr>Box 2: Climate change poses risks to human and natural systems</vt:lpstr>
      <vt:lpstr>Referring to Box 2: CC poses risk to human and natural systems</vt:lpstr>
      <vt:lpstr>Message 2: Further climate change is inevitable in the coming decades</vt:lpstr>
      <vt:lpstr>Box 3: What are the IPCC scenarios?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IPCC’s Fifth Assessment Report </dc:title>
  <dc:creator>Ulukalesi Tamata</dc:creator>
  <cp:lastModifiedBy>Ulukalesi Tamata</cp:lastModifiedBy>
  <cp:revision>9</cp:revision>
  <dcterms:created xsi:type="dcterms:W3CDTF">2020-08-18T05:22:47Z</dcterms:created>
  <dcterms:modified xsi:type="dcterms:W3CDTF">2020-08-25T05:20:33Z</dcterms:modified>
</cp:coreProperties>
</file>