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7" r:id="rId2"/>
    <p:sldId id="259" r:id="rId3"/>
    <p:sldId id="260" r:id="rId4"/>
    <p:sldId id="261" r:id="rId5"/>
    <p:sldId id="262" r:id="rId6"/>
    <p:sldId id="263" r:id="rId7"/>
    <p:sldId id="264" r:id="rId8"/>
    <p:sldId id="265" r:id="rId9"/>
    <p:sldId id="266" r:id="rId10"/>
    <p:sldId id="267" r:id="rId11"/>
    <p:sldId id="268" r:id="rId12"/>
    <p:sldId id="269" r:id="rId13"/>
    <p:sldId id="270" r:id="rId14"/>
    <p:sldId id="272" r:id="rId15"/>
    <p:sldId id="273" r:id="rId16"/>
    <p:sldId id="274" r:id="rId17"/>
    <p:sldId id="276" r:id="rId18"/>
    <p:sldId id="277" r:id="rId19"/>
    <p:sldId id="280" r:id="rId20"/>
    <p:sldId id="282"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500"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D44064C-80CA-43AA-A91D-C2FD887A107C}" type="datetimeFigureOut">
              <a:rPr lang="en-US" smtClean="0"/>
              <a:t>9/20/2018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035576C-996D-47C7-BD3B-323DD46BAB00}" type="slidenum">
              <a:rPr lang="en-US" smtClean="0"/>
              <a:t>‹#›</a:t>
            </a:fld>
            <a:endParaRPr lang="en-US"/>
          </a:p>
        </p:txBody>
      </p:sp>
    </p:spTree>
    <p:extLst>
      <p:ext uri="{BB962C8B-B14F-4D97-AF65-F5344CB8AC3E}">
        <p14:creationId xmlns:p14="http://schemas.microsoft.com/office/powerpoint/2010/main" val="19707395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a:t>
            </a:r>
            <a:r>
              <a:rPr lang="en-US" dirty="0" err="1" smtClean="0"/>
              <a:t>Lal,B</a:t>
            </a:r>
            <a:r>
              <a:rPr lang="en-US" dirty="0" smtClean="0"/>
              <a:t>. 1998. Broken Waves. Centre for Pacific Studies, University of Hawaii</a:t>
            </a:r>
          </a:p>
          <a:p>
            <a:r>
              <a:rPr lang="en-US" dirty="0" err="1" smtClean="0"/>
              <a:t>Lal,B</a:t>
            </a:r>
            <a:r>
              <a:rPr lang="en-US" dirty="0" smtClean="0"/>
              <a:t>. 1998. Broken Waves. Centre for Pacific Studies, University of Hawaii</a:t>
            </a:r>
          </a:p>
          <a:p>
            <a:r>
              <a:rPr lang="en-US" dirty="0" smtClean="0"/>
              <a:t>Prasad, B. 2007. Lessons To Be Learnt Since Independence. Fiji Times Online, 5 October,2007.</a:t>
            </a:r>
          </a:p>
          <a:p>
            <a:r>
              <a:rPr lang="en-US" dirty="0" smtClean="0"/>
              <a:t>en.wikipedia.org/wiki/National Federation</a:t>
            </a:r>
          </a:p>
          <a:p>
            <a:pPr marL="109728" indent="0">
              <a:buNone/>
            </a:pPr>
            <a:r>
              <a:rPr lang="en-US" dirty="0" smtClean="0"/>
              <a:t>Party_(Fiji)</a:t>
            </a:r>
          </a:p>
          <a:p>
            <a:r>
              <a:rPr lang="en-US" dirty="0" smtClean="0"/>
              <a:t>Crosbiew.blogspot.com/2013/07/towards-promised-democracy.html</a:t>
            </a:r>
          </a:p>
          <a:p>
            <a:r>
              <a:rPr lang="en-US" dirty="0" smtClean="0"/>
              <a:t>Internet.</a:t>
            </a:r>
          </a:p>
          <a:p>
            <a:pPr marL="0" indent="0">
              <a:buNone/>
            </a:pPr>
            <a:endParaRPr lang="en-US" dirty="0" smtClean="0"/>
          </a:p>
          <a:p>
            <a:endParaRPr lang="en-US" dirty="0"/>
          </a:p>
        </p:txBody>
      </p:sp>
      <p:sp>
        <p:nvSpPr>
          <p:cNvPr id="4" name="Slide Number Placeholder 3"/>
          <p:cNvSpPr>
            <a:spLocks noGrp="1"/>
          </p:cNvSpPr>
          <p:nvPr>
            <p:ph type="sldNum" sz="quarter" idx="10"/>
          </p:nvPr>
        </p:nvSpPr>
        <p:spPr/>
        <p:txBody>
          <a:bodyPr/>
          <a:lstStyle/>
          <a:p>
            <a:fld id="{8035576C-996D-47C7-BD3B-323DD46BAB00}" type="slidenum">
              <a:rPr lang="en-US" smtClean="0"/>
              <a:t>20</a:t>
            </a:fld>
            <a:endParaRPr lang="en-US"/>
          </a:p>
        </p:txBody>
      </p:sp>
    </p:spTree>
    <p:extLst>
      <p:ext uri="{BB962C8B-B14F-4D97-AF65-F5344CB8AC3E}">
        <p14:creationId xmlns:p14="http://schemas.microsoft.com/office/powerpoint/2010/main" val="15086215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9/20/2018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9/20/2018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9/20/2018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019800"/>
          </a:xfrm>
        </p:spPr>
        <p:txBody>
          <a:bodyPr>
            <a:normAutofit fontScale="92500"/>
          </a:bodyPr>
          <a:lstStyle/>
          <a:p>
            <a:pPr marL="0" indent="0" algn="ctr">
              <a:buNone/>
            </a:pPr>
            <a:r>
              <a:rPr lang="en-US" b="1" dirty="0" smtClean="0"/>
              <a:t>National Federation party</a:t>
            </a:r>
          </a:p>
          <a:p>
            <a:pPr algn="just"/>
            <a:r>
              <a:rPr lang="en-US" dirty="0" smtClean="0"/>
              <a:t>…</a:t>
            </a:r>
            <a:r>
              <a:rPr lang="en-US" dirty="0" smtClean="0"/>
              <a:t>AD </a:t>
            </a:r>
            <a:r>
              <a:rPr lang="en-US" dirty="0"/>
              <a:t>Patel, the founder of the National Federation Party, which Reddy led for much of his political career, was the greatest leader of the Indo-Fijian community in the pre-independence period. He is, truly, the unheralded father of Fiji’s independence movement whose legacy is now sadly disregarded or otherwise dismissed in the officially-authorized versions of modern Fijian </a:t>
            </a:r>
            <a:r>
              <a:rPr lang="en-US" dirty="0" smtClean="0"/>
              <a:t>history...”</a:t>
            </a:r>
          </a:p>
          <a:p>
            <a:pPr algn="just"/>
            <a:endParaRPr lang="en-US" dirty="0" smtClean="0"/>
          </a:p>
          <a:p>
            <a:pPr algn="just"/>
            <a:r>
              <a:rPr lang="en-US" sz="2200" dirty="0" err="1" smtClean="0"/>
              <a:t>Brij</a:t>
            </a:r>
            <a:r>
              <a:rPr lang="en-US" sz="2200" dirty="0" smtClean="0"/>
              <a:t> Lal, In the Eye of Storm: Jai Ram Reddy and Politics of Postcolonial Fiji, ANU, 2010, p. 10.</a:t>
            </a:r>
          </a:p>
          <a:p>
            <a:pPr algn="just"/>
            <a:endParaRPr lang="en-US" dirty="0"/>
          </a:p>
        </p:txBody>
      </p:sp>
    </p:spTree>
    <p:extLst>
      <p:ext uri="{BB962C8B-B14F-4D97-AF65-F5344CB8AC3E}">
        <p14:creationId xmlns:p14="http://schemas.microsoft.com/office/powerpoint/2010/main" val="18547954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NFP under the leadership of Jai Ram Reddy</a:t>
            </a:r>
          </a:p>
        </p:txBody>
      </p:sp>
      <p:sp>
        <p:nvSpPr>
          <p:cNvPr id="3" name="Content Placeholder 2"/>
          <p:cNvSpPr>
            <a:spLocks noGrp="1"/>
          </p:cNvSpPr>
          <p:nvPr>
            <p:ph idx="1"/>
          </p:nvPr>
        </p:nvSpPr>
        <p:spPr/>
        <p:txBody>
          <a:bodyPr>
            <a:normAutofit fontScale="85000" lnSpcReduction="20000"/>
          </a:bodyPr>
          <a:lstStyle/>
          <a:p>
            <a:r>
              <a:rPr lang="en-US" dirty="0"/>
              <a:t>A second election to resolve the impasse was held in September that year, resulting in a heavy defeat for the NFP after it had split into two factions known as the Dove and Flower factions</a:t>
            </a:r>
            <a:r>
              <a:rPr lang="en-US" dirty="0" smtClean="0"/>
              <a:t>.</a:t>
            </a:r>
          </a:p>
          <a:p>
            <a:r>
              <a:rPr lang="en-US" dirty="0"/>
              <a:t>Another election-September 1977 -won 36/52 seats-Alliance government rule. NFP divided into Dove (</a:t>
            </a:r>
            <a:r>
              <a:rPr lang="en-US" dirty="0" err="1"/>
              <a:t>Koya</a:t>
            </a:r>
            <a:r>
              <a:rPr lang="en-US" dirty="0"/>
              <a:t>) and Flower (</a:t>
            </a:r>
            <a:r>
              <a:rPr lang="en-US" dirty="0" err="1"/>
              <a:t>Ramrakha</a:t>
            </a:r>
            <a:r>
              <a:rPr lang="en-US" dirty="0"/>
              <a:t> Narayan and Jai Ram Reddy) </a:t>
            </a:r>
            <a:r>
              <a:rPr lang="en-US" dirty="0" smtClean="0"/>
              <a:t>Factions. </a:t>
            </a:r>
          </a:p>
          <a:p>
            <a:r>
              <a:rPr lang="en-US" dirty="0" err="1" smtClean="0"/>
              <a:t>Koya</a:t>
            </a:r>
            <a:r>
              <a:rPr lang="en-US" dirty="0" smtClean="0"/>
              <a:t> </a:t>
            </a:r>
            <a:r>
              <a:rPr lang="en-US" dirty="0"/>
              <a:t>lost his parliamentary seat to Jai Ram Reddy, who became the new leader of the NFP. </a:t>
            </a:r>
            <a:r>
              <a:rPr lang="en-US" dirty="0" err="1"/>
              <a:t>Koya's</a:t>
            </a:r>
            <a:r>
              <a:rPr lang="en-US" dirty="0"/>
              <a:t> Dove faction had won only 3 seats compared to 12 won by the Flower faction.</a:t>
            </a:r>
          </a:p>
        </p:txBody>
      </p:sp>
    </p:spTree>
    <p:extLst>
      <p:ext uri="{BB962C8B-B14F-4D97-AF65-F5344CB8AC3E}">
        <p14:creationId xmlns:p14="http://schemas.microsoft.com/office/powerpoint/2010/main" val="3508093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NFP under the leadership of Jai Ram Reddy</a:t>
            </a:r>
          </a:p>
        </p:txBody>
      </p:sp>
      <p:sp>
        <p:nvSpPr>
          <p:cNvPr id="3" name="Content Placeholder 2"/>
          <p:cNvSpPr>
            <a:spLocks noGrp="1"/>
          </p:cNvSpPr>
          <p:nvPr>
            <p:ph idx="1"/>
          </p:nvPr>
        </p:nvSpPr>
        <p:spPr/>
        <p:txBody>
          <a:bodyPr>
            <a:normAutofit fontScale="70000" lnSpcReduction="20000"/>
          </a:bodyPr>
          <a:lstStyle/>
          <a:p>
            <a:r>
              <a:rPr lang="en-US" dirty="0"/>
              <a:t>Capitalizing on the pine controversy and other expressions of Western Fijian discontent, </a:t>
            </a:r>
            <a:r>
              <a:rPr lang="en-US" b="1" dirty="0" err="1">
                <a:solidFill>
                  <a:schemeClr val="bg1"/>
                </a:solidFill>
              </a:rPr>
              <a:t>Gavidi</a:t>
            </a:r>
            <a:r>
              <a:rPr lang="en-US" b="1" dirty="0">
                <a:solidFill>
                  <a:schemeClr val="bg1"/>
                </a:solidFill>
              </a:rPr>
              <a:t> launched his Western United Front </a:t>
            </a:r>
            <a:r>
              <a:rPr lang="en-US" dirty="0"/>
              <a:t>on  17 July, 1981 </a:t>
            </a:r>
          </a:p>
          <a:p>
            <a:r>
              <a:rPr lang="en-US" dirty="0" smtClean="0"/>
              <a:t>Relations </a:t>
            </a:r>
            <a:r>
              <a:rPr lang="en-US" dirty="0"/>
              <a:t>between the two sides deteriorated as the Alliance used its massive majority to push through legislations seen to be anti-Indian. In 1980, after Reddy </a:t>
            </a:r>
            <a:r>
              <a:rPr lang="en-US" dirty="0" err="1"/>
              <a:t>criticised</a:t>
            </a:r>
            <a:r>
              <a:rPr lang="en-US" dirty="0"/>
              <a:t>, Alliance's policy of reserving Crown land for use by ethnic Fijians only, he and </a:t>
            </a:r>
            <a:r>
              <a:rPr lang="en-US" dirty="0" err="1"/>
              <a:t>Ratu</a:t>
            </a:r>
            <a:r>
              <a:rPr lang="en-US" dirty="0"/>
              <a:t> </a:t>
            </a:r>
            <a:r>
              <a:rPr lang="en-US" dirty="0" err="1"/>
              <a:t>Kamisese</a:t>
            </a:r>
            <a:r>
              <a:rPr lang="en-US" dirty="0"/>
              <a:t> Mara were no longer on speaking terms</a:t>
            </a:r>
            <a:r>
              <a:rPr lang="en-US" dirty="0" smtClean="0"/>
              <a:t>.</a:t>
            </a:r>
          </a:p>
          <a:p>
            <a:r>
              <a:rPr lang="en-US" dirty="0" smtClean="0"/>
              <a:t>The </a:t>
            </a:r>
            <a:r>
              <a:rPr lang="en-US" dirty="0"/>
              <a:t>NFP re-united for the 1982 elections and came close to winning the election by winning 24 seats in coalition with the Western United Front (WUF). Reddy's disagreement with the Alliance Speaker of the House led to his walkout in December 1983 and to resignation from parliament in April 1984</a:t>
            </a:r>
          </a:p>
          <a:p>
            <a:r>
              <a:rPr lang="en-US" dirty="0" smtClean="0"/>
              <a:t>.</a:t>
            </a:r>
            <a:endParaRPr lang="en-US" dirty="0"/>
          </a:p>
        </p:txBody>
      </p:sp>
    </p:spTree>
    <p:extLst>
      <p:ext uri="{BB962C8B-B14F-4D97-AF65-F5344CB8AC3E}">
        <p14:creationId xmlns:p14="http://schemas.microsoft.com/office/powerpoint/2010/main" val="40085242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92500"/>
          </a:bodyPr>
          <a:lstStyle/>
          <a:p>
            <a:r>
              <a:rPr lang="en-US" dirty="0"/>
              <a:t>NFP-WUP coalition was launched on 11 January 1982, was described as a partnership of equals in which each party is to maintain its independent identity and objectives. This Coalition energies an election campaign that resolved around issues of political equality, balanced regional development and fair distribution of income.</a:t>
            </a:r>
          </a:p>
          <a:p>
            <a:r>
              <a:rPr lang="en-US" dirty="0"/>
              <a:t>But Alliance party’s flawed policies and neglect of ordinary Fijians helped fuel nationalist sentiments among extremist groups and disenchantment among the under-privileged Fijians and others.</a:t>
            </a:r>
          </a:p>
          <a:p>
            <a:endParaRPr lang="en-US" dirty="0"/>
          </a:p>
        </p:txBody>
      </p:sp>
    </p:spTree>
    <p:extLst>
      <p:ext uri="{BB962C8B-B14F-4D97-AF65-F5344CB8AC3E}">
        <p14:creationId xmlns:p14="http://schemas.microsoft.com/office/powerpoint/2010/main" val="34713561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534400" cy="838200"/>
          </a:xfrm>
        </p:spPr>
        <p:txBody>
          <a:bodyPr>
            <a:normAutofit/>
          </a:bodyPr>
          <a:lstStyle/>
          <a:p>
            <a:pPr algn="l"/>
            <a:r>
              <a:rPr lang="en-US" dirty="0" smtClean="0"/>
              <a:t>S.M.KOYA-2</a:t>
            </a:r>
            <a:r>
              <a:rPr lang="en-US" baseline="30000" dirty="0" smtClean="0"/>
              <a:t>nd</a:t>
            </a:r>
            <a:r>
              <a:rPr lang="en-US" dirty="0" smtClean="0"/>
              <a:t> term as Party leader</a:t>
            </a:r>
            <a:endParaRPr lang="en-US" dirty="0"/>
          </a:p>
        </p:txBody>
      </p:sp>
      <p:sp>
        <p:nvSpPr>
          <p:cNvPr id="3" name="Content Placeholder 2"/>
          <p:cNvSpPr>
            <a:spLocks noGrp="1"/>
          </p:cNvSpPr>
          <p:nvPr>
            <p:ph idx="1"/>
          </p:nvPr>
        </p:nvSpPr>
        <p:spPr/>
        <p:txBody>
          <a:bodyPr>
            <a:normAutofit fontScale="62500" lnSpcReduction="20000"/>
          </a:bodyPr>
          <a:lstStyle/>
          <a:p>
            <a:pPr algn="just"/>
            <a:r>
              <a:rPr lang="en-US" dirty="0" smtClean="0"/>
              <a:t>1982-returned to Parliament under unified NFP</a:t>
            </a:r>
          </a:p>
          <a:p>
            <a:pPr algn="just"/>
            <a:r>
              <a:rPr lang="en-US" dirty="0" smtClean="0"/>
              <a:t>Elected leader following Reddy’s resignation</a:t>
            </a:r>
          </a:p>
          <a:p>
            <a:pPr algn="just"/>
            <a:r>
              <a:rPr lang="en-US" dirty="0" smtClean="0"/>
              <a:t>Accused of favoring own supporters for crucial appointments within party</a:t>
            </a:r>
          </a:p>
          <a:p>
            <a:pPr algn="just"/>
            <a:r>
              <a:rPr lang="en-US" dirty="0" smtClean="0"/>
              <a:t>Barred NFP Youth Wing from a Working Committee Meeting -seen as </a:t>
            </a:r>
            <a:r>
              <a:rPr lang="en-US" dirty="0" smtClean="0"/>
              <a:t>dictatorial</a:t>
            </a:r>
          </a:p>
          <a:p>
            <a:pPr algn="just"/>
            <a:r>
              <a:rPr lang="en-US" dirty="0"/>
              <a:t>Internal dissension reached climax when a </a:t>
            </a:r>
            <a:r>
              <a:rPr lang="en-US" dirty="0" err="1"/>
              <a:t>Koya</a:t>
            </a:r>
            <a:r>
              <a:rPr lang="en-US" dirty="0"/>
              <a:t> supporter, Dr </a:t>
            </a:r>
            <a:r>
              <a:rPr lang="en-US" dirty="0" err="1"/>
              <a:t>Balwant</a:t>
            </a:r>
            <a:r>
              <a:rPr lang="en-US" dirty="0"/>
              <a:t> Singh </a:t>
            </a:r>
            <a:r>
              <a:rPr lang="en-US" dirty="0" err="1"/>
              <a:t>Rakkha</a:t>
            </a:r>
            <a:r>
              <a:rPr lang="en-US" dirty="0"/>
              <a:t>, selected to contest Lautoka seat left vacant when Reddy resigned</a:t>
            </a:r>
          </a:p>
          <a:p>
            <a:pPr algn="just"/>
            <a:r>
              <a:rPr lang="en-US" dirty="0"/>
              <a:t>NFP Youth Wing put up its own candidate, </a:t>
            </a:r>
            <a:r>
              <a:rPr lang="en-US" dirty="0" err="1"/>
              <a:t>Davendra</a:t>
            </a:r>
            <a:r>
              <a:rPr lang="en-US" dirty="0"/>
              <a:t> Singh; </a:t>
            </a:r>
          </a:p>
          <a:p>
            <a:pPr algn="just"/>
            <a:r>
              <a:rPr lang="en-US" dirty="0"/>
              <a:t>NFP Youth Wing had support of former Flower faction and also claimed Reddy’s support. Reddy did not openly campaign for either candidate.</a:t>
            </a:r>
          </a:p>
          <a:p>
            <a:pPr algn="just"/>
            <a:r>
              <a:rPr lang="en-US" dirty="0"/>
              <a:t>During the campaign, </a:t>
            </a:r>
            <a:r>
              <a:rPr lang="en-US" dirty="0" err="1"/>
              <a:t>Koya</a:t>
            </a:r>
            <a:r>
              <a:rPr lang="en-US" dirty="0"/>
              <a:t> turned the election into a referendum on himself, and threatened to resign if </a:t>
            </a:r>
            <a:r>
              <a:rPr lang="en-US" dirty="0" err="1"/>
              <a:t>Rakkha</a:t>
            </a:r>
            <a:r>
              <a:rPr lang="en-US" dirty="0"/>
              <a:t> lost. The result was a win for Singh by a narrow margin but </a:t>
            </a:r>
            <a:r>
              <a:rPr lang="en-US" dirty="0" err="1"/>
              <a:t>Koya</a:t>
            </a:r>
            <a:r>
              <a:rPr lang="en-US" dirty="0"/>
              <a:t> did not go ahead with his threat.</a:t>
            </a:r>
          </a:p>
          <a:p>
            <a:pPr algn="just"/>
            <a:endParaRPr lang="en-US" dirty="0"/>
          </a:p>
        </p:txBody>
      </p:sp>
    </p:spTree>
    <p:extLst>
      <p:ext uri="{BB962C8B-B14F-4D97-AF65-F5344CB8AC3E}">
        <p14:creationId xmlns:p14="http://schemas.microsoft.com/office/powerpoint/2010/main" val="3581768438"/>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305800" cy="6248400"/>
          </a:xfrm>
        </p:spPr>
        <p:txBody>
          <a:bodyPr>
            <a:normAutofit fontScale="92500"/>
          </a:bodyPr>
          <a:lstStyle/>
          <a:p>
            <a:pPr algn="just"/>
            <a:r>
              <a:rPr lang="en-US" dirty="0" smtClean="0"/>
              <a:t>NFP lost further ground with emergence of Fiji </a:t>
            </a:r>
            <a:r>
              <a:rPr lang="en-US" dirty="0" err="1" smtClean="0"/>
              <a:t>Labour</a:t>
            </a:r>
            <a:r>
              <a:rPr lang="en-US" dirty="0" smtClean="0"/>
              <a:t> Party(FLP)</a:t>
            </a:r>
          </a:p>
          <a:p>
            <a:pPr algn="just"/>
            <a:r>
              <a:rPr lang="en-US" dirty="0" smtClean="0"/>
              <a:t>October 1985 Suva City Council elections –NFP failed to field a candidate, FLP won most seats</a:t>
            </a:r>
          </a:p>
          <a:p>
            <a:pPr algn="just"/>
            <a:r>
              <a:rPr lang="en-US" dirty="0" smtClean="0"/>
              <a:t>In the By-election for North Central seat (based in Ba), Alliance won narrowly over FLP candidate </a:t>
            </a:r>
            <a:r>
              <a:rPr lang="en-US" dirty="0" err="1" smtClean="0"/>
              <a:t>Mahendra</a:t>
            </a:r>
            <a:r>
              <a:rPr lang="en-US" dirty="0" smtClean="0"/>
              <a:t> </a:t>
            </a:r>
            <a:r>
              <a:rPr lang="en-US" dirty="0" err="1" smtClean="0"/>
              <a:t>Chaudhry</a:t>
            </a:r>
            <a:r>
              <a:rPr lang="en-US" dirty="0" smtClean="0"/>
              <a:t>. NFP placed last</a:t>
            </a:r>
          </a:p>
          <a:p>
            <a:pPr algn="just"/>
            <a:r>
              <a:rPr lang="en-US" dirty="0" smtClean="0"/>
              <a:t>December 1985- 3 prominent NFP parliamentarians resigned </a:t>
            </a:r>
          </a:p>
          <a:p>
            <a:r>
              <a:rPr lang="en-US" dirty="0"/>
              <a:t>With party falling apart, </a:t>
            </a:r>
            <a:r>
              <a:rPr lang="en-US" dirty="0" err="1"/>
              <a:t>Koya</a:t>
            </a:r>
            <a:r>
              <a:rPr lang="en-US" dirty="0"/>
              <a:t> resigned from leadership</a:t>
            </a:r>
          </a:p>
          <a:p>
            <a:r>
              <a:rPr lang="en-US" dirty="0"/>
              <a:t>Replaced by Harish Sharma</a:t>
            </a:r>
          </a:p>
          <a:p>
            <a:pPr algn="just"/>
            <a:endParaRPr lang="en-US" dirty="0"/>
          </a:p>
        </p:txBody>
      </p:sp>
    </p:spTree>
    <p:extLst>
      <p:ext uri="{BB962C8B-B14F-4D97-AF65-F5344CB8AC3E}">
        <p14:creationId xmlns:p14="http://schemas.microsoft.com/office/powerpoint/2010/main" val="177054471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53536"/>
            <a:ext cx="8458200" cy="1143000"/>
          </a:xfrm>
        </p:spPr>
        <p:txBody>
          <a:bodyPr>
            <a:normAutofit/>
          </a:bodyPr>
          <a:lstStyle/>
          <a:p>
            <a:r>
              <a:rPr lang="en-US" dirty="0" smtClean="0"/>
              <a:t>Coalition with Fiji </a:t>
            </a:r>
            <a:r>
              <a:rPr lang="en-US" dirty="0" err="1" smtClean="0"/>
              <a:t>Labour</a:t>
            </a:r>
            <a:r>
              <a:rPr lang="en-US" dirty="0" smtClean="0"/>
              <a:t> Party 1987 </a:t>
            </a:r>
            <a:endParaRPr lang="en-US" dirty="0"/>
          </a:p>
        </p:txBody>
      </p:sp>
      <p:sp>
        <p:nvSpPr>
          <p:cNvPr id="3" name="Content Placeholder 2"/>
          <p:cNvSpPr>
            <a:spLocks noGrp="1"/>
          </p:cNvSpPr>
          <p:nvPr>
            <p:ph idx="1"/>
          </p:nvPr>
        </p:nvSpPr>
        <p:spPr>
          <a:xfrm>
            <a:off x="457200" y="1371600"/>
            <a:ext cx="8229600" cy="5105400"/>
          </a:xfrm>
        </p:spPr>
        <p:txBody>
          <a:bodyPr>
            <a:normAutofit fontScale="70000" lnSpcReduction="20000"/>
          </a:bodyPr>
          <a:lstStyle/>
          <a:p>
            <a:pPr algn="just"/>
            <a:r>
              <a:rPr lang="en-US" dirty="0"/>
              <a:t>April 1987 elections-lost to coalition of newly formed Fiji </a:t>
            </a:r>
            <a:r>
              <a:rPr lang="en-US" dirty="0" err="1"/>
              <a:t>Labour</a:t>
            </a:r>
            <a:r>
              <a:rPr lang="en-US" dirty="0"/>
              <a:t> Party[</a:t>
            </a:r>
            <a:r>
              <a:rPr lang="en-US" dirty="0" err="1"/>
              <a:t>Timoci</a:t>
            </a:r>
            <a:r>
              <a:rPr lang="en-US" dirty="0"/>
              <a:t> </a:t>
            </a:r>
            <a:r>
              <a:rPr lang="en-US" dirty="0" err="1"/>
              <a:t>Bavadra</a:t>
            </a:r>
            <a:r>
              <a:rPr lang="en-US" dirty="0"/>
              <a:t> and his secretary </a:t>
            </a:r>
            <a:r>
              <a:rPr lang="en-US" dirty="0" err="1"/>
              <a:t>Krishana</a:t>
            </a:r>
            <a:r>
              <a:rPr lang="en-US" dirty="0"/>
              <a:t> </a:t>
            </a:r>
            <a:r>
              <a:rPr lang="en-US" dirty="0" err="1"/>
              <a:t>Datt</a:t>
            </a:r>
            <a:r>
              <a:rPr lang="en-US" dirty="0"/>
              <a:t>] with NFP. FLP secretary was </a:t>
            </a:r>
            <a:r>
              <a:rPr lang="en-US" dirty="0" err="1"/>
              <a:t>Mahendra</a:t>
            </a:r>
            <a:r>
              <a:rPr lang="en-US" dirty="0"/>
              <a:t> </a:t>
            </a:r>
            <a:r>
              <a:rPr lang="en-US" dirty="0" err="1"/>
              <a:t>Chaudhary</a:t>
            </a:r>
            <a:r>
              <a:rPr lang="en-US" dirty="0"/>
              <a:t>. They called themselves as democratic socialist advocating social justice, balanced economic development and regional equalities in Fiji; reforming such institutions as the Native Land Trust Board in consultation with the landowners and others; encouraging public ownership of selected ventures such as bus industry; nationalizing the gold mine industry and improving the strained structure of industrial relations. </a:t>
            </a:r>
          </a:p>
          <a:p>
            <a:pPr algn="just"/>
            <a:r>
              <a:rPr lang="en-US" dirty="0" smtClean="0"/>
              <a:t>For 1987 elections, formed coalition with FLP under leadership of Dr </a:t>
            </a:r>
            <a:r>
              <a:rPr lang="en-US" dirty="0" err="1" smtClean="0"/>
              <a:t>Timoci</a:t>
            </a:r>
            <a:r>
              <a:rPr lang="en-US" dirty="0" smtClean="0"/>
              <a:t> </a:t>
            </a:r>
            <a:r>
              <a:rPr lang="en-US" dirty="0" err="1" smtClean="0"/>
              <a:t>Bavadra</a:t>
            </a:r>
            <a:endParaRPr lang="en-US" dirty="0" smtClean="0"/>
          </a:p>
          <a:p>
            <a:pPr algn="just"/>
            <a:r>
              <a:rPr lang="en-US" dirty="0" smtClean="0"/>
              <a:t>Coalition won election</a:t>
            </a:r>
          </a:p>
          <a:p>
            <a:pPr algn="just"/>
            <a:r>
              <a:rPr lang="en-US" dirty="0" smtClean="0"/>
              <a:t>New government overthrown one month later</a:t>
            </a:r>
          </a:p>
          <a:p>
            <a:pPr algn="just"/>
            <a:r>
              <a:rPr lang="en-US" dirty="0" smtClean="0"/>
              <a:t>In military coup led by Lieutenant Colonel </a:t>
            </a:r>
            <a:r>
              <a:rPr lang="en-US" dirty="0" err="1" smtClean="0"/>
              <a:t>Sitiveni</a:t>
            </a:r>
            <a:r>
              <a:rPr lang="en-US" dirty="0" smtClean="0"/>
              <a:t> </a:t>
            </a:r>
            <a:r>
              <a:rPr lang="en-US" dirty="0" err="1" smtClean="0"/>
              <a:t>Rabuka</a:t>
            </a:r>
            <a:endParaRPr lang="en-US" dirty="0"/>
          </a:p>
        </p:txBody>
      </p:sp>
    </p:spTree>
    <p:extLst>
      <p:ext uri="{BB962C8B-B14F-4D97-AF65-F5344CB8AC3E}">
        <p14:creationId xmlns:p14="http://schemas.microsoft.com/office/powerpoint/2010/main" val="2604528670"/>
      </p:ext>
    </p:extLst>
  </p:cSld>
  <p:clrMapOvr>
    <a:masterClrMapping/>
  </p:clrMapOvr>
  <p:transition spd="slow">
    <p:pull/>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7500" lnSpcReduction="20000"/>
          </a:bodyPr>
          <a:lstStyle/>
          <a:p>
            <a:pPr algn="just"/>
            <a:r>
              <a:rPr lang="en-US" dirty="0" smtClean="0"/>
              <a:t>A new constitution was promulgated which provided for a built-in ethnic Fijian majority in legislature</a:t>
            </a:r>
          </a:p>
          <a:p>
            <a:pPr algn="just"/>
            <a:r>
              <a:rPr lang="en-US" dirty="0" smtClean="0"/>
              <a:t>This condemned NFP to permanent opposition status</a:t>
            </a:r>
          </a:p>
          <a:p>
            <a:pPr algn="just"/>
            <a:r>
              <a:rPr lang="en-US" dirty="0" smtClean="0"/>
              <a:t>1997 –</a:t>
            </a:r>
            <a:r>
              <a:rPr lang="en-US" dirty="0" err="1" smtClean="0"/>
              <a:t>Rabuka</a:t>
            </a:r>
            <a:r>
              <a:rPr lang="en-US" dirty="0" smtClean="0"/>
              <a:t> government agreed to revise constitution </a:t>
            </a:r>
            <a:endParaRPr lang="en-US" dirty="0"/>
          </a:p>
          <a:p>
            <a:pPr algn="just"/>
            <a:r>
              <a:rPr lang="en-US" dirty="0" smtClean="0"/>
              <a:t>Jai Ram Reddy played key role in negotiations</a:t>
            </a:r>
          </a:p>
          <a:p>
            <a:pPr algn="just"/>
            <a:r>
              <a:rPr lang="en-US" dirty="0" smtClean="0"/>
              <a:t>New Constitution removed the guaranteed ethnic Fijian majority from </a:t>
            </a:r>
            <a:r>
              <a:rPr lang="en-US" dirty="0" smtClean="0"/>
              <a:t>Parliament</a:t>
            </a:r>
          </a:p>
          <a:p>
            <a:pPr algn="just"/>
            <a:r>
              <a:rPr lang="en-US" dirty="0"/>
              <a:t>1999 elections-formed a coalition with the Fijian Political Party (SVT) led by </a:t>
            </a:r>
            <a:r>
              <a:rPr lang="en-US" dirty="0" err="1"/>
              <a:t>Rabuka</a:t>
            </a:r>
            <a:endParaRPr lang="en-US" dirty="0"/>
          </a:p>
          <a:p>
            <a:pPr algn="just"/>
            <a:r>
              <a:rPr lang="en-US" dirty="0"/>
              <a:t>A tactical mistake</a:t>
            </a:r>
          </a:p>
          <a:p>
            <a:pPr algn="just"/>
            <a:r>
              <a:rPr lang="en-US" dirty="0"/>
              <a:t>Many Indo-Fijians had not forgiven </a:t>
            </a:r>
            <a:r>
              <a:rPr lang="en-US" dirty="0" err="1"/>
              <a:t>Rabuka</a:t>
            </a:r>
            <a:r>
              <a:rPr lang="en-US" dirty="0"/>
              <a:t> for his role in the overthrow of the </a:t>
            </a:r>
            <a:r>
              <a:rPr lang="en-US" dirty="0" err="1"/>
              <a:t>Bavadra</a:t>
            </a:r>
            <a:r>
              <a:rPr lang="en-US" dirty="0"/>
              <a:t>  government and the drafting of a constitution they widely considered to be racist</a:t>
            </a:r>
          </a:p>
          <a:p>
            <a:pPr algn="just"/>
            <a:r>
              <a:rPr lang="en-US" dirty="0"/>
              <a:t>For the first time in 36 years, NFP lost all seats in the History of Representatives   </a:t>
            </a:r>
          </a:p>
          <a:p>
            <a:pPr algn="just"/>
            <a:endParaRPr lang="en-US" dirty="0" smtClean="0"/>
          </a:p>
          <a:p>
            <a:pPr algn="just"/>
            <a:endParaRPr lang="en-US" dirty="0"/>
          </a:p>
        </p:txBody>
      </p:sp>
    </p:spTree>
    <p:extLst>
      <p:ext uri="{BB962C8B-B14F-4D97-AF65-F5344CB8AC3E}">
        <p14:creationId xmlns:p14="http://schemas.microsoft.com/office/powerpoint/2010/main" val="139214957"/>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Since 2000</a:t>
            </a:r>
            <a:endParaRPr lang="en-US" dirty="0"/>
          </a:p>
        </p:txBody>
      </p:sp>
      <p:sp>
        <p:nvSpPr>
          <p:cNvPr id="3" name="Content Placeholder 2"/>
          <p:cNvSpPr>
            <a:spLocks noGrp="1"/>
          </p:cNvSpPr>
          <p:nvPr>
            <p:ph idx="1"/>
          </p:nvPr>
        </p:nvSpPr>
        <p:spPr/>
        <p:txBody>
          <a:bodyPr>
            <a:normAutofit/>
          </a:bodyPr>
          <a:lstStyle/>
          <a:p>
            <a:pPr algn="just"/>
            <a:r>
              <a:rPr lang="en-US" dirty="0" smtClean="0"/>
              <a:t>2001 election- NFP contested election calling for establishment of a Truth and Reconciliation Commission to look into 2000 coup that deposed FLP government led by M. Chaudhry.</a:t>
            </a:r>
          </a:p>
          <a:p>
            <a:pPr algn="just"/>
            <a:r>
              <a:rPr lang="en-US" dirty="0" smtClean="0"/>
              <a:t>Had only 10% of popular vote and one parliamentary seat-lost later in a court challenge</a:t>
            </a:r>
            <a:endParaRPr lang="en-US" dirty="0"/>
          </a:p>
        </p:txBody>
      </p:sp>
    </p:spTree>
    <p:extLst>
      <p:ext uri="{BB962C8B-B14F-4D97-AF65-F5344CB8AC3E}">
        <p14:creationId xmlns:p14="http://schemas.microsoft.com/office/powerpoint/2010/main" val="3720785766"/>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Modest Revival &amp; Victories</a:t>
            </a:r>
            <a:endParaRPr lang="en-US" dirty="0"/>
          </a:p>
        </p:txBody>
      </p:sp>
      <p:sp>
        <p:nvSpPr>
          <p:cNvPr id="3" name="Content Placeholder 2"/>
          <p:cNvSpPr>
            <a:spLocks noGrp="1"/>
          </p:cNvSpPr>
          <p:nvPr>
            <p:ph idx="1"/>
          </p:nvPr>
        </p:nvSpPr>
        <p:spPr>
          <a:xfrm>
            <a:off x="457200" y="1295400"/>
            <a:ext cx="8382000" cy="5410200"/>
          </a:xfrm>
        </p:spPr>
        <p:txBody>
          <a:bodyPr>
            <a:normAutofit fontScale="62500" lnSpcReduction="20000"/>
          </a:bodyPr>
          <a:lstStyle/>
          <a:p>
            <a:pPr algn="just"/>
            <a:r>
              <a:rPr lang="en-US" dirty="0" smtClean="0"/>
              <a:t>October 2003 Municipal elections- formed coalition with PM </a:t>
            </a:r>
            <a:r>
              <a:rPr lang="en-US" dirty="0" err="1" smtClean="0"/>
              <a:t>Qarase’s</a:t>
            </a:r>
            <a:r>
              <a:rPr lang="en-US" dirty="0" smtClean="0"/>
              <a:t> SDL party, gave it control of 6 municipalities</a:t>
            </a:r>
          </a:p>
          <a:p>
            <a:pPr algn="just"/>
            <a:r>
              <a:rPr lang="en-US" dirty="0" smtClean="0"/>
              <a:t>Gained control of </a:t>
            </a:r>
            <a:r>
              <a:rPr lang="en-US" dirty="0" err="1" smtClean="0"/>
              <a:t>Nadi</a:t>
            </a:r>
            <a:r>
              <a:rPr lang="en-US" dirty="0" smtClean="0"/>
              <a:t> Town Council</a:t>
            </a:r>
          </a:p>
          <a:p>
            <a:pPr algn="just"/>
            <a:r>
              <a:rPr lang="en-US" dirty="0" smtClean="0"/>
              <a:t>Re-elected </a:t>
            </a:r>
            <a:r>
              <a:rPr lang="en-US" dirty="0" err="1" smtClean="0"/>
              <a:t>Chandu</a:t>
            </a:r>
            <a:r>
              <a:rPr lang="en-US" dirty="0" smtClean="0"/>
              <a:t> </a:t>
            </a:r>
            <a:r>
              <a:rPr lang="en-US" dirty="0" err="1" smtClean="0"/>
              <a:t>Umaria</a:t>
            </a:r>
            <a:r>
              <a:rPr lang="en-US" dirty="0" smtClean="0"/>
              <a:t> as mayor of Suva</a:t>
            </a:r>
          </a:p>
          <a:p>
            <a:pPr algn="just"/>
            <a:r>
              <a:rPr lang="en-US" dirty="0" smtClean="0"/>
              <a:t>2005 municipal polls, Ba and </a:t>
            </a:r>
            <a:r>
              <a:rPr lang="en-US" dirty="0" err="1" smtClean="0"/>
              <a:t>Nadi</a:t>
            </a:r>
            <a:r>
              <a:rPr lang="en-US" dirty="0" smtClean="0"/>
              <a:t> remained in NFP and Sigatoka(with SDL), gained seats in Suva vs FLP through Indo-Fijian vote </a:t>
            </a:r>
            <a:endParaRPr lang="en-US" dirty="0" smtClean="0"/>
          </a:p>
          <a:p>
            <a:pPr algn="just"/>
            <a:r>
              <a:rPr lang="en-US" dirty="0"/>
              <a:t>new leader-</a:t>
            </a:r>
            <a:r>
              <a:rPr lang="en-US" dirty="0" err="1"/>
              <a:t>Dorsami</a:t>
            </a:r>
            <a:r>
              <a:rPr lang="en-US" dirty="0"/>
              <a:t> Naidu- NFP more modern focus- on women and disadvantaged</a:t>
            </a:r>
          </a:p>
          <a:p>
            <a:pPr algn="just"/>
            <a:r>
              <a:rPr lang="en-US" dirty="0"/>
              <a:t>2005- announced -a multiracial party focus on winning support of all ethnic communities Fiji</a:t>
            </a:r>
          </a:p>
          <a:p>
            <a:pPr algn="just"/>
            <a:r>
              <a:rPr lang="en-US" dirty="0"/>
              <a:t>Strongly opposed Reconciliation &amp; Tolerance Bill- proposed by Qarase government giving President power to grant compensation to 2000 coup victims, and amnesty to coup perpetrators </a:t>
            </a:r>
            <a:endParaRPr lang="en-US" dirty="0" smtClean="0"/>
          </a:p>
          <a:p>
            <a:pPr algn="just"/>
            <a:r>
              <a:rPr lang="en-US" dirty="0"/>
              <a:t>Petitioned against the Bill</a:t>
            </a:r>
          </a:p>
          <a:p>
            <a:pPr algn="just"/>
            <a:r>
              <a:rPr lang="en-US" dirty="0"/>
              <a:t>July 2005- D Naidu-resigned as president following his arrest on common assault &amp; sexual charges</a:t>
            </a:r>
          </a:p>
          <a:p>
            <a:pPr algn="just"/>
            <a:r>
              <a:rPr lang="en-US" dirty="0"/>
              <a:t>31 July at party’s annual conference in </a:t>
            </a:r>
            <a:r>
              <a:rPr lang="en-US" dirty="0" err="1"/>
              <a:t>Nausori</a:t>
            </a:r>
            <a:r>
              <a:rPr lang="en-US" dirty="0"/>
              <a:t> attended by 600 members- Raman </a:t>
            </a:r>
            <a:r>
              <a:rPr lang="en-US" dirty="0" err="1"/>
              <a:t>Pratap</a:t>
            </a:r>
            <a:r>
              <a:rPr lang="en-US" dirty="0"/>
              <a:t> Singh (lawyer &amp; former parliamentarian) elected as leader</a:t>
            </a:r>
          </a:p>
          <a:p>
            <a:pPr algn="just"/>
            <a:endParaRPr lang="en-US" dirty="0"/>
          </a:p>
          <a:p>
            <a:pPr algn="just"/>
            <a:endParaRPr lang="en-US" dirty="0"/>
          </a:p>
        </p:txBody>
      </p:sp>
    </p:spTree>
    <p:extLst>
      <p:ext uri="{BB962C8B-B14F-4D97-AF65-F5344CB8AC3E}">
        <p14:creationId xmlns:p14="http://schemas.microsoft.com/office/powerpoint/2010/main" val="1993217"/>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Towards 2006</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present voting system- alternative ballot system – votes cast for low polling candidates may be transferred to higher polling candidates, as specified by the candidates</a:t>
            </a:r>
          </a:p>
          <a:p>
            <a:pPr algn="just"/>
            <a:r>
              <a:rPr lang="en-US" dirty="0" smtClean="0"/>
              <a:t>These transferred votes is known as ‘preferences’</a:t>
            </a:r>
          </a:p>
          <a:p>
            <a:pPr algn="just"/>
            <a:r>
              <a:rPr lang="en-US" dirty="0" smtClean="0"/>
              <a:t>Parties negotiate with other parties for exchange of preferences   </a:t>
            </a:r>
            <a:r>
              <a:rPr lang="en-US" dirty="0"/>
              <a:t>NFP general secretary </a:t>
            </a:r>
            <a:r>
              <a:rPr lang="en-US" dirty="0" err="1"/>
              <a:t>Pramod</a:t>
            </a:r>
            <a:r>
              <a:rPr lang="en-US" dirty="0"/>
              <a:t> Rae &amp; treasurer Ashok Bal </a:t>
            </a:r>
            <a:r>
              <a:rPr lang="en-US" dirty="0" err="1"/>
              <a:t>Govind</a:t>
            </a:r>
            <a:r>
              <a:rPr lang="en-US" dirty="0"/>
              <a:t> indicated party aim for a central position in Fiji politics by forming alliances with parties that shared its philosophies</a:t>
            </a:r>
          </a:p>
          <a:p>
            <a:pPr algn="just"/>
            <a:r>
              <a:rPr lang="en-US" dirty="0"/>
              <a:t>Had negotiated with SDL in 2001 elections</a:t>
            </a:r>
          </a:p>
          <a:p>
            <a:pPr algn="just"/>
            <a:r>
              <a:rPr lang="en-US" dirty="0"/>
              <a:t>2006 elections-NFP share of popular vote fell by 6%, its lowest ever</a:t>
            </a:r>
          </a:p>
          <a:p>
            <a:pPr algn="just"/>
            <a:r>
              <a:rPr lang="en-US" dirty="0"/>
              <a:t>Failed to win a parliamentary seat. </a:t>
            </a:r>
          </a:p>
          <a:p>
            <a:pPr algn="just"/>
            <a:endParaRPr lang="en-US" dirty="0"/>
          </a:p>
        </p:txBody>
      </p:sp>
    </p:spTree>
    <p:extLst>
      <p:ext uri="{BB962C8B-B14F-4D97-AF65-F5344CB8AC3E}">
        <p14:creationId xmlns:p14="http://schemas.microsoft.com/office/powerpoint/2010/main" val="1850299805"/>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Origin of Federation Party</a:t>
            </a:r>
            <a:endParaRPr lang="en-US" dirty="0"/>
          </a:p>
        </p:txBody>
      </p:sp>
      <p:sp>
        <p:nvSpPr>
          <p:cNvPr id="3" name="Content Placeholder 2"/>
          <p:cNvSpPr>
            <a:spLocks noGrp="1"/>
          </p:cNvSpPr>
          <p:nvPr>
            <p:ph idx="1"/>
          </p:nvPr>
        </p:nvSpPr>
        <p:spPr/>
        <p:txBody>
          <a:bodyPr>
            <a:normAutofit fontScale="85000" lnSpcReduction="20000"/>
          </a:bodyPr>
          <a:lstStyle/>
          <a:p>
            <a:r>
              <a:rPr lang="en-US" dirty="0"/>
              <a:t>The formation of the </a:t>
            </a:r>
            <a:r>
              <a:rPr lang="en-US" b="1" dirty="0"/>
              <a:t>Federation Party </a:t>
            </a:r>
            <a:r>
              <a:rPr lang="en-US" dirty="0"/>
              <a:t>was a direct consequence of the dispute between cane farmers and the Colonial Sugar Refining Company (CSR) in 1960 regarding the new cane </a:t>
            </a:r>
            <a:r>
              <a:rPr lang="en-US" dirty="0" smtClean="0"/>
              <a:t>contract.</a:t>
            </a:r>
          </a:p>
          <a:p>
            <a:r>
              <a:rPr lang="en-US" dirty="0"/>
              <a:t>It contested the 1963 Legislative Council election under the banner of </a:t>
            </a:r>
            <a:r>
              <a:rPr lang="en-US" b="1" dirty="0"/>
              <a:t>Citizens Federation</a:t>
            </a:r>
            <a:r>
              <a:rPr lang="en-US" dirty="0"/>
              <a:t>, which was reconstituted as the Federation Party on 21 June 1964, with A.D. Patel as President and </a:t>
            </a:r>
            <a:r>
              <a:rPr lang="en-US" dirty="0" err="1"/>
              <a:t>Sidiq</a:t>
            </a:r>
            <a:r>
              <a:rPr lang="en-US" dirty="0"/>
              <a:t> </a:t>
            </a:r>
            <a:r>
              <a:rPr lang="en-US" dirty="0" err="1"/>
              <a:t>Koya</a:t>
            </a:r>
            <a:r>
              <a:rPr lang="en-US" dirty="0"/>
              <a:t> as Vice-president. The merger took place in time for the party to participate in the 1965 constitutional conference which was called to map out a path towards independence from the United </a:t>
            </a:r>
            <a:r>
              <a:rPr lang="en-US" dirty="0" smtClean="0"/>
              <a:t>Kingdom.</a:t>
            </a:r>
            <a:endParaRPr lang="en-US" dirty="0"/>
          </a:p>
        </p:txBody>
      </p:sp>
    </p:spTree>
    <p:extLst>
      <p:ext uri="{BB962C8B-B14F-4D97-AF65-F5344CB8AC3E}">
        <p14:creationId xmlns:p14="http://schemas.microsoft.com/office/powerpoint/2010/main" val="2193750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305800" cy="5867400"/>
          </a:xfrm>
        </p:spPr>
        <p:txBody>
          <a:bodyPr>
            <a:normAutofit fontScale="77500" lnSpcReduction="20000"/>
          </a:bodyPr>
          <a:lstStyle/>
          <a:p>
            <a:pPr algn="just"/>
            <a:r>
              <a:rPr lang="en-US" dirty="0" smtClean="0"/>
              <a:t> Jan 2013-military regime promulgated new regulations governing registration of political parties, requiring all parties to have at least 5,000 members</a:t>
            </a:r>
          </a:p>
          <a:p>
            <a:pPr algn="just"/>
            <a:r>
              <a:rPr lang="en-US" dirty="0" smtClean="0"/>
              <a:t>14 Feb 2013- NFP applied for registration</a:t>
            </a:r>
          </a:p>
          <a:p>
            <a:pPr algn="just"/>
            <a:r>
              <a:rPr lang="en-US" dirty="0" smtClean="0"/>
              <a:t>3 May 2013-registration was granted</a:t>
            </a:r>
          </a:p>
          <a:p>
            <a:pPr algn="just"/>
            <a:r>
              <a:rPr lang="en-US" dirty="0" smtClean="0"/>
              <a:t>NFP is contesting elections in 2014 together with other  registered parties </a:t>
            </a:r>
          </a:p>
          <a:p>
            <a:pPr algn="just"/>
            <a:r>
              <a:rPr lang="en-US" dirty="0"/>
              <a:t>The NFP elected </a:t>
            </a:r>
            <a:r>
              <a:rPr lang="en-US" dirty="0" err="1"/>
              <a:t>Biman</a:t>
            </a:r>
            <a:r>
              <a:rPr lang="en-US" dirty="0"/>
              <a:t> Prasad, Professor of Economics at the University of the South Pacific, as its new leader in March 2014, while </a:t>
            </a:r>
            <a:r>
              <a:rPr lang="en-US" dirty="0" err="1"/>
              <a:t>Roko</a:t>
            </a:r>
            <a:r>
              <a:rPr lang="en-US" dirty="0"/>
              <a:t> </a:t>
            </a:r>
            <a:r>
              <a:rPr lang="en-US" dirty="0" err="1"/>
              <a:t>Tupou</a:t>
            </a:r>
            <a:r>
              <a:rPr lang="en-US" dirty="0"/>
              <a:t> </a:t>
            </a:r>
            <a:r>
              <a:rPr lang="en-US" dirty="0" err="1"/>
              <a:t>Draunidalo</a:t>
            </a:r>
            <a:r>
              <a:rPr lang="en-US" dirty="0"/>
              <a:t>, scion of a distinguished political and chiefly family, was elected President of the party. Three NFP candidates, including Prasad and </a:t>
            </a:r>
            <a:r>
              <a:rPr lang="en-US" dirty="0" err="1"/>
              <a:t>Draunidalo</a:t>
            </a:r>
            <a:r>
              <a:rPr lang="en-US" dirty="0"/>
              <a:t>, were returned in the 2014 elections, the first since the 2006 coup. Prasad is now the leader of NFP caucus in Parliament, Shadow Minister of Finance and Chairman of the Parliamentary Public Accounts Committee.</a:t>
            </a:r>
          </a:p>
        </p:txBody>
      </p:sp>
    </p:spTree>
    <p:extLst>
      <p:ext uri="{BB962C8B-B14F-4D97-AF65-F5344CB8AC3E}">
        <p14:creationId xmlns:p14="http://schemas.microsoft.com/office/powerpoint/2010/main" val="717077638"/>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Formation of Federation Party and the 1965 conference</a:t>
            </a:r>
          </a:p>
        </p:txBody>
      </p:sp>
      <p:sp>
        <p:nvSpPr>
          <p:cNvPr id="3" name="Content Placeholder 2"/>
          <p:cNvSpPr>
            <a:spLocks noGrp="1"/>
          </p:cNvSpPr>
          <p:nvPr>
            <p:ph idx="1"/>
          </p:nvPr>
        </p:nvSpPr>
        <p:spPr/>
        <p:txBody>
          <a:bodyPr>
            <a:normAutofit fontScale="85000" lnSpcReduction="20000"/>
          </a:bodyPr>
          <a:lstStyle/>
          <a:p>
            <a:r>
              <a:rPr lang="en-US" dirty="0"/>
              <a:t>The outcome of the constitutional conference was a major issue during the election, which was the first election in Fiji contested on Party lines. </a:t>
            </a:r>
            <a:endParaRPr lang="en-US" dirty="0" smtClean="0"/>
          </a:p>
          <a:p>
            <a:r>
              <a:rPr lang="en-US" dirty="0" smtClean="0"/>
              <a:t>The </a:t>
            </a:r>
            <a:r>
              <a:rPr lang="en-US" dirty="0"/>
              <a:t>Federation Party was expected to win at least the three cross-voting seats in the western division because of its predominantly Indian population but managed to win only the 9 Indian communal seats. </a:t>
            </a:r>
            <a:endParaRPr lang="en-US" dirty="0" smtClean="0"/>
          </a:p>
          <a:p>
            <a:r>
              <a:rPr lang="en-US" dirty="0" smtClean="0"/>
              <a:t>The </a:t>
            </a:r>
            <a:r>
              <a:rPr lang="en-US" dirty="0"/>
              <a:t>Alliance Party won 22 seats but the three independents and the two Council of Chiefs nominees joined it to give it a total strength of 27. </a:t>
            </a:r>
            <a:r>
              <a:rPr lang="en-US" dirty="0" err="1"/>
              <a:t>Ratu</a:t>
            </a:r>
            <a:r>
              <a:rPr lang="en-US" dirty="0"/>
              <a:t> </a:t>
            </a:r>
            <a:r>
              <a:rPr lang="en-US" dirty="0" err="1"/>
              <a:t>Kamisese</a:t>
            </a:r>
            <a:r>
              <a:rPr lang="en-US" dirty="0"/>
              <a:t> Mara of the Alliance Party became the Chief Minister and A.D. Patel became the Leader of the Opposition.</a:t>
            </a:r>
          </a:p>
        </p:txBody>
      </p:sp>
    </p:spTree>
    <p:extLst>
      <p:ext uri="{BB962C8B-B14F-4D97-AF65-F5344CB8AC3E}">
        <p14:creationId xmlns:p14="http://schemas.microsoft.com/office/powerpoint/2010/main" val="22938178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Formation of Federation Party and the 1965 conference</a:t>
            </a:r>
            <a:endParaRPr lang="en-US" dirty="0"/>
          </a:p>
        </p:txBody>
      </p:sp>
      <p:sp>
        <p:nvSpPr>
          <p:cNvPr id="3" name="Content Placeholder 2"/>
          <p:cNvSpPr>
            <a:spLocks noGrp="1"/>
          </p:cNvSpPr>
          <p:nvPr>
            <p:ph idx="1"/>
          </p:nvPr>
        </p:nvSpPr>
        <p:spPr/>
        <p:txBody>
          <a:bodyPr>
            <a:normAutofit fontScale="70000" lnSpcReduction="20000"/>
          </a:bodyPr>
          <a:lstStyle/>
          <a:p>
            <a:r>
              <a:rPr lang="en-US" dirty="0"/>
              <a:t>Mara's Alliance Party was a coalition of indigenous and European factions, with minimal Indo-Fijian participation. Patel and the NFP were consigned to the opposition benches. In protest at the new government's refusal to call a second constitutional conference, Patel led the nine Federation Party legislators in a mass walkout in September 1967. </a:t>
            </a:r>
            <a:endParaRPr lang="en-US" dirty="0" smtClean="0"/>
          </a:p>
          <a:p>
            <a:r>
              <a:rPr lang="en-US" dirty="0" smtClean="0"/>
              <a:t>Missing </a:t>
            </a:r>
            <a:r>
              <a:rPr lang="en-US" dirty="0"/>
              <a:t>two consecutive sections of the Legislative Council resulted in the forfeit of their seats, forcing by-elections. The ensuing by-elections were marked by inter-ethnic violence. All nine Federation Party legislators were returned with increased </a:t>
            </a:r>
            <a:r>
              <a:rPr lang="en-US" dirty="0" smtClean="0"/>
              <a:t>majorities</a:t>
            </a:r>
          </a:p>
          <a:p>
            <a:r>
              <a:rPr lang="en-US" dirty="0"/>
              <a:t>There were demonstrations by ethnic Fijians and calls to not renew native land leases and extreme elements called for Indians to be deported from Fiji. Relations between the Indo-Fijian and indigenous communities were at a new low.</a:t>
            </a:r>
          </a:p>
        </p:txBody>
      </p:sp>
    </p:spTree>
    <p:extLst>
      <p:ext uri="{BB962C8B-B14F-4D97-AF65-F5344CB8AC3E}">
        <p14:creationId xmlns:p14="http://schemas.microsoft.com/office/powerpoint/2010/main" val="3861250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The Formation of the National Federation Party</a:t>
            </a:r>
          </a:p>
        </p:txBody>
      </p:sp>
      <p:sp>
        <p:nvSpPr>
          <p:cNvPr id="3" name="Content Placeholder 2"/>
          <p:cNvSpPr>
            <a:spLocks noGrp="1"/>
          </p:cNvSpPr>
          <p:nvPr>
            <p:ph idx="1"/>
          </p:nvPr>
        </p:nvSpPr>
        <p:spPr/>
        <p:txBody>
          <a:bodyPr>
            <a:normAutofit fontScale="77500" lnSpcReduction="20000"/>
          </a:bodyPr>
          <a:lstStyle/>
          <a:p>
            <a:r>
              <a:rPr lang="en-US" dirty="0"/>
              <a:t>In November 1968, the Federation merged with the National Democratic Party to form the </a:t>
            </a:r>
            <a:r>
              <a:rPr lang="en-US" b="1" dirty="0">
                <a:solidFill>
                  <a:schemeClr val="bg1"/>
                </a:solidFill>
              </a:rPr>
              <a:t>National Federation Party</a:t>
            </a:r>
            <a:r>
              <a:rPr lang="en-US" dirty="0">
                <a:solidFill>
                  <a:schemeClr val="bg1"/>
                </a:solidFill>
              </a:rPr>
              <a:t>. </a:t>
            </a:r>
            <a:r>
              <a:rPr lang="en-US" dirty="0"/>
              <a:t>Patel and </a:t>
            </a:r>
            <a:r>
              <a:rPr lang="en-US" dirty="0" err="1"/>
              <a:t>Koya</a:t>
            </a:r>
            <a:r>
              <a:rPr lang="en-US" dirty="0"/>
              <a:t> became the President and Vice-President, respectively, of the merged party</a:t>
            </a:r>
            <a:r>
              <a:rPr lang="en-US" dirty="0" smtClean="0"/>
              <a:t>. </a:t>
            </a:r>
          </a:p>
          <a:p>
            <a:r>
              <a:rPr lang="en-US" dirty="0"/>
              <a:t> </a:t>
            </a:r>
            <a:r>
              <a:rPr lang="en-US" dirty="0" err="1"/>
              <a:t>Apisai</a:t>
            </a:r>
            <a:r>
              <a:rPr lang="en-US" dirty="0"/>
              <a:t> </a:t>
            </a:r>
            <a:r>
              <a:rPr lang="en-US" dirty="0" err="1"/>
              <a:t>Tora</a:t>
            </a:r>
            <a:r>
              <a:rPr lang="en-US" dirty="0"/>
              <a:t> and </a:t>
            </a:r>
            <a:r>
              <a:rPr lang="en-US" dirty="0" err="1"/>
              <a:t>Isikeli</a:t>
            </a:r>
            <a:r>
              <a:rPr lang="en-US" dirty="0"/>
              <a:t> </a:t>
            </a:r>
            <a:r>
              <a:rPr lang="en-US" dirty="0" err="1"/>
              <a:t>Nadalo</a:t>
            </a:r>
            <a:r>
              <a:rPr lang="en-US" dirty="0"/>
              <a:t>, both indigenous Fijians, were leading figures in the </a:t>
            </a:r>
            <a:r>
              <a:rPr lang="en-US" b="1" dirty="0">
                <a:solidFill>
                  <a:schemeClr val="bg1"/>
                </a:solidFill>
              </a:rPr>
              <a:t>NDP</a:t>
            </a:r>
            <a:r>
              <a:rPr lang="en-US" dirty="0"/>
              <a:t>, and the merger brought well-known Fijians into the party for the first time. The attempt to position itself as a multi-racial party failed to translate into significant electoral support in the indigenous Fijian </a:t>
            </a:r>
            <a:r>
              <a:rPr lang="en-US" dirty="0" smtClean="0"/>
              <a:t>community. </a:t>
            </a:r>
            <a:r>
              <a:rPr lang="en-US" dirty="0"/>
              <a:t>NFP never succeeded in getting ten percent of the Fijian vote at any poll</a:t>
            </a:r>
            <a:r>
              <a:rPr lang="en-US" dirty="0" smtClean="0"/>
              <a:t>.</a:t>
            </a:r>
          </a:p>
          <a:p>
            <a:r>
              <a:rPr lang="en-US" dirty="0"/>
              <a:t>Less than a year after the founding of the NFP, Patel died suddenly on 1 October 1969. His deputy, </a:t>
            </a:r>
            <a:r>
              <a:rPr lang="en-US" dirty="0" err="1"/>
              <a:t>Sidiq</a:t>
            </a:r>
            <a:r>
              <a:rPr lang="en-US" dirty="0"/>
              <a:t> </a:t>
            </a:r>
            <a:r>
              <a:rPr lang="en-US" dirty="0" err="1"/>
              <a:t>Koya</a:t>
            </a:r>
            <a:r>
              <a:rPr lang="en-US" dirty="0"/>
              <a:t>, succeeded him as party leader.</a:t>
            </a:r>
          </a:p>
        </p:txBody>
      </p:sp>
    </p:spTree>
    <p:extLst>
      <p:ext uri="{BB962C8B-B14F-4D97-AF65-F5344CB8AC3E}">
        <p14:creationId xmlns:p14="http://schemas.microsoft.com/office/powerpoint/2010/main" val="39544883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NFP under the leadership of </a:t>
            </a:r>
            <a:r>
              <a:rPr lang="en-US" dirty="0" err="1"/>
              <a:t>Sidiq</a:t>
            </a:r>
            <a:r>
              <a:rPr lang="en-US" dirty="0"/>
              <a:t> </a:t>
            </a:r>
            <a:r>
              <a:rPr lang="en-US" dirty="0" err="1"/>
              <a:t>Koya</a:t>
            </a:r>
            <a:endParaRPr lang="en-US" dirty="0"/>
          </a:p>
        </p:txBody>
      </p:sp>
      <p:sp>
        <p:nvSpPr>
          <p:cNvPr id="3" name="Content Placeholder 2"/>
          <p:cNvSpPr>
            <a:spLocks noGrp="1"/>
          </p:cNvSpPr>
          <p:nvPr>
            <p:ph idx="1"/>
          </p:nvPr>
        </p:nvSpPr>
        <p:spPr/>
        <p:txBody>
          <a:bodyPr>
            <a:normAutofit fontScale="62500" lnSpcReduction="20000"/>
          </a:bodyPr>
          <a:lstStyle/>
          <a:p>
            <a:r>
              <a:rPr lang="en-US" dirty="0"/>
              <a:t>NFP and Alliance work together to attain independence</a:t>
            </a:r>
          </a:p>
          <a:p>
            <a:r>
              <a:rPr lang="en-US" dirty="0"/>
              <a:t>The party played an important role in the negotiations that led to Fiji's independence from the United Kingdom in 1970. Their original demand for a universal franchise threatened to stall the independence process, but at a conference in London in April 1970, </a:t>
            </a:r>
            <a:r>
              <a:rPr lang="en-US" dirty="0" err="1"/>
              <a:t>Sidiq</a:t>
            </a:r>
            <a:r>
              <a:rPr lang="en-US" dirty="0"/>
              <a:t> </a:t>
            </a:r>
            <a:r>
              <a:rPr lang="en-US" dirty="0" err="1"/>
              <a:t>Koya</a:t>
            </a:r>
            <a:r>
              <a:rPr lang="en-US" dirty="0"/>
              <a:t>, eventually negotiated a compromise with </a:t>
            </a:r>
            <a:r>
              <a:rPr lang="en-US" dirty="0" err="1"/>
              <a:t>Ratu</a:t>
            </a:r>
            <a:r>
              <a:rPr lang="en-US" dirty="0"/>
              <a:t> Sir </a:t>
            </a:r>
            <a:r>
              <a:rPr lang="en-US" dirty="0" err="1"/>
              <a:t>Kamisese</a:t>
            </a:r>
            <a:r>
              <a:rPr lang="en-US" dirty="0"/>
              <a:t> Mara, the leader of the Alliance Party, the main ethnic Fijian-dominated party.</a:t>
            </a:r>
          </a:p>
          <a:p>
            <a:r>
              <a:rPr lang="en-US" dirty="0"/>
              <a:t>With the leaders of both major ethnic groups working together for the first time in Fiji's history, the transition to independence was peaceful and the euphoria of independence continued for some time. </a:t>
            </a:r>
            <a:r>
              <a:rPr lang="en-US" dirty="0" err="1"/>
              <a:t>Sidiq</a:t>
            </a:r>
            <a:r>
              <a:rPr lang="en-US" dirty="0"/>
              <a:t> </a:t>
            </a:r>
            <a:r>
              <a:rPr lang="en-US" dirty="0" err="1"/>
              <a:t>Koya</a:t>
            </a:r>
            <a:r>
              <a:rPr lang="en-US" dirty="0"/>
              <a:t> travelled with the Prime Minister to India and the United Nations and there was talk of a coalition government. </a:t>
            </a:r>
            <a:endParaRPr lang="en-US" dirty="0" smtClean="0"/>
          </a:p>
          <a:p>
            <a:r>
              <a:rPr lang="en-US" dirty="0" smtClean="0"/>
              <a:t>There </a:t>
            </a:r>
            <a:r>
              <a:rPr lang="en-US" dirty="0"/>
              <a:t>were those within the National Federation Party (NFP) who were not happy with the close relationship between </a:t>
            </a:r>
            <a:r>
              <a:rPr lang="en-US" dirty="0" err="1"/>
              <a:t>Sidiq</a:t>
            </a:r>
            <a:r>
              <a:rPr lang="en-US" dirty="0"/>
              <a:t> </a:t>
            </a:r>
            <a:r>
              <a:rPr lang="en-US" dirty="0" err="1"/>
              <a:t>Koya</a:t>
            </a:r>
            <a:r>
              <a:rPr lang="en-US" dirty="0"/>
              <a:t> and </a:t>
            </a:r>
            <a:r>
              <a:rPr lang="en-US" dirty="0" err="1"/>
              <a:t>Ratu</a:t>
            </a:r>
            <a:r>
              <a:rPr lang="en-US" dirty="0"/>
              <a:t> </a:t>
            </a:r>
            <a:r>
              <a:rPr lang="en-US" dirty="0" err="1"/>
              <a:t>Kamisese</a:t>
            </a:r>
            <a:r>
              <a:rPr lang="en-US" dirty="0"/>
              <a:t> Mara, the most notable of whom was R. D. Patel, but for the time being dissent was not being expressed </a:t>
            </a:r>
            <a:r>
              <a:rPr lang="en-US" dirty="0" smtClean="0"/>
              <a:t>openly.</a:t>
            </a:r>
            <a:endParaRPr lang="en-US" dirty="0"/>
          </a:p>
        </p:txBody>
      </p:sp>
    </p:spTree>
    <p:extLst>
      <p:ext uri="{BB962C8B-B14F-4D97-AF65-F5344CB8AC3E}">
        <p14:creationId xmlns:p14="http://schemas.microsoft.com/office/powerpoint/2010/main" val="27265537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The 1972 general election</a:t>
            </a:r>
            <a:br>
              <a:rPr lang="en-US" dirty="0"/>
            </a:br>
            <a:endParaRPr lang="en-US" dirty="0"/>
          </a:p>
        </p:txBody>
      </p:sp>
      <p:sp>
        <p:nvSpPr>
          <p:cNvPr id="3" name="Content Placeholder 2"/>
          <p:cNvSpPr>
            <a:spLocks noGrp="1"/>
          </p:cNvSpPr>
          <p:nvPr>
            <p:ph idx="1"/>
          </p:nvPr>
        </p:nvSpPr>
        <p:spPr/>
        <p:txBody>
          <a:bodyPr>
            <a:normAutofit lnSpcReduction="10000"/>
          </a:bodyPr>
          <a:lstStyle/>
          <a:p>
            <a:r>
              <a:rPr lang="en-US" dirty="0" smtClean="0"/>
              <a:t>The </a:t>
            </a:r>
            <a:r>
              <a:rPr lang="en-US" dirty="0"/>
              <a:t>first general election since independence was held in May 1972 without the ethnic tension characteristic of the 1966 general election and the 1968 by-elections. The NFP won only 19 of the 52 seats in the House of Representatives, with Alliance Party actually increasing its share of the Indian vote. After the election, R.D. Patel, one of </a:t>
            </a:r>
            <a:r>
              <a:rPr lang="en-US" dirty="0" err="1"/>
              <a:t>Koya's</a:t>
            </a:r>
            <a:r>
              <a:rPr lang="en-US" dirty="0"/>
              <a:t> critics within the NFP, was elected speaker of the House of </a:t>
            </a:r>
            <a:r>
              <a:rPr lang="en-US" dirty="0" smtClean="0"/>
              <a:t>Representatives.</a:t>
            </a:r>
            <a:endParaRPr lang="en-US" dirty="0"/>
          </a:p>
        </p:txBody>
      </p:sp>
    </p:spTree>
    <p:extLst>
      <p:ext uri="{BB962C8B-B14F-4D97-AF65-F5344CB8AC3E}">
        <p14:creationId xmlns:p14="http://schemas.microsoft.com/office/powerpoint/2010/main" val="16812241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Honeymoon period between Mara and </a:t>
            </a:r>
            <a:r>
              <a:rPr lang="en-US" dirty="0" err="1" smtClean="0"/>
              <a:t>Koya</a:t>
            </a:r>
            <a:r>
              <a:rPr lang="en-US" dirty="0" smtClean="0"/>
              <a:t> ended</a:t>
            </a:r>
            <a:endParaRPr lang="en-US" dirty="0"/>
          </a:p>
        </p:txBody>
      </p:sp>
      <p:sp>
        <p:nvSpPr>
          <p:cNvPr id="3" name="Content Placeholder 2"/>
          <p:cNvSpPr>
            <a:spLocks noGrp="1"/>
          </p:cNvSpPr>
          <p:nvPr>
            <p:ph idx="1"/>
          </p:nvPr>
        </p:nvSpPr>
        <p:spPr/>
        <p:txBody>
          <a:bodyPr>
            <a:normAutofit fontScale="62500" lnSpcReduction="20000"/>
          </a:bodyPr>
          <a:lstStyle/>
          <a:p>
            <a:r>
              <a:rPr lang="en-US" dirty="0"/>
              <a:t>From mid-1975, the relationship between </a:t>
            </a:r>
            <a:r>
              <a:rPr lang="en-US" dirty="0" err="1"/>
              <a:t>Koya</a:t>
            </a:r>
            <a:r>
              <a:rPr lang="en-US" dirty="0"/>
              <a:t> and Mara worsened. This was firstly due to the announcement by the Minister of Education that the Government would not </a:t>
            </a:r>
            <a:r>
              <a:rPr lang="en-US" dirty="0" err="1"/>
              <a:t>subsidise</a:t>
            </a:r>
            <a:r>
              <a:rPr lang="en-US" dirty="0"/>
              <a:t> school fees for </a:t>
            </a:r>
            <a:r>
              <a:rPr lang="en-US" dirty="0" smtClean="0"/>
              <a:t>non-Fijians.</a:t>
            </a:r>
          </a:p>
          <a:p>
            <a:r>
              <a:rPr lang="en-US" dirty="0" smtClean="0"/>
              <a:t>Former </a:t>
            </a:r>
            <a:r>
              <a:rPr lang="en-US" dirty="0"/>
              <a:t>Alliance member moved a motion calling for the repatriation of people of Indian origin back to India, </a:t>
            </a:r>
            <a:r>
              <a:rPr lang="en-US" dirty="0" err="1"/>
              <a:t>Koya</a:t>
            </a:r>
            <a:r>
              <a:rPr lang="en-US" dirty="0"/>
              <a:t> was not happy with the measured response of the Alliance Government and accused it of "having elements which wanted to do legally what the Fijian Nationalist Party Leader, </a:t>
            </a:r>
            <a:r>
              <a:rPr lang="en-US" dirty="0" err="1"/>
              <a:t>Sakeasi</a:t>
            </a:r>
            <a:r>
              <a:rPr lang="en-US" dirty="0"/>
              <a:t> </a:t>
            </a:r>
            <a:r>
              <a:rPr lang="en-US" dirty="0" err="1"/>
              <a:t>Butadroka</a:t>
            </a:r>
            <a:r>
              <a:rPr lang="en-US" dirty="0"/>
              <a:t>, was trying to do </a:t>
            </a:r>
            <a:r>
              <a:rPr lang="en-US" dirty="0" smtClean="0"/>
              <a:t>illegally</a:t>
            </a:r>
          </a:p>
          <a:p>
            <a:r>
              <a:rPr lang="en-US" dirty="0" smtClean="0"/>
              <a:t>The </a:t>
            </a:r>
            <a:r>
              <a:rPr lang="en-US" dirty="0"/>
              <a:t>Prime Minister rejected the recommendations of the Royal Commission which investigated the voting system, claiming that implementation of the recommendation would cause bloodshed in the country</a:t>
            </a:r>
            <a:r>
              <a:rPr lang="en-US" dirty="0" smtClean="0"/>
              <a:t>.</a:t>
            </a:r>
          </a:p>
          <a:p>
            <a:r>
              <a:rPr lang="en-US" dirty="0"/>
              <a:t>Amicable relationship between Mara and </a:t>
            </a:r>
            <a:r>
              <a:rPr lang="en-US" dirty="0" err="1"/>
              <a:t>Koya</a:t>
            </a:r>
            <a:r>
              <a:rPr lang="en-US" dirty="0"/>
              <a:t> went sour during the latter half of the decade because both leaders faced internal challenges and charges of a sell out of the interests of their respective communities.</a:t>
            </a:r>
          </a:p>
          <a:p>
            <a:endParaRPr lang="en-US" dirty="0"/>
          </a:p>
        </p:txBody>
      </p:sp>
    </p:spTree>
    <p:extLst>
      <p:ext uri="{BB962C8B-B14F-4D97-AF65-F5344CB8AC3E}">
        <p14:creationId xmlns:p14="http://schemas.microsoft.com/office/powerpoint/2010/main" val="41642108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Split within NFP</a:t>
            </a:r>
            <a:br>
              <a:rPr lang="en-US" b="1" dirty="0"/>
            </a:br>
            <a:endParaRPr lang="en-US" dirty="0"/>
          </a:p>
        </p:txBody>
      </p:sp>
      <p:sp>
        <p:nvSpPr>
          <p:cNvPr id="3" name="Content Placeholder 2"/>
          <p:cNvSpPr>
            <a:spLocks noGrp="1"/>
          </p:cNvSpPr>
          <p:nvPr>
            <p:ph idx="1"/>
          </p:nvPr>
        </p:nvSpPr>
        <p:spPr/>
        <p:txBody>
          <a:bodyPr>
            <a:normAutofit fontScale="70000" lnSpcReduction="20000"/>
          </a:bodyPr>
          <a:lstStyle/>
          <a:p>
            <a:r>
              <a:rPr lang="en-US" dirty="0"/>
              <a:t>The inability of the NFP to make significant inroads into the ethnic Fijian vote kept the party in opposition in the years following independence. In the March 1977 election, however, a split in the ethnic Fijian vote enabled the NFP to win a plurality in the House of Representatives. Internal dissension, however, prevented the party from forming a government, as the party fractured over disputes about the leadership and the allocation of ministerial positions. </a:t>
            </a:r>
            <a:endParaRPr lang="en-US" dirty="0" smtClean="0"/>
          </a:p>
          <a:p>
            <a:r>
              <a:rPr lang="en-US" dirty="0"/>
              <a:t>Leadership crisis within NFP [between </a:t>
            </a:r>
            <a:r>
              <a:rPr lang="en-US" dirty="0" err="1"/>
              <a:t>Koya</a:t>
            </a:r>
            <a:r>
              <a:rPr lang="en-US" dirty="0"/>
              <a:t> and Jai Ram Reddy] led to Governor General </a:t>
            </a:r>
            <a:r>
              <a:rPr lang="en-US" dirty="0" err="1"/>
              <a:t>Ratu</a:t>
            </a:r>
            <a:r>
              <a:rPr lang="en-US" dirty="0"/>
              <a:t> George </a:t>
            </a:r>
            <a:r>
              <a:rPr lang="en-US" dirty="0" err="1"/>
              <a:t>Cakobau</a:t>
            </a:r>
            <a:r>
              <a:rPr lang="en-US" dirty="0"/>
              <a:t> appointing </a:t>
            </a:r>
            <a:r>
              <a:rPr lang="en-US" dirty="0" err="1"/>
              <a:t>Ratu</a:t>
            </a:r>
            <a:r>
              <a:rPr lang="en-US" dirty="0"/>
              <a:t> Mara as caretaker PM with his party ruling. Mara formed a minority government.</a:t>
            </a:r>
          </a:p>
          <a:p>
            <a:r>
              <a:rPr lang="en-US" dirty="0" smtClean="0"/>
              <a:t>The </a:t>
            </a:r>
            <a:r>
              <a:rPr lang="en-US" dirty="0"/>
              <a:t>Governor-General, </a:t>
            </a:r>
            <a:r>
              <a:rPr lang="en-US" dirty="0" err="1"/>
              <a:t>Ratu</a:t>
            </a:r>
            <a:r>
              <a:rPr lang="en-US" dirty="0"/>
              <a:t> Sir George </a:t>
            </a:r>
            <a:r>
              <a:rPr lang="en-US" dirty="0" err="1"/>
              <a:t>Cakobau</a:t>
            </a:r>
            <a:r>
              <a:rPr lang="en-US" dirty="0"/>
              <a:t>, reappointed the defeated Prime Minister, </a:t>
            </a:r>
            <a:r>
              <a:rPr lang="en-US" dirty="0" err="1"/>
              <a:t>Ratu</a:t>
            </a:r>
            <a:r>
              <a:rPr lang="en-US" dirty="0"/>
              <a:t> Mara, and ordered a new election for September that year, in which the NFP was heavily defeated. </a:t>
            </a:r>
          </a:p>
        </p:txBody>
      </p:sp>
    </p:spTree>
    <p:extLst>
      <p:ext uri="{BB962C8B-B14F-4D97-AF65-F5344CB8AC3E}">
        <p14:creationId xmlns:p14="http://schemas.microsoft.com/office/powerpoint/2010/main" val="26513819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TotalTime>
  <Words>2476</Words>
  <Application>Microsoft Office PowerPoint</Application>
  <PresentationFormat>On-screen Show (4:3)</PresentationFormat>
  <Paragraphs>110</Paragraphs>
  <Slides>20</Slides>
  <Notes>1</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PowerPoint Presentation</vt:lpstr>
      <vt:lpstr>Origin of Federation Party</vt:lpstr>
      <vt:lpstr>Formation of Federation Party and the 1965 conference</vt:lpstr>
      <vt:lpstr>Formation of Federation Party and the 1965 conference</vt:lpstr>
      <vt:lpstr>The Formation of the National Federation Party</vt:lpstr>
      <vt:lpstr>NFP under the leadership of Sidiq Koya</vt:lpstr>
      <vt:lpstr>The 1972 general election </vt:lpstr>
      <vt:lpstr>Honeymoon period between Mara and Koya ended</vt:lpstr>
      <vt:lpstr>Split within NFP </vt:lpstr>
      <vt:lpstr>NFP under the leadership of Jai Ram Reddy</vt:lpstr>
      <vt:lpstr>NFP under the leadership of Jai Ram Reddy</vt:lpstr>
      <vt:lpstr>PowerPoint Presentation</vt:lpstr>
      <vt:lpstr>S.M.KOYA-2nd term as Party leader</vt:lpstr>
      <vt:lpstr>PowerPoint Presentation</vt:lpstr>
      <vt:lpstr>Coalition with Fiji Labour Party 1987 </vt:lpstr>
      <vt:lpstr>PowerPoint Presentation</vt:lpstr>
      <vt:lpstr>Since 2000</vt:lpstr>
      <vt:lpstr>Modest Revival &amp; Victories</vt:lpstr>
      <vt:lpstr>Towards 2006</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Sakul Kundra</dc:creator>
  <cp:lastModifiedBy>Sakul Kundra</cp:lastModifiedBy>
  <cp:revision>3</cp:revision>
  <dcterms:created xsi:type="dcterms:W3CDTF">2006-08-16T00:00:00Z</dcterms:created>
  <dcterms:modified xsi:type="dcterms:W3CDTF">2018-09-19T23:15:34Z</dcterms:modified>
</cp:coreProperties>
</file>