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77" r:id="rId10"/>
    <p:sldId id="269" r:id="rId11"/>
    <p:sldId id="270" r:id="rId12"/>
    <p:sldId id="272" r:id="rId13"/>
    <p:sldId id="271" r:id="rId14"/>
    <p:sldId id="273" r:id="rId15"/>
    <p:sldId id="274"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577341-B604-4354-B510-C63DD81F4FC1}"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A1790-42C6-46DB-ACBF-D7E982AE5147}" type="slidenum">
              <a:rPr lang="en-US" smtClean="0"/>
              <a:t>‹#›</a:t>
            </a:fld>
            <a:endParaRPr lang="en-US"/>
          </a:p>
        </p:txBody>
      </p:sp>
    </p:spTree>
    <p:extLst>
      <p:ext uri="{BB962C8B-B14F-4D97-AF65-F5344CB8AC3E}">
        <p14:creationId xmlns:p14="http://schemas.microsoft.com/office/powerpoint/2010/main" val="163774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77341-B604-4354-B510-C63DD81F4FC1}"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A1790-42C6-46DB-ACBF-D7E982AE5147}" type="slidenum">
              <a:rPr lang="en-US" smtClean="0"/>
              <a:t>‹#›</a:t>
            </a:fld>
            <a:endParaRPr lang="en-US"/>
          </a:p>
        </p:txBody>
      </p:sp>
    </p:spTree>
    <p:extLst>
      <p:ext uri="{BB962C8B-B14F-4D97-AF65-F5344CB8AC3E}">
        <p14:creationId xmlns:p14="http://schemas.microsoft.com/office/powerpoint/2010/main" val="297913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77341-B604-4354-B510-C63DD81F4FC1}"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A1790-42C6-46DB-ACBF-D7E982AE5147}" type="slidenum">
              <a:rPr lang="en-US" smtClean="0"/>
              <a:t>‹#›</a:t>
            </a:fld>
            <a:endParaRPr lang="en-US"/>
          </a:p>
        </p:txBody>
      </p:sp>
    </p:spTree>
    <p:extLst>
      <p:ext uri="{BB962C8B-B14F-4D97-AF65-F5344CB8AC3E}">
        <p14:creationId xmlns:p14="http://schemas.microsoft.com/office/powerpoint/2010/main" val="368043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77341-B604-4354-B510-C63DD81F4FC1}"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A1790-42C6-46DB-ACBF-D7E982AE5147}" type="slidenum">
              <a:rPr lang="en-US" smtClean="0"/>
              <a:t>‹#›</a:t>
            </a:fld>
            <a:endParaRPr lang="en-US"/>
          </a:p>
        </p:txBody>
      </p:sp>
    </p:spTree>
    <p:extLst>
      <p:ext uri="{BB962C8B-B14F-4D97-AF65-F5344CB8AC3E}">
        <p14:creationId xmlns:p14="http://schemas.microsoft.com/office/powerpoint/2010/main" val="278413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577341-B604-4354-B510-C63DD81F4FC1}"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A1790-42C6-46DB-ACBF-D7E982AE5147}" type="slidenum">
              <a:rPr lang="en-US" smtClean="0"/>
              <a:t>‹#›</a:t>
            </a:fld>
            <a:endParaRPr lang="en-US"/>
          </a:p>
        </p:txBody>
      </p:sp>
    </p:spTree>
    <p:extLst>
      <p:ext uri="{BB962C8B-B14F-4D97-AF65-F5344CB8AC3E}">
        <p14:creationId xmlns:p14="http://schemas.microsoft.com/office/powerpoint/2010/main" val="167684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77341-B604-4354-B510-C63DD81F4FC1}"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A1790-42C6-46DB-ACBF-D7E982AE5147}" type="slidenum">
              <a:rPr lang="en-US" smtClean="0"/>
              <a:t>‹#›</a:t>
            </a:fld>
            <a:endParaRPr lang="en-US"/>
          </a:p>
        </p:txBody>
      </p:sp>
    </p:spTree>
    <p:extLst>
      <p:ext uri="{BB962C8B-B14F-4D97-AF65-F5344CB8AC3E}">
        <p14:creationId xmlns:p14="http://schemas.microsoft.com/office/powerpoint/2010/main" val="396511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77341-B604-4354-B510-C63DD81F4FC1}"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A1790-42C6-46DB-ACBF-D7E982AE5147}" type="slidenum">
              <a:rPr lang="en-US" smtClean="0"/>
              <a:t>‹#›</a:t>
            </a:fld>
            <a:endParaRPr lang="en-US"/>
          </a:p>
        </p:txBody>
      </p:sp>
    </p:spTree>
    <p:extLst>
      <p:ext uri="{BB962C8B-B14F-4D97-AF65-F5344CB8AC3E}">
        <p14:creationId xmlns:p14="http://schemas.microsoft.com/office/powerpoint/2010/main" val="362631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77341-B604-4354-B510-C63DD81F4FC1}"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A1790-42C6-46DB-ACBF-D7E982AE5147}" type="slidenum">
              <a:rPr lang="en-US" smtClean="0"/>
              <a:t>‹#›</a:t>
            </a:fld>
            <a:endParaRPr lang="en-US"/>
          </a:p>
        </p:txBody>
      </p:sp>
    </p:spTree>
    <p:extLst>
      <p:ext uri="{BB962C8B-B14F-4D97-AF65-F5344CB8AC3E}">
        <p14:creationId xmlns:p14="http://schemas.microsoft.com/office/powerpoint/2010/main" val="418659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77341-B604-4354-B510-C63DD81F4FC1}"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A1790-42C6-46DB-ACBF-D7E982AE5147}" type="slidenum">
              <a:rPr lang="en-US" smtClean="0"/>
              <a:t>‹#›</a:t>
            </a:fld>
            <a:endParaRPr lang="en-US"/>
          </a:p>
        </p:txBody>
      </p:sp>
    </p:spTree>
    <p:extLst>
      <p:ext uri="{BB962C8B-B14F-4D97-AF65-F5344CB8AC3E}">
        <p14:creationId xmlns:p14="http://schemas.microsoft.com/office/powerpoint/2010/main" val="186378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77341-B604-4354-B510-C63DD81F4FC1}"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A1790-42C6-46DB-ACBF-D7E982AE5147}" type="slidenum">
              <a:rPr lang="en-US" smtClean="0"/>
              <a:t>‹#›</a:t>
            </a:fld>
            <a:endParaRPr lang="en-US"/>
          </a:p>
        </p:txBody>
      </p:sp>
    </p:spTree>
    <p:extLst>
      <p:ext uri="{BB962C8B-B14F-4D97-AF65-F5344CB8AC3E}">
        <p14:creationId xmlns:p14="http://schemas.microsoft.com/office/powerpoint/2010/main" val="223319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77341-B604-4354-B510-C63DD81F4FC1}"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A1790-42C6-46DB-ACBF-D7E982AE5147}" type="slidenum">
              <a:rPr lang="en-US" smtClean="0"/>
              <a:t>‹#›</a:t>
            </a:fld>
            <a:endParaRPr lang="en-US"/>
          </a:p>
        </p:txBody>
      </p:sp>
    </p:spTree>
    <p:extLst>
      <p:ext uri="{BB962C8B-B14F-4D97-AF65-F5344CB8AC3E}">
        <p14:creationId xmlns:p14="http://schemas.microsoft.com/office/powerpoint/2010/main" val="307911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77341-B604-4354-B510-C63DD81F4FC1}" type="datetimeFigureOut">
              <a:rPr lang="en-US" smtClean="0"/>
              <a:t>3/23/2022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A1790-42C6-46DB-ACBF-D7E982AE5147}" type="slidenum">
              <a:rPr lang="en-US" smtClean="0"/>
              <a:t>‹#›</a:t>
            </a:fld>
            <a:endParaRPr lang="en-US"/>
          </a:p>
        </p:txBody>
      </p:sp>
    </p:spTree>
    <p:extLst>
      <p:ext uri="{BB962C8B-B14F-4D97-AF65-F5344CB8AC3E}">
        <p14:creationId xmlns:p14="http://schemas.microsoft.com/office/powerpoint/2010/main" val="4128025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772400" cy="1470025"/>
          </a:xfrm>
        </p:spPr>
        <p:txBody>
          <a:bodyPr>
            <a:noAutofit/>
          </a:bodyPr>
          <a:lstStyle/>
          <a:p>
            <a:r>
              <a:rPr lang="en-US" sz="3200" b="1" dirty="0"/>
              <a:t>School of Applied Sciences</a:t>
            </a:r>
            <a:br>
              <a:rPr lang="en-US" sz="3200" b="1" dirty="0"/>
            </a:br>
            <a:r>
              <a:rPr lang="en-US" sz="3200" b="1" dirty="0"/>
              <a:t>Department of Environment Science</a:t>
            </a:r>
            <a:br>
              <a:rPr lang="en-US" sz="3200" b="1" dirty="0"/>
            </a:br>
            <a:r>
              <a:rPr lang="en-US" sz="3200" b="1" dirty="0" err="1"/>
              <a:t>Nabua</a:t>
            </a:r>
            <a:r>
              <a:rPr lang="en-US" sz="3200" b="1" dirty="0"/>
              <a:t>/</a:t>
            </a:r>
            <a:r>
              <a:rPr lang="en-US" sz="3200" b="1" dirty="0" err="1"/>
              <a:t>Natabua</a:t>
            </a:r>
            <a:r>
              <a:rPr lang="en-US" sz="3200" b="1" dirty="0"/>
              <a:t> Campus</a:t>
            </a:r>
            <a:endParaRPr lang="en-US" sz="3200" dirty="0"/>
          </a:p>
        </p:txBody>
      </p:sp>
      <p:sp>
        <p:nvSpPr>
          <p:cNvPr id="3" name="Subtitle 2"/>
          <p:cNvSpPr>
            <a:spLocks noGrp="1"/>
          </p:cNvSpPr>
          <p:nvPr>
            <p:ph type="subTitle" idx="1"/>
          </p:nvPr>
        </p:nvSpPr>
        <p:spPr>
          <a:xfrm>
            <a:off x="1295400" y="1828800"/>
            <a:ext cx="6400800" cy="1752600"/>
          </a:xfrm>
        </p:spPr>
        <p:txBody>
          <a:bodyPr/>
          <a:lstStyle/>
          <a:p>
            <a:r>
              <a:rPr lang="en-US" b="1" smtClean="0">
                <a:solidFill>
                  <a:schemeClr val="tx1"/>
                </a:solidFill>
              </a:rPr>
              <a:t>Week 4</a:t>
            </a:r>
            <a:r>
              <a:rPr lang="en-US" b="1" dirty="0" smtClean="0">
                <a:solidFill>
                  <a:schemeClr val="tx1"/>
                </a:solidFill>
              </a:rPr>
              <a:t>: Evidence of Climate change</a:t>
            </a:r>
            <a:endParaRPr lang="en-US" b="1" dirty="0">
              <a:solidFill>
                <a:schemeClr val="tx1"/>
              </a:solidFill>
            </a:endParaRPr>
          </a:p>
        </p:txBody>
      </p:sp>
      <p:pic>
        <p:nvPicPr>
          <p:cNvPr id="4" name="Picture 2" descr="figure 08-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581400"/>
            <a:ext cx="8216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80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Climate change and variability</a:t>
            </a:r>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r>
              <a:rPr lang="en-US" dirty="0"/>
              <a:t>The Milankovitch theory is used to explain the impacts of the Earth’s movements on its climate. It was developed by Serbian geophysicist and astronomer Milutin </a:t>
            </a:r>
            <a:r>
              <a:rPr lang="en-US" dirty="0" err="1"/>
              <a:t>Milanković</a:t>
            </a:r>
            <a:r>
              <a:rPr lang="en-US" dirty="0"/>
              <a:t> during the early 1900s. Using mathematical theory, he </a:t>
            </a:r>
            <a:r>
              <a:rPr lang="en-US" dirty="0" err="1"/>
              <a:t>hypothesised</a:t>
            </a:r>
            <a:r>
              <a:rPr lang="en-US" dirty="0"/>
              <a:t> that variations in the Earth’s orbit were the primary drivers of global climate patterns. These ‘orbital forcing’ mechanisms are </a:t>
            </a:r>
            <a:r>
              <a:rPr lang="en-US" dirty="0" err="1"/>
              <a:t>centred</a:t>
            </a:r>
            <a:r>
              <a:rPr lang="en-US" dirty="0"/>
              <a:t> on three parameters: </a:t>
            </a:r>
            <a:endParaRPr lang="en-US" dirty="0" smtClean="0"/>
          </a:p>
          <a:p>
            <a:pPr lvl="2">
              <a:buFont typeface="Wingdings" pitchFamily="2" charset="2"/>
              <a:buChar char="Ø"/>
            </a:pPr>
            <a:r>
              <a:rPr lang="en-US" dirty="0" smtClean="0"/>
              <a:t>eccentricity</a:t>
            </a:r>
            <a:r>
              <a:rPr lang="en-US" dirty="0"/>
              <a:t>, </a:t>
            </a:r>
            <a:endParaRPr lang="en-US" dirty="0" smtClean="0"/>
          </a:p>
          <a:p>
            <a:pPr lvl="2">
              <a:buFont typeface="Wingdings" pitchFamily="2" charset="2"/>
              <a:buChar char="Ø"/>
            </a:pPr>
            <a:r>
              <a:rPr lang="en-US" dirty="0" smtClean="0"/>
              <a:t>obliquity</a:t>
            </a:r>
            <a:r>
              <a:rPr lang="en-US" dirty="0"/>
              <a:t>, and </a:t>
            </a:r>
            <a:endParaRPr lang="en-US" dirty="0" smtClean="0"/>
          </a:p>
          <a:p>
            <a:pPr lvl="2">
              <a:buFont typeface="Wingdings" pitchFamily="2" charset="2"/>
              <a:buChar char="Ø"/>
            </a:pPr>
            <a:r>
              <a:rPr lang="en-US" dirty="0" smtClean="0"/>
              <a:t>precession.</a:t>
            </a:r>
          </a:p>
          <a:p>
            <a:pPr marL="0" indent="0">
              <a:buNone/>
            </a:pPr>
            <a:r>
              <a:rPr lang="en-US" dirty="0" smtClean="0"/>
              <a:t> </a:t>
            </a:r>
            <a:r>
              <a:rPr lang="en-US" dirty="0"/>
              <a:t>These parameters interact with one another, each with a different periodicity (or cycle).  The Milankovitch theory addresses the impacts of these three factors on the Earth’s climate.</a:t>
            </a:r>
          </a:p>
        </p:txBody>
      </p:sp>
    </p:spTree>
    <p:extLst>
      <p:ext uri="{BB962C8B-B14F-4D97-AF65-F5344CB8AC3E}">
        <p14:creationId xmlns:p14="http://schemas.microsoft.com/office/powerpoint/2010/main" val="734625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5105401" cy="5562600"/>
          </a:xfrm>
        </p:spPr>
        <p:txBody>
          <a:bodyPr>
            <a:normAutofit fontScale="92500" lnSpcReduction="20000"/>
          </a:bodyPr>
          <a:lstStyle/>
          <a:p>
            <a:pPr marL="0" indent="0">
              <a:buNone/>
            </a:pPr>
            <a:r>
              <a:rPr lang="en-US" altLang="en-US" sz="4000" dirty="0" smtClean="0"/>
              <a:t>The eccentricity</a:t>
            </a:r>
            <a:r>
              <a:rPr lang="en-US" altLang="en-US" sz="4000" dirty="0"/>
              <a:t>, a period of about 100,000 years in which the nearly circular orbit of the Earth changes into a more elliptical orbit. </a:t>
            </a:r>
            <a:endParaRPr lang="en-US" altLang="en-US" sz="4000" dirty="0" smtClean="0"/>
          </a:p>
          <a:p>
            <a:pPr marL="0" indent="0">
              <a:buNone/>
            </a:pPr>
            <a:r>
              <a:rPr lang="en-US" sz="3600" dirty="0">
                <a:solidFill>
                  <a:srgbClr val="FF0000"/>
                </a:solidFill>
              </a:rPr>
              <a:t>The shape of the Earth’s orbit determines the amount of incoming solar radiation due to changes in the distance from the Earth to the sun. </a:t>
            </a:r>
            <a:endParaRPr lang="en-US" altLang="en-US" sz="3600" dirty="0" smtClean="0">
              <a:solidFill>
                <a:srgbClr val="FF0000"/>
              </a:solidFill>
            </a:endParaRPr>
          </a:p>
          <a:p>
            <a:pPr marL="0" indent="0">
              <a:buNone/>
            </a:pPr>
            <a:endParaRPr lang="en-US" altLang="en-US" dirty="0"/>
          </a:p>
          <a:p>
            <a:pPr marL="0" indent="0">
              <a:buNone/>
            </a:pPr>
            <a:endParaRPr lang="en-US" altLang="en-US" dirty="0" smtClean="0"/>
          </a:p>
          <a:p>
            <a:pPr marL="0" indent="0">
              <a:buNone/>
            </a:pPr>
            <a:endParaRPr lang="en-US" altLang="en-US" dirty="0" smtClean="0"/>
          </a:p>
          <a:p>
            <a:pPr marL="0" indent="0">
              <a:buNone/>
            </a:pPr>
            <a:endParaRPr lang="en-US" altLang="en-US" dirty="0"/>
          </a:p>
        </p:txBody>
      </p:sp>
      <p:sp>
        <p:nvSpPr>
          <p:cNvPr id="5" name="Content Placeholder 4"/>
          <p:cNvSpPr>
            <a:spLocks noGrp="1"/>
          </p:cNvSpPr>
          <p:nvPr>
            <p:ph sz="half" idx="2"/>
          </p:nvPr>
        </p:nvSpPr>
        <p:spPr>
          <a:xfrm>
            <a:off x="5713638" y="1600200"/>
            <a:ext cx="2973161" cy="4525963"/>
          </a:xfrm>
        </p:spPr>
        <p:txBody>
          <a:bodyPr>
            <a:normAutofit fontScale="92500" lnSpcReduction="20000"/>
          </a:bodyPr>
          <a:lstStyle/>
          <a:p>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638800" y="1371600"/>
            <a:ext cx="31432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66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62500" lnSpcReduction="20000"/>
          </a:bodyPr>
          <a:lstStyle/>
          <a:p>
            <a:pPr marL="0" indent="0">
              <a:buNone/>
            </a:pPr>
            <a:r>
              <a:rPr lang="en-US" altLang="en-US" dirty="0"/>
              <a:t>The next factor is called obliquity, a period of about 41,000 years where the Earth's axis tilt varies between 21.5 and 24.5 degrees. </a:t>
            </a:r>
          </a:p>
          <a:p>
            <a:pPr marL="0" indent="0">
              <a:buNone/>
            </a:pPr>
            <a:endParaRPr lang="en-US" altLang="en-US" dirty="0"/>
          </a:p>
          <a:p>
            <a:pPr marL="0" indent="0">
              <a:buNone/>
            </a:pPr>
            <a:r>
              <a:rPr lang="en-US" dirty="0">
                <a:solidFill>
                  <a:srgbClr val="FF0000"/>
                </a:solidFill>
              </a:rPr>
              <a:t>When obliquity increases (i.e. the earth is tilted at a greater angle) there is a greater variation between Winter and Summer insolation – in Summer there is more solar radiation, and in Winter there is less. This solar radiation is not equally distributed, however, due to the shape of the Earth’s surface. With an increase in obliquity, high latitudes (towards the poles) receive an increase in insolation, while lower latitudes receive a decrease in insolation</a:t>
            </a:r>
          </a:p>
          <a:p>
            <a:endParaRPr lang="en-US" dirty="0"/>
          </a:p>
        </p:txBody>
      </p:sp>
      <p:pic>
        <p:nvPicPr>
          <p:cNvPr id="5" name="Picture 2" descr="figure 08-0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886200"/>
            <a:ext cx="4038600" cy="232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953000" y="1371600"/>
            <a:ext cx="32861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08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altLang="en-US" sz="2800" dirty="0"/>
              <a:t>The final factor is called precession, a period of approximately 23,000 years where the Earth's axis wobbles like a spinning top</a:t>
            </a:r>
            <a:endParaRPr lang="en-US" sz="2800"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33399" y="2649311"/>
            <a:ext cx="32289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419134"/>
            <a:ext cx="9067800" cy="1200329"/>
          </a:xfrm>
          <a:prstGeom prst="rect">
            <a:avLst/>
          </a:prstGeom>
        </p:spPr>
        <p:txBody>
          <a:bodyPr wrap="square">
            <a:spAutoFit/>
          </a:bodyPr>
          <a:lstStyle/>
          <a:p>
            <a:r>
              <a:rPr lang="en-US" dirty="0">
                <a:solidFill>
                  <a:srgbClr val="FF0000"/>
                </a:solidFill>
              </a:rPr>
              <a:t>The impacts of precession are largely felt at perihelion (when the Earth is at its closest proximity to the Sun) due to increased solar radiation. For example, when the North Pole is directed towards the Sun, the northern hemisphere receives much more insolation in Summer, and experiences a colder Winter.  </a:t>
            </a:r>
          </a:p>
        </p:txBody>
      </p:sp>
      <p:pic>
        <p:nvPicPr>
          <p:cNvPr id="6" name="Picture 2" descr="F:\aos171\CH08\figure 08-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535010"/>
            <a:ext cx="4409281"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985657"/>
            <a:ext cx="54197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45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792162"/>
          </a:xfrm>
        </p:spPr>
        <p:txBody>
          <a:bodyPr>
            <a:normAutofit/>
          </a:bodyPr>
          <a:lstStyle/>
          <a:p>
            <a:r>
              <a:rPr lang="en-US" sz="3200" b="1" dirty="0" smtClean="0"/>
              <a:t>4</a:t>
            </a:r>
            <a:r>
              <a:rPr lang="en-US" sz="3200" dirty="0" smtClean="0"/>
              <a:t>. </a:t>
            </a:r>
            <a:r>
              <a:rPr lang="en-US" sz="3200" b="1" dirty="0" smtClean="0"/>
              <a:t>Science and understanding of climate change</a:t>
            </a:r>
            <a:endParaRPr lang="en-US" sz="3200" b="1" dirty="0"/>
          </a:p>
        </p:txBody>
      </p:sp>
      <p:sp>
        <p:nvSpPr>
          <p:cNvPr id="3" name="Content Placeholder 2"/>
          <p:cNvSpPr>
            <a:spLocks noGrp="1"/>
          </p:cNvSpPr>
          <p:nvPr>
            <p:ph idx="1"/>
          </p:nvPr>
        </p:nvSpPr>
        <p:spPr>
          <a:xfrm>
            <a:off x="457200" y="1066800"/>
            <a:ext cx="8229600" cy="5410200"/>
          </a:xfrm>
        </p:spPr>
        <p:txBody>
          <a:bodyPr>
            <a:normAutofit fontScale="70000" lnSpcReduction="20000"/>
          </a:bodyPr>
          <a:lstStyle/>
          <a:p>
            <a:pPr marL="0" indent="0">
              <a:buNone/>
            </a:pPr>
            <a:r>
              <a:rPr lang="en-US" b="1" dirty="0" smtClean="0">
                <a:solidFill>
                  <a:srgbClr val="FF0000"/>
                </a:solidFill>
              </a:rPr>
              <a:t>1. What </a:t>
            </a:r>
            <a:r>
              <a:rPr lang="en-US" b="1" dirty="0">
                <a:solidFill>
                  <a:srgbClr val="FF0000"/>
                </a:solidFill>
              </a:rPr>
              <a:t>is climate change? </a:t>
            </a:r>
            <a:endParaRPr lang="en-US" b="1" dirty="0" smtClean="0">
              <a:solidFill>
                <a:srgbClr val="FF0000"/>
              </a:solidFill>
            </a:endParaRPr>
          </a:p>
          <a:p>
            <a:pPr marL="0" indent="0">
              <a:buNone/>
            </a:pPr>
            <a:r>
              <a:rPr lang="en-US" sz="2800" dirty="0" smtClean="0"/>
              <a:t>The </a:t>
            </a:r>
            <a:r>
              <a:rPr lang="en-US" sz="2800" dirty="0"/>
              <a:t>term ‘climate’, in its broadest sense, refers to a statistical description of weather and of the related conditions of oceans, land surfaces and ice sheets. This includes consideration of averages, variability and extremes. Climate change is an alteration in the pattern of climate over a long period of time, and may be due </a:t>
            </a:r>
            <a:r>
              <a:rPr lang="en-US" sz="2800" dirty="0" smtClean="0"/>
              <a:t>to </a:t>
            </a:r>
            <a:r>
              <a:rPr lang="en-US" sz="2800" dirty="0"/>
              <a:t>a combination of natural and </a:t>
            </a:r>
            <a:r>
              <a:rPr lang="en-US" sz="2800" dirty="0" smtClean="0"/>
              <a:t>human induced </a:t>
            </a:r>
            <a:r>
              <a:rPr lang="en-US" sz="2800" dirty="0"/>
              <a:t>causes</a:t>
            </a:r>
            <a:r>
              <a:rPr lang="en-US" sz="2800" dirty="0" smtClean="0"/>
              <a:t>.</a:t>
            </a:r>
          </a:p>
          <a:p>
            <a:pPr marL="0" indent="0">
              <a:buNone/>
            </a:pPr>
            <a:r>
              <a:rPr lang="en-US" sz="2800" b="1" dirty="0">
                <a:solidFill>
                  <a:srgbClr val="FF0000"/>
                </a:solidFill>
              </a:rPr>
              <a:t>2. How has climate changed? </a:t>
            </a:r>
            <a:endParaRPr lang="en-US" sz="2800" b="1" dirty="0" smtClean="0">
              <a:solidFill>
                <a:srgbClr val="FF0000"/>
              </a:solidFill>
            </a:endParaRPr>
          </a:p>
          <a:p>
            <a:pPr marL="0" indent="0">
              <a:buNone/>
            </a:pPr>
            <a:r>
              <a:rPr lang="en-US" sz="2800" dirty="0" smtClean="0"/>
              <a:t>Global </a:t>
            </a:r>
            <a:r>
              <a:rPr lang="en-US" sz="2800" dirty="0"/>
              <a:t>climate has varied greatly throughout Earth’s history. In the final decades of the 20th century, the world experienced a rate of warming that is unprecedented for thousands of years, as far as we can tell from the available evidence. Global average temperature rise has been accompanied by ongoing rises in ocean temperatures, ocean heat storage, sea levels and atmospheric water </a:t>
            </a:r>
            <a:r>
              <a:rPr lang="en-US" sz="2800" dirty="0" err="1"/>
              <a:t>vapour</a:t>
            </a:r>
            <a:r>
              <a:rPr lang="en-US" sz="2800" dirty="0"/>
              <a:t>. There has also been shrinkage in the size of ice sheets and most glaciers. The recent slowdown in the rate of surface warming is mainly due to climate variability that has redistributed heat in the ocean, causing warming at depth and cooling of surface waters. Australia’s climate has warmed along with the global average warming. </a:t>
            </a:r>
          </a:p>
        </p:txBody>
      </p:sp>
    </p:spTree>
    <p:extLst>
      <p:ext uri="{BB962C8B-B14F-4D97-AF65-F5344CB8AC3E}">
        <p14:creationId xmlns:p14="http://schemas.microsoft.com/office/powerpoint/2010/main" val="5845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0000" lnSpcReduction="20000"/>
          </a:bodyPr>
          <a:lstStyle/>
          <a:p>
            <a:pPr marL="0" indent="0">
              <a:buNone/>
            </a:pPr>
            <a:r>
              <a:rPr lang="en-US" b="1" dirty="0" smtClean="0">
                <a:solidFill>
                  <a:srgbClr val="FF0000"/>
                </a:solidFill>
              </a:rPr>
              <a:t>3. Are </a:t>
            </a:r>
            <a:r>
              <a:rPr lang="en-US" b="1" dirty="0">
                <a:solidFill>
                  <a:srgbClr val="FF0000"/>
                </a:solidFill>
              </a:rPr>
              <a:t>human activities causing climate change? </a:t>
            </a:r>
            <a:endParaRPr lang="en-US" b="1" dirty="0" smtClean="0">
              <a:solidFill>
                <a:srgbClr val="FF0000"/>
              </a:solidFill>
            </a:endParaRPr>
          </a:p>
          <a:p>
            <a:pPr marL="0" indent="0">
              <a:buNone/>
            </a:pPr>
            <a:r>
              <a:rPr lang="en-US" dirty="0" smtClean="0"/>
              <a:t>Human </a:t>
            </a:r>
            <a:r>
              <a:rPr lang="en-US" dirty="0"/>
              <a:t>activities are increasing greenhouse gas concentrations in the atmosphere. This increase is extremely likely to have caused most of the recent observed global warming, with CO2 being the largest contributor. Some observed changes in Australia’s climate, including warming throughout the continent and drying trends in the southwest, have been linked to rising greenhouse gas concentrations. </a:t>
            </a:r>
            <a:endParaRPr lang="en-US" dirty="0" smtClean="0"/>
          </a:p>
          <a:p>
            <a:pPr marL="0" indent="0">
              <a:buNone/>
            </a:pPr>
            <a:r>
              <a:rPr lang="en-US" b="1" dirty="0" smtClean="0">
                <a:solidFill>
                  <a:srgbClr val="FF0000"/>
                </a:solidFill>
              </a:rPr>
              <a:t>4 </a:t>
            </a:r>
            <a:r>
              <a:rPr lang="en-US" b="1" dirty="0">
                <a:solidFill>
                  <a:srgbClr val="FF0000"/>
                </a:solidFill>
              </a:rPr>
              <a:t>How do we expect climate to evolve in the future</a:t>
            </a:r>
            <a:r>
              <a:rPr lang="en-US" b="1" dirty="0" smtClean="0">
                <a:solidFill>
                  <a:srgbClr val="FF0000"/>
                </a:solidFill>
              </a:rPr>
              <a:t>?</a:t>
            </a:r>
          </a:p>
          <a:p>
            <a:pPr marL="0" indent="0">
              <a:buNone/>
            </a:pPr>
            <a:r>
              <a:rPr lang="en-US" dirty="0" smtClean="0"/>
              <a:t> </a:t>
            </a:r>
            <a:r>
              <a:rPr lang="en-US" dirty="0"/>
              <a:t>If greenhouse gas emissions continue to grow rapidly, it is expected that, by 2100, the global average air temperature over the Earth’s surface will warm by around 4°C above mid-19th century temperatures. There are many likely ramifications of this warming. However, if emissions are reduced sufficiently rapidly, there is a chance that global average warming will not exceed 2°C and other impacts will be limited.</a:t>
            </a:r>
          </a:p>
        </p:txBody>
      </p:sp>
    </p:spTree>
    <p:extLst>
      <p:ext uri="{BB962C8B-B14F-4D97-AF65-F5344CB8AC3E}">
        <p14:creationId xmlns:p14="http://schemas.microsoft.com/office/powerpoint/2010/main" val="931558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62500" lnSpcReduction="20000"/>
          </a:bodyPr>
          <a:lstStyle/>
          <a:p>
            <a:pPr marL="514350" indent="-514350">
              <a:buAutoNum type="arabicPeriod" startAt="5"/>
            </a:pPr>
            <a:r>
              <a:rPr lang="en-US" b="1" dirty="0" smtClean="0">
                <a:solidFill>
                  <a:srgbClr val="FF0000"/>
                </a:solidFill>
              </a:rPr>
              <a:t>How </a:t>
            </a:r>
            <a:r>
              <a:rPr lang="en-US" b="1" dirty="0">
                <a:solidFill>
                  <a:srgbClr val="FF0000"/>
                </a:solidFill>
              </a:rPr>
              <a:t>are extreme events changing? </a:t>
            </a:r>
            <a:endParaRPr lang="en-US" b="1" dirty="0" smtClean="0">
              <a:solidFill>
                <a:srgbClr val="FF0000"/>
              </a:solidFill>
            </a:endParaRPr>
          </a:p>
          <a:p>
            <a:pPr marL="0" indent="0">
              <a:buNone/>
            </a:pPr>
            <a:r>
              <a:rPr lang="en-US" dirty="0" smtClean="0"/>
              <a:t>Since </a:t>
            </a:r>
            <a:r>
              <a:rPr lang="en-US" dirty="0"/>
              <a:t>the mid-20th century, climate change has resulted in increases in the frequency and intensity of very hot days and decreases in very cold days. These trends will continue with further global warming. Heavy rainfall events have intensified over most land areas and will likely continue to do so, but changes are expected to vary by region. </a:t>
            </a:r>
            <a:endParaRPr lang="en-US" dirty="0" smtClean="0"/>
          </a:p>
          <a:p>
            <a:pPr marL="0" indent="0">
              <a:buNone/>
            </a:pPr>
            <a:r>
              <a:rPr lang="en-US" dirty="0" smtClean="0">
                <a:solidFill>
                  <a:srgbClr val="FF0000"/>
                </a:solidFill>
              </a:rPr>
              <a:t>6</a:t>
            </a:r>
            <a:r>
              <a:rPr lang="en-US" b="1" dirty="0" smtClean="0">
                <a:solidFill>
                  <a:srgbClr val="FF0000"/>
                </a:solidFill>
              </a:rPr>
              <a:t>. </a:t>
            </a:r>
            <a:r>
              <a:rPr lang="en-US" b="1" dirty="0">
                <a:solidFill>
                  <a:srgbClr val="FF0000"/>
                </a:solidFill>
              </a:rPr>
              <a:t>How are sea levels changing? </a:t>
            </a:r>
            <a:r>
              <a:rPr lang="en-US" b="1" dirty="0" smtClean="0">
                <a:solidFill>
                  <a:srgbClr val="FF0000"/>
                </a:solidFill>
              </a:rPr>
              <a:t> </a:t>
            </a:r>
          </a:p>
          <a:p>
            <a:pPr marL="0" indent="0">
              <a:buNone/>
            </a:pPr>
            <a:r>
              <a:rPr lang="en-US" dirty="0" smtClean="0"/>
              <a:t>Sea </a:t>
            </a:r>
            <a:r>
              <a:rPr lang="en-US" dirty="0"/>
              <a:t>levels have risen during the 20th century. The two major contributing factors are the expansion of sea water as it warms, and the loss of ice from glaciers. Sea levels are very likely to rise more quickly during the 21st century than the 20th century, and will continue to rise for many centuries. </a:t>
            </a:r>
            <a:endParaRPr lang="en-US" dirty="0" smtClean="0"/>
          </a:p>
          <a:p>
            <a:pPr marL="0" indent="0">
              <a:buNone/>
            </a:pPr>
            <a:r>
              <a:rPr lang="en-US" b="1" dirty="0" smtClean="0">
                <a:solidFill>
                  <a:srgbClr val="FF0000"/>
                </a:solidFill>
              </a:rPr>
              <a:t>7. </a:t>
            </a:r>
            <a:r>
              <a:rPr lang="en-US" b="1" dirty="0">
                <a:solidFill>
                  <a:srgbClr val="FF0000"/>
                </a:solidFill>
              </a:rPr>
              <a:t>What are the impacts of climate change? </a:t>
            </a:r>
            <a:endParaRPr lang="en-US" b="1" dirty="0" smtClean="0">
              <a:solidFill>
                <a:srgbClr val="FF0000"/>
              </a:solidFill>
            </a:endParaRPr>
          </a:p>
          <a:p>
            <a:pPr marL="0" indent="0">
              <a:buNone/>
            </a:pPr>
            <a:r>
              <a:rPr lang="en-US" dirty="0" smtClean="0"/>
              <a:t>Climate </a:t>
            </a:r>
            <a:r>
              <a:rPr lang="en-US" dirty="0"/>
              <a:t>change has impacts on ecosystems, coastal systems, fire regimes, food and water security, health, infrastructure and human security. Impacts on ecosystems and societies are already occurring around the </a:t>
            </a:r>
            <a:r>
              <a:rPr lang="en-US" dirty="0" smtClean="0"/>
              <a:t>world. </a:t>
            </a:r>
            <a:r>
              <a:rPr lang="en-US" dirty="0"/>
              <a:t>The impacts will vary from one region to another and, in the short term, can be both positive and negative. In the future, the impacts of climate change will intensify and interact with other stresses. If greenhouse gas emissions continue to be high, it is likely that the human-induced component of climate change will exceed the capacity of some countries to </a:t>
            </a:r>
            <a:r>
              <a:rPr lang="en-US" dirty="0" smtClean="0"/>
              <a:t>adapt</a:t>
            </a:r>
            <a:endParaRPr lang="en-US" dirty="0"/>
          </a:p>
        </p:txBody>
      </p:sp>
    </p:spTree>
    <p:extLst>
      <p:ext uri="{BB962C8B-B14F-4D97-AF65-F5344CB8AC3E}">
        <p14:creationId xmlns:p14="http://schemas.microsoft.com/office/powerpoint/2010/main" val="2545089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0000" lnSpcReduction="20000"/>
          </a:bodyPr>
          <a:lstStyle/>
          <a:p>
            <a:pPr marL="0" indent="0">
              <a:buNone/>
            </a:pPr>
            <a:r>
              <a:rPr lang="en-US" b="1" dirty="0" smtClean="0">
                <a:solidFill>
                  <a:srgbClr val="FF0000"/>
                </a:solidFill>
              </a:rPr>
              <a:t>8. </a:t>
            </a:r>
            <a:r>
              <a:rPr lang="en-US" b="1" dirty="0">
                <a:solidFill>
                  <a:srgbClr val="FF0000"/>
                </a:solidFill>
              </a:rPr>
              <a:t>What are the uncertainties and their implications? </a:t>
            </a:r>
            <a:endParaRPr lang="en-US" b="1" dirty="0" smtClean="0">
              <a:solidFill>
                <a:srgbClr val="FF0000"/>
              </a:solidFill>
            </a:endParaRPr>
          </a:p>
          <a:p>
            <a:pPr marL="0" indent="0">
              <a:buNone/>
            </a:pPr>
            <a:r>
              <a:rPr lang="en-US" dirty="0" smtClean="0"/>
              <a:t>There </a:t>
            </a:r>
            <a:r>
              <a:rPr lang="en-US" dirty="0"/>
              <a:t>is near-unanimous agreement among climate scientists that human-caused global warming is real. However, future climate change and its effects are hard to predict accurately or in detail, especially at regional and local levels. Many factors prevent more accurate predictions, and some uncertainty is likely to remain for considerable time. Uncertainty in climate science is no greater than in other areas where policy decisions are routinely taken to </a:t>
            </a:r>
            <a:r>
              <a:rPr lang="en-US" dirty="0" err="1"/>
              <a:t>minimise</a:t>
            </a:r>
            <a:r>
              <a:rPr lang="en-US" dirty="0"/>
              <a:t> risk. Also, the uncertainty means that the magnitude of future climate change could be either greater or less than present-day best estimates. </a:t>
            </a:r>
            <a:endParaRPr lang="en-US" dirty="0" smtClean="0"/>
          </a:p>
          <a:p>
            <a:pPr marL="0" indent="0">
              <a:buNone/>
            </a:pPr>
            <a:r>
              <a:rPr lang="en-US" b="1" dirty="0" smtClean="0">
                <a:solidFill>
                  <a:srgbClr val="FF0000"/>
                </a:solidFill>
              </a:rPr>
              <a:t>9. </a:t>
            </a:r>
            <a:r>
              <a:rPr lang="en-US" b="1" dirty="0">
                <a:solidFill>
                  <a:srgbClr val="FF0000"/>
                </a:solidFill>
              </a:rPr>
              <a:t>What does science say about options to address climate change? </a:t>
            </a:r>
            <a:endParaRPr lang="en-US" b="1" dirty="0" smtClean="0">
              <a:solidFill>
                <a:srgbClr val="FF0000"/>
              </a:solidFill>
            </a:endParaRPr>
          </a:p>
          <a:p>
            <a:pPr marL="0" indent="0">
              <a:buNone/>
            </a:pPr>
            <a:r>
              <a:rPr lang="en-US" dirty="0" smtClean="0"/>
              <a:t>Societies,, </a:t>
            </a:r>
            <a:r>
              <a:rPr lang="en-US" dirty="0"/>
              <a:t>face choices about how to respond to the consequences of future climate change. Available strategies include reducing emissions, capturing CO2, adaptation and ‘</a:t>
            </a:r>
            <a:r>
              <a:rPr lang="en-US" dirty="0" err="1"/>
              <a:t>geoengineering</a:t>
            </a:r>
            <a:r>
              <a:rPr lang="en-US" dirty="0"/>
              <a:t>’. These strategies, which can be combined to some extent, carry different levels of environmental risk and different societal consequences. The role of climate science is to inform decisions by providing the best possible knowledge of climate outcomes and the consequences of alternative courses of action.</a:t>
            </a:r>
          </a:p>
        </p:txBody>
      </p:sp>
    </p:spTree>
    <p:extLst>
      <p:ext uri="{BB962C8B-B14F-4D97-AF65-F5344CB8AC3E}">
        <p14:creationId xmlns:p14="http://schemas.microsoft.com/office/powerpoint/2010/main" val="367982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1. Climate</a:t>
            </a:r>
            <a:r>
              <a:rPr lang="en-US" dirty="0"/>
              <a:t> and </a:t>
            </a:r>
            <a:r>
              <a:rPr lang="en-US" b="1" dirty="0"/>
              <a:t>Earth's Energy</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a:t>The </a:t>
            </a:r>
            <a:r>
              <a:rPr lang="en-US" b="1" dirty="0"/>
              <a:t>Earth's climate</a:t>
            </a:r>
            <a:r>
              <a:rPr lang="en-US" dirty="0"/>
              <a:t> is a solar powered system. Globally, over the course of the year, the </a:t>
            </a:r>
            <a:r>
              <a:rPr lang="en-US" b="1" dirty="0"/>
              <a:t>Earth</a:t>
            </a:r>
            <a:r>
              <a:rPr lang="en-US" dirty="0"/>
              <a:t> system—land surfaces, oceans, and atmosphere—absorbs an average of about 240 watts of solar power per square meter (one watt is one joule of </a:t>
            </a:r>
            <a:r>
              <a:rPr lang="en-US" b="1" dirty="0"/>
              <a:t>energy</a:t>
            </a:r>
            <a:r>
              <a:rPr lang="en-US" dirty="0"/>
              <a:t> every second).</a:t>
            </a:r>
          </a:p>
        </p:txBody>
      </p:sp>
    </p:spTree>
    <p:extLst>
      <p:ext uri="{BB962C8B-B14F-4D97-AF65-F5344CB8AC3E}">
        <p14:creationId xmlns:p14="http://schemas.microsoft.com/office/powerpoint/2010/main" val="376681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020762"/>
          </a:xfrm>
        </p:spPr>
        <p:txBody>
          <a:bodyPr/>
          <a:lstStyle/>
          <a:p>
            <a:pPr eaLnBrk="1" hangingPunct="1"/>
            <a:r>
              <a:rPr lang="en-US" dirty="0" smtClean="0"/>
              <a:t>Earth’s Climate System Today</a:t>
            </a:r>
          </a:p>
        </p:txBody>
      </p:sp>
      <p:sp>
        <p:nvSpPr>
          <p:cNvPr id="27651" name="Rectangle 3"/>
          <p:cNvSpPr>
            <a:spLocks noGrp="1" noChangeArrowheads="1"/>
          </p:cNvSpPr>
          <p:nvPr>
            <p:ph type="body" idx="1"/>
          </p:nvPr>
        </p:nvSpPr>
        <p:spPr>
          <a:xfrm>
            <a:off x="304800" y="1143000"/>
            <a:ext cx="8610600" cy="4983163"/>
          </a:xfrm>
        </p:spPr>
        <p:txBody>
          <a:bodyPr>
            <a:normAutofit/>
          </a:bodyPr>
          <a:lstStyle/>
          <a:p>
            <a:pPr eaLnBrk="1" hangingPunct="1">
              <a:lnSpc>
                <a:spcPct val="90000"/>
              </a:lnSpc>
              <a:defRPr/>
            </a:pPr>
            <a:r>
              <a:rPr lang="en-US" dirty="0" smtClean="0"/>
              <a:t>Heated by solar energy</a:t>
            </a:r>
          </a:p>
          <a:p>
            <a:pPr eaLnBrk="1" hangingPunct="1">
              <a:lnSpc>
                <a:spcPct val="90000"/>
              </a:lnSpc>
              <a:defRPr/>
            </a:pPr>
            <a:r>
              <a:rPr lang="en-US" dirty="0" smtClean="0"/>
              <a:t>Tropics heated more than poles</a:t>
            </a:r>
          </a:p>
          <a:p>
            <a:pPr lvl="1" eaLnBrk="1" hangingPunct="1">
              <a:lnSpc>
                <a:spcPct val="90000"/>
              </a:lnSpc>
              <a:defRPr/>
            </a:pPr>
            <a:r>
              <a:rPr lang="en-US" dirty="0" smtClean="0"/>
              <a:t>Imbalance in heating redistributed</a:t>
            </a:r>
          </a:p>
          <a:p>
            <a:pPr eaLnBrk="1" hangingPunct="1">
              <a:lnSpc>
                <a:spcPct val="90000"/>
              </a:lnSpc>
              <a:defRPr/>
            </a:pPr>
            <a:r>
              <a:rPr lang="en-US" dirty="0" smtClean="0"/>
              <a:t>Solar heating and movement of heat by oceans and atmosphere determines distribution of:</a:t>
            </a:r>
          </a:p>
          <a:p>
            <a:pPr lvl="1" eaLnBrk="1" hangingPunct="1">
              <a:lnSpc>
                <a:spcPct val="90000"/>
              </a:lnSpc>
              <a:defRPr/>
            </a:pPr>
            <a:r>
              <a:rPr lang="en-US" dirty="0" smtClean="0"/>
              <a:t>Temperature</a:t>
            </a:r>
          </a:p>
          <a:p>
            <a:pPr lvl="1" eaLnBrk="1" hangingPunct="1">
              <a:lnSpc>
                <a:spcPct val="90000"/>
              </a:lnSpc>
              <a:defRPr/>
            </a:pPr>
            <a:r>
              <a:rPr lang="en-US" dirty="0" smtClean="0"/>
              <a:t>Precipitation</a:t>
            </a:r>
          </a:p>
          <a:p>
            <a:pPr lvl="1" eaLnBrk="1" hangingPunct="1">
              <a:lnSpc>
                <a:spcPct val="90000"/>
              </a:lnSpc>
              <a:defRPr/>
            </a:pPr>
            <a:r>
              <a:rPr lang="en-US" dirty="0" smtClean="0"/>
              <a:t>Ice</a:t>
            </a:r>
          </a:p>
          <a:p>
            <a:pPr lvl="1" eaLnBrk="1" hangingPunct="1">
              <a:lnSpc>
                <a:spcPct val="90000"/>
              </a:lnSpc>
              <a:defRPr/>
            </a:pPr>
            <a:r>
              <a:rPr lang="en-US" dirty="0" smtClean="0"/>
              <a:t>Vegetation</a:t>
            </a:r>
          </a:p>
        </p:txBody>
      </p:sp>
    </p:spTree>
    <p:extLst>
      <p:ext uri="{BB962C8B-B14F-4D97-AF65-F5344CB8AC3E}">
        <p14:creationId xmlns:p14="http://schemas.microsoft.com/office/powerpoint/2010/main" val="2442986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 calcmode="lin" valueType="num">
                                      <p:cBhvr additive="base">
                                        <p:cTn id="17"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7651">
                                            <p:txEl>
                                              <p:pRg st="3" end="3"/>
                                            </p:txEl>
                                          </p:spTgt>
                                        </p:tgtEl>
                                        <p:attrNameLst>
                                          <p:attrName>style.visibility</p:attrName>
                                        </p:attrNameLst>
                                      </p:cBhvr>
                                      <p:to>
                                        <p:strVal val="visible"/>
                                      </p:to>
                                    </p:set>
                                    <p:anim calcmode="lin" valueType="num">
                                      <p:cBhvr additive="base">
                                        <p:cTn id="23"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765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 calcmode="lin" valueType="num">
                                      <p:cBhvr additive="base">
                                        <p:cTn id="27"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765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7651">
                                            <p:txEl>
                                              <p:pRg st="6" end="6"/>
                                            </p:txEl>
                                          </p:spTgt>
                                        </p:tgtEl>
                                        <p:attrNameLst>
                                          <p:attrName>style.visibility</p:attrName>
                                        </p:attrNameLst>
                                      </p:cBhvr>
                                      <p:to>
                                        <p:strVal val="visible"/>
                                      </p:to>
                                    </p:set>
                                    <p:anim calcmode="lin" valueType="num">
                                      <p:cBhvr additive="base">
                                        <p:cTn id="35"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7651">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7651">
                                            <p:txEl>
                                              <p:pRg st="7" end="7"/>
                                            </p:txEl>
                                          </p:spTgt>
                                        </p:tgtEl>
                                        <p:attrNameLst>
                                          <p:attrName>style.visibility</p:attrName>
                                        </p:attrNameLst>
                                      </p:cBhvr>
                                      <p:to>
                                        <p:strVal val="visible"/>
                                      </p:to>
                                    </p:set>
                                    <p:anim calcmode="lin" valueType="num">
                                      <p:cBhvr additive="base">
                                        <p:cTn id="39" dur="500" fill="hold"/>
                                        <p:tgtEl>
                                          <p:spTgt spid="27651">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76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152400"/>
            <a:ext cx="8713788" cy="838200"/>
          </a:xfrm>
        </p:spPr>
        <p:txBody>
          <a:bodyPr/>
          <a:lstStyle/>
          <a:p>
            <a:pPr eaLnBrk="1" hangingPunct="1"/>
            <a:r>
              <a:rPr lang="en-US" dirty="0" smtClean="0"/>
              <a:t>30% Solar Energy Reflected</a:t>
            </a:r>
          </a:p>
        </p:txBody>
      </p:sp>
      <p:sp>
        <p:nvSpPr>
          <p:cNvPr id="30723" name="Rectangle 3"/>
          <p:cNvSpPr>
            <a:spLocks noGrp="1" noChangeArrowheads="1"/>
          </p:cNvSpPr>
          <p:nvPr>
            <p:ph type="body" idx="1"/>
          </p:nvPr>
        </p:nvSpPr>
        <p:spPr>
          <a:xfrm>
            <a:off x="255588" y="1066800"/>
            <a:ext cx="8713787" cy="1219200"/>
          </a:xfrm>
        </p:spPr>
        <p:txBody>
          <a:bodyPr/>
          <a:lstStyle/>
          <a:p>
            <a:pPr eaLnBrk="1" hangingPunct="1">
              <a:defRPr/>
            </a:pPr>
            <a:r>
              <a:rPr lang="en-US" sz="2800" dirty="0" smtClean="0"/>
              <a:t>Energy reflected by clouds, dust, surface</a:t>
            </a:r>
          </a:p>
          <a:p>
            <a:pPr lvl="1" eaLnBrk="1" hangingPunct="1">
              <a:defRPr/>
            </a:pPr>
            <a:r>
              <a:rPr lang="en-US" sz="2800" dirty="0" smtClean="0"/>
              <a:t>Ave. incoming radiation 0.7 x 342 = 240 W m</a:t>
            </a:r>
            <a:r>
              <a:rPr lang="en-US" sz="2800" baseline="30000" dirty="0" smtClean="0"/>
              <a:t>-2</a:t>
            </a:r>
          </a:p>
        </p:txBody>
      </p:sp>
      <p:pic>
        <p:nvPicPr>
          <p:cNvPr id="6148" name="Picture 4" descr="C:\Documents and Settings\popp.SOEST\My Documents\Classes\GG 611 Spring 2001 (Climate Change)\CH02\figure 02-03.jpg"/>
          <p:cNvPicPr>
            <a:picLocks noChangeAspect="1" noChangeArrowheads="1"/>
          </p:cNvPicPr>
          <p:nvPr/>
        </p:nvPicPr>
        <p:blipFill>
          <a:blip r:embed="rId2">
            <a:extLst>
              <a:ext uri="{28A0092B-C50C-407E-A947-70E740481C1C}">
                <a14:useLocalDpi xmlns:a14="http://schemas.microsoft.com/office/drawing/2010/main" val="0"/>
              </a:ext>
            </a:extLst>
          </a:blip>
          <a:srcRect l="1785" t="1813" r="1785" b="2115"/>
          <a:stretch>
            <a:fillRect/>
          </a:stretch>
        </p:blipFill>
        <p:spPr bwMode="auto">
          <a:xfrm>
            <a:off x="304800" y="22098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227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2. </a:t>
            </a:r>
            <a:r>
              <a:rPr lang="en-US" sz="4000" dirty="0" smtClean="0"/>
              <a:t>Discovery of Climate change</a:t>
            </a:r>
            <a:endParaRPr lang="en-US" sz="4000" dirty="0"/>
          </a:p>
        </p:txBody>
      </p:sp>
      <p:sp>
        <p:nvSpPr>
          <p:cNvPr id="3" name="Content Placeholder 2"/>
          <p:cNvSpPr>
            <a:spLocks noGrp="1"/>
          </p:cNvSpPr>
          <p:nvPr>
            <p:ph idx="1"/>
          </p:nvPr>
        </p:nvSpPr>
        <p:spPr>
          <a:xfrm>
            <a:off x="228600" y="1143000"/>
            <a:ext cx="8686800" cy="5334000"/>
          </a:xfrm>
        </p:spPr>
        <p:txBody>
          <a:bodyPr>
            <a:normAutofit/>
          </a:bodyPr>
          <a:lstStyle/>
          <a:p>
            <a:r>
              <a:rPr lang="en-US" sz="2800" dirty="0"/>
              <a:t>The </a:t>
            </a:r>
            <a:r>
              <a:rPr lang="en-US" sz="2800" b="1" dirty="0"/>
              <a:t>history of the scientific discovery of climate change</a:t>
            </a:r>
            <a:r>
              <a:rPr lang="en-US" sz="2800" dirty="0"/>
              <a:t> began in the early 19th century when ice ages and other natural changes in </a:t>
            </a:r>
            <a:r>
              <a:rPr lang="en-US" sz="2800" dirty="0" err="1" smtClean="0"/>
              <a:t>paleo</a:t>
            </a:r>
            <a:r>
              <a:rPr lang="en-US" sz="2800" dirty="0" smtClean="0"/>
              <a:t>-climate</a:t>
            </a:r>
            <a:r>
              <a:rPr lang="en-US" sz="2800" dirty="0"/>
              <a:t> were first suspected and the natural greenhouse effect first identified. In the late 19th century, scientists first argued that human emissions of greenhouse </a:t>
            </a:r>
            <a:r>
              <a:rPr lang="en-US" sz="2800" dirty="0" smtClean="0"/>
              <a:t>gases could </a:t>
            </a:r>
            <a:r>
              <a:rPr lang="en-US" sz="2800" dirty="0"/>
              <a:t>change the climate. Many other theories of climate change were advanced, involving forces from volcanism to solar variation</a:t>
            </a:r>
          </a:p>
        </p:txBody>
      </p:sp>
    </p:spTree>
    <p:extLst>
      <p:ext uri="{BB962C8B-B14F-4D97-AF65-F5344CB8AC3E}">
        <p14:creationId xmlns:p14="http://schemas.microsoft.com/office/powerpoint/2010/main" val="245778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85000" lnSpcReduction="10000"/>
          </a:bodyPr>
          <a:lstStyle/>
          <a:p>
            <a:r>
              <a:rPr lang="en-US" dirty="0"/>
              <a:t>In the 1960s, the warming effect of carbon dioxide gas became increasingly convincing. Some scientists also pointed out that human activities that generated atmospheric aerosols(e.g., "pollution") could have cooling effects as well. During the 1970s, scientific opinion increasingly favored the warming viewpoint. By the 1990s, as a result of improving fidelity of computer models and observational work confirming the </a:t>
            </a:r>
            <a:r>
              <a:rPr lang="en-US" b="1" dirty="0"/>
              <a:t>Milankovitch theory</a:t>
            </a:r>
            <a:r>
              <a:rPr lang="en-US" dirty="0"/>
              <a:t> of the ice ages, a consensus position formed: greenhouse gases were deeply involved in most climate changes and human-caused emissions were bringing discernible global warming. </a:t>
            </a:r>
          </a:p>
        </p:txBody>
      </p:sp>
    </p:spTree>
    <p:extLst>
      <p:ext uri="{BB962C8B-B14F-4D97-AF65-F5344CB8AC3E}">
        <p14:creationId xmlns:p14="http://schemas.microsoft.com/office/powerpoint/2010/main" val="1782908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Since the 1990s, scientific research on climate change has included multiple disciplines and has expanded. Research has expanded our understanding of causal relations, links with historic data and ability to model climate change numerically. Research during this period has been summarized in the Assessment Reports by the </a:t>
            </a:r>
            <a:r>
              <a:rPr lang="en-US" b="1" dirty="0"/>
              <a:t>Intergovernmental Panel on Climate Change.</a:t>
            </a:r>
          </a:p>
        </p:txBody>
      </p:sp>
    </p:spTree>
    <p:extLst>
      <p:ext uri="{BB962C8B-B14F-4D97-AF65-F5344CB8AC3E}">
        <p14:creationId xmlns:p14="http://schemas.microsoft.com/office/powerpoint/2010/main" val="200685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70000" lnSpcReduction="20000"/>
          </a:bodyPr>
          <a:lstStyle/>
          <a:p>
            <a:endParaRPr lang="en-US" dirty="0" smtClean="0"/>
          </a:p>
          <a:p>
            <a:r>
              <a:rPr lang="en-US" dirty="0" smtClean="0"/>
              <a:t>The</a:t>
            </a:r>
            <a:r>
              <a:rPr lang="en-US" dirty="0"/>
              <a:t> </a:t>
            </a:r>
            <a:r>
              <a:rPr lang="en-US" b="1" dirty="0"/>
              <a:t>Intergovernmental Panel on Climate Change</a:t>
            </a:r>
            <a:r>
              <a:rPr lang="en-US" dirty="0"/>
              <a:t> (</a:t>
            </a:r>
            <a:r>
              <a:rPr lang="en-US" b="1" dirty="0"/>
              <a:t>IPCC</a:t>
            </a:r>
            <a:r>
              <a:rPr lang="en-US" dirty="0"/>
              <a:t>) is an </a:t>
            </a:r>
            <a:r>
              <a:rPr lang="en-US" dirty="0" smtClean="0"/>
              <a:t>intergovernmental body of </a:t>
            </a:r>
            <a:r>
              <a:rPr lang="en-US" dirty="0"/>
              <a:t>the United Nations</a:t>
            </a:r>
            <a:r>
              <a:rPr lang="en-US" dirty="0" smtClean="0"/>
              <a:t>,</a:t>
            </a:r>
            <a:r>
              <a:rPr lang="en-US" dirty="0"/>
              <a:t> dedicated to providing the world with an objective, scientific view of climate change, its natural, political and economic impacts and risks, and possible response options</a:t>
            </a:r>
            <a:r>
              <a:rPr lang="en-US" dirty="0" smtClean="0"/>
              <a:t>.</a:t>
            </a:r>
            <a:endParaRPr lang="en-US" dirty="0"/>
          </a:p>
          <a:p>
            <a:r>
              <a:rPr lang="en-US" dirty="0"/>
              <a:t>It was established in 1988 by the World Meteorological Organization (WMO) and the United Nations Environment </a:t>
            </a:r>
            <a:r>
              <a:rPr lang="en-US" dirty="0" err="1"/>
              <a:t>Programme</a:t>
            </a:r>
            <a:r>
              <a:rPr lang="en-US" dirty="0"/>
              <a:t> (UNEP), and later endorsed by the United Nations General Assembly. Membership is open to all members of the WMO and UN</a:t>
            </a:r>
            <a:r>
              <a:rPr lang="en-US" dirty="0" smtClean="0"/>
              <a:t>.</a:t>
            </a:r>
            <a:r>
              <a:rPr lang="en-US" dirty="0"/>
              <a:t> The IPCC produces reports that contribute to the work of the United Nations Framework Convention on Climate Change (UNFCCC), the main international treaty on climate change</a:t>
            </a:r>
            <a:r>
              <a:rPr lang="en-US" dirty="0" smtClean="0"/>
              <a:t>.</a:t>
            </a:r>
            <a:r>
              <a:rPr lang="en-US" dirty="0"/>
              <a:t> The objective of the UNFCCC is to "stabilize greenhouse gas concentrations in the atmosphere at a level that would prevent dangerous anthropogenic (human-induced) interference with the climate system</a:t>
            </a:r>
            <a:r>
              <a:rPr lang="en-US" dirty="0" smtClean="0"/>
              <a:t>".</a:t>
            </a:r>
            <a:r>
              <a:rPr lang="en-US" dirty="0"/>
              <a:t> The IPCC's Fifth Assessment Report was a critical scientific input into the UNFCCC's Paris Agreement in </a:t>
            </a:r>
            <a:r>
              <a:rPr lang="en-US" dirty="0" smtClean="0"/>
              <a:t>2015</a:t>
            </a:r>
            <a:r>
              <a:rPr lang="en-US" baseline="30000" dirty="0" smtClean="0"/>
              <a:t>.</a:t>
            </a:r>
            <a:endParaRPr lang="en-US" dirty="0"/>
          </a:p>
        </p:txBody>
      </p:sp>
    </p:spTree>
    <p:extLst>
      <p:ext uri="{BB962C8B-B14F-4D97-AF65-F5344CB8AC3E}">
        <p14:creationId xmlns:p14="http://schemas.microsoft.com/office/powerpoint/2010/main" val="821512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IPCC reports cover the "scientific, technical and socio-economic information relevant to understanding the scientific basis of risk of human-induced climate change, its potential impacts and options for adaptation and mitigation." The IPCC does not carry out original research, nor does it monitor climate or related phenomena itself. Rather, it assesses published literature including peer-reviewed and non-peer-reviewed sources. However, the IPCC can be said to stimulate research in climate science. Chapters of IPCC reports often close with sections on limitations and knowledge or research gaps, and the announcement of an IPCC special report can </a:t>
            </a:r>
            <a:r>
              <a:rPr lang="en-US" dirty="0" err="1"/>
              <a:t>catalyse</a:t>
            </a:r>
            <a:r>
              <a:rPr lang="en-US" dirty="0"/>
              <a:t> research activity in that area.</a:t>
            </a:r>
          </a:p>
          <a:p>
            <a:endParaRPr lang="en-US" dirty="0"/>
          </a:p>
          <a:p>
            <a:endParaRPr lang="en-US" dirty="0"/>
          </a:p>
        </p:txBody>
      </p:sp>
    </p:spTree>
    <p:extLst>
      <p:ext uri="{BB962C8B-B14F-4D97-AF65-F5344CB8AC3E}">
        <p14:creationId xmlns:p14="http://schemas.microsoft.com/office/powerpoint/2010/main" val="1781159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1906</Words>
  <Application>Microsoft Office PowerPoint</Application>
  <PresentationFormat>On-screen Show (4:3)</PresentationFormat>
  <Paragraphs>58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School of Applied Sciences Department of Environment Science Nabua/Natabua Campus</vt:lpstr>
      <vt:lpstr>1. Climate and Earth's Energy</vt:lpstr>
      <vt:lpstr>Earth’s Climate System Today</vt:lpstr>
      <vt:lpstr>30% Solar Energy Reflected</vt:lpstr>
      <vt:lpstr>2. Discovery of Climate change</vt:lpstr>
      <vt:lpstr>PowerPoint Presentation</vt:lpstr>
      <vt:lpstr>PowerPoint Presentation</vt:lpstr>
      <vt:lpstr>PowerPoint Presentation</vt:lpstr>
      <vt:lpstr>PowerPoint Presentation</vt:lpstr>
      <vt:lpstr>3. Climate change and variability</vt:lpstr>
      <vt:lpstr>PowerPoint Presentation</vt:lpstr>
      <vt:lpstr>PowerPoint Presentation</vt:lpstr>
      <vt:lpstr>PowerPoint Presentation</vt:lpstr>
      <vt:lpstr>4. Science and understanding of climate change</vt:lpstr>
      <vt:lpstr>PowerPoint Presentation</vt:lpstr>
      <vt:lpstr>PowerPoint Presentation</vt:lpstr>
      <vt:lpstr>PowerPoint Presentation</vt:lpstr>
    </vt:vector>
  </TitlesOfParts>
  <Company>HEAVEN KILLERS RELEASE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Nirbhay Chand</dc:creator>
  <cp:lastModifiedBy>Ilaitia Q. Finau</cp:lastModifiedBy>
  <cp:revision>18</cp:revision>
  <dcterms:created xsi:type="dcterms:W3CDTF">2019-02-11T02:07:23Z</dcterms:created>
  <dcterms:modified xsi:type="dcterms:W3CDTF">2022-03-22T23:50:33Z</dcterms:modified>
</cp:coreProperties>
</file>