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6" r:id="rId7"/>
    <p:sldId id="260" r:id="rId8"/>
    <p:sldId id="261" r:id="rId9"/>
    <p:sldId id="267" r:id="rId10"/>
    <p:sldId id="268" r:id="rId11"/>
    <p:sldId id="272" r:id="rId12"/>
    <p:sldId id="273" r:id="rId13"/>
    <p:sldId id="274" r:id="rId14"/>
    <p:sldId id="275" r:id="rId15"/>
    <p:sldId id="280" r:id="rId16"/>
    <p:sldId id="281" r:id="rId17"/>
    <p:sldId id="285" r:id="rId18"/>
    <p:sldId id="286" r:id="rId19"/>
    <p:sldId id="287" r:id="rId20"/>
    <p:sldId id="279" r:id="rId21"/>
    <p:sldId id="290" r:id="rId22"/>
    <p:sldId id="291" r:id="rId23"/>
    <p:sldId id="292" r:id="rId24"/>
    <p:sldId id="294" r:id="rId25"/>
    <p:sldId id="297" r:id="rId26"/>
    <p:sldId id="300" r:id="rId27"/>
    <p:sldId id="301" r:id="rId28"/>
    <p:sldId id="304" r:id="rId29"/>
    <p:sldId id="305" r:id="rId30"/>
    <p:sldId id="306" r:id="rId31"/>
    <p:sldId id="309" r:id="rId32"/>
    <p:sldId id="310" r:id="rId33"/>
    <p:sldId id="313" r:id="rId34"/>
    <p:sldId id="314" r:id="rId35"/>
    <p:sldId id="318" r:id="rId36"/>
    <p:sldId id="316" r:id="rId37"/>
    <p:sldId id="317" r:id="rId38"/>
    <p:sldId id="319" r:id="rId39"/>
    <p:sldId id="320" r:id="rId40"/>
    <p:sldId id="321" r:id="rId41"/>
    <p:sldId id="327" r:id="rId42"/>
    <p:sldId id="323" r:id="rId43"/>
    <p:sldId id="324" r:id="rId44"/>
    <p:sldId id="325" r:id="rId45"/>
    <p:sldId id="32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BDD43-676E-4E94-BE4E-19B7D0AFA07D}" type="datetimeFigureOut">
              <a:rPr lang="en-US" smtClean="0"/>
              <a:pPr/>
              <a:t>9/8/2018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594526-89ED-473F-8563-C7F5D09A6CF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BDD43-676E-4E94-BE4E-19B7D0AFA07D}" type="datetimeFigureOut">
              <a:rPr lang="en-US" smtClean="0"/>
              <a:pPr/>
              <a:t>9/8/2018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94526-89ED-473F-8563-C7F5D09A6CF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United_States_Senate" TargetMode="External"/><Relationship Id="rId2" Type="http://schemas.openxmlformats.org/officeDocument/2006/relationships/hyperlink" Target="https://en.wikipedia.org/wiki/Bill_Clinton" TargetMode="External"/><Relationship Id="rId1" Type="http://schemas.openxmlformats.org/officeDocument/2006/relationships/slideLayout" Target="../slideLayouts/slideLayout2.xml"/><Relationship Id="rId6" Type="http://schemas.openxmlformats.org/officeDocument/2006/relationships/hyperlink" Target="https://en.wikipedia.org/wiki/Clinton_administration" TargetMode="External"/><Relationship Id="rId5" Type="http://schemas.openxmlformats.org/officeDocument/2006/relationships/hyperlink" Target="https://en.wikipedia.org/wiki/Kyoto_Protocol" TargetMode="External"/><Relationship Id="rId4" Type="http://schemas.openxmlformats.org/officeDocument/2006/relationships/hyperlink" Target="https://en.wikipedia.org/wiki/Byrd-Hagel_Resolu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nfccc.int/cooperation_and_support/financial_mechanism/adaptation_fund/items/3659.php" TargetMode="External"/><Relationship Id="rId2" Type="http://schemas.openxmlformats.org/officeDocument/2006/relationships/hyperlink" Target="http://unfccc.int/adaptation/items/4159.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nfccc.int/adaptation/groups_committees/ldc_expert_group/items/4727.php" TargetMode="External"/><Relationship Id="rId2" Type="http://schemas.openxmlformats.org/officeDocument/2006/relationships/hyperlink" Target="http://unfccc.int/adaptation/groups_committees/adaptation_committee/items/6053.php" TargetMode="External"/><Relationship Id="rId1" Type="http://schemas.openxmlformats.org/officeDocument/2006/relationships/slideLayout" Target="../slideLayouts/slideLayout2.xml"/><Relationship Id="rId4" Type="http://schemas.openxmlformats.org/officeDocument/2006/relationships/hyperlink" Target="http://unfccc.int/adaptation/workstreams/loss_and_damage/items/6056.php"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unfccc.int/science/workstreams/systematic_observation/items/3462.php" TargetMode="External"/><Relationship Id="rId3" Type="http://schemas.openxmlformats.org/officeDocument/2006/relationships/hyperlink" Target="http://unfccc.int/adaptation/workstreams/national_adaptation_programmes_of_action/items/7567.php" TargetMode="External"/><Relationship Id="rId7" Type="http://schemas.openxmlformats.org/officeDocument/2006/relationships/hyperlink" Target="http://unfccc.int/science/workstreams/research/items/3461.php" TargetMode="External"/><Relationship Id="rId2" Type="http://schemas.openxmlformats.org/officeDocument/2006/relationships/hyperlink" Target="http://unfccc.int/adaptation/workstreams/national_adaptation_plans/items/6057.php" TargetMode="External"/><Relationship Id="rId1" Type="http://schemas.openxmlformats.org/officeDocument/2006/relationships/slideLayout" Target="../slideLayouts/slideLayout2.xml"/><Relationship Id="rId6" Type="http://schemas.openxmlformats.org/officeDocument/2006/relationships/hyperlink" Target="http://unfccc.int/cooperation_and_support/technology/items/1126.php" TargetMode="External"/><Relationship Id="rId5" Type="http://schemas.openxmlformats.org/officeDocument/2006/relationships/hyperlink" Target="http://unfccc.int/nwp" TargetMode="External"/><Relationship Id="rId10" Type="http://schemas.openxmlformats.org/officeDocument/2006/relationships/hyperlink" Target="http://unfccc.int/cooperation_and_support/capacity_building/items/1033.php" TargetMode="External"/><Relationship Id="rId4" Type="http://schemas.openxmlformats.org/officeDocument/2006/relationships/hyperlink" Target="http://unfccc.int/adaptation/items/5852.php" TargetMode="External"/><Relationship Id="rId9" Type="http://schemas.openxmlformats.org/officeDocument/2006/relationships/hyperlink" Target="http://unfccc.int/cooperation_and_support/financial_mechanism/items/2807.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unfccc.int/resource/docs/2013/sbi/eng/20.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Times New Roman" pitchFamily="18" charset="0"/>
                <a:cs typeface="Times New Roman" pitchFamily="18" charset="0"/>
              </a:rPr>
              <a:t>This page is intentionally left blank.</a:t>
            </a:r>
            <a:endParaRPr lang="en-US" sz="4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14400" y="152865"/>
            <a:ext cx="7086600" cy="6705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672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smtClean="0"/>
              <a:t>Emissions Trading / Carbon Trading</a:t>
            </a:r>
            <a:endParaRPr lang="en-US" sz="2800" dirty="0"/>
          </a:p>
        </p:txBody>
      </p:sp>
      <p:sp>
        <p:nvSpPr>
          <p:cNvPr id="3" name="Content Placeholder 2"/>
          <p:cNvSpPr>
            <a:spLocks noGrp="1"/>
          </p:cNvSpPr>
          <p:nvPr>
            <p:ph idx="1"/>
          </p:nvPr>
        </p:nvSpPr>
        <p:spPr>
          <a:xfrm>
            <a:off x="457200" y="1143000"/>
            <a:ext cx="8229600" cy="5486400"/>
          </a:xfrm>
        </p:spPr>
        <p:txBody>
          <a:bodyPr>
            <a:normAutofit fontScale="55000" lnSpcReduction="20000"/>
          </a:bodyPr>
          <a:lstStyle/>
          <a:p>
            <a:r>
              <a:rPr lang="en-US" dirty="0" smtClean="0"/>
              <a:t>Suppose two Annex B parties are Japan and Australia.</a:t>
            </a:r>
          </a:p>
          <a:p>
            <a:r>
              <a:rPr lang="en-US" dirty="0" smtClean="0"/>
              <a:t>Japan was given quota of 100 units</a:t>
            </a:r>
          </a:p>
          <a:p>
            <a:r>
              <a:rPr lang="en-US" dirty="0" smtClean="0"/>
              <a:t>And Australia was given quota of 200 units.</a:t>
            </a:r>
          </a:p>
          <a:p>
            <a:r>
              <a:rPr lang="en-US" dirty="0" smtClean="0"/>
              <a:t>But Australian Government is unable to maintain this limit and Australia emits 210 units of green house gas, in given year.</a:t>
            </a:r>
          </a:p>
          <a:p>
            <a:r>
              <a:rPr lang="en-US" dirty="0" smtClean="0"/>
              <a:t>On the other side, Japanese Government takes very strong steps to control emission and hence they only emit 90 units of Green House gas. So it has spare 10 Kyoto Units.</a:t>
            </a:r>
          </a:p>
          <a:p>
            <a:r>
              <a:rPr lang="en-US" dirty="0" smtClean="0"/>
              <a:t>Now, under Emission trading system, Australia can buy this 10 spare </a:t>
            </a:r>
            <a:r>
              <a:rPr lang="en-US" dirty="0" err="1" smtClean="0"/>
              <a:t>kyoto</a:t>
            </a:r>
            <a:r>
              <a:rPr lang="en-US" dirty="0" smtClean="0"/>
              <a:t> units from Japan and thus remain within its limit.</a:t>
            </a:r>
          </a:p>
          <a:p>
            <a:r>
              <a:rPr lang="en-US" dirty="0" smtClean="0"/>
              <a:t>In real life scenario, each annex B country makes law giving fixed quota to the companies.</a:t>
            </a:r>
          </a:p>
          <a:p>
            <a:pPr lvl="1"/>
            <a:r>
              <a:rPr lang="en-US" sz="3300" dirty="0" smtClean="0">
                <a:effectLst/>
              </a:rPr>
              <a:t>Suppose steel factory cannot emit more than 1 ton of Green house gas</a:t>
            </a:r>
          </a:p>
          <a:p>
            <a:pPr lvl="1"/>
            <a:r>
              <a:rPr lang="en-US" sz="3300" dirty="0" smtClean="0">
                <a:effectLst/>
              </a:rPr>
              <a:t>Tire company cannot emit more than 2 </a:t>
            </a:r>
            <a:r>
              <a:rPr lang="en-US" sz="3300" dirty="0" err="1" smtClean="0">
                <a:effectLst/>
              </a:rPr>
              <a:t>tonnes</a:t>
            </a:r>
            <a:r>
              <a:rPr lang="en-US" sz="3300" dirty="0" smtClean="0">
                <a:effectLst/>
              </a:rPr>
              <a:t> of green house gas.</a:t>
            </a:r>
          </a:p>
          <a:p>
            <a:pPr lvl="1"/>
            <a:r>
              <a:rPr lang="en-US" sz="3300" dirty="0" smtClean="0">
                <a:effectLst/>
              </a:rPr>
              <a:t>So if tire company owner buys superfine </a:t>
            </a:r>
            <a:r>
              <a:rPr lang="en-US" sz="3300" dirty="0" err="1" smtClean="0">
                <a:effectLst/>
              </a:rPr>
              <a:t>machinaries</a:t>
            </a:r>
            <a:r>
              <a:rPr lang="en-US" sz="3300" dirty="0" smtClean="0">
                <a:effectLst/>
              </a:rPr>
              <a:t> that produce less gas so he has some spare credit/quota (say 1 ton)</a:t>
            </a:r>
          </a:p>
          <a:p>
            <a:pPr lvl="1"/>
            <a:r>
              <a:rPr lang="en-US" sz="3300" dirty="0" smtClean="0">
                <a:effectLst/>
              </a:rPr>
              <a:t>While Steel factory emits more than its allowed quota (suppose it was allowed 2 </a:t>
            </a:r>
            <a:r>
              <a:rPr lang="en-US" sz="3300" dirty="0" err="1" smtClean="0">
                <a:effectLst/>
              </a:rPr>
              <a:t>tonnes</a:t>
            </a:r>
            <a:r>
              <a:rPr lang="en-US" sz="3300" dirty="0" smtClean="0">
                <a:effectLst/>
              </a:rPr>
              <a:t> but emitted 3 </a:t>
            </a:r>
            <a:r>
              <a:rPr lang="en-US" sz="3300" dirty="0" err="1" smtClean="0">
                <a:effectLst/>
              </a:rPr>
              <a:t>tonnes</a:t>
            </a:r>
            <a:r>
              <a:rPr lang="en-US" sz="3300" dirty="0" smtClean="0">
                <a:effectLst/>
              </a:rPr>
              <a:t>)</a:t>
            </a:r>
          </a:p>
          <a:p>
            <a:pPr lvl="1"/>
            <a:r>
              <a:rPr lang="en-US" sz="3300" dirty="0" smtClean="0">
                <a:effectLst/>
              </a:rPr>
              <a:t>Then the steel company can pay the tire company and get a certificate that we’ve purchase 1 ton quota from this xyz tire company. This Is the essence of “</a:t>
            </a:r>
            <a:r>
              <a:rPr lang="en-US" sz="3300" i="1" dirty="0" smtClean="0">
                <a:effectLst/>
              </a:rPr>
              <a:t>Carbon Trading</a:t>
            </a:r>
            <a:r>
              <a:rPr lang="en-US" sz="3300" dirty="0" smtClean="0">
                <a:effectLst/>
              </a:rPr>
              <a:t>.”</a:t>
            </a:r>
          </a:p>
        </p:txBody>
      </p:sp>
    </p:spTree>
    <p:extLst>
      <p:ext uri="{BB962C8B-B14F-4D97-AF65-F5344CB8AC3E}">
        <p14:creationId xmlns="" xmlns:p14="http://schemas.microsoft.com/office/powerpoint/2010/main" val="116163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2 Clean Development Mechanism (CDM</a:t>
            </a:r>
            <a:endParaRPr lang="en-US" sz="3600" dirty="0"/>
          </a:p>
        </p:txBody>
      </p:sp>
      <p:sp>
        <p:nvSpPr>
          <p:cNvPr id="3" name="Content Placeholder 2"/>
          <p:cNvSpPr>
            <a:spLocks noGrp="1"/>
          </p:cNvSpPr>
          <p:nvPr>
            <p:ph idx="1"/>
          </p:nvPr>
        </p:nvSpPr>
        <p:spPr>
          <a:xfrm>
            <a:off x="457200" y="1219200"/>
            <a:ext cx="8229600" cy="5410200"/>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en-US" dirty="0" smtClean="0"/>
              <a:t>Suppose Annex B country Australia is given emission quota of 200 units, but it emits 210 units of green house gas.</a:t>
            </a:r>
          </a:p>
          <a:p>
            <a:r>
              <a:rPr lang="en-US" dirty="0" smtClean="0"/>
              <a:t>But Australia can finance a solar power project in some village of India (Non-Annex or developing Country) and get certificate that the solar plant led to reduction of 10 units of green house gas. In this way, Australia will remain in its quota/limit.</a:t>
            </a:r>
          </a:p>
          <a:p>
            <a:r>
              <a:rPr lang="en-US" dirty="0" smtClean="0"/>
              <a:t>Similarly, suppose Australian Government has passed a law that a steel production company with output of 200 tons of steel per a day, must not emit more than 10 units of green house gas in a year.</a:t>
            </a:r>
          </a:p>
          <a:p>
            <a:pPr lvl="1"/>
            <a:r>
              <a:rPr lang="en-US" sz="4000" dirty="0" smtClean="0">
                <a:effectLst/>
              </a:rPr>
              <a:t>But this company wants to produce more steel, then its green house gas emission has increased to 11 units. (1 more unit above the quota)</a:t>
            </a:r>
          </a:p>
          <a:p>
            <a:pPr lvl="1"/>
            <a:r>
              <a:rPr lang="en-US" sz="4000" dirty="0" smtClean="0">
                <a:effectLst/>
              </a:rPr>
              <a:t>So this company can also do some solar-projects in India, Brazil etc. and get a certificate that it has led to reduction of 1 unit of GHG emission. = problem solved.</a:t>
            </a:r>
          </a:p>
          <a:p>
            <a:endParaRPr lang="en-US" sz="4000" dirty="0"/>
          </a:p>
        </p:txBody>
      </p:sp>
    </p:spTree>
    <p:extLst>
      <p:ext uri="{BB962C8B-B14F-4D97-AF65-F5344CB8AC3E}">
        <p14:creationId xmlns="" xmlns:p14="http://schemas.microsoft.com/office/powerpoint/2010/main" val="353846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Joint Implementation (JI)</a:t>
            </a:r>
            <a:endParaRPr lang="en-US" dirty="0"/>
          </a:p>
        </p:txBody>
      </p:sp>
      <p:sp>
        <p:nvSpPr>
          <p:cNvPr id="3" name="Content Placeholder 2"/>
          <p:cNvSpPr>
            <a:spLocks noGrp="1"/>
          </p:cNvSpPr>
          <p:nvPr>
            <p:ph idx="1"/>
          </p:nvPr>
        </p:nvSpPr>
        <p:spPr/>
        <p:txBody>
          <a:bodyPr/>
          <a:lstStyle/>
          <a:p>
            <a:pPr>
              <a:buFont typeface="Arial"/>
              <a:buChar char="•"/>
            </a:pPr>
            <a:r>
              <a:rPr lang="en-US" dirty="0" smtClean="0"/>
              <a:t>This is identical to CDM.</a:t>
            </a:r>
          </a:p>
          <a:p>
            <a:pPr>
              <a:buFont typeface="Arial"/>
              <a:buChar char="•"/>
            </a:pPr>
            <a:r>
              <a:rPr lang="en-US" dirty="0" smtClean="0"/>
              <a:t>In CDM, Australia can do good project in a non-Annex country (developing country) e.g. India.</a:t>
            </a:r>
          </a:p>
          <a:p>
            <a:pPr>
              <a:buFont typeface="Arial"/>
              <a:buChar char="•"/>
            </a:pPr>
            <a:r>
              <a:rPr lang="en-US" dirty="0" smtClean="0"/>
              <a:t>In Joint Implementation, Australia can do the good project in another Annex B country e.g. Japan to meet the quota.</a:t>
            </a:r>
            <a:endParaRPr lang="en-US" dirty="0"/>
          </a:p>
        </p:txBody>
      </p:sp>
    </p:spTree>
    <p:extLst>
      <p:ext uri="{BB962C8B-B14F-4D97-AF65-F5344CB8AC3E}">
        <p14:creationId xmlns="" xmlns:p14="http://schemas.microsoft.com/office/powerpoint/2010/main" val="2231220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477000" cy="792162"/>
          </a:xfrm>
        </p:spPr>
        <p:txBody>
          <a:bodyPr>
            <a:normAutofit/>
          </a:bodyPr>
          <a:lstStyle/>
          <a:p>
            <a:r>
              <a:rPr lang="en-US" sz="2400" b="1" dirty="0" smtClean="0">
                <a:latin typeface="Times New Roman" pitchFamily="18" charset="0"/>
                <a:cs typeface="Times New Roman" pitchFamily="18" charset="0"/>
              </a:rPr>
              <a:t>Why USA did not ratify Kyoto Protocol</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066800"/>
            <a:ext cx="8763000" cy="5638800"/>
          </a:xfrm>
          <a:solidFill>
            <a:schemeClr val="accent5">
              <a:lumMod val="20000"/>
              <a:lumOff val="80000"/>
            </a:schemeClr>
          </a:solidFill>
        </p:spPr>
        <p:txBody>
          <a:bodyPr>
            <a:normAutofit fontScale="47500" lnSpcReduction="20000"/>
          </a:bodyPr>
          <a:lstStyle/>
          <a:p>
            <a:pPr>
              <a:buFont typeface="Arial"/>
              <a:buChar char="•"/>
            </a:pPr>
            <a:r>
              <a:rPr lang="en-US" sz="3400" b="1" dirty="0" smtClean="0">
                <a:latin typeface="Times New Roman" pitchFamily="18" charset="0"/>
                <a:cs typeface="Times New Roman" pitchFamily="18" charset="0"/>
              </a:rPr>
              <a:t>The </a:t>
            </a:r>
            <a:r>
              <a:rPr lang="en-US" sz="3400" b="1" dirty="0">
                <a:latin typeface="Times New Roman" pitchFamily="18" charset="0"/>
                <a:cs typeface="Times New Roman" pitchFamily="18" charset="0"/>
              </a:rPr>
              <a:t>US signed the Protocol on 12 November 1998</a:t>
            </a:r>
            <a:r>
              <a:rPr lang="en-US" sz="3400" b="1" dirty="0" smtClean="0">
                <a:latin typeface="Times New Roman" pitchFamily="18" charset="0"/>
                <a:cs typeface="Times New Roman" pitchFamily="18" charset="0"/>
              </a:rPr>
              <a:t>,</a:t>
            </a:r>
            <a:r>
              <a:rPr lang="en-US" sz="3400" b="1" dirty="0">
                <a:latin typeface="Times New Roman" pitchFamily="18" charset="0"/>
                <a:cs typeface="Times New Roman" pitchFamily="18" charset="0"/>
              </a:rPr>
              <a:t> during the </a:t>
            </a:r>
            <a:r>
              <a:rPr lang="en-US" sz="3400" b="1" dirty="0">
                <a:latin typeface="Times New Roman" pitchFamily="18" charset="0"/>
                <a:cs typeface="Times New Roman" pitchFamily="18" charset="0"/>
                <a:hlinkClick r:id="rId2" tooltip="Bill Clinton"/>
              </a:rPr>
              <a:t>Clinton</a:t>
            </a:r>
            <a:r>
              <a:rPr lang="en-US" sz="3400" b="1" dirty="0">
                <a:latin typeface="Times New Roman" pitchFamily="18" charset="0"/>
                <a:cs typeface="Times New Roman" pitchFamily="18" charset="0"/>
              </a:rPr>
              <a:t> presidency. To become binding in the US, however, the treaty had to be ratified by the </a:t>
            </a:r>
            <a:r>
              <a:rPr lang="en-US" sz="3400" b="1" dirty="0">
                <a:latin typeface="Times New Roman" pitchFamily="18" charset="0"/>
                <a:cs typeface="Times New Roman" pitchFamily="18" charset="0"/>
                <a:hlinkClick r:id="rId3" tooltip="United States Senate"/>
              </a:rPr>
              <a:t>Senate</a:t>
            </a:r>
            <a:r>
              <a:rPr lang="en-US" sz="3400" b="1" dirty="0">
                <a:latin typeface="Times New Roman" pitchFamily="18" charset="0"/>
                <a:cs typeface="Times New Roman" pitchFamily="18" charset="0"/>
              </a:rPr>
              <a:t>, which had already passed the 1997 non-binding </a:t>
            </a:r>
            <a:r>
              <a:rPr lang="en-US" sz="3400" b="1" dirty="0">
                <a:latin typeface="Times New Roman" pitchFamily="18" charset="0"/>
                <a:cs typeface="Times New Roman" pitchFamily="18" charset="0"/>
                <a:hlinkClick r:id="rId4" tooltip="Byrd-Hagel Resolution"/>
              </a:rPr>
              <a:t>Byrd-</a:t>
            </a:r>
            <a:r>
              <a:rPr lang="en-US" sz="3400" b="1" dirty="0" err="1">
                <a:latin typeface="Times New Roman" pitchFamily="18" charset="0"/>
                <a:cs typeface="Times New Roman" pitchFamily="18" charset="0"/>
                <a:hlinkClick r:id="rId4" tooltip="Byrd-Hagel Resolution"/>
              </a:rPr>
              <a:t>Hagel</a:t>
            </a:r>
            <a:r>
              <a:rPr lang="en-US" sz="3400" b="1" dirty="0">
                <a:latin typeface="Times New Roman" pitchFamily="18" charset="0"/>
                <a:cs typeface="Times New Roman" pitchFamily="18" charset="0"/>
                <a:hlinkClick r:id="rId4" tooltip="Byrd-Hagel Resolution"/>
              </a:rPr>
              <a:t> Resolution</a:t>
            </a:r>
            <a:r>
              <a:rPr lang="en-US" sz="3400" b="1" dirty="0">
                <a:latin typeface="Times New Roman" pitchFamily="18" charset="0"/>
                <a:cs typeface="Times New Roman" pitchFamily="18" charset="0"/>
              </a:rPr>
              <a:t>, expressing disapproval of any international agreement that did not require developing countries to make emission reductions and "would seriously harm the economy of the United States". The resolution passed 95-0.</a:t>
            </a:r>
            <a:r>
              <a:rPr lang="en-US" sz="3400" b="1" baseline="30000" dirty="0">
                <a:latin typeface="Times New Roman" pitchFamily="18" charset="0"/>
                <a:cs typeface="Times New Roman" pitchFamily="18" charset="0"/>
                <a:hlinkClick r:id="rId5"/>
              </a:rPr>
              <a:t>[94]</a:t>
            </a:r>
            <a:r>
              <a:rPr lang="en-US" sz="3400" b="1" dirty="0">
                <a:latin typeface="Times New Roman" pitchFamily="18" charset="0"/>
                <a:cs typeface="Times New Roman" pitchFamily="18" charset="0"/>
              </a:rPr>
              <a:t> Therefore, even though the </a:t>
            </a:r>
            <a:r>
              <a:rPr lang="en-US" sz="3400" b="1" dirty="0">
                <a:latin typeface="Times New Roman" pitchFamily="18" charset="0"/>
                <a:cs typeface="Times New Roman" pitchFamily="18" charset="0"/>
                <a:hlinkClick r:id="rId6" tooltip="Clinton administration"/>
              </a:rPr>
              <a:t>Clinton administration</a:t>
            </a:r>
            <a:r>
              <a:rPr lang="en-US" sz="3400" b="1" dirty="0">
                <a:latin typeface="Times New Roman" pitchFamily="18" charset="0"/>
                <a:cs typeface="Times New Roman" pitchFamily="18" charset="0"/>
              </a:rPr>
              <a:t> signed the treaty,</a:t>
            </a:r>
            <a:r>
              <a:rPr lang="en-US" sz="3400" b="1" baseline="30000" dirty="0">
                <a:latin typeface="Times New Roman" pitchFamily="18" charset="0"/>
                <a:cs typeface="Times New Roman" pitchFamily="18" charset="0"/>
                <a:hlinkClick r:id="rId5"/>
              </a:rPr>
              <a:t>[95]</a:t>
            </a:r>
            <a:r>
              <a:rPr lang="en-US" sz="3400" b="1" dirty="0">
                <a:latin typeface="Times New Roman" pitchFamily="18" charset="0"/>
                <a:cs typeface="Times New Roman" pitchFamily="18" charset="0"/>
              </a:rPr>
              <a:t> it was never submitted to the Senate for ratification</a:t>
            </a:r>
            <a:r>
              <a:rPr lang="en-US" sz="3400" b="1" dirty="0" smtClean="0">
                <a:latin typeface="Times New Roman" pitchFamily="18" charset="0"/>
                <a:cs typeface="Times New Roman" pitchFamily="18" charset="0"/>
              </a:rPr>
              <a:t>.</a:t>
            </a:r>
          </a:p>
          <a:p>
            <a:pPr>
              <a:buNone/>
            </a:pPr>
            <a:endParaRPr lang="en-US" sz="3400" b="1" dirty="0" smtClean="0">
              <a:latin typeface="Times New Roman" pitchFamily="18" charset="0"/>
              <a:cs typeface="Times New Roman" pitchFamily="18" charset="0"/>
            </a:endParaRPr>
          </a:p>
          <a:p>
            <a:pPr>
              <a:buFont typeface="Arial"/>
              <a:buChar char="•"/>
            </a:pPr>
            <a:r>
              <a:rPr lang="en-US" sz="3400" b="1" dirty="0" smtClean="0">
                <a:latin typeface="Times New Roman" pitchFamily="18" charset="0"/>
                <a:cs typeface="Times New Roman" pitchFamily="18" charset="0"/>
              </a:rPr>
              <a:t>US President George W Bush refused to ratify Kyoto protocol saying that it would gravely damage the US economy.</a:t>
            </a:r>
          </a:p>
          <a:p>
            <a:pPr>
              <a:buFont typeface="Arial"/>
              <a:buChar char="•"/>
            </a:pPr>
            <a:endParaRPr lang="en-US" sz="3400" b="1" dirty="0" smtClean="0">
              <a:latin typeface="Times New Roman" pitchFamily="18" charset="0"/>
              <a:cs typeface="Times New Roman" pitchFamily="18" charset="0"/>
            </a:endParaRPr>
          </a:p>
          <a:p>
            <a:pPr>
              <a:buFont typeface="Arial"/>
              <a:buChar char="•"/>
            </a:pPr>
            <a:endParaRPr lang="en-US" sz="3400" b="1" dirty="0" smtClean="0">
              <a:latin typeface="Times New Roman" pitchFamily="18" charset="0"/>
              <a:cs typeface="Times New Roman" pitchFamily="18" charset="0"/>
            </a:endParaRPr>
          </a:p>
          <a:p>
            <a:pPr>
              <a:buFont typeface="Arial"/>
              <a:buChar char="•"/>
            </a:pPr>
            <a:r>
              <a:rPr lang="en-US" sz="3400" b="1" dirty="0" smtClean="0">
                <a:latin typeface="Times New Roman" pitchFamily="18" charset="0"/>
                <a:cs typeface="Times New Roman" pitchFamily="18" charset="0"/>
              </a:rPr>
              <a:t>for example a US steel company would need to either buy Carbon Credits from another company or invest in some projects in a developing country), while an Indian or Chinese Steel company has no such obligation so their cost of production = low, hence they can sell their products @lower MRP = US steel company will loose customers.</a:t>
            </a:r>
          </a:p>
          <a:p>
            <a:pPr>
              <a:buFont typeface="Arial"/>
              <a:buChar char="•"/>
            </a:pPr>
            <a:endParaRPr lang="en-US" sz="3400" b="1" dirty="0" smtClean="0">
              <a:latin typeface="Times New Roman" pitchFamily="18" charset="0"/>
              <a:cs typeface="Times New Roman" pitchFamily="18" charset="0"/>
            </a:endParaRPr>
          </a:p>
          <a:p>
            <a:pPr>
              <a:buFont typeface="Arial"/>
              <a:buChar char="•"/>
            </a:pPr>
            <a:r>
              <a:rPr lang="en-US" sz="3400" b="1" dirty="0" smtClean="0">
                <a:latin typeface="Times New Roman" pitchFamily="18" charset="0"/>
                <a:cs typeface="Times New Roman" pitchFamily="18" charset="0"/>
              </a:rPr>
              <a:t>So US Government feels is that the treaty is fatally flawed, because it does not require developing countries (especially India and China) to commit to emissions reductions.</a:t>
            </a:r>
          </a:p>
          <a:p>
            <a:pPr>
              <a:buFont typeface="Arial"/>
              <a:buChar char="•"/>
            </a:pPr>
            <a:endParaRPr lang="en-US" sz="3400" b="1" dirty="0" smtClean="0">
              <a:latin typeface="Times New Roman" pitchFamily="18" charset="0"/>
              <a:cs typeface="Times New Roman" pitchFamily="18" charset="0"/>
            </a:endParaRPr>
          </a:p>
          <a:p>
            <a:pPr>
              <a:buFont typeface="Arial"/>
              <a:buChar char="•"/>
            </a:pPr>
            <a:r>
              <a:rPr lang="en-US" sz="3400" b="1" dirty="0" smtClean="0">
                <a:latin typeface="Times New Roman" pitchFamily="18" charset="0"/>
                <a:cs typeface="Times New Roman" pitchFamily="18" charset="0"/>
              </a:rPr>
              <a:t>After President Bush, President Obama too, didn’t ratify Kyoto protocol for the same reason. (plus we should also understand that the powerful US industrialist lobby may stop election funds to a candidate, if he is in favor of Kyoto protocol, so USA is unlikely to ratify Kyoto or any such future protocols that are legally binding!)</a:t>
            </a:r>
          </a:p>
          <a:p>
            <a:endParaRPr lang="en-US" dirty="0"/>
          </a:p>
        </p:txBody>
      </p:sp>
    </p:spTree>
    <p:extLst>
      <p:ext uri="{BB962C8B-B14F-4D97-AF65-F5344CB8AC3E}">
        <p14:creationId xmlns="" xmlns:p14="http://schemas.microsoft.com/office/powerpoint/2010/main" val="222622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United States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Font typeface="Arial"/>
              <a:buChar char="•"/>
            </a:pPr>
            <a:r>
              <a:rPr lang="en-US" sz="2600" dirty="0" smtClean="0">
                <a:latin typeface="Times New Roman" pitchFamily="18" charset="0"/>
                <a:cs typeface="Times New Roman" pitchFamily="18" charset="0"/>
              </a:rPr>
              <a:t>China is the world leader in total annual Green House Gas emissions</a:t>
            </a:r>
          </a:p>
          <a:p>
            <a:pPr>
              <a:buFont typeface="Arial"/>
              <a:buChar char="•"/>
            </a:pPr>
            <a:r>
              <a:rPr lang="en-US" sz="2600" dirty="0" smtClean="0">
                <a:latin typeface="Times New Roman" pitchFamily="18" charset="0"/>
                <a:cs typeface="Times New Roman" pitchFamily="18" charset="0"/>
              </a:rPr>
              <a:t>U.S. is second.</a:t>
            </a:r>
          </a:p>
          <a:p>
            <a:pPr>
              <a:buFont typeface="Arial"/>
              <a:buChar char="•"/>
            </a:pPr>
            <a:r>
              <a:rPr lang="en-US" sz="2600" dirty="0" smtClean="0">
                <a:latin typeface="Times New Roman" pitchFamily="18" charset="0"/>
                <a:cs typeface="Times New Roman" pitchFamily="18" charset="0"/>
              </a:rPr>
              <a:t>EU is third.</a:t>
            </a:r>
          </a:p>
          <a:p>
            <a:pPr>
              <a:buFont typeface="Arial"/>
              <a:buChar char="•"/>
            </a:pPr>
            <a:r>
              <a:rPr lang="en-US" sz="2600" dirty="0" smtClean="0">
                <a:latin typeface="Times New Roman" pitchFamily="18" charset="0"/>
                <a:cs typeface="Times New Roman" pitchFamily="18" charset="0"/>
              </a:rPr>
              <a:t>United States is the only Annex I country that has not ratified the Kyoto Protocol.</a:t>
            </a:r>
          </a:p>
          <a:p>
            <a:pPr>
              <a:buFont typeface="Arial"/>
              <a:buChar char="•"/>
            </a:pPr>
            <a:r>
              <a:rPr lang="en-US" sz="2600" dirty="0" smtClean="0">
                <a:latin typeface="Times New Roman" pitchFamily="18" charset="0"/>
                <a:cs typeface="Times New Roman" pitchFamily="18" charset="0"/>
              </a:rPr>
              <a:t>In line with the Copenhagen Accord, the U.S. has pledged a 17% reduction in GHG emissions, against a 2005 baseline, by 2020. (but this is not legally binding).</a:t>
            </a:r>
          </a:p>
          <a:p>
            <a:endParaRPr lang="en-US" dirty="0"/>
          </a:p>
        </p:txBody>
      </p:sp>
    </p:spTree>
    <p:extLst>
      <p:ext uri="{BB962C8B-B14F-4D97-AF65-F5344CB8AC3E}">
        <p14:creationId xmlns="" xmlns:p14="http://schemas.microsoft.com/office/powerpoint/2010/main" val="155255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Canada Quits Kyoto protocol</a:t>
            </a:r>
            <a:endParaRPr lang="en-US" dirty="0"/>
          </a:p>
        </p:txBody>
      </p:sp>
      <p:sp>
        <p:nvSpPr>
          <p:cNvPr id="3" name="Content Placeholder 2"/>
          <p:cNvSpPr>
            <a:spLocks noGrp="1"/>
          </p:cNvSpPr>
          <p:nvPr>
            <p:ph idx="1"/>
          </p:nvPr>
        </p:nvSpPr>
        <p:spPr/>
        <p:txBody>
          <a:bodyPr/>
          <a:lstStyle/>
          <a:p>
            <a:r>
              <a:rPr lang="en-US" dirty="0" smtClean="0"/>
              <a:t>In 2011, Canada, become</a:t>
            </a:r>
            <a:r>
              <a:rPr lang="en-US" b="1" dirty="0" smtClean="0"/>
              <a:t> the first country to quit the Kyoto Protocol</a:t>
            </a:r>
            <a:r>
              <a:rPr lang="en-US" dirty="0" smtClean="0"/>
              <a:t> on climate change, saying the 1997 accord was handicapped because top green house emitters like the United States and China not covered by it. (Because USA has refused to ratify the treaty and China being an Annex II country –has no compulsory responsibility to cut down emission.)</a:t>
            </a:r>
            <a:endParaRPr lang="en-US" dirty="0"/>
          </a:p>
        </p:txBody>
      </p:sp>
    </p:spTree>
    <p:extLst>
      <p:ext uri="{BB962C8B-B14F-4D97-AF65-F5344CB8AC3E}">
        <p14:creationId xmlns="" xmlns:p14="http://schemas.microsoft.com/office/powerpoint/2010/main" val="25712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European Union (EU</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3600" dirty="0" smtClean="0"/>
              <a:t>EU is a Party to both the Convention and the Kyoto Protocol.</a:t>
            </a:r>
          </a:p>
          <a:p>
            <a:r>
              <a:rPr lang="en-US" sz="3600" dirty="0" smtClean="0"/>
              <a:t>EU is the 3rd largest GHG polluter, accounting for about 12% of global emissions</a:t>
            </a:r>
          </a:p>
          <a:p>
            <a:r>
              <a:rPr lang="en-US" sz="3600" dirty="0" smtClean="0"/>
              <a:t>EU states have ratified Kyoto.</a:t>
            </a:r>
            <a:endParaRPr lang="en-US" sz="3600" dirty="0"/>
          </a:p>
        </p:txBody>
      </p:sp>
    </p:spTree>
    <p:extLst>
      <p:ext uri="{BB962C8B-B14F-4D97-AF65-F5344CB8AC3E}">
        <p14:creationId xmlns="" xmlns:p14="http://schemas.microsoft.com/office/powerpoint/2010/main" val="1484057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Alliance of Small Island State (AOSIS)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smtClean="0"/>
              <a:t>Not really a ‘player’, these are the future </a:t>
            </a:r>
            <a:r>
              <a:rPr lang="en-US" b="1" dirty="0" smtClean="0"/>
              <a:t>victims</a:t>
            </a:r>
            <a:r>
              <a:rPr lang="en-US" dirty="0" smtClean="0"/>
              <a:t> if green house gas emission is not reduced.</a:t>
            </a:r>
          </a:p>
          <a:p>
            <a:r>
              <a:rPr lang="en-US" dirty="0" smtClean="0"/>
              <a:t>AOSIS is an team of 43 small island and low-lying coastal countries (Barbuda, Bahamas, Barbados, Cuba etc.)</a:t>
            </a:r>
          </a:p>
          <a:p>
            <a:r>
              <a:rPr lang="en-US" dirty="0" smtClean="0"/>
              <a:t>More green house gas = rise in global temperature = ice melts= sea level rise =many of these areas to become uninhabitable.</a:t>
            </a:r>
          </a:p>
          <a:p>
            <a:endParaRPr lang="en-US" dirty="0"/>
          </a:p>
        </p:txBody>
      </p:sp>
    </p:spTree>
    <p:extLst>
      <p:ext uri="{BB962C8B-B14F-4D97-AF65-F5344CB8AC3E}">
        <p14:creationId xmlns="" xmlns:p14="http://schemas.microsoft.com/office/powerpoint/2010/main" val="167222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6666"/>
                </a:solidFill>
                <a:effectLst/>
              </a:rPr>
              <a:t>The Kyoto mechanisms</a:t>
            </a:r>
            <a:r>
              <a:rPr lang="en-US" dirty="0" smtClean="0">
                <a:solidFill>
                  <a:srgbClr val="666666"/>
                </a:solidFill>
                <a:effectLst/>
              </a:rPr>
              <a:t/>
            </a:r>
            <a:br>
              <a:rPr lang="en-US" dirty="0" smtClean="0">
                <a:solidFill>
                  <a:srgbClr val="666666"/>
                </a:solidFill>
                <a:effectLst/>
              </a:rPr>
            </a:br>
            <a:endParaRPr lang="en-US" dirty="0"/>
          </a:p>
        </p:txBody>
      </p:sp>
      <p:sp>
        <p:nvSpPr>
          <p:cNvPr id="3" name="Content Placeholder 2"/>
          <p:cNvSpPr>
            <a:spLocks noGrp="1"/>
          </p:cNvSpPr>
          <p:nvPr>
            <p:ph idx="1"/>
          </p:nvPr>
        </p:nvSpPr>
        <p:spPr>
          <a:xfrm>
            <a:off x="304800" y="990600"/>
            <a:ext cx="8382000" cy="5135563"/>
          </a:xfrm>
        </p:spPr>
        <p:txBody>
          <a:bodyPr>
            <a:normAutofit fontScale="25000" lnSpcReduction="20000"/>
          </a:bodyPr>
          <a:lstStyle/>
          <a:p>
            <a:pPr marL="0" indent="0">
              <a:buNone/>
            </a:pPr>
            <a:r>
              <a:rPr lang="en-US" sz="5000" b="1" dirty="0" smtClean="0"/>
              <a:t>Under the Protocol, countries must meet their targets primarily through national measures. </a:t>
            </a:r>
          </a:p>
          <a:p>
            <a:pPr marL="0" indent="0">
              <a:buNone/>
            </a:pPr>
            <a:endParaRPr lang="en-US" sz="5000" b="1" dirty="0" smtClean="0"/>
          </a:p>
          <a:p>
            <a:pPr marL="0" indent="0">
              <a:buNone/>
            </a:pPr>
            <a:r>
              <a:rPr lang="en-US" sz="5000" b="1" dirty="0" smtClean="0"/>
              <a:t>However, the Protocol also offers them an additional means to meet their targets by way of three market-based mechanisms. </a:t>
            </a:r>
          </a:p>
          <a:p>
            <a:endParaRPr lang="en-US" sz="5000" b="1" dirty="0" smtClean="0"/>
          </a:p>
          <a:p>
            <a:pPr marL="0" indent="0">
              <a:buNone/>
            </a:pPr>
            <a:r>
              <a:rPr lang="en-US" sz="9600" b="1" dirty="0" smtClean="0"/>
              <a:t>The Kyoto mechanisms are: </a:t>
            </a:r>
          </a:p>
          <a:p>
            <a:endParaRPr lang="en-US" sz="9600" b="1" dirty="0" smtClean="0"/>
          </a:p>
          <a:p>
            <a:endParaRPr lang="en-US" sz="9600" b="1" dirty="0" smtClean="0"/>
          </a:p>
          <a:p>
            <a:pPr marL="0" indent="0">
              <a:buNone/>
            </a:pPr>
            <a:r>
              <a:rPr lang="en-US" sz="9600" b="1" dirty="0" smtClean="0"/>
              <a:t>•International Emissions Trading</a:t>
            </a:r>
          </a:p>
          <a:p>
            <a:endParaRPr lang="en-US" sz="9600" b="1" dirty="0" smtClean="0"/>
          </a:p>
          <a:p>
            <a:endParaRPr lang="en-US" sz="9600" b="1" dirty="0" smtClean="0"/>
          </a:p>
          <a:p>
            <a:pPr marL="0" indent="0">
              <a:buNone/>
            </a:pPr>
            <a:r>
              <a:rPr lang="en-US" sz="9600" b="1" dirty="0" smtClean="0"/>
              <a:t>•Clean Development Mechanism (CDM)</a:t>
            </a:r>
          </a:p>
          <a:p>
            <a:endParaRPr lang="en-US" sz="9600" b="1" dirty="0" smtClean="0"/>
          </a:p>
          <a:p>
            <a:endParaRPr lang="en-US" sz="9600" b="1" dirty="0" smtClean="0"/>
          </a:p>
          <a:p>
            <a:pPr marL="0" indent="0">
              <a:buNone/>
            </a:pPr>
            <a:r>
              <a:rPr lang="en-US" sz="9600" b="1" dirty="0" smtClean="0"/>
              <a:t>•Joint implementation (JI)</a:t>
            </a:r>
          </a:p>
          <a:p>
            <a:pPr marL="0" indent="0">
              <a:buNone/>
            </a:pPr>
            <a:r>
              <a:rPr lang="en-US" sz="9600" b="1" dirty="0" smtClean="0"/>
              <a:t> </a:t>
            </a:r>
          </a:p>
          <a:p>
            <a:endParaRPr lang="en-US" dirty="0"/>
          </a:p>
        </p:txBody>
      </p:sp>
    </p:spTree>
    <p:extLst>
      <p:ext uri="{BB962C8B-B14F-4D97-AF65-F5344CB8AC3E}">
        <p14:creationId xmlns="" xmlns:p14="http://schemas.microsoft.com/office/powerpoint/2010/main" val="298812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00B050"/>
                </a:solidFill>
                <a:latin typeface="Times New Roman" pitchFamily="18" charset="0"/>
                <a:cs typeface="Times New Roman" pitchFamily="18" charset="0"/>
              </a:rPr>
              <a:t>Pathway from Rio(1992) to Kyoto(1997)to Bonn(2017)</a:t>
            </a:r>
            <a:endParaRPr lang="en-US" sz="24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What is Rio Summit/ Earth Summit </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Seed of Rio Summit- Rome Club Report </a:t>
            </a:r>
          </a:p>
          <a:p>
            <a:r>
              <a:rPr lang="en-US" sz="2800" dirty="0" smtClean="0">
                <a:latin typeface="Times New Roman" pitchFamily="18" charset="0"/>
                <a:cs typeface="Times New Roman" pitchFamily="18" charset="0"/>
              </a:rPr>
              <a:t>Rome Club Report- Strategic Mineral Resources –Led to the concept  of Sustainable Development-Subjected to- Exploration of Subterranean Minerals </a:t>
            </a:r>
          </a:p>
          <a:p>
            <a:r>
              <a:rPr lang="en-US" sz="2800" dirty="0"/>
              <a:t>It was a United nations summit, held in Rio de Janeiro (Brazil) in 1992.</a:t>
            </a:r>
          </a:p>
          <a:p>
            <a:r>
              <a:rPr lang="en-US" sz="2800" dirty="0"/>
              <a:t>It led to creation of United Nations Framework Convention on Climate Change (UNFCCC</a:t>
            </a:r>
            <a:r>
              <a:rPr lang="en-US" sz="2800" dirty="0" smtClean="0"/>
              <a:t>).</a:t>
            </a:r>
          </a:p>
          <a:p>
            <a:endParaRPr lang="en-US" sz="2800" dirty="0"/>
          </a:p>
          <a:p>
            <a:endParaRPr lang="en-US"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Key Players </a:t>
            </a:r>
            <a:r>
              <a:rPr lang="en-US" sz="2800" b="1" dirty="0">
                <a:latin typeface="Times New Roman" pitchFamily="18" charset="0"/>
                <a:cs typeface="Times New Roman" pitchFamily="18" charset="0"/>
              </a:rPr>
              <a:t>in climate change</a:t>
            </a:r>
          </a:p>
        </p:txBody>
      </p:sp>
      <p:sp>
        <p:nvSpPr>
          <p:cNvPr id="3" name="Content Placeholder 2"/>
          <p:cNvSpPr>
            <a:spLocks noGrp="1"/>
          </p:cNvSpPr>
          <p:nvPr>
            <p:ph idx="1"/>
          </p:nvPr>
        </p:nvSpPr>
        <p:spPr/>
        <p:txBody>
          <a:bodyPr>
            <a:normAutofit/>
          </a:bodyPr>
          <a:lstStyle/>
          <a:p>
            <a:r>
              <a:rPr lang="en-US" sz="2600" dirty="0">
                <a:latin typeface="Times New Roman" pitchFamily="18" charset="0"/>
                <a:cs typeface="Times New Roman" pitchFamily="18" charset="0"/>
              </a:rPr>
              <a:t>The First commitment period of </a:t>
            </a:r>
            <a:r>
              <a:rPr lang="en-US" sz="2600" dirty="0" smtClean="0">
                <a:latin typeface="Times New Roman" pitchFamily="18" charset="0"/>
                <a:cs typeface="Times New Roman" pitchFamily="18" charset="0"/>
              </a:rPr>
              <a:t>Kyoto ended  </a:t>
            </a:r>
            <a:r>
              <a:rPr lang="en-US" sz="2600" dirty="0">
                <a:latin typeface="Times New Roman" pitchFamily="18" charset="0"/>
                <a:cs typeface="Times New Roman" pitchFamily="18" charset="0"/>
              </a:rPr>
              <a:t>in 2012.</a:t>
            </a:r>
          </a:p>
          <a:p>
            <a:r>
              <a:rPr lang="en-US" sz="2600" dirty="0">
                <a:latin typeface="Times New Roman" pitchFamily="18" charset="0"/>
                <a:cs typeface="Times New Roman" pitchFamily="18" charset="0"/>
              </a:rPr>
              <a:t>That’s why, the </a:t>
            </a:r>
            <a:r>
              <a:rPr lang="en-US" sz="2600" dirty="0" smtClean="0">
                <a:latin typeface="Times New Roman" pitchFamily="18" charset="0"/>
                <a:cs typeface="Times New Roman" pitchFamily="18" charset="0"/>
              </a:rPr>
              <a:t>meeting held in  </a:t>
            </a:r>
            <a:r>
              <a:rPr lang="en-US" sz="2600" dirty="0">
                <a:latin typeface="Times New Roman" pitchFamily="18" charset="0"/>
                <a:cs typeface="Times New Roman" pitchFamily="18" charset="0"/>
              </a:rPr>
              <a:t>(COP18, Doha, Qatar in Nov’2012) </a:t>
            </a:r>
            <a:r>
              <a:rPr lang="en-US" sz="2600" dirty="0" smtClean="0">
                <a:latin typeface="Times New Roman" pitchFamily="18" charset="0"/>
                <a:cs typeface="Times New Roman" pitchFamily="18" charset="0"/>
              </a:rPr>
              <a:t>was </a:t>
            </a:r>
            <a:r>
              <a:rPr lang="en-US" sz="2600" dirty="0">
                <a:latin typeface="Times New Roman" pitchFamily="18" charset="0"/>
                <a:cs typeface="Times New Roman" pitchFamily="18" charset="0"/>
              </a:rPr>
              <a:t>very critical.</a:t>
            </a:r>
          </a:p>
          <a:p>
            <a:pPr>
              <a:buNone/>
            </a:pP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3200400"/>
            <a:ext cx="8001000"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638800"/>
          </a:xfrm>
        </p:spPr>
        <p:txBody>
          <a:bodyPr>
            <a:normAutofit fontScale="25000" lnSpcReduction="20000"/>
          </a:bodyPr>
          <a:lstStyle/>
          <a:p>
            <a:pPr marL="0" indent="0">
              <a:buNone/>
            </a:pPr>
            <a:r>
              <a:rPr lang="en-US" sz="8600" b="1" u="sng" dirty="0" smtClean="0"/>
              <a:t>In Doha, Qatar, on 8 December 2012, the "Doha Amendment to the Kyoto Protocol" was adopted. The amendment includes: </a:t>
            </a:r>
          </a:p>
          <a:p>
            <a:pPr marL="0" indent="0">
              <a:buNone/>
            </a:pPr>
            <a:endParaRPr lang="en-US" sz="6000" dirty="0" smtClean="0"/>
          </a:p>
          <a:p>
            <a:pPr marL="0" indent="0">
              <a:buNone/>
            </a:pPr>
            <a:endParaRPr lang="en-US" sz="9600" dirty="0" smtClean="0"/>
          </a:p>
          <a:p>
            <a:pPr marL="0" indent="0">
              <a:buNone/>
            </a:pPr>
            <a:r>
              <a:rPr lang="en-US" sz="9600" dirty="0" smtClean="0"/>
              <a:t>•New commitments for Annex I Parties to the Kyoto Protocol who agreed to take on commitments in a second commitment period from 1 January 2013 to 31 December 2020;</a:t>
            </a:r>
          </a:p>
          <a:p>
            <a:endParaRPr lang="en-US" sz="9600" dirty="0" smtClean="0"/>
          </a:p>
          <a:p>
            <a:endParaRPr lang="en-US" sz="9600" dirty="0" smtClean="0"/>
          </a:p>
          <a:p>
            <a:pPr marL="0" indent="0">
              <a:buNone/>
            </a:pPr>
            <a:r>
              <a:rPr lang="en-US" sz="9600" dirty="0" smtClean="0"/>
              <a:t>•A revised list of greenhouse gases (GHG) to be reported on by Parties in the second commitment period; and</a:t>
            </a:r>
          </a:p>
          <a:p>
            <a:endParaRPr lang="en-US" sz="9600" dirty="0" smtClean="0"/>
          </a:p>
          <a:p>
            <a:endParaRPr lang="en-US" sz="9600" dirty="0" smtClean="0"/>
          </a:p>
          <a:p>
            <a:pPr marL="0" indent="0">
              <a:buNone/>
            </a:pPr>
            <a:r>
              <a:rPr lang="en-US" sz="9600" dirty="0" smtClean="0"/>
              <a:t>•Amendments to several articles of the Kyoto Protocol which specifically referenced issues pertaining to the first commitment period and which needed to be updated for the second commitment period. </a:t>
            </a:r>
          </a:p>
          <a:p>
            <a:endParaRPr lang="en-US" sz="9600" dirty="0" smtClean="0"/>
          </a:p>
          <a:p>
            <a:endParaRPr lang="en-US" sz="4400" dirty="0"/>
          </a:p>
        </p:txBody>
      </p:sp>
    </p:spTree>
    <p:extLst>
      <p:ext uri="{BB962C8B-B14F-4D97-AF65-F5344CB8AC3E}">
        <p14:creationId xmlns="" xmlns:p14="http://schemas.microsoft.com/office/powerpoint/2010/main" val="27184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56263486"/>
              </p:ext>
            </p:extLst>
          </p:nvPr>
        </p:nvGraphicFramePr>
        <p:xfrm>
          <a:off x="304801" y="-17779"/>
          <a:ext cx="8610600" cy="6896100"/>
        </p:xfrm>
        <a:graphic>
          <a:graphicData uri="http://schemas.openxmlformats.org/drawingml/2006/table">
            <a:tbl>
              <a:tblPr/>
              <a:tblGrid>
                <a:gridCol w="8610600"/>
              </a:tblGrid>
              <a:tr h="0">
                <a:tc>
                  <a:txBody>
                    <a:bodyPr/>
                    <a:lstStyle/>
                    <a:p>
                      <a:endParaRPr lang="en-US" dirty="0"/>
                    </a:p>
                  </a:txBody>
                  <a:tcPr marL="0" marR="0" marT="0" marB="0">
                    <a:lnL>
                      <a:noFill/>
                    </a:lnL>
                    <a:lnR>
                      <a:noFill/>
                    </a:lnR>
                    <a:lnT>
                      <a:noFill/>
                    </a:lnT>
                    <a:lnB>
                      <a:noFill/>
                    </a:lnB>
                  </a:tcPr>
                </a:tc>
              </a:tr>
              <a:tr h="250071">
                <a:tc>
                  <a:txBody>
                    <a:bodyPr/>
                    <a:lstStyle/>
                    <a:p>
                      <a:endParaRPr lang="en-US"/>
                    </a:p>
                  </a:txBody>
                  <a:tcPr marL="95250" marR="0" marT="0" marB="0">
                    <a:lnL>
                      <a:noFill/>
                    </a:lnL>
                    <a:lnR>
                      <a:noFill/>
                    </a:lnR>
                    <a:lnT>
                      <a:noFill/>
                    </a:lnT>
                    <a:lnB>
                      <a:noFill/>
                    </a:lnB>
                  </a:tcPr>
                </a:tc>
              </a:tr>
              <a:tr h="250071">
                <a:tc>
                  <a:txBody>
                    <a:bodyPr/>
                    <a:lstStyle/>
                    <a:p>
                      <a:endParaRPr lang="en-US" dirty="0"/>
                    </a:p>
                  </a:txBody>
                  <a:tcPr marL="0" marR="0" marT="0" marB="0" anchor="ctr">
                    <a:lnL>
                      <a:noFill/>
                    </a:lnL>
                    <a:lnR>
                      <a:noFill/>
                    </a:lnR>
                    <a:lnT>
                      <a:noFill/>
                    </a:lnT>
                    <a:lnB>
                      <a:noFill/>
                    </a:lnB>
                  </a:tcPr>
                </a:tc>
              </a:tr>
              <a:tr h="5036147">
                <a:tc>
                  <a:txBody>
                    <a:bodyPr/>
                    <a:lstStyle/>
                    <a:p>
                      <a:r>
                        <a:rPr lang="en-US" sz="2400" b="1" dirty="0"/>
                        <a:t>On 21 December 2012, the amendment was circulated by the Secretary-General of the United Nations, acting in his capacity as Depositary, to all Parties to the Kyoto Protocol in accordance with Articles 20 and 21 of the Protocol. </a:t>
                      </a:r>
                      <a:endParaRPr lang="en-US" sz="2400" b="1" dirty="0" smtClean="0"/>
                    </a:p>
                    <a:p>
                      <a:endParaRPr lang="en-US" sz="2400" b="1" dirty="0"/>
                    </a:p>
                    <a:p>
                      <a:r>
                        <a:rPr lang="en-US" sz="2400" b="1" dirty="0"/>
                        <a:t>During the first commitment period, 37 industrialized countries and the European Community committed to reduce GHG emissions to an average of </a:t>
                      </a:r>
                      <a:r>
                        <a:rPr lang="en-US" sz="2400" b="1" dirty="0" smtClean="0"/>
                        <a:t>5% </a:t>
                      </a:r>
                      <a:r>
                        <a:rPr lang="en-US" sz="2400" b="1" dirty="0"/>
                        <a:t>against 1990 levels. </a:t>
                      </a:r>
                      <a:endParaRPr lang="en-US" sz="2400" b="1" dirty="0" smtClean="0"/>
                    </a:p>
                    <a:p>
                      <a:endParaRPr lang="en-US" sz="2400" b="1" dirty="0" smtClean="0"/>
                    </a:p>
                    <a:p>
                      <a:r>
                        <a:rPr lang="en-US" sz="2400" b="1" dirty="0" smtClean="0"/>
                        <a:t>During </a:t>
                      </a:r>
                      <a:r>
                        <a:rPr lang="en-US" sz="2400" b="1" dirty="0"/>
                        <a:t>the second commitment period, Parties committed to reduce GHG emissions by at least 18 percent below 1990 levels in the eight-year period from 2013 to 2020; </a:t>
                      </a:r>
                      <a:endParaRPr lang="en-US" sz="2400" b="1" dirty="0" smtClean="0"/>
                    </a:p>
                    <a:p>
                      <a:endParaRPr lang="en-US" sz="2400" b="1" dirty="0" smtClean="0"/>
                    </a:p>
                    <a:p>
                      <a:r>
                        <a:rPr lang="en-US" sz="2400" b="1" dirty="0" smtClean="0"/>
                        <a:t>however</a:t>
                      </a:r>
                      <a:r>
                        <a:rPr lang="en-US" sz="2400" b="1" dirty="0"/>
                        <a:t>, the composition of Parties in the second commitment period is different from the first. </a:t>
                      </a:r>
                    </a:p>
                  </a:txBody>
                  <a:tcPr marL="19050" marR="19050" marT="19050" marB="19050">
                    <a:lnL>
                      <a:noFill/>
                    </a:lnL>
                    <a:lnR>
                      <a:noFill/>
                    </a:lnR>
                    <a:lnT>
                      <a:noFill/>
                    </a:lnT>
                    <a:lnB>
                      <a:noFill/>
                    </a:lnB>
                  </a:tcPr>
                </a:tc>
              </a:tr>
              <a:tr h="53339">
                <a:tc>
                  <a:txBody>
                    <a:bodyPr/>
                    <a:lstStyle/>
                    <a:p>
                      <a:r>
                        <a:rPr lang="en-US" dirty="0"/>
                        <a:t/>
                      </a:r>
                      <a:br>
                        <a:rPr lang="en-US" dirty="0"/>
                      </a:br>
                      <a:endParaRPr lang="en-US" dirty="0"/>
                    </a:p>
                  </a:txBody>
                  <a:tcPr marL="0" marR="0" marT="0" marB="0" anchor="ctr">
                    <a:lnL>
                      <a:noFill/>
                    </a:lnL>
                    <a:lnR>
                      <a:noFill/>
                    </a:lnR>
                    <a:lnT>
                      <a:noFill/>
                    </a:lnT>
                    <a:lnB>
                      <a:noFill/>
                    </a:lnB>
                  </a:tcPr>
                </a:tc>
              </a:tr>
            </a:tbl>
          </a:graphicData>
        </a:graphic>
      </p:graphicFrame>
    </p:spTree>
    <p:extLst>
      <p:ext uri="{BB962C8B-B14F-4D97-AF65-F5344CB8AC3E}">
        <p14:creationId xmlns="" xmlns:p14="http://schemas.microsoft.com/office/powerpoint/2010/main" val="401234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sz="3100" b="1" dirty="0">
                <a:latin typeface="Times New Roman" pitchFamily="18" charset="0"/>
                <a:cs typeface="Times New Roman" pitchFamily="18" charset="0"/>
              </a:rPr>
              <a:t>BASIC Countries</a:t>
            </a:r>
            <a:r>
              <a:rPr lang="en-US" b="1" dirty="0"/>
              <a:t/>
            </a:r>
            <a:br>
              <a:rPr lang="en-US" b="1" dirty="0"/>
            </a:br>
            <a:endParaRPr lang="en-US" dirty="0"/>
          </a:p>
        </p:txBody>
      </p:sp>
      <p:sp>
        <p:nvSpPr>
          <p:cNvPr id="3" name="Content Placeholder 2"/>
          <p:cNvSpPr>
            <a:spLocks noGrp="1"/>
          </p:cNvSpPr>
          <p:nvPr>
            <p:ph idx="1"/>
          </p:nvPr>
        </p:nvSpPr>
        <p:spPr>
          <a:xfrm>
            <a:off x="457200" y="838200"/>
            <a:ext cx="8229600" cy="5791200"/>
          </a:xfrm>
        </p:spPr>
        <p:txBody>
          <a:bodyPr>
            <a:normAutofit fontScale="55000" lnSpcReduction="20000"/>
          </a:bodyPr>
          <a:lstStyle/>
          <a:p>
            <a:r>
              <a:rPr lang="en-US" sz="3300" dirty="0">
                <a:latin typeface="Times New Roman" pitchFamily="18" charset="0"/>
                <a:cs typeface="Times New Roman" pitchFamily="18" charset="0"/>
              </a:rPr>
              <a:t>Brazil, South Africa, India and China,</a:t>
            </a:r>
          </a:p>
          <a:p>
            <a:r>
              <a:rPr lang="en-US" sz="3300" dirty="0" smtClean="0">
                <a:latin typeface="Times New Roman" pitchFamily="18" charset="0"/>
                <a:cs typeface="Times New Roman" pitchFamily="18" charset="0"/>
              </a:rPr>
              <a:t>This </a:t>
            </a:r>
            <a:r>
              <a:rPr lang="en-US" sz="3300" dirty="0">
                <a:latin typeface="Times New Roman" pitchFamily="18" charset="0"/>
                <a:cs typeface="Times New Roman" pitchFamily="18" charset="0"/>
              </a:rPr>
              <a:t>group includes the world’s major emerging economies and some of its largest emitters</a:t>
            </a:r>
          </a:p>
          <a:p>
            <a:r>
              <a:rPr lang="en-US" sz="3300" dirty="0" smtClean="0">
                <a:latin typeface="Times New Roman" pitchFamily="18" charset="0"/>
                <a:cs typeface="Times New Roman" pitchFamily="18" charset="0"/>
              </a:rPr>
              <a:t>Together</a:t>
            </a:r>
            <a:r>
              <a:rPr lang="en-US" sz="3300" dirty="0">
                <a:latin typeface="Times New Roman" pitchFamily="18" charset="0"/>
                <a:cs typeface="Times New Roman" pitchFamily="18" charset="0"/>
              </a:rPr>
              <a:t>, the group accounts for around 30% of global GHG emissions.</a:t>
            </a:r>
          </a:p>
          <a:p>
            <a:r>
              <a:rPr lang="en-US" sz="3300" dirty="0">
                <a:latin typeface="Times New Roman" pitchFamily="18" charset="0"/>
                <a:cs typeface="Times New Roman" pitchFamily="18" charset="0"/>
              </a:rPr>
              <a:t>BASIC countries, along with the US, were the authors of the Copenhagen Accord and will continue to be some of the most influential players in the negotiations.</a:t>
            </a:r>
          </a:p>
          <a:p>
            <a:r>
              <a:rPr lang="en-US" sz="3300" dirty="0">
                <a:latin typeface="Times New Roman" pitchFamily="18" charset="0"/>
                <a:cs typeface="Times New Roman" pitchFamily="18" charset="0"/>
              </a:rPr>
              <a:t>All of the BASIC countries have ratified the Kyoto Protocol.</a:t>
            </a:r>
          </a:p>
          <a:p>
            <a:r>
              <a:rPr lang="en-US" sz="3300" dirty="0">
                <a:latin typeface="Times New Roman" pitchFamily="18" charset="0"/>
                <a:cs typeface="Times New Roman" pitchFamily="18" charset="0"/>
              </a:rPr>
              <a:t>But they’re not under any binding obligation to meet a specified target. (because these countries are not part of Annex B countries of Kyoto Protocol).</a:t>
            </a:r>
          </a:p>
          <a:p>
            <a:r>
              <a:rPr lang="en-US" sz="3300" dirty="0">
                <a:latin typeface="Times New Roman" pitchFamily="18" charset="0"/>
                <a:cs typeface="Times New Roman" pitchFamily="18" charset="0"/>
              </a:rPr>
              <a:t>Under the Copenhagen Accord, China and India have pledged to reduce their carbon intensity—the amount of GHG emissions per unit GDP—by 40-45% and 20-25%, respectively, against 2005 levels by 2020. (again not legally binding).</a:t>
            </a:r>
          </a:p>
          <a:p>
            <a:r>
              <a:rPr lang="en-US" sz="3300" dirty="0">
                <a:latin typeface="Times New Roman" pitchFamily="18" charset="0"/>
                <a:cs typeface="Times New Roman" pitchFamily="18" charset="0"/>
              </a:rPr>
              <a:t>BASIC countries recently met in Brazil in September 2012, and declared their intentions (what they want in COP meeting @Doha, Qatar in Nov.2012):</a:t>
            </a:r>
          </a:p>
          <a:p>
            <a:pPr lvl="1"/>
            <a:r>
              <a:rPr lang="en-US" sz="3300" dirty="0">
                <a:latin typeface="Times New Roman" pitchFamily="18" charset="0"/>
                <a:cs typeface="Times New Roman" pitchFamily="18" charset="0"/>
              </a:rPr>
              <a:t>rich countries should take on more of a burden to reduce emissions because of their historical contribution to global warming.</a:t>
            </a:r>
          </a:p>
          <a:p>
            <a:pPr lvl="1"/>
            <a:r>
              <a:rPr lang="en-US" sz="3300" dirty="0">
                <a:latin typeface="Times New Roman" pitchFamily="18" charset="0"/>
                <a:cs typeface="Times New Roman" pitchFamily="18" charset="0"/>
              </a:rPr>
              <a:t>new agreement should “respect the principles of equity and common but differentiated responsibilities,”</a:t>
            </a:r>
          </a:p>
          <a:p>
            <a:pPr lvl="1"/>
            <a:r>
              <a:rPr lang="en-US" sz="3300" dirty="0">
                <a:latin typeface="Times New Roman" pitchFamily="18" charset="0"/>
                <a:cs typeface="Times New Roman" pitchFamily="18" charset="0"/>
              </a:rPr>
              <a:t>new Kyoto commitment period should start on January 1, 2013</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943600"/>
          </a:xfrm>
          <a:solidFill>
            <a:schemeClr val="accent4">
              <a:lumMod val="20000"/>
              <a:lumOff val="80000"/>
            </a:schemeClr>
          </a:solidFill>
        </p:spPr>
        <p:txBody>
          <a:bodyPr>
            <a:normAutofit fontScale="92500"/>
          </a:bodyPr>
          <a:lstStyle/>
          <a:p>
            <a:pPr marL="0" indent="0">
              <a:buNone/>
            </a:pPr>
            <a:r>
              <a:rPr lang="en-US" dirty="0" smtClean="0"/>
              <a:t>Monitoring emission targets</a:t>
            </a:r>
          </a:p>
          <a:p>
            <a:endParaRPr lang="en-US" dirty="0" smtClean="0"/>
          </a:p>
          <a:p>
            <a:r>
              <a:rPr lang="en-US" dirty="0" smtClean="0"/>
              <a:t> Under the Protocol, countries' actual emissions have to be monitored and precise records have to be kept of the trades carried out. </a:t>
            </a:r>
          </a:p>
          <a:p>
            <a:endParaRPr lang="en-US" dirty="0" smtClean="0"/>
          </a:p>
          <a:p>
            <a:r>
              <a:rPr lang="en-US" dirty="0" smtClean="0"/>
              <a:t>Registry systems track and record transactions by Parties under the mechanisms. The UN Climate Change Secretariat, based in Bonn, Germany, keeps an international transaction log to verify that transactions are consistent with the rules of the Protocol. </a:t>
            </a:r>
          </a:p>
          <a:p>
            <a:endParaRPr lang="en-US" dirty="0"/>
          </a:p>
        </p:txBody>
      </p:sp>
    </p:spTree>
    <p:extLst>
      <p:ext uri="{BB962C8B-B14F-4D97-AF65-F5344CB8AC3E}">
        <p14:creationId xmlns="" xmlns:p14="http://schemas.microsoft.com/office/powerpoint/2010/main" val="2358085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006380074"/>
              </p:ext>
            </p:extLst>
          </p:nvPr>
        </p:nvGraphicFramePr>
        <p:xfrm>
          <a:off x="381000" y="609601"/>
          <a:ext cx="8229600" cy="5554344"/>
        </p:xfrm>
        <a:graphic>
          <a:graphicData uri="http://schemas.openxmlformats.org/drawingml/2006/table">
            <a:tbl>
              <a:tblPr/>
              <a:tblGrid>
                <a:gridCol w="8229600"/>
              </a:tblGrid>
              <a:tr h="397986">
                <a:tc>
                  <a:txBody>
                    <a:bodyPr/>
                    <a:lstStyle/>
                    <a:p>
                      <a:endParaRPr lang="en-US" dirty="0"/>
                    </a:p>
                  </a:txBody>
                  <a:tcPr marL="0" marR="0" marT="0" marB="0">
                    <a:lnL>
                      <a:noFill/>
                    </a:lnL>
                    <a:lnR>
                      <a:noFill/>
                    </a:lnR>
                    <a:lnT>
                      <a:noFill/>
                    </a:lnT>
                    <a:lnB>
                      <a:noFill/>
                    </a:lnB>
                  </a:tcPr>
                </a:tc>
              </a:tr>
              <a:tr h="397986">
                <a:tc>
                  <a:txBody>
                    <a:bodyPr/>
                    <a:lstStyle/>
                    <a:p>
                      <a:endParaRPr lang="en-US" dirty="0"/>
                    </a:p>
                  </a:txBody>
                  <a:tcPr marL="95250" marR="0" marT="0" marB="0">
                    <a:lnL>
                      <a:noFill/>
                    </a:lnL>
                    <a:lnR>
                      <a:noFill/>
                    </a:lnR>
                    <a:lnT>
                      <a:noFill/>
                    </a:lnT>
                    <a:lnB>
                      <a:noFill/>
                    </a:lnB>
                  </a:tcPr>
                </a:tc>
              </a:tr>
              <a:tr h="397986">
                <a:tc>
                  <a:txBody>
                    <a:bodyPr/>
                    <a:lstStyle/>
                    <a:p>
                      <a:r>
                        <a:rPr lang="en-US" sz="2000" b="1" dirty="0"/>
                        <a:t>Registry systems under the Kyoto Protocol</a:t>
                      </a:r>
                      <a:endParaRPr lang="en-US" sz="2000" dirty="0"/>
                    </a:p>
                  </a:txBody>
                  <a:tcPr marL="0" marR="0" marT="0" marB="0">
                    <a:lnL>
                      <a:noFill/>
                    </a:lnL>
                    <a:lnR>
                      <a:noFill/>
                    </a:lnR>
                    <a:lnT>
                      <a:noFill/>
                    </a:lnT>
                    <a:lnB>
                      <a:noFill/>
                    </a:lnB>
                  </a:tcPr>
                </a:tc>
              </a:tr>
              <a:tr h="397986">
                <a:tc>
                  <a:txBody>
                    <a:bodyPr/>
                    <a:lstStyle/>
                    <a:p>
                      <a:endParaRPr lang="en-US"/>
                    </a:p>
                  </a:txBody>
                  <a:tcPr marL="0" marR="0" marT="0" marB="0" anchor="ctr">
                    <a:lnL>
                      <a:noFill/>
                    </a:lnL>
                    <a:lnR>
                      <a:noFill/>
                    </a:lnR>
                    <a:lnT>
                      <a:noFill/>
                    </a:lnT>
                    <a:lnB>
                      <a:noFill/>
                    </a:lnB>
                  </a:tcPr>
                </a:tc>
              </a:tr>
              <a:tr h="3581876">
                <a:tc>
                  <a:txBody>
                    <a:bodyPr/>
                    <a:lstStyle/>
                    <a:p>
                      <a:r>
                        <a:rPr lang="en-US" sz="2400" dirty="0"/>
                        <a:t>Emission targets for industrialized country Parties to the Kyoto Protocol are expressed as levels of allowed emissions, or “assigned amounts”, over the 2008-2012 commitment period. Such assigned amounts are denominated in </a:t>
                      </a:r>
                      <a:r>
                        <a:rPr lang="en-US" sz="2400" dirty="0" err="1"/>
                        <a:t>tonnes</a:t>
                      </a:r>
                      <a:r>
                        <a:rPr lang="en-US" sz="2400" dirty="0"/>
                        <a:t> (of CO2 equivalent emissions) known informally as </a:t>
                      </a:r>
                      <a:r>
                        <a:rPr lang="en-US" sz="2000" b="1" dirty="0"/>
                        <a:t>“Kyoto units”. </a:t>
                      </a:r>
                      <a:endParaRPr lang="en-US" sz="2000" b="1" dirty="0" smtClean="0"/>
                    </a:p>
                    <a:p>
                      <a:endParaRPr lang="en-US" sz="2000" dirty="0"/>
                    </a:p>
                    <a:p>
                      <a:r>
                        <a:rPr lang="en-US" sz="2400" dirty="0"/>
                        <a:t>The ability of Parties to add to their holdings of Kyoto units (e.g. through credits for CDM or LULUCF activities) or move units from one country to another (e.g. through emissions trading or JI projects) requires registry systems that can track the location of Kyoto units at all times</a:t>
                      </a:r>
                      <a:r>
                        <a:rPr lang="en-US" sz="2000" dirty="0"/>
                        <a:t>. </a:t>
                      </a:r>
                    </a:p>
                  </a:txBody>
                  <a:tcPr marL="0" marR="0" marT="0" marB="0" anchor="ctr">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266076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6248400"/>
          </a:xfrm>
          <a:solidFill>
            <a:schemeClr val="accent6">
              <a:lumMod val="20000"/>
              <a:lumOff val="80000"/>
            </a:schemeClr>
          </a:solidFill>
        </p:spPr>
        <p:txBody>
          <a:bodyPr>
            <a:normAutofit lnSpcReduction="10000"/>
          </a:bodyPr>
          <a:lstStyle/>
          <a:p>
            <a:pPr marL="0" indent="0">
              <a:buNone/>
            </a:pPr>
            <a:r>
              <a:rPr lang="en-US" dirty="0" smtClean="0">
                <a:solidFill>
                  <a:srgbClr val="666666"/>
                </a:solidFill>
                <a:effectLst/>
              </a:rPr>
              <a:t>Each registry will operate through a link established with the International transaction log put in place and administered by the UNFCCC secretariat. </a:t>
            </a:r>
          </a:p>
          <a:p>
            <a:pPr marL="0" indent="0">
              <a:buNone/>
            </a:pPr>
            <a:endParaRPr lang="en-US" dirty="0">
              <a:solidFill>
                <a:srgbClr val="666666"/>
              </a:solidFill>
            </a:endParaRPr>
          </a:p>
          <a:p>
            <a:pPr marL="0" indent="0">
              <a:buNone/>
            </a:pPr>
            <a:r>
              <a:rPr lang="en-US" dirty="0" smtClean="0">
                <a:solidFill>
                  <a:srgbClr val="666666"/>
                </a:solidFill>
                <a:effectLst/>
              </a:rPr>
              <a:t>The ITL verifies registry transactions, in real time, to ensure they are consistent with rules agreed under the Kyoto Protocol. </a:t>
            </a:r>
          </a:p>
          <a:p>
            <a:pPr marL="0" indent="0">
              <a:buNone/>
            </a:pPr>
            <a:endParaRPr lang="en-US" dirty="0">
              <a:solidFill>
                <a:srgbClr val="666666"/>
              </a:solidFill>
            </a:endParaRPr>
          </a:p>
          <a:p>
            <a:pPr marL="0" indent="0">
              <a:buNone/>
            </a:pPr>
            <a:r>
              <a:rPr lang="en-US" dirty="0" smtClean="0">
                <a:solidFill>
                  <a:srgbClr val="666666"/>
                </a:solidFill>
                <a:effectLst/>
              </a:rPr>
              <a:t>The ITL requires registries to terminate transactions they propose that are found to infringe upon the Kyoto rules. </a:t>
            </a:r>
          </a:p>
          <a:p>
            <a:endParaRPr lang="en-US" dirty="0"/>
          </a:p>
        </p:txBody>
      </p:sp>
    </p:spTree>
    <p:extLst>
      <p:ext uri="{BB962C8B-B14F-4D97-AF65-F5344CB8AC3E}">
        <p14:creationId xmlns="" xmlns:p14="http://schemas.microsoft.com/office/powerpoint/2010/main" val="122138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a:solidFill>
            <a:schemeClr val="accent6">
              <a:lumMod val="20000"/>
              <a:lumOff val="80000"/>
            </a:schemeClr>
          </a:solidFill>
        </p:spPr>
        <p:txBody>
          <a:bodyPr>
            <a:normAutofit/>
          </a:bodyPr>
          <a:lstStyle/>
          <a:p>
            <a:endParaRPr lang="en-US" dirty="0" smtClean="0"/>
          </a:p>
          <a:p>
            <a:pPr marL="0" indent="0">
              <a:buNone/>
            </a:pPr>
            <a:r>
              <a:rPr lang="en-US" dirty="0" smtClean="0"/>
              <a:t>In verifying registry transactions, the ITL provides an independent check that unit holdings are being recorded accurately in registries. After the Kyoto commitment period is finished, the end status of the unit holdings for each Annex B Party will be compared with the Party’s emissions over the commitment period in order to assess whether it has complied with its emission target under the Kyoto Protocol. </a:t>
            </a:r>
          </a:p>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 xmlns:p14="http://schemas.microsoft.com/office/powerpoint/2010/main" val="2439494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6096000"/>
          </a:xfrm>
        </p:spPr>
        <p:txBody>
          <a:bodyPr>
            <a:normAutofit fontScale="85000" lnSpcReduction="20000"/>
          </a:bodyPr>
          <a:lstStyle/>
          <a:p>
            <a:r>
              <a:rPr lang="en-US" b="1" dirty="0" smtClean="0">
                <a:effectLst/>
                <a:hlinkClick r:id="rId2" action="ppaction://hlinkfile"/>
              </a:rPr>
              <a:t>Adaptation</a:t>
            </a:r>
            <a:r>
              <a:rPr lang="en-US" dirty="0" smtClean="0">
                <a:solidFill>
                  <a:srgbClr val="666666"/>
                </a:solidFill>
                <a:effectLst/>
                <a:hlinkClick r:id="rId2" action="ppaction://hlinkfile"/>
              </a:rPr>
              <a:t/>
            </a:r>
            <a:br>
              <a:rPr lang="en-US" dirty="0" smtClean="0">
                <a:solidFill>
                  <a:srgbClr val="666666"/>
                </a:solidFill>
                <a:effectLst/>
                <a:hlinkClick r:id="rId2" action="ppaction://hlinkfile"/>
              </a:rPr>
            </a:br>
            <a:r>
              <a:rPr lang="en-US" dirty="0" smtClean="0">
                <a:effectLst/>
              </a:rPr>
              <a:t>The Kyoto Protocol, like the Convention, is also designed to assist countries in adapting to the adverse effects of climate change. It facilitates the development and deployment of technologies that can help increase resilience to the impacts of climate change</a:t>
            </a:r>
            <a:r>
              <a:rPr lang="en-US" dirty="0" smtClean="0">
                <a:solidFill>
                  <a:srgbClr val="666666"/>
                </a:solidFill>
                <a:effectLst/>
              </a:rPr>
              <a:t>. </a:t>
            </a:r>
          </a:p>
          <a:p>
            <a:endParaRPr lang="en-US" dirty="0" smtClean="0">
              <a:solidFill>
                <a:srgbClr val="666666"/>
              </a:solidFill>
              <a:effectLst/>
            </a:endParaRPr>
          </a:p>
          <a:p>
            <a:r>
              <a:rPr lang="en-US" dirty="0" smtClean="0">
                <a:solidFill>
                  <a:srgbClr val="666666"/>
                </a:solidFill>
                <a:effectLst/>
              </a:rPr>
              <a:t>The </a:t>
            </a:r>
            <a:r>
              <a:rPr lang="en-US" b="1" dirty="0" smtClean="0">
                <a:solidFill>
                  <a:srgbClr val="666666"/>
                </a:solidFill>
                <a:effectLst/>
                <a:hlinkClick r:id="rId3" action="ppaction://hlinkfile"/>
              </a:rPr>
              <a:t>Adaptation Fund</a:t>
            </a:r>
            <a:r>
              <a:rPr lang="en-US" b="1" dirty="0" smtClean="0">
                <a:solidFill>
                  <a:srgbClr val="666666"/>
                </a:solidFill>
                <a:effectLst/>
              </a:rPr>
              <a:t> </a:t>
            </a:r>
            <a:r>
              <a:rPr lang="en-US" dirty="0" smtClean="0">
                <a:effectLst/>
              </a:rPr>
              <a:t>was established to finance adaptation projects and programs in developing countries that are Parties to the Kyoto Protocol. In the first commitment period, the Fund was financed mainly with a share of proceeds from CDM project activities. </a:t>
            </a:r>
          </a:p>
          <a:p>
            <a:endParaRPr lang="en-US" dirty="0">
              <a:solidFill>
                <a:srgbClr val="666666"/>
              </a:solidFill>
            </a:endParaRPr>
          </a:p>
          <a:p>
            <a:r>
              <a:rPr lang="en-US" dirty="0" smtClean="0">
                <a:effectLst/>
              </a:rPr>
              <a:t>In Doha, in 2012, it was decided that for the second commitment period, international emissions trading and joint implementation would also provide the Adaptation Fund with a 2 percent share of proceeds. </a:t>
            </a:r>
          </a:p>
          <a:p>
            <a:endParaRPr lang="en-US" dirty="0"/>
          </a:p>
        </p:txBody>
      </p:sp>
    </p:spTree>
    <p:extLst>
      <p:ext uri="{BB962C8B-B14F-4D97-AF65-F5344CB8AC3E}">
        <p14:creationId xmlns="" xmlns:p14="http://schemas.microsoft.com/office/powerpoint/2010/main" val="90486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a:solidFill>
            <a:schemeClr val="accent6">
              <a:lumMod val="20000"/>
              <a:lumOff val="80000"/>
            </a:schemeClr>
          </a:solidFill>
        </p:spPr>
        <p:txBody>
          <a:bodyPr/>
          <a:lstStyle/>
          <a:p>
            <a:r>
              <a:rPr lang="en-US" b="1" dirty="0" smtClean="0">
                <a:solidFill>
                  <a:srgbClr val="666666"/>
                </a:solidFill>
                <a:effectLst/>
              </a:rPr>
              <a:t>The road ahead</a:t>
            </a:r>
            <a:endParaRPr lang="en-US" dirty="0" smtClean="0">
              <a:solidFill>
                <a:srgbClr val="666666"/>
              </a:solidFill>
              <a:effectLst/>
            </a:endParaRPr>
          </a:p>
          <a:p>
            <a:pPr marL="0" indent="0">
              <a:buNone/>
            </a:pPr>
            <a:endParaRPr lang="en-US" sz="3600" b="1" dirty="0" smtClean="0">
              <a:solidFill>
                <a:schemeClr val="accent2">
                  <a:lumMod val="50000"/>
                </a:schemeClr>
              </a:solidFill>
              <a:effectLst/>
            </a:endParaRPr>
          </a:p>
          <a:p>
            <a:pPr marL="0" indent="0">
              <a:buNone/>
            </a:pPr>
            <a:r>
              <a:rPr lang="en-US" sz="3600" b="1" dirty="0" smtClean="0">
                <a:solidFill>
                  <a:schemeClr val="accent2">
                    <a:lumMod val="50000"/>
                  </a:schemeClr>
                </a:solidFill>
                <a:effectLst/>
              </a:rPr>
              <a:t>The Kyoto Protocol is seen as an important first step towards a truly global emission reduction regime that will stabilize GHG emissions, and can provide the architecture for the future international agreement on climate change. </a:t>
            </a:r>
          </a:p>
          <a:p>
            <a:endParaRPr lang="en-US" sz="3600" b="1" dirty="0">
              <a:solidFill>
                <a:schemeClr val="accent2">
                  <a:lumMod val="50000"/>
                </a:schemeClr>
              </a:solidFill>
            </a:endParaRPr>
          </a:p>
        </p:txBody>
      </p:sp>
    </p:spTree>
    <p:extLst>
      <p:ext uri="{BB962C8B-B14F-4D97-AF65-F5344CB8AC3E}">
        <p14:creationId xmlns="" xmlns:p14="http://schemas.microsoft.com/office/powerpoint/2010/main" val="176131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52400"/>
            <a:ext cx="8915400" cy="57912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6">
              <a:lumMod val="20000"/>
              <a:lumOff val="80000"/>
            </a:schemeClr>
          </a:solidFill>
        </p:spPr>
        <p:txBody>
          <a:bodyPr/>
          <a:lstStyle/>
          <a:p>
            <a:pPr marL="0" indent="0">
              <a:buNone/>
            </a:pPr>
            <a:r>
              <a:rPr lang="en-US" b="1" dirty="0" smtClean="0">
                <a:solidFill>
                  <a:schemeClr val="accent6">
                    <a:lumMod val="50000"/>
                  </a:schemeClr>
                </a:solidFill>
              </a:rPr>
              <a:t>In Durban, the Ad Hoc Working Group on the Durban Platform for Enhanced Action (ADP) was established to develop a protocol, another legal instrument or an agreed outcome with legal force under the Convention, applicable to all Parties. </a:t>
            </a:r>
            <a:endParaRPr lang="en-US" b="1" dirty="0">
              <a:solidFill>
                <a:schemeClr val="accent6">
                  <a:lumMod val="50000"/>
                </a:schemeClr>
              </a:solidFill>
            </a:endParaRPr>
          </a:p>
        </p:txBody>
      </p:sp>
    </p:spTree>
    <p:extLst>
      <p:ext uri="{BB962C8B-B14F-4D97-AF65-F5344CB8AC3E}">
        <p14:creationId xmlns="" xmlns:p14="http://schemas.microsoft.com/office/powerpoint/2010/main" val="204034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2">
              <a:lumMod val="90000"/>
            </a:schemeClr>
          </a:solidFill>
        </p:spPr>
        <p:txBody>
          <a:bodyPr/>
          <a:lstStyle/>
          <a:p>
            <a:r>
              <a:rPr lang="en-US" b="1" dirty="0" smtClean="0">
                <a:solidFill>
                  <a:schemeClr val="accent2">
                    <a:lumMod val="50000"/>
                  </a:schemeClr>
                </a:solidFill>
                <a:effectLst/>
              </a:rPr>
              <a:t>The ADP is to complete its work as early as possible, but no later than 2015, in order to adopt this protocol, legal instrument or agreed outcome with legal force at the twenty-first session of the Conference of the Parties and for it to come into effect and be implemented from 2020</a:t>
            </a:r>
            <a:r>
              <a:rPr lang="en-US" dirty="0" smtClean="0">
                <a:solidFill>
                  <a:srgbClr val="666666"/>
                </a:solidFill>
                <a:effectLst/>
              </a:rPr>
              <a:t>. </a:t>
            </a:r>
            <a:endParaRPr lang="en-US" dirty="0"/>
          </a:p>
        </p:txBody>
      </p:sp>
    </p:spTree>
    <p:extLst>
      <p:ext uri="{BB962C8B-B14F-4D97-AF65-F5344CB8AC3E}">
        <p14:creationId xmlns="" xmlns:p14="http://schemas.microsoft.com/office/powerpoint/2010/main" val="959881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fontScale="85000" lnSpcReduction="20000"/>
          </a:bodyPr>
          <a:lstStyle/>
          <a:p>
            <a:pPr marL="0" indent="0">
              <a:buNone/>
            </a:pPr>
            <a:r>
              <a:rPr lang="en-US" b="1" dirty="0" smtClean="0">
                <a:effectLst/>
              </a:rPr>
              <a:t>Adaptation</a:t>
            </a:r>
            <a:r>
              <a:rPr lang="en-US" dirty="0" smtClean="0">
                <a:solidFill>
                  <a:srgbClr val="666666"/>
                </a:solidFill>
                <a:effectLst/>
              </a:rPr>
              <a:t> </a:t>
            </a:r>
            <a:r>
              <a:rPr lang="en-US" dirty="0" smtClean="0">
                <a:effectLst/>
              </a:rPr>
              <a:t>to the adverse effects of climate change is vital in order to respond to the impacts of climate change that are already happening, while at the same time prepare for future impacts. </a:t>
            </a:r>
          </a:p>
          <a:p>
            <a:pPr marL="0" indent="0">
              <a:buNone/>
            </a:pPr>
            <a:endParaRPr lang="en-US" dirty="0"/>
          </a:p>
          <a:p>
            <a:pPr marL="0" indent="0">
              <a:buNone/>
            </a:pPr>
            <a:r>
              <a:rPr lang="en-US" dirty="0" smtClean="0">
                <a:effectLst/>
              </a:rPr>
              <a:t>These webpages explain the activities being undertaken on adaptation under the UNFCCC, including: </a:t>
            </a:r>
          </a:p>
          <a:p>
            <a:pPr>
              <a:buFont typeface="Arial"/>
              <a:buChar char="•"/>
            </a:pPr>
            <a:r>
              <a:rPr lang="en-US" dirty="0" smtClean="0">
                <a:effectLst/>
              </a:rPr>
              <a:t>Activities of the </a:t>
            </a:r>
            <a:r>
              <a:rPr lang="en-US" dirty="0" smtClean="0">
                <a:solidFill>
                  <a:srgbClr val="666666"/>
                </a:solidFill>
                <a:effectLst/>
                <a:hlinkClick r:id="rId2" action="ppaction://hlinkfile"/>
              </a:rPr>
              <a:t>Adaptation Committee</a:t>
            </a:r>
            <a:r>
              <a:rPr lang="en-US" dirty="0" smtClean="0">
                <a:solidFill>
                  <a:srgbClr val="666666"/>
                </a:solidFill>
                <a:effectLst/>
              </a:rPr>
              <a:t> and </a:t>
            </a:r>
            <a:r>
              <a:rPr lang="en-US" dirty="0" smtClean="0">
                <a:solidFill>
                  <a:srgbClr val="666666"/>
                </a:solidFill>
                <a:effectLst/>
                <a:hlinkClick r:id="rId3" action="ppaction://hlinkfile"/>
              </a:rPr>
              <a:t>Least Developed Countries Expert Group</a:t>
            </a:r>
            <a:r>
              <a:rPr lang="en-US" dirty="0" smtClean="0">
                <a:solidFill>
                  <a:srgbClr val="666666"/>
                </a:solidFill>
                <a:effectLst/>
              </a:rPr>
              <a:t>; </a:t>
            </a:r>
          </a:p>
          <a:p>
            <a:pPr>
              <a:buFont typeface="Arial"/>
              <a:buChar char="•"/>
            </a:pPr>
            <a:endParaRPr lang="en-US" dirty="0" smtClean="0">
              <a:solidFill>
                <a:srgbClr val="666666"/>
              </a:solidFill>
              <a:effectLst/>
            </a:endParaRPr>
          </a:p>
          <a:p>
            <a:pPr>
              <a:buFont typeface="Arial"/>
              <a:buChar char="•"/>
            </a:pPr>
            <a:r>
              <a:rPr lang="en-US" dirty="0" smtClean="0">
                <a:solidFill>
                  <a:srgbClr val="666666"/>
                </a:solidFill>
                <a:effectLst/>
                <a:hlinkClick r:id="rId4" action="ppaction://hlinkfile"/>
              </a:rPr>
              <a:t>Approaches to address loss and damage associated with climate change in developing countries that are particularly vulnerable to the adverse effects of climate change</a:t>
            </a:r>
            <a:r>
              <a:rPr lang="en-US" dirty="0" smtClean="0">
                <a:solidFill>
                  <a:srgbClr val="666666"/>
                </a:solidFill>
                <a:effectLst/>
              </a:rPr>
              <a:t>; </a:t>
            </a:r>
          </a:p>
          <a:p>
            <a:endParaRPr lang="en-US" dirty="0"/>
          </a:p>
        </p:txBody>
      </p:sp>
    </p:spTree>
    <p:extLst>
      <p:ext uri="{BB962C8B-B14F-4D97-AF65-F5344CB8AC3E}">
        <p14:creationId xmlns="" xmlns:p14="http://schemas.microsoft.com/office/powerpoint/2010/main" val="3224298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buFont typeface="Arial"/>
              <a:buChar char="•"/>
            </a:pPr>
            <a:endParaRPr lang="en-US" dirty="0" smtClean="0">
              <a:solidFill>
                <a:srgbClr val="666666"/>
              </a:solidFill>
              <a:effectLst/>
            </a:endParaRPr>
          </a:p>
          <a:p>
            <a:pPr>
              <a:buFont typeface="Arial"/>
              <a:buChar char="•"/>
            </a:pPr>
            <a:r>
              <a:rPr lang="en-US" dirty="0" smtClean="0">
                <a:effectLst/>
              </a:rPr>
              <a:t>Implementing adaptation action through </a:t>
            </a:r>
            <a:r>
              <a:rPr lang="en-US" dirty="0" smtClean="0">
                <a:solidFill>
                  <a:srgbClr val="666666"/>
                </a:solidFill>
                <a:effectLst/>
                <a:hlinkClick r:id="rId2" action="ppaction://hlinkfile"/>
              </a:rPr>
              <a:t>national adaptation plans (NAPs)</a:t>
            </a:r>
            <a:r>
              <a:rPr lang="en-US" dirty="0" smtClean="0">
                <a:solidFill>
                  <a:srgbClr val="666666"/>
                </a:solidFill>
                <a:effectLst/>
              </a:rPr>
              <a:t> and </a:t>
            </a:r>
            <a:r>
              <a:rPr lang="en-US" dirty="0" err="1" smtClean="0">
                <a:solidFill>
                  <a:srgbClr val="666666"/>
                </a:solidFill>
                <a:effectLst/>
                <a:hlinkClick r:id="rId3" action="ppaction://hlinkfile"/>
              </a:rPr>
              <a:t>programmes</a:t>
            </a:r>
            <a:r>
              <a:rPr lang="en-US" dirty="0" smtClean="0">
                <a:solidFill>
                  <a:srgbClr val="666666"/>
                </a:solidFill>
                <a:effectLst/>
                <a:hlinkClick r:id="rId3" action="ppaction://hlinkfile"/>
              </a:rPr>
              <a:t> of action (NAPA)</a:t>
            </a:r>
            <a:r>
              <a:rPr lang="en-US" dirty="0" smtClean="0">
                <a:solidFill>
                  <a:srgbClr val="666666"/>
                </a:solidFill>
                <a:effectLst/>
              </a:rPr>
              <a:t>; </a:t>
            </a:r>
          </a:p>
          <a:p>
            <a:pPr>
              <a:buFont typeface="Arial"/>
              <a:buChar char="•"/>
            </a:pPr>
            <a:r>
              <a:rPr lang="en-US" dirty="0" smtClean="0">
                <a:effectLst/>
              </a:rPr>
              <a:t>The</a:t>
            </a:r>
            <a:r>
              <a:rPr lang="en-US" dirty="0" smtClean="0">
                <a:solidFill>
                  <a:srgbClr val="666666"/>
                </a:solidFill>
                <a:effectLst/>
              </a:rPr>
              <a:t> </a:t>
            </a:r>
            <a:r>
              <a:rPr lang="en-US" dirty="0" smtClean="0">
                <a:solidFill>
                  <a:srgbClr val="666666"/>
                </a:solidFill>
                <a:effectLst/>
                <a:hlinkClick r:id="rId4" action="ppaction://hlinkfile"/>
              </a:rPr>
              <a:t>Cancun Adaptation Framework</a:t>
            </a:r>
            <a:r>
              <a:rPr lang="en-US" dirty="0" smtClean="0">
                <a:solidFill>
                  <a:srgbClr val="666666"/>
                </a:solidFill>
                <a:effectLst/>
              </a:rPr>
              <a:t>, </a:t>
            </a:r>
            <a:r>
              <a:rPr lang="en-US" dirty="0" smtClean="0">
                <a:effectLst/>
              </a:rPr>
              <a:t>including five clusters: implementation, support, institutions, principles and stakeholder engagement; </a:t>
            </a:r>
          </a:p>
          <a:p>
            <a:pPr>
              <a:buFont typeface="Arial"/>
              <a:buChar char="•"/>
            </a:pPr>
            <a:r>
              <a:rPr lang="en-US" dirty="0" smtClean="0">
                <a:solidFill>
                  <a:srgbClr val="666666"/>
                </a:solidFill>
                <a:effectLst/>
              </a:rPr>
              <a:t>The </a:t>
            </a:r>
            <a:r>
              <a:rPr lang="en-US" dirty="0" smtClean="0">
                <a:solidFill>
                  <a:srgbClr val="666666"/>
                </a:solidFill>
                <a:effectLst/>
                <a:hlinkClick r:id="rId5" action="ppaction://hlinkfile"/>
              </a:rPr>
              <a:t>Nairobi work </a:t>
            </a:r>
            <a:r>
              <a:rPr lang="en-US" dirty="0" err="1" smtClean="0">
                <a:solidFill>
                  <a:srgbClr val="666666"/>
                </a:solidFill>
                <a:effectLst/>
                <a:hlinkClick r:id="rId5" action="ppaction://hlinkfile"/>
              </a:rPr>
              <a:t>programme</a:t>
            </a:r>
            <a:r>
              <a:rPr lang="en-US" dirty="0" smtClean="0">
                <a:solidFill>
                  <a:srgbClr val="666666"/>
                </a:solidFill>
                <a:effectLst/>
              </a:rPr>
              <a:t> </a:t>
            </a:r>
            <a:r>
              <a:rPr lang="en-US" dirty="0" smtClean="0">
                <a:effectLst/>
              </a:rPr>
              <a:t>on impacts, vulnerability and adaptation to climate change; </a:t>
            </a:r>
          </a:p>
          <a:p>
            <a:pPr>
              <a:buFont typeface="Arial"/>
              <a:buChar char="•"/>
            </a:pPr>
            <a:r>
              <a:rPr lang="en-US" dirty="0" smtClean="0">
                <a:solidFill>
                  <a:srgbClr val="666666"/>
                </a:solidFill>
                <a:effectLst/>
              </a:rPr>
              <a:t>The </a:t>
            </a:r>
            <a:r>
              <a:rPr lang="en-US" dirty="0" smtClean="0">
                <a:solidFill>
                  <a:srgbClr val="666666"/>
                </a:solidFill>
                <a:effectLst/>
                <a:hlinkClick r:id="rId6" action="ppaction://hlinkfile"/>
              </a:rPr>
              <a:t>development and transfer of technologies</a:t>
            </a:r>
            <a:r>
              <a:rPr lang="en-US" dirty="0" smtClean="0">
                <a:solidFill>
                  <a:srgbClr val="666666"/>
                </a:solidFill>
                <a:effectLst/>
              </a:rPr>
              <a:t>, </a:t>
            </a:r>
            <a:r>
              <a:rPr lang="en-US" dirty="0" smtClean="0">
                <a:solidFill>
                  <a:srgbClr val="666666"/>
                </a:solidFill>
                <a:effectLst/>
                <a:hlinkClick r:id="rId7" action="ppaction://hlinkfile"/>
              </a:rPr>
              <a:t>research</a:t>
            </a:r>
            <a:r>
              <a:rPr lang="en-US" dirty="0" smtClean="0">
                <a:solidFill>
                  <a:srgbClr val="666666"/>
                </a:solidFill>
                <a:effectLst/>
              </a:rPr>
              <a:t> and </a:t>
            </a:r>
            <a:r>
              <a:rPr lang="en-US" dirty="0" smtClean="0">
                <a:solidFill>
                  <a:srgbClr val="666666"/>
                </a:solidFill>
                <a:effectLst/>
                <a:hlinkClick r:id="rId8" action="ppaction://hlinkfile"/>
              </a:rPr>
              <a:t>systematic observation</a:t>
            </a:r>
            <a:r>
              <a:rPr lang="en-US" dirty="0" smtClean="0">
                <a:solidFill>
                  <a:srgbClr val="666666"/>
                </a:solidFill>
                <a:effectLst/>
              </a:rPr>
              <a:t>; </a:t>
            </a:r>
          </a:p>
          <a:p>
            <a:pPr>
              <a:buFont typeface="Arial"/>
              <a:buChar char="•"/>
            </a:pPr>
            <a:r>
              <a:rPr lang="en-US" dirty="0" smtClean="0">
                <a:effectLst/>
              </a:rPr>
              <a:t>Supporting adaptation through </a:t>
            </a:r>
            <a:r>
              <a:rPr lang="en-US" dirty="0" smtClean="0">
                <a:solidFill>
                  <a:srgbClr val="666666"/>
                </a:solidFill>
                <a:effectLst/>
                <a:hlinkClick r:id="rId9" action="ppaction://hlinkfile"/>
              </a:rPr>
              <a:t>finance</a:t>
            </a:r>
            <a:r>
              <a:rPr lang="en-US" dirty="0" smtClean="0">
                <a:solidFill>
                  <a:srgbClr val="666666"/>
                </a:solidFill>
                <a:effectLst/>
              </a:rPr>
              <a:t>, </a:t>
            </a:r>
            <a:r>
              <a:rPr lang="en-US" dirty="0" smtClean="0">
                <a:solidFill>
                  <a:srgbClr val="666666"/>
                </a:solidFill>
                <a:effectLst/>
                <a:hlinkClick r:id="rId6" action="ppaction://hlinkfile"/>
              </a:rPr>
              <a:t>technology</a:t>
            </a:r>
            <a:r>
              <a:rPr lang="en-US" dirty="0" smtClean="0">
                <a:solidFill>
                  <a:srgbClr val="666666"/>
                </a:solidFill>
                <a:effectLst/>
              </a:rPr>
              <a:t> and </a:t>
            </a:r>
            <a:r>
              <a:rPr lang="en-US" dirty="0" smtClean="0">
                <a:solidFill>
                  <a:srgbClr val="666666"/>
                </a:solidFill>
                <a:effectLst/>
                <a:hlinkClick r:id="rId10" action="ppaction://hlinkfile"/>
              </a:rPr>
              <a:t>capacity-building</a:t>
            </a:r>
            <a:endParaRPr lang="en-US" dirty="0" smtClean="0">
              <a:solidFill>
                <a:srgbClr val="666666"/>
              </a:solidFill>
              <a:effectLst/>
            </a:endParaRPr>
          </a:p>
          <a:p>
            <a:endParaRPr lang="en-US" dirty="0"/>
          </a:p>
        </p:txBody>
      </p:sp>
    </p:spTree>
    <p:extLst>
      <p:ext uri="{BB962C8B-B14F-4D97-AF65-F5344CB8AC3E}">
        <p14:creationId xmlns="" xmlns:p14="http://schemas.microsoft.com/office/powerpoint/2010/main" val="166262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019800"/>
          </a:xfrm>
        </p:spPr>
        <p:txBody>
          <a:bodyPr>
            <a:noAutofit/>
          </a:bodyPr>
          <a:lstStyle/>
          <a:p>
            <a:r>
              <a:rPr lang="en-US" sz="2000" b="1" dirty="0" smtClean="0">
                <a:effectLst/>
              </a:rPr>
              <a:t>Development and Transfer of Technology</a:t>
            </a:r>
            <a:br>
              <a:rPr lang="en-US" sz="2000" b="1" dirty="0" smtClean="0">
                <a:effectLst/>
              </a:rPr>
            </a:br>
            <a:r>
              <a:rPr lang="en-US" sz="2000" b="1" dirty="0" smtClean="0">
                <a:effectLst/>
              </a:rPr>
              <a:t/>
            </a:r>
            <a:br>
              <a:rPr lang="en-US" sz="2000" b="1" dirty="0" smtClean="0">
                <a:effectLst/>
              </a:rPr>
            </a:br>
            <a:r>
              <a:rPr lang="en-US" sz="2000" dirty="0" smtClean="0">
                <a:effectLst/>
              </a:rPr>
              <a:t>With the Technology Mechanism fully operational, the COP, at Warsaw, adopted the modalities and procedures of the Climate Technology Centre and Network (CTCN), thus ensuring that in 2014 the CTCN would be ready to receive requests for support from developing country Parties. Since COP 19, the secretariat has now received more than 50 nominations by Parties of their national designated entities (NDEs), which will act as national focal points to the CTCN.</a:t>
            </a:r>
          </a:p>
          <a:p>
            <a:r>
              <a:rPr lang="en-US" sz="2000" b="1" dirty="0" smtClean="0">
                <a:effectLst/>
              </a:rPr>
              <a:t/>
            </a:r>
            <a:br>
              <a:rPr lang="en-US" sz="2000" b="1" dirty="0" smtClean="0">
                <a:effectLst/>
              </a:rPr>
            </a:br>
            <a:r>
              <a:rPr lang="en-US" sz="2000" b="1" dirty="0" smtClean="0">
                <a:effectLst/>
              </a:rPr>
              <a:t>Technology Executive Committee (TEC)</a:t>
            </a:r>
            <a:br>
              <a:rPr lang="en-US" sz="2000" b="1" dirty="0" smtClean="0">
                <a:effectLst/>
              </a:rPr>
            </a:br>
            <a:r>
              <a:rPr lang="en-US" sz="2000" b="1" dirty="0" smtClean="0">
                <a:effectLst/>
              </a:rPr>
              <a:t/>
            </a:r>
            <a:br>
              <a:rPr lang="en-US" sz="2000" b="1" dirty="0" smtClean="0">
                <a:effectLst/>
              </a:rPr>
            </a:br>
            <a:r>
              <a:rPr lang="en-US" sz="2000" dirty="0" smtClean="0">
                <a:effectLst/>
              </a:rPr>
              <a:t>Parties, at Warsaw, considered the joint annual report of the TEC-CTCN submitted to COP 19, which, inter alia, included information on the activities and performance of the TEC in 2013 and key messages for COP 19. The key messages of the TEC were on issues related to technology needs assessments, technology roadmaps, the importance of NDEs and collaborative research, development and demonstration. The COP requested the subsidiary bodies to continue consideration of this joint report at their fortieth sessions.</a:t>
            </a:r>
            <a:r>
              <a:rPr lang="en-US" sz="2000" b="1" dirty="0" smtClean="0">
                <a:effectLst/>
              </a:rPr>
              <a:t/>
            </a:r>
            <a:br>
              <a:rPr lang="en-US" sz="2000" b="1" dirty="0" smtClean="0">
                <a:effectLst/>
              </a:rPr>
            </a:br>
            <a:r>
              <a:rPr lang="en-US" sz="2000" b="1" dirty="0" smtClean="0">
                <a:effectLst/>
              </a:rPr>
              <a:t/>
            </a:r>
            <a:br>
              <a:rPr lang="en-US" sz="2000" b="1" dirty="0" smtClean="0">
                <a:effectLst/>
              </a:rPr>
            </a:br>
            <a:endParaRPr lang="en-US" sz="2000" dirty="0"/>
          </a:p>
        </p:txBody>
      </p:sp>
    </p:spTree>
    <p:extLst>
      <p:ext uri="{BB962C8B-B14F-4D97-AF65-F5344CB8AC3E}">
        <p14:creationId xmlns="" xmlns:p14="http://schemas.microsoft.com/office/powerpoint/2010/main" val="409164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r>
              <a:rPr lang="en-US" sz="4400" b="1" dirty="0" smtClean="0">
                <a:effectLst/>
              </a:rPr>
              <a:t>Climate Technology Centre and Network (CTCN)</a:t>
            </a:r>
            <a:br>
              <a:rPr lang="en-US" sz="4400" b="1" dirty="0" smtClean="0">
                <a:effectLst/>
              </a:rPr>
            </a:br>
            <a:r>
              <a:rPr lang="en-US" sz="4400" dirty="0" smtClean="0">
                <a:effectLst/>
              </a:rPr>
              <a:t/>
            </a:r>
            <a:br>
              <a:rPr lang="en-US" sz="4400" dirty="0" smtClean="0">
                <a:effectLst/>
              </a:rPr>
            </a:br>
            <a:r>
              <a:rPr lang="en-US" sz="4400" dirty="0" smtClean="0">
                <a:effectLst/>
              </a:rPr>
              <a:t>COP 19 adopted the modalities and procedures of the CTCN and the rules of procedure of the Advisory Board of the CTCN, paving the way for the CTCN to receive requests for support from developing country Parties in 2014. </a:t>
            </a:r>
            <a:r>
              <a:rPr lang="en-US" sz="4400" b="1" dirty="0" smtClean="0">
                <a:effectLst/>
              </a:rPr>
              <a:t/>
            </a:r>
            <a:br>
              <a:rPr lang="en-US" sz="4400" b="1" dirty="0" smtClean="0">
                <a:effectLst/>
              </a:rPr>
            </a:br>
            <a:endParaRPr lang="en-US" sz="4400" dirty="0" smtClean="0">
              <a:effectLst/>
            </a:endParaRPr>
          </a:p>
          <a:p>
            <a:r>
              <a:rPr lang="en-US" sz="4400" b="1" dirty="0" smtClean="0">
                <a:effectLst/>
              </a:rPr>
              <a:t>Poznan Strategic </a:t>
            </a:r>
            <a:r>
              <a:rPr lang="en-US" sz="4400" b="1" dirty="0" err="1" smtClean="0">
                <a:effectLst/>
              </a:rPr>
              <a:t>Programme</a:t>
            </a:r>
            <a:r>
              <a:rPr lang="en-US" sz="4400" b="1" dirty="0" smtClean="0">
                <a:effectLst/>
              </a:rPr>
              <a:t> on Technology Transfer</a:t>
            </a:r>
            <a:r>
              <a:rPr lang="en-US" sz="4400" dirty="0" smtClean="0">
                <a:effectLst/>
              </a:rPr>
              <a:t/>
            </a:r>
            <a:br>
              <a:rPr lang="en-US" sz="4400" dirty="0" smtClean="0">
                <a:effectLst/>
              </a:rPr>
            </a:br>
            <a:r>
              <a:rPr lang="en-US" sz="4400" dirty="0" smtClean="0">
                <a:effectLst/>
              </a:rPr>
              <a:t/>
            </a:r>
            <a:br>
              <a:rPr lang="en-US" sz="4400" dirty="0" smtClean="0">
                <a:effectLst/>
              </a:rPr>
            </a:br>
            <a:r>
              <a:rPr lang="en-US" sz="4400" dirty="0" smtClean="0">
                <a:effectLst/>
                <a:hlinkClick r:id="rId2"/>
              </a:rPr>
              <a:t>SBI 39</a:t>
            </a:r>
            <a:r>
              <a:rPr lang="en-US" sz="4400" dirty="0" smtClean="0">
                <a:effectLst/>
              </a:rPr>
              <a:t> welcomed the financial and technical support that the GEF will provide to 24 non-Annex I Parties for conducting or updating their technology needs assessments. It invited the GEF to continue to consult with the CTCN, through its Advisory Board and UNEP as the host of the Climate Technology Centre, on the support that the GEF will provide for the work of the CTCN and to report on the concrete results of the consultations at SBI 40.</a:t>
            </a:r>
            <a:br>
              <a:rPr lang="en-US" sz="4400" dirty="0" smtClean="0">
                <a:effectLst/>
              </a:rPr>
            </a:br>
            <a:endParaRPr lang="en-US" sz="4400" dirty="0" smtClean="0"/>
          </a:p>
          <a:p>
            <a:endParaRPr lang="en-US" dirty="0"/>
          </a:p>
        </p:txBody>
      </p:sp>
    </p:spTree>
    <p:extLst>
      <p:ext uri="{BB962C8B-B14F-4D97-AF65-F5344CB8AC3E}">
        <p14:creationId xmlns="" xmlns:p14="http://schemas.microsoft.com/office/powerpoint/2010/main" val="789730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Kigali Agreement </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 A historic global climate deal was reached in Kigali, Rwanda at the Twenty-Eighth Meeting of the </a:t>
            </a:r>
          </a:p>
          <a:p>
            <a:r>
              <a:rPr lang="en-US" sz="2400" dirty="0" smtClean="0">
                <a:latin typeface="Times New Roman" pitchFamily="18" charset="0"/>
                <a:cs typeface="Times New Roman" pitchFamily="18" charset="0"/>
              </a:rPr>
              <a:t>Parties to the Montreal Protocol on Substances that Deplete the Ozone Layer (MOP28) </a:t>
            </a: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so called Kigali Amendment which amends the 1987 Montreal Protocol aims to phase out </a:t>
            </a:r>
          </a:p>
          <a:p>
            <a:r>
              <a:rPr lang="en-US" sz="2400" dirty="0" smtClean="0">
                <a:latin typeface="Times New Roman" pitchFamily="18" charset="0"/>
                <a:cs typeface="Times New Roman" pitchFamily="18" charset="0"/>
              </a:rPr>
              <a:t>Hydro fluorocarbons (HFCs), a family of potent greenhouse gases by the late 2040s. </a:t>
            </a: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Growth of HFCs has mainly been driven by a growing demand for cooling, particularly in developing </a:t>
            </a:r>
            <a:r>
              <a:rPr lang="en-US" sz="2400" dirty="0" smtClean="0">
                <a:latin typeface="Times New Roman" pitchFamily="18" charset="0"/>
                <a:cs typeface="Times New Roman" pitchFamily="18" charset="0"/>
              </a:rPr>
              <a:t>countries </a:t>
            </a:r>
            <a:r>
              <a:rPr lang="en-US" sz="2400" dirty="0" smtClean="0">
                <a:latin typeface="Times New Roman" pitchFamily="18" charset="0"/>
                <a:cs typeface="Times New Roman" pitchFamily="18" charset="0"/>
              </a:rPr>
              <a:t>with a fast-expanding middle class and hot climates. </a:t>
            </a:r>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2800" b="1" dirty="0" smtClean="0">
                <a:latin typeface="Times New Roman" pitchFamily="18" charset="0"/>
                <a:cs typeface="Times New Roman" pitchFamily="18" charset="0"/>
              </a:rPr>
              <a:t>Flashpoints of </a:t>
            </a:r>
            <a:r>
              <a:rPr lang="en-US" sz="2800" b="1" dirty="0" smtClean="0">
                <a:latin typeface="Times New Roman" pitchFamily="18" charset="0"/>
                <a:cs typeface="Times New Roman" pitchFamily="18" charset="0"/>
              </a:rPr>
              <a:t>Kigali Agreement </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sz="28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Around 197 countries, including India, China and the USA, agreed at Kigali to reduce the use of HFCs </a:t>
            </a:r>
            <a:r>
              <a:rPr lang="en-US" sz="2400" b="1" dirty="0" smtClean="0">
                <a:latin typeface="Times New Roman" pitchFamily="18" charset="0"/>
                <a:cs typeface="Times New Roman" pitchFamily="18" charset="0"/>
              </a:rPr>
              <a:t>by </a:t>
            </a:r>
            <a:r>
              <a:rPr lang="en-US" sz="2400" b="1" dirty="0" smtClean="0">
                <a:latin typeface="Times New Roman" pitchFamily="18" charset="0"/>
                <a:cs typeface="Times New Roman" pitchFamily="18" charset="0"/>
              </a:rPr>
              <a:t>roughly 85% of their baselines by 2045. </a:t>
            </a:r>
          </a:p>
          <a:p>
            <a:r>
              <a:rPr lang="en-US" sz="2400" b="1" dirty="0" smtClean="0">
                <a:latin typeface="Times New Roman" pitchFamily="18" charset="0"/>
                <a:cs typeface="Times New Roman" pitchFamily="18" charset="0"/>
              </a:rPr>
              <a:t>It </a:t>
            </a:r>
            <a:r>
              <a:rPr lang="en-US" sz="2400" b="1" dirty="0" smtClean="0">
                <a:latin typeface="Times New Roman" pitchFamily="18" charset="0"/>
                <a:cs typeface="Times New Roman" pitchFamily="18" charset="0"/>
              </a:rPr>
              <a:t>amends the 1987 Montreal Protocol. </a:t>
            </a:r>
          </a:p>
          <a:p>
            <a:r>
              <a:rPr lang="en-US" sz="2400" b="1" dirty="0" smtClean="0">
                <a:latin typeface="Times New Roman" pitchFamily="18" charset="0"/>
                <a:cs typeface="Times New Roman" pitchFamily="18" charset="0"/>
              </a:rPr>
              <a:t>It </a:t>
            </a:r>
            <a:r>
              <a:rPr lang="en-US" sz="2400" b="1" dirty="0" smtClean="0">
                <a:latin typeface="Times New Roman" pitchFamily="18" charset="0"/>
                <a:cs typeface="Times New Roman" pitchFamily="18" charset="0"/>
              </a:rPr>
              <a:t>is proposed to reduce Hydro fluorocarbons (HFCs).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agreement has got three separate pathways for different countries. </a:t>
            </a:r>
          </a:p>
          <a:p>
            <a:r>
              <a:rPr lang="en-US" sz="2400" b="1" dirty="0" smtClean="0">
                <a:latin typeface="Times New Roman" pitchFamily="18" charset="0"/>
                <a:cs typeface="Times New Roman" pitchFamily="18" charset="0"/>
              </a:rPr>
              <a:t>a)  Richer countries like the European Union, the USA and others will start to limit their </a:t>
            </a:r>
            <a:r>
              <a:rPr lang="en-US" sz="2400" b="1" dirty="0" smtClean="0">
                <a:latin typeface="Times New Roman" pitchFamily="18" charset="0"/>
                <a:cs typeface="Times New Roman" pitchFamily="18" charset="0"/>
              </a:rPr>
              <a:t>use </a:t>
            </a:r>
            <a:r>
              <a:rPr lang="en-US" sz="2400" b="1" dirty="0" smtClean="0">
                <a:latin typeface="Times New Roman" pitchFamily="18" charset="0"/>
                <a:cs typeface="Times New Roman" pitchFamily="18" charset="0"/>
              </a:rPr>
              <a:t>of HFCs within few years and make a cut-off of at least 10% from 2019. </a:t>
            </a:r>
          </a:p>
          <a:p>
            <a:r>
              <a:rPr lang="en-US" sz="2400" b="1" dirty="0" smtClean="0">
                <a:latin typeface="Times New Roman" pitchFamily="18" charset="0"/>
                <a:cs typeface="Times New Roman" pitchFamily="18" charset="0"/>
              </a:rPr>
              <a:t>b)  Overall, these countries will reduce them to about 15% of 2010-12 baseline levels by 2036. </a:t>
            </a:r>
          </a:p>
          <a:p>
            <a:r>
              <a:rPr lang="en-US" sz="2400" b="1" dirty="0" smtClean="0">
                <a:latin typeface="Times New Roman" pitchFamily="18" charset="0"/>
                <a:cs typeface="Times New Roman" pitchFamily="18" charset="0"/>
              </a:rPr>
              <a:t>c)   China, Brazil and some other developing countries will freeze Hydro fluorocarbons use </a:t>
            </a:r>
            <a:r>
              <a:rPr lang="en-US" sz="2400" b="1" dirty="0" smtClean="0">
                <a:latin typeface="Times New Roman" pitchFamily="18" charset="0"/>
                <a:cs typeface="Times New Roman" pitchFamily="18" charset="0"/>
              </a:rPr>
              <a:t>by </a:t>
            </a:r>
            <a:r>
              <a:rPr lang="en-US" sz="2400" b="1" dirty="0" smtClean="0">
                <a:latin typeface="Times New Roman" pitchFamily="18" charset="0"/>
                <a:cs typeface="Times New Roman" pitchFamily="18" charset="0"/>
              </a:rPr>
              <a:t>2024, cutting it to 20% of 2020-22 baseline levels by 2045.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  India is a part of the third group along with Iran, Pakistan, and Saudi Arabia etc. That will be </a:t>
            </a:r>
            <a:r>
              <a:rPr lang="en-US" sz="2400" b="1" dirty="0" smtClean="0">
                <a:latin typeface="Times New Roman" pitchFamily="18" charset="0"/>
                <a:cs typeface="Times New Roman" pitchFamily="18" charset="0"/>
              </a:rPr>
              <a:t>freezing </a:t>
            </a:r>
            <a:r>
              <a:rPr lang="en-US" sz="2400" b="1" dirty="0" smtClean="0">
                <a:latin typeface="Times New Roman" pitchFamily="18" charset="0"/>
                <a:cs typeface="Times New Roman" pitchFamily="18" charset="0"/>
              </a:rPr>
              <a:t>HFCs only by 2028 and reducing them to about 15% of 2024-26 baseline levels by 2047. </a:t>
            </a:r>
            <a:endParaRPr lang="en-US" sz="2400" b="1"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77500" lnSpcReduction="20000"/>
          </a:bodyPr>
          <a:lstStyle/>
          <a:p>
            <a:r>
              <a:rPr lang="en-US" dirty="0" smtClean="0"/>
              <a:t>Overall</a:t>
            </a:r>
            <a:r>
              <a:rPr lang="en-US" dirty="0" smtClean="0"/>
              <a:t>, Kigali deal will result in reducing the global temperature rise by 0.50C </a:t>
            </a:r>
          </a:p>
          <a:p>
            <a:r>
              <a:rPr lang="en-US" dirty="0" smtClean="0"/>
              <a:t> </a:t>
            </a:r>
            <a:r>
              <a:rPr lang="en-US" dirty="0" smtClean="0"/>
              <a:t>As it is an amendment to Montreal Protocol, it will bind countries to their HFCs reduction schedules </a:t>
            </a:r>
            <a:r>
              <a:rPr lang="en-US" dirty="0" smtClean="0"/>
              <a:t>from </a:t>
            </a:r>
            <a:r>
              <a:rPr lang="en-US" dirty="0" smtClean="0"/>
              <a:t>2019. </a:t>
            </a:r>
          </a:p>
          <a:p>
            <a:r>
              <a:rPr lang="en-US" dirty="0" smtClean="0"/>
              <a:t>There </a:t>
            </a:r>
            <a:r>
              <a:rPr lang="en-US" dirty="0" smtClean="0"/>
              <a:t>are also penalties for noncompliance </a:t>
            </a:r>
          </a:p>
          <a:p>
            <a:r>
              <a:rPr lang="en-US" dirty="0" smtClean="0"/>
              <a:t>Overall</a:t>
            </a:r>
            <a:r>
              <a:rPr lang="en-US" dirty="0" smtClean="0"/>
              <a:t>, the deal is expected to result in the reduction of an equivalent 70 </a:t>
            </a:r>
            <a:r>
              <a:rPr lang="en-US" dirty="0" err="1" smtClean="0"/>
              <a:t>bn</a:t>
            </a:r>
            <a:r>
              <a:rPr lang="en-US" dirty="0" smtClean="0"/>
              <a:t> </a:t>
            </a:r>
            <a:r>
              <a:rPr lang="en-US" dirty="0" err="1" smtClean="0"/>
              <a:t>tonnes</a:t>
            </a:r>
            <a:r>
              <a:rPr lang="en-US" dirty="0" smtClean="0"/>
              <a:t> of carbon </a:t>
            </a:r>
            <a:r>
              <a:rPr lang="en-US" dirty="0" smtClean="0"/>
              <a:t>dioxide </a:t>
            </a:r>
            <a:r>
              <a:rPr lang="en-US" dirty="0" smtClean="0"/>
              <a:t>from the atmosphere. </a:t>
            </a:r>
          </a:p>
          <a:p>
            <a:r>
              <a:rPr lang="en-US" dirty="0" smtClean="0"/>
              <a:t>The </a:t>
            </a:r>
            <a:r>
              <a:rPr lang="en-US" dirty="0" smtClean="0"/>
              <a:t>Agreement upholds the principle of Common but Differentiated Responsibilities and Respective </a:t>
            </a:r>
            <a:r>
              <a:rPr lang="en-US" dirty="0" smtClean="0"/>
              <a:t>Capabilities </a:t>
            </a:r>
            <a:endParaRPr lang="en-US" dirty="0" smtClean="0"/>
          </a:p>
          <a:p>
            <a:r>
              <a:rPr lang="en-US" dirty="0" smtClean="0"/>
              <a:t>The </a:t>
            </a:r>
            <a:r>
              <a:rPr lang="en-US" dirty="0" smtClean="0"/>
              <a:t>countries negotiating at Kigali also agreed to provide adequate financing for HFCs </a:t>
            </a:r>
            <a:r>
              <a:rPr lang="en-US" dirty="0" smtClean="0"/>
              <a:t>reduction which </a:t>
            </a:r>
            <a:r>
              <a:rPr lang="en-US" dirty="0" smtClean="0"/>
              <a:t>runs in billions of dollars globally. </a:t>
            </a:r>
          </a:p>
          <a:p>
            <a:r>
              <a:rPr lang="en-US" dirty="0" smtClean="0"/>
              <a:t>The </a:t>
            </a:r>
            <a:r>
              <a:rPr lang="en-US" dirty="0" smtClean="0"/>
              <a:t>agreement at Kigali provides for exemptions for countries with high ambient temperatures to </a:t>
            </a:r>
            <a:r>
              <a:rPr lang="en-US" dirty="0" smtClean="0"/>
              <a:t>phase </a:t>
            </a:r>
            <a:r>
              <a:rPr lang="en-US" dirty="0" smtClean="0"/>
              <a:t>down HFCs at a slower pace.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2800" b="1" dirty="0" smtClean="0">
                <a:solidFill>
                  <a:srgbClr val="FF0000"/>
                </a:solidFill>
                <a:latin typeface="Times New Roman" pitchFamily="18" charset="0"/>
                <a:cs typeface="Times New Roman" pitchFamily="18" charset="0"/>
              </a:rPr>
              <a:t>Harmful HFCs </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763000" cy="5638800"/>
          </a:xfrm>
        </p:spPr>
        <p:txBody>
          <a:bodyPr>
            <a:noAutofit/>
          </a:bodyPr>
          <a:lstStyle/>
          <a:p>
            <a:r>
              <a:rPr lang="en-US" sz="2400" dirty="0" smtClean="0">
                <a:latin typeface="Times New Roman" pitchFamily="18" charset="0"/>
                <a:cs typeface="Times New Roman" pitchFamily="18" charset="0"/>
              </a:rPr>
              <a:t> Hydro fluorocarbons are widely used in fridges, air-conditioning and aerosols sprays. </a:t>
            </a:r>
          </a:p>
          <a:p>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These are a family of Greenhouse gases. </a:t>
            </a:r>
          </a:p>
          <a:p>
            <a:r>
              <a:rPr lang="en-US" sz="2400" dirty="0" smtClean="0">
                <a:latin typeface="Times New Roman" pitchFamily="18" charset="0"/>
                <a:cs typeface="Times New Roman" pitchFamily="18" charset="0"/>
              </a:rPr>
              <a:t>They </a:t>
            </a:r>
            <a:r>
              <a:rPr lang="en-US" sz="2400" dirty="0" smtClean="0">
                <a:latin typeface="Times New Roman" pitchFamily="18" charset="0"/>
                <a:cs typeface="Times New Roman" pitchFamily="18" charset="0"/>
              </a:rPr>
              <a:t>are at present the fastest growing greenhouse gases with emissions increasing by around 10% </a:t>
            </a:r>
            <a:r>
              <a:rPr lang="en-US" sz="2400" dirty="0" smtClean="0">
                <a:latin typeface="Times New Roman" pitchFamily="18" charset="0"/>
                <a:cs typeface="Times New Roman" pitchFamily="18" charset="0"/>
              </a:rPr>
              <a:t>every </a:t>
            </a:r>
            <a:r>
              <a:rPr lang="en-US" sz="2400" dirty="0" smtClean="0">
                <a:latin typeface="Times New Roman" pitchFamily="18" charset="0"/>
                <a:cs typeface="Times New Roman" pitchFamily="18" charset="0"/>
              </a:rPr>
              <a:t>year. </a:t>
            </a:r>
          </a:p>
          <a:p>
            <a:r>
              <a:rPr lang="en-US" sz="2400" dirty="0" smtClean="0">
                <a:latin typeface="Times New Roman" pitchFamily="18" charset="0"/>
                <a:cs typeface="Times New Roman" pitchFamily="18" charset="0"/>
              </a:rPr>
              <a:t>They </a:t>
            </a:r>
            <a:r>
              <a:rPr lang="en-US" sz="2400" dirty="0" smtClean="0">
                <a:latin typeface="Times New Roman" pitchFamily="18" charset="0"/>
                <a:cs typeface="Times New Roman" pitchFamily="18" charset="0"/>
              </a:rPr>
              <a:t>trap thousands of times more heat in the earth’s atmosphere than carbon dioxide. </a:t>
            </a:r>
          </a:p>
          <a:p>
            <a:r>
              <a:rPr lang="en-US" sz="2400" dirty="0" smtClean="0">
                <a:latin typeface="Times New Roman" pitchFamily="18" charset="0"/>
                <a:cs typeface="Times New Roman" pitchFamily="18" charset="0"/>
              </a:rPr>
              <a:t>These </a:t>
            </a:r>
            <a:r>
              <a:rPr lang="en-US" sz="2400" dirty="0" smtClean="0">
                <a:latin typeface="Times New Roman" pitchFamily="18" charset="0"/>
                <a:cs typeface="Times New Roman" pitchFamily="18" charset="0"/>
              </a:rPr>
              <a:t>factory-made gases had replaced CFCs under the 1987 Montreal Protocol to protect Earth’s </a:t>
            </a:r>
            <a:r>
              <a:rPr lang="en-US" sz="2400" dirty="0" smtClean="0">
                <a:latin typeface="Times New Roman" pitchFamily="18" charset="0"/>
                <a:cs typeface="Times New Roman" pitchFamily="18" charset="0"/>
              </a:rPr>
              <a:t>fragile </a:t>
            </a:r>
            <a:r>
              <a:rPr lang="en-US" sz="2400" dirty="0" smtClean="0">
                <a:latin typeface="Times New Roman" pitchFamily="18" charset="0"/>
                <a:cs typeface="Times New Roman" pitchFamily="18" charset="0"/>
              </a:rPr>
              <a:t>protective Ozone layer and heal the ozone hole over the Antarctica. </a:t>
            </a:r>
          </a:p>
          <a:p>
            <a:r>
              <a:rPr lang="en-US" sz="2400" dirty="0" smtClean="0">
                <a:latin typeface="Times New Roman" pitchFamily="18" charset="0"/>
                <a:cs typeface="Times New Roman" pitchFamily="18" charset="0"/>
              </a:rPr>
              <a:t>HFC-23</a:t>
            </a:r>
            <a:r>
              <a:rPr lang="en-US" sz="2400" dirty="0" smtClean="0">
                <a:latin typeface="Times New Roman" pitchFamily="18" charset="0"/>
                <a:cs typeface="Times New Roman" pitchFamily="18" charset="0"/>
              </a:rPr>
              <a:t>, a potent greenhouse gas with global warming potential of 14,800 times more than that of </a:t>
            </a:r>
          </a:p>
          <a:p>
            <a:r>
              <a:rPr lang="en-US" sz="2400" dirty="0" smtClean="0">
                <a:latin typeface="Times New Roman" pitchFamily="18" charset="0"/>
                <a:cs typeface="Times New Roman" pitchFamily="18" charset="0"/>
              </a:rPr>
              <a:t>CO2, is a by-product of HCFC-22, which is used in industrial refrigeration. </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5897563"/>
          </a:xfrm>
        </p:spPr>
        <p:txBody>
          <a:bodyPr>
            <a:normAutofit/>
          </a:bodyPr>
          <a:lstStyle/>
          <a:p>
            <a:r>
              <a:rPr lang="en-US" sz="2400" b="1" dirty="0">
                <a:latin typeface="Times New Roman" pitchFamily="18" charset="0"/>
                <a:cs typeface="Times New Roman" pitchFamily="18" charset="0"/>
              </a:rPr>
              <a:t>1995 Parties to the UNFCCC meet in Berlin (the 1st Conference of Parties (COP) to the UNFCCC) to outline specific targets on </a:t>
            </a:r>
            <a:r>
              <a:rPr lang="en-US" sz="2400" b="1" dirty="0" smtClean="0">
                <a:latin typeface="Times New Roman" pitchFamily="18" charset="0"/>
                <a:cs typeface="Times New Roman" pitchFamily="18" charset="0"/>
              </a:rPr>
              <a:t>emissions</a:t>
            </a:r>
          </a:p>
          <a:p>
            <a:r>
              <a:rPr lang="en-US" sz="2400" b="1" dirty="0">
                <a:solidFill>
                  <a:srgbClr val="FF0000"/>
                </a:solidFill>
                <a:latin typeface="Times New Roman" pitchFamily="18" charset="0"/>
                <a:cs typeface="Times New Roman" pitchFamily="18" charset="0"/>
              </a:rPr>
              <a:t>What is </a:t>
            </a:r>
            <a:r>
              <a:rPr lang="en-US" sz="2400" b="1" dirty="0" smtClean="0">
                <a:solidFill>
                  <a:srgbClr val="FF0000"/>
                </a:solidFill>
                <a:latin typeface="Times New Roman" pitchFamily="18" charset="0"/>
                <a:cs typeface="Times New Roman" pitchFamily="18" charset="0"/>
              </a:rPr>
              <a:t>UNFCCC???????????</a:t>
            </a:r>
          </a:p>
          <a:p>
            <a:r>
              <a:rPr lang="en-US" sz="2400" b="1" dirty="0">
                <a:latin typeface="Times New Roman" pitchFamily="18" charset="0"/>
                <a:cs typeface="Times New Roman" pitchFamily="18" charset="0"/>
              </a:rPr>
              <a:t>United Nations Framework Convention on Climate Change (UNFCCC)</a:t>
            </a:r>
          </a:p>
          <a:p>
            <a:r>
              <a:rPr lang="en-US" sz="2400" b="1" dirty="0" smtClean="0">
                <a:latin typeface="Times New Roman" pitchFamily="18" charset="0"/>
                <a:cs typeface="Times New Roman" pitchFamily="18" charset="0"/>
              </a:rPr>
              <a:t>Major outcome  of Rio Summit / </a:t>
            </a:r>
            <a:r>
              <a:rPr lang="en-US" sz="2400" b="1" dirty="0">
                <a:latin typeface="Times New Roman" pitchFamily="18" charset="0"/>
                <a:cs typeface="Times New Roman" pitchFamily="18" charset="0"/>
              </a:rPr>
              <a:t>Earth Summit of 1992.</a:t>
            </a:r>
          </a:p>
          <a:p>
            <a:r>
              <a:rPr lang="en-US" sz="2400" b="1" dirty="0">
                <a:latin typeface="Times New Roman" pitchFamily="18" charset="0"/>
                <a:cs typeface="Times New Roman" pitchFamily="18" charset="0"/>
              </a:rPr>
              <a:t>It is an international treaty for reducing greenhouse gas </a:t>
            </a:r>
            <a:r>
              <a:rPr lang="en-US" sz="2400" b="1" dirty="0" smtClean="0">
                <a:latin typeface="Times New Roman" pitchFamily="18" charset="0"/>
                <a:cs typeface="Times New Roman" pitchFamily="18" charset="0"/>
              </a:rPr>
              <a:t>emissions. GHGs</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Nearly every country on Earth is a party to the UNFCCC.</a:t>
            </a:r>
          </a:p>
          <a:p>
            <a:endParaRPr lang="en-US" sz="24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t>
            </a:r>
            <a:r>
              <a:rPr lang="en-US" sz="2800" b="1" dirty="0" smtClean="0">
                <a:latin typeface="Times New Roman" pitchFamily="18" charset="0"/>
                <a:cs typeface="Times New Roman" pitchFamily="18" charset="0"/>
              </a:rPr>
              <a:t>Detour from </a:t>
            </a:r>
            <a:r>
              <a:rPr lang="en-US" sz="2800" b="1" dirty="0" smtClean="0">
                <a:latin typeface="Times New Roman" pitchFamily="18" charset="0"/>
                <a:cs typeface="Times New Roman" pitchFamily="18" charset="0"/>
              </a:rPr>
              <a:t>Paris agreement</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latin typeface="Times New Roman" pitchFamily="18" charset="0"/>
                <a:cs typeface="Times New Roman" pitchFamily="18" charset="0"/>
              </a:rPr>
              <a:t> The Paris agreement which will come into force by 2020 is not legally binding on countries to cut </a:t>
            </a:r>
            <a:r>
              <a:rPr lang="en-US" sz="2400" dirty="0" smtClean="0">
                <a:latin typeface="Times New Roman" pitchFamily="18" charset="0"/>
                <a:cs typeface="Times New Roman" pitchFamily="18" charset="0"/>
              </a:rPr>
              <a:t>their </a:t>
            </a:r>
            <a:r>
              <a:rPr lang="en-US" sz="2400" dirty="0" smtClean="0">
                <a:latin typeface="Times New Roman" pitchFamily="18" charset="0"/>
                <a:cs typeface="Times New Roman" pitchFamily="18" charset="0"/>
              </a:rPr>
              <a:t>emissions. </a:t>
            </a:r>
          </a:p>
          <a:p>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Kigali Amendment is considered vital for reaching the Paris Agreement target of keeping global </a:t>
            </a:r>
            <a:r>
              <a:rPr lang="en-US" sz="2400" dirty="0" smtClean="0">
                <a:latin typeface="Times New Roman" pitchFamily="18" charset="0"/>
                <a:cs typeface="Times New Roman" pitchFamily="18" charset="0"/>
              </a:rPr>
              <a:t>temperature </a:t>
            </a:r>
            <a:r>
              <a:rPr lang="en-US" sz="2400" dirty="0" smtClean="0">
                <a:latin typeface="Times New Roman" pitchFamily="18" charset="0"/>
                <a:cs typeface="Times New Roman" pitchFamily="18" charset="0"/>
              </a:rPr>
              <a:t>rise to below 2-degree Celsius  </a:t>
            </a:r>
          </a:p>
          <a:p>
            <a:r>
              <a:rPr lang="en-US" sz="2400" dirty="0" smtClean="0">
                <a:latin typeface="Times New Roman" pitchFamily="18" charset="0"/>
                <a:cs typeface="Times New Roman" pitchFamily="18" charset="0"/>
              </a:rPr>
              <a:t>It </a:t>
            </a:r>
            <a:r>
              <a:rPr lang="en-US" sz="2400" dirty="0" smtClean="0">
                <a:latin typeface="Times New Roman" pitchFamily="18" charset="0"/>
                <a:cs typeface="Times New Roman" pitchFamily="18" charset="0"/>
              </a:rPr>
              <a:t>is a clear statement by all world leaders that the green transformation started in Paris is </a:t>
            </a:r>
            <a:r>
              <a:rPr lang="en-US" sz="2400" dirty="0" smtClean="0">
                <a:latin typeface="Times New Roman" pitchFamily="18" charset="0"/>
                <a:cs typeface="Times New Roman" pitchFamily="18" charset="0"/>
              </a:rPr>
              <a:t>irreversible </a:t>
            </a:r>
            <a:r>
              <a:rPr lang="en-US" sz="2400" dirty="0" smtClean="0">
                <a:latin typeface="Times New Roman" pitchFamily="18" charset="0"/>
                <a:cs typeface="Times New Roman" pitchFamily="18" charset="0"/>
              </a:rPr>
              <a:t>and unstoppable. </a:t>
            </a:r>
            <a:endParaRPr lang="en-US"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838200" y="533400"/>
            <a:ext cx="7772400" cy="55927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609600" y="457200"/>
            <a:ext cx="7924800" cy="5566439"/>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FF0000"/>
                </a:solidFill>
                <a:latin typeface="Times New Roman" pitchFamily="18" charset="0"/>
                <a:cs typeface="Times New Roman" pitchFamily="18" charset="0"/>
              </a:rPr>
              <a:t>What is Conference of the Parties (COP)????</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nations, who’ve signed UNFCCC convention, meet every year to discuss climate change strategy.</a:t>
            </a:r>
          </a:p>
          <a:p>
            <a:r>
              <a:rPr lang="en-US" sz="2800" dirty="0">
                <a:latin typeface="Times New Roman" pitchFamily="18" charset="0"/>
                <a:cs typeface="Times New Roman" pitchFamily="18" charset="0"/>
              </a:rPr>
              <a:t>These meetings are called Conference of the Parties (COP)</a:t>
            </a:r>
          </a:p>
          <a:p>
            <a:r>
              <a:rPr lang="en-US" sz="2800" dirty="0">
                <a:latin typeface="Times New Roman" pitchFamily="18" charset="0"/>
                <a:cs typeface="Times New Roman" pitchFamily="18" charset="0"/>
              </a:rPr>
              <a:t>The first COP (COP 1) was held in Berlin.</a:t>
            </a:r>
          </a:p>
          <a:p>
            <a:r>
              <a:rPr lang="en-US" sz="2800" dirty="0">
                <a:latin typeface="Times New Roman" pitchFamily="18" charset="0"/>
                <a:cs typeface="Times New Roman" pitchFamily="18" charset="0"/>
              </a:rPr>
              <a:t>Third COP (COP 3) held in Kyoto, Japan. It was here the famous Kyoto Protocol came in to existence.</a:t>
            </a:r>
          </a:p>
          <a:p>
            <a:r>
              <a:rPr lang="en-US" sz="2800" dirty="0">
                <a:latin typeface="Times New Roman" pitchFamily="18" charset="0"/>
                <a:cs typeface="Times New Roman" pitchFamily="18" charset="0"/>
              </a:rPr>
              <a:t>2011: COP held in Durban, </a:t>
            </a:r>
            <a:r>
              <a:rPr lang="en-US" sz="2800" dirty="0" err="1">
                <a:latin typeface="Times New Roman" pitchFamily="18" charset="0"/>
                <a:cs typeface="Times New Roman" pitchFamily="18" charset="0"/>
              </a:rPr>
              <a:t>S.Africa</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2012: COP </a:t>
            </a:r>
            <a:r>
              <a:rPr lang="en-US" sz="2800" dirty="0" smtClean="0">
                <a:latin typeface="Times New Roman" pitchFamily="18" charset="0"/>
                <a:cs typeface="Times New Roman" pitchFamily="18" charset="0"/>
              </a:rPr>
              <a:t>held </a:t>
            </a:r>
            <a:r>
              <a:rPr lang="en-US" sz="2800" dirty="0">
                <a:latin typeface="Times New Roman" pitchFamily="18" charset="0"/>
                <a:cs typeface="Times New Roman" pitchFamily="18" charset="0"/>
              </a:rPr>
              <a:t>in Doha, Qatar in November 2012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0"/>
          <a:ext cx="8458200" cy="6339840"/>
        </p:xfrm>
        <a:graphic>
          <a:graphicData uri="http://schemas.openxmlformats.org/drawingml/2006/table">
            <a:tbl>
              <a:tblPr firstRow="1" bandRow="1">
                <a:tableStyleId>{EB9631B5-78F2-41C9-869B-9F39066F8104}</a:tableStyleId>
              </a:tblPr>
              <a:tblGrid>
                <a:gridCol w="1487156"/>
                <a:gridCol w="6971044"/>
              </a:tblGrid>
              <a:tr h="304800">
                <a:tc>
                  <a:txBody>
                    <a:bodyPr/>
                    <a:lstStyle/>
                    <a:p>
                      <a:pPr algn="l" fontAlgn="ctr"/>
                      <a:r>
                        <a:rPr lang="en-US" b="1" dirty="0"/>
                        <a:t>Annex</a:t>
                      </a:r>
                    </a:p>
                  </a:txBody>
                  <a:tcPr marL="0" marR="0" marT="0" marB="0" anchor="ctr"/>
                </a:tc>
                <a:tc>
                  <a:txBody>
                    <a:bodyPr/>
                    <a:lstStyle/>
                    <a:p>
                      <a:pPr algn="l" fontAlgn="ctr"/>
                      <a:r>
                        <a:rPr lang="en-US" b="1"/>
                        <a:t>What?</a:t>
                      </a:r>
                    </a:p>
                  </a:txBody>
                  <a:tcPr marL="0" marR="0" marT="0" marB="0" anchor="ctr"/>
                </a:tc>
              </a:tr>
              <a:tr h="520700">
                <a:tc>
                  <a:txBody>
                    <a:bodyPr/>
                    <a:lstStyle/>
                    <a:p>
                      <a:pPr algn="l" fontAlgn="ctr"/>
                      <a:r>
                        <a:rPr lang="en-US">
                          <a:solidFill>
                            <a:srgbClr val="FF0000"/>
                          </a:solidFill>
                        </a:rPr>
                        <a:t>Annex I</a:t>
                      </a:r>
                    </a:p>
                  </a:txBody>
                  <a:tcPr marL="45720" marR="0" marT="0" marB="0" anchor="ctr"/>
                </a:tc>
                <a:tc>
                  <a:txBody>
                    <a:bodyPr/>
                    <a:lstStyle/>
                    <a:p>
                      <a:pPr algn="l" fontAlgn="ctr">
                        <a:buFont typeface="Arial"/>
                        <a:buChar char="•"/>
                      </a:pPr>
                      <a:r>
                        <a:rPr lang="en-US" dirty="0">
                          <a:solidFill>
                            <a:srgbClr val="FF0000"/>
                          </a:solidFill>
                        </a:rPr>
                        <a:t>List of industrialized countries and economies in transition: US, France, Japan etc.</a:t>
                      </a:r>
                    </a:p>
                    <a:p>
                      <a:pPr algn="l" fontAlgn="ctr">
                        <a:buFont typeface="Arial"/>
                        <a:buChar char="•"/>
                      </a:pPr>
                      <a:r>
                        <a:rPr lang="en-US" dirty="0">
                          <a:solidFill>
                            <a:srgbClr val="FF0000"/>
                          </a:solidFill>
                        </a:rPr>
                        <a:t>These countries had pledged to reduce their greenhouse gas emissions to 1990 levels by the year 2000</a:t>
                      </a:r>
                      <a:r>
                        <a:rPr lang="en-US" dirty="0" smtClean="0">
                          <a:solidFill>
                            <a:srgbClr val="FF0000"/>
                          </a:solidFill>
                        </a:rPr>
                        <a:t>.(RED IN COOR AS THEY HAVE ALREADY EMITTED)</a:t>
                      </a:r>
                      <a:endParaRPr lang="en-US" dirty="0">
                        <a:solidFill>
                          <a:srgbClr val="FF0000"/>
                        </a:solidFill>
                      </a:endParaRPr>
                    </a:p>
                  </a:txBody>
                  <a:tcPr marL="45720" marR="0" marT="0" marB="0" anchor="ctr"/>
                </a:tc>
              </a:tr>
              <a:tr h="520700">
                <a:tc>
                  <a:txBody>
                    <a:bodyPr/>
                    <a:lstStyle/>
                    <a:p>
                      <a:pPr algn="l" fontAlgn="ctr"/>
                      <a:r>
                        <a:rPr lang="en-US">
                          <a:solidFill>
                            <a:srgbClr val="7030A0"/>
                          </a:solidFill>
                        </a:rPr>
                        <a:t>Annex II</a:t>
                      </a:r>
                    </a:p>
                  </a:txBody>
                  <a:tcPr marL="45720" marR="0" marT="0" marB="0" anchor="ctr"/>
                </a:tc>
                <a:tc>
                  <a:txBody>
                    <a:bodyPr/>
                    <a:lstStyle/>
                    <a:p>
                      <a:pPr algn="l" fontAlgn="ctr">
                        <a:buFont typeface="Arial"/>
                        <a:buChar char="•"/>
                      </a:pPr>
                      <a:r>
                        <a:rPr lang="en-US" dirty="0">
                          <a:solidFill>
                            <a:srgbClr val="7030A0"/>
                          </a:solidFill>
                        </a:rPr>
                        <a:t>A sub-group of Annex 1 Countries, these Annex II countries are required to give financial assistance and technology to the developing countries (non-Annex countries).</a:t>
                      </a:r>
                    </a:p>
                  </a:txBody>
                  <a:tcPr marL="45720" marR="0" marT="0" marB="0" anchor="ctr"/>
                </a:tc>
              </a:tr>
              <a:tr h="520700">
                <a:tc>
                  <a:txBody>
                    <a:bodyPr/>
                    <a:lstStyle/>
                    <a:p>
                      <a:pPr algn="l" fontAlgn="ctr"/>
                      <a:r>
                        <a:rPr lang="en-US">
                          <a:solidFill>
                            <a:srgbClr val="00B050"/>
                          </a:solidFill>
                        </a:rPr>
                        <a:t>Non Annex</a:t>
                      </a:r>
                    </a:p>
                  </a:txBody>
                  <a:tcPr marL="45720" marR="0" marT="0" marB="0" anchor="ctr"/>
                </a:tc>
                <a:tc>
                  <a:txBody>
                    <a:bodyPr/>
                    <a:lstStyle/>
                    <a:p>
                      <a:pPr algn="l" fontAlgn="ctr">
                        <a:buFont typeface="Arial"/>
                        <a:buChar char="•"/>
                      </a:pPr>
                      <a:r>
                        <a:rPr lang="en-US" dirty="0">
                          <a:solidFill>
                            <a:srgbClr val="00B050"/>
                          </a:solidFill>
                        </a:rPr>
                        <a:t>Developing countries like India, Brazil, China.</a:t>
                      </a:r>
                    </a:p>
                    <a:p>
                      <a:pPr algn="l" fontAlgn="ctr">
                        <a:buFont typeface="Arial"/>
                        <a:buChar char="•"/>
                      </a:pPr>
                      <a:r>
                        <a:rPr lang="en-US" dirty="0">
                          <a:solidFill>
                            <a:srgbClr val="00B050"/>
                          </a:solidFill>
                        </a:rPr>
                        <a:t>They </a:t>
                      </a:r>
                      <a:r>
                        <a:rPr lang="en-US" dirty="0" smtClean="0">
                          <a:solidFill>
                            <a:srgbClr val="00B050"/>
                          </a:solidFill>
                        </a:rPr>
                        <a:t>do not </a:t>
                      </a:r>
                      <a:r>
                        <a:rPr lang="en-US" dirty="0">
                          <a:solidFill>
                            <a:srgbClr val="00B050"/>
                          </a:solidFill>
                        </a:rPr>
                        <a:t>have compulsory binding targets to reduce green house gas emission, although they are encouraged to do it.</a:t>
                      </a:r>
                    </a:p>
                  </a:txBody>
                  <a:tcPr marL="45720" marR="0" marT="0" marB="0" anchor="ctr"/>
                </a:tc>
              </a:tr>
              <a:tr h="520700">
                <a:tc>
                  <a:txBody>
                    <a:bodyPr/>
                    <a:lstStyle/>
                    <a:p>
                      <a:pPr algn="l" fontAlgn="ctr"/>
                      <a:r>
                        <a:rPr lang="en-US">
                          <a:solidFill>
                            <a:srgbClr val="FF0000"/>
                          </a:solidFill>
                        </a:rPr>
                        <a:t>Annex A</a:t>
                      </a:r>
                    </a:p>
                  </a:txBody>
                  <a:tcPr marL="45720" marR="0" marT="0" marB="0" anchor="ctr"/>
                </a:tc>
                <a:tc>
                  <a:txBody>
                    <a:bodyPr/>
                    <a:lstStyle/>
                    <a:p>
                      <a:pPr algn="l" fontAlgn="ctr"/>
                      <a:r>
                        <a:rPr lang="en-US" dirty="0">
                          <a:solidFill>
                            <a:srgbClr val="FF0000"/>
                          </a:solidFill>
                        </a:rPr>
                        <a:t>It gives the list of 6 Green House gases that are responsible for the whole </a:t>
                      </a:r>
                      <a:r>
                        <a:rPr lang="en-US" dirty="0" smtClean="0">
                          <a:solidFill>
                            <a:srgbClr val="FF0000"/>
                          </a:solidFill>
                        </a:rPr>
                        <a:t>problem. </a:t>
                      </a:r>
                      <a:r>
                        <a:rPr lang="en-US" b="1" dirty="0" smtClean="0">
                          <a:solidFill>
                            <a:srgbClr val="FF0000"/>
                          </a:solidFill>
                        </a:rPr>
                        <a:t>(RED IN COLOR BECAUSE THEY TRAP IR RADIATION )</a:t>
                      </a:r>
                      <a:endParaRPr lang="en-US" b="1" dirty="0">
                        <a:solidFill>
                          <a:srgbClr val="FF0000"/>
                        </a:solidFill>
                      </a:endParaRPr>
                    </a:p>
                    <a:p>
                      <a:pPr algn="l" fontAlgn="ctr">
                        <a:buFont typeface="+mj-lt"/>
                        <a:buAutoNum type="arabicPeriod"/>
                      </a:pPr>
                      <a:r>
                        <a:rPr lang="en-US" dirty="0">
                          <a:solidFill>
                            <a:srgbClr val="FF0000"/>
                          </a:solidFill>
                        </a:rPr>
                        <a:t>Carbon dioxide (CO2);</a:t>
                      </a:r>
                    </a:p>
                    <a:p>
                      <a:pPr algn="l" fontAlgn="ctr">
                        <a:buFont typeface="+mj-lt"/>
                        <a:buAutoNum type="arabicPeriod"/>
                      </a:pPr>
                      <a:r>
                        <a:rPr lang="en-US" dirty="0">
                          <a:solidFill>
                            <a:srgbClr val="FF0000"/>
                          </a:solidFill>
                        </a:rPr>
                        <a:t>Methane (CH4);</a:t>
                      </a:r>
                    </a:p>
                    <a:p>
                      <a:pPr algn="l" fontAlgn="ctr">
                        <a:buFont typeface="+mj-lt"/>
                        <a:buAutoNum type="arabicPeriod"/>
                      </a:pPr>
                      <a:r>
                        <a:rPr lang="en-US" dirty="0">
                          <a:solidFill>
                            <a:srgbClr val="FF0000"/>
                          </a:solidFill>
                        </a:rPr>
                        <a:t>Nitrous oxide (N2O);</a:t>
                      </a:r>
                    </a:p>
                    <a:p>
                      <a:pPr algn="l" fontAlgn="ctr">
                        <a:buFont typeface="+mj-lt"/>
                        <a:buAutoNum type="arabicPeriod"/>
                      </a:pPr>
                      <a:r>
                        <a:rPr lang="en-US" dirty="0" err="1">
                          <a:solidFill>
                            <a:srgbClr val="FF0000"/>
                          </a:solidFill>
                        </a:rPr>
                        <a:t>Hydrofluorocarbons</a:t>
                      </a:r>
                      <a:r>
                        <a:rPr lang="en-US" dirty="0">
                          <a:solidFill>
                            <a:srgbClr val="FF0000"/>
                          </a:solidFill>
                        </a:rPr>
                        <a:t> (HFCs);</a:t>
                      </a:r>
                    </a:p>
                    <a:p>
                      <a:pPr algn="l" fontAlgn="ctr">
                        <a:buFont typeface="+mj-lt"/>
                        <a:buAutoNum type="arabicPeriod"/>
                      </a:pPr>
                      <a:r>
                        <a:rPr lang="en-US" dirty="0" err="1">
                          <a:solidFill>
                            <a:srgbClr val="FF0000"/>
                          </a:solidFill>
                        </a:rPr>
                        <a:t>Perfluorocarbons</a:t>
                      </a:r>
                      <a:r>
                        <a:rPr lang="en-US" dirty="0">
                          <a:solidFill>
                            <a:srgbClr val="FF0000"/>
                          </a:solidFill>
                        </a:rPr>
                        <a:t> (PFCs); and</a:t>
                      </a:r>
                    </a:p>
                    <a:p>
                      <a:pPr algn="l" fontAlgn="ctr">
                        <a:buFont typeface="+mj-lt"/>
                        <a:buAutoNum type="arabicPeriod"/>
                      </a:pPr>
                      <a:r>
                        <a:rPr lang="en-US" dirty="0" err="1">
                          <a:solidFill>
                            <a:srgbClr val="FF0000"/>
                          </a:solidFill>
                        </a:rPr>
                        <a:t>Sulphur</a:t>
                      </a:r>
                      <a:r>
                        <a:rPr lang="en-US" dirty="0">
                          <a:solidFill>
                            <a:srgbClr val="FF0000"/>
                          </a:solidFill>
                        </a:rPr>
                        <a:t> hexafluoride (SF6)</a:t>
                      </a:r>
                    </a:p>
                  </a:txBody>
                  <a:tcPr marL="45720" marR="0" marT="0" marB="0" anchor="ctr"/>
                </a:tc>
              </a:tr>
              <a:tr h="520700">
                <a:tc>
                  <a:txBody>
                    <a:bodyPr/>
                    <a:lstStyle/>
                    <a:p>
                      <a:pPr algn="l" fontAlgn="ctr"/>
                      <a:r>
                        <a:rPr lang="en-US"/>
                        <a:t>Annex B</a:t>
                      </a:r>
                    </a:p>
                  </a:txBody>
                  <a:tcPr marL="45720" marR="0" marT="0" marB="0" anchor="ctr"/>
                </a:tc>
                <a:tc>
                  <a:txBody>
                    <a:bodyPr/>
                    <a:lstStyle/>
                    <a:p>
                      <a:pPr algn="l" fontAlgn="ctr">
                        <a:buFont typeface="Arial"/>
                        <a:buChar char="•"/>
                      </a:pPr>
                      <a:r>
                        <a:rPr lang="en-US" dirty="0"/>
                        <a:t>This gives the Annex I countries (Developed countries) – compulsory binding targets to reduce green house gas emission.</a:t>
                      </a:r>
                    </a:p>
                    <a:p>
                      <a:pPr algn="l" fontAlgn="ctr">
                        <a:buFont typeface="Arial"/>
                        <a:buChar char="•"/>
                      </a:pPr>
                      <a:r>
                        <a:rPr lang="en-US" dirty="0"/>
                        <a:t>For example USA is required to cut down its emission by 7%</a:t>
                      </a:r>
                    </a:p>
                  </a:txBody>
                  <a:tcPr marL="45720" marR="0" marT="0"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Milestone Achievement </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dirty="0">
                <a:latin typeface="Times New Roman" pitchFamily="18" charset="0"/>
                <a:cs typeface="Times New Roman" pitchFamily="18" charset="0"/>
              </a:rPr>
              <a:t>Kyoto protocol came into force only after required number of Annex 1 Countries ratified it.</a:t>
            </a:r>
          </a:p>
          <a:p>
            <a:r>
              <a:rPr lang="en-US" sz="2800" dirty="0">
                <a:latin typeface="Times New Roman" pitchFamily="18" charset="0"/>
                <a:cs typeface="Times New Roman" pitchFamily="18" charset="0"/>
              </a:rPr>
              <a:t>So this was achieved only in 2005.</a:t>
            </a:r>
          </a:p>
          <a:p>
            <a:r>
              <a:rPr lang="en-US" sz="2800" dirty="0">
                <a:latin typeface="Times New Roman" pitchFamily="18" charset="0"/>
                <a:cs typeface="Times New Roman" pitchFamily="18" charset="0"/>
              </a:rPr>
              <a:t>Thus, Kyoto although signed in 1997, came into force in 2005.</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atin typeface="Times New Roman" pitchFamily="18" charset="0"/>
                <a:cs typeface="Times New Roman" pitchFamily="18" charset="0"/>
              </a:rPr>
              <a:t>Kyoto protocol: </a:t>
            </a:r>
            <a:r>
              <a:rPr lang="en-US" sz="3100" b="1" dirty="0" smtClean="0">
                <a:latin typeface="Times New Roman" pitchFamily="18" charset="0"/>
                <a:cs typeface="Times New Roman" pitchFamily="18" charset="0"/>
              </a:rPr>
              <a:t>Explanation with Example </a:t>
            </a:r>
            <a:r>
              <a:rPr lang="en-US" b="1" dirty="0"/>
              <a:t/>
            </a:r>
            <a:br>
              <a:rPr lang="en-US" b="1" dirty="0"/>
            </a:br>
            <a:endParaRPr lang="en-US" dirty="0"/>
          </a:p>
        </p:txBody>
      </p:sp>
      <p:sp>
        <p:nvSpPr>
          <p:cNvPr id="3" name="Content Placeholder 2"/>
          <p:cNvSpPr>
            <a:spLocks noGrp="1"/>
          </p:cNvSpPr>
          <p:nvPr>
            <p:ph idx="1"/>
          </p:nvPr>
        </p:nvSpPr>
        <p:spPr>
          <a:xfrm>
            <a:off x="457200" y="914400"/>
            <a:ext cx="8229600" cy="5211763"/>
          </a:xfrm>
        </p:spPr>
        <p:txBody>
          <a:bodyPr>
            <a:normAutofit/>
          </a:bodyPr>
          <a:lstStyle/>
          <a:p>
            <a:r>
              <a:rPr lang="en-US" sz="2400" dirty="0">
                <a:latin typeface="Times New Roman" pitchFamily="18" charset="0"/>
                <a:cs typeface="Times New Roman" pitchFamily="18" charset="0"/>
              </a:rPr>
              <a:t>You know how broadband internet billing works= there are plans for example </a:t>
            </a:r>
            <a:r>
              <a:rPr lang="en-US" sz="2400" dirty="0" smtClean="0">
                <a:latin typeface="Times New Roman" pitchFamily="18" charset="0"/>
                <a:cs typeface="Times New Roman" pitchFamily="18" charset="0"/>
              </a:rPr>
              <a:t>50GB </a:t>
            </a:r>
            <a:r>
              <a:rPr lang="en-US" sz="2400" dirty="0">
                <a:latin typeface="Times New Roman" pitchFamily="18" charset="0"/>
                <a:cs typeface="Times New Roman" pitchFamily="18" charset="0"/>
              </a:rPr>
              <a:t>plan for </a:t>
            </a:r>
            <a:r>
              <a:rPr lang="en-US" sz="2400" dirty="0" smtClean="0">
                <a:latin typeface="Times New Roman" pitchFamily="18" charset="0"/>
                <a:cs typeface="Times New Roman" pitchFamily="18" charset="0"/>
              </a:rPr>
              <a:t>50$ </a:t>
            </a:r>
            <a:r>
              <a:rPr lang="en-US" sz="2400" dirty="0">
                <a:latin typeface="Times New Roman" pitchFamily="18" charset="0"/>
                <a:cs typeface="Times New Roman" pitchFamily="18" charset="0"/>
              </a:rPr>
              <a:t>That means as long as you download music, movies etc. worth less than or equal to </a:t>
            </a:r>
            <a:r>
              <a:rPr lang="en-US" sz="2400" dirty="0" smtClean="0">
                <a:latin typeface="Times New Roman" pitchFamily="18" charset="0"/>
                <a:cs typeface="Times New Roman" pitchFamily="18" charset="0"/>
              </a:rPr>
              <a:t>50GB </a:t>
            </a:r>
            <a:r>
              <a:rPr lang="en-US" sz="2400" dirty="0">
                <a:latin typeface="Times New Roman" pitchFamily="18" charset="0"/>
                <a:cs typeface="Times New Roman" pitchFamily="18" charset="0"/>
              </a:rPr>
              <a:t>then you’ll get bill of $</a:t>
            </a:r>
            <a:r>
              <a:rPr lang="en-US" sz="2400" dirty="0" smtClean="0">
                <a:latin typeface="Times New Roman" pitchFamily="18" charset="0"/>
                <a:cs typeface="Times New Roman" pitchFamily="18" charset="0"/>
              </a:rPr>
              <a:t>50 </a:t>
            </a:r>
            <a:r>
              <a:rPr lang="en-US" sz="2400" dirty="0">
                <a:latin typeface="Times New Roman" pitchFamily="18" charset="0"/>
                <a:cs typeface="Times New Roman" pitchFamily="18" charset="0"/>
              </a:rPr>
              <a:t>but if you download more files above 2GB quota, then company will charge you </a:t>
            </a:r>
            <a:r>
              <a:rPr lang="en-US" sz="2400" dirty="0" smtClean="0">
                <a:latin typeface="Times New Roman" pitchFamily="18" charset="0"/>
                <a:cs typeface="Times New Roman" pitchFamily="18" charset="0"/>
              </a:rPr>
              <a:t>$1 </a:t>
            </a:r>
            <a:r>
              <a:rPr lang="en-US" sz="2400" dirty="0">
                <a:latin typeface="Times New Roman" pitchFamily="18" charset="0"/>
                <a:cs typeface="Times New Roman" pitchFamily="18" charset="0"/>
              </a:rPr>
              <a:t>per MB of extra download</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Under Kyoto Protocol, each Annex-B country is given emission target “quota” (Kyoto Units</a:t>
            </a:r>
            <a:r>
              <a:rPr lang="en-US" sz="2400" dirty="0" smtClean="0">
                <a:latin typeface="Times New Roman" pitchFamily="18" charset="0"/>
                <a:cs typeface="Times New Roman" pitchFamily="18" charset="0"/>
              </a:rPr>
              <a:t>).</a:t>
            </a:r>
          </a:p>
          <a:p>
            <a:r>
              <a:rPr lang="en-US" sz="2400" dirty="0"/>
              <a:t>For example, for the year 2009, Australia’s allowed quota was 2,957,579,143 Kyoto units. (each unit is equivalent to 1 ton of carbon dioxide</a:t>
            </a:r>
            <a:r>
              <a:rPr lang="en-US" sz="2400" dirty="0" smtClean="0"/>
              <a:t>).</a:t>
            </a:r>
          </a:p>
          <a:p>
            <a:endParaRPr lang="en-US" sz="2400" dirty="0"/>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792162"/>
          </a:xfrm>
          <a:solidFill>
            <a:schemeClr val="accent6">
              <a:lumMod val="20000"/>
              <a:lumOff val="80000"/>
            </a:schemeClr>
          </a:solidFill>
        </p:spPr>
        <p:txBody>
          <a:bodyPr>
            <a:noAutofit/>
          </a:bodyPr>
          <a:lstStyle/>
          <a:p>
            <a:r>
              <a:rPr lang="en-US" sz="3200" b="1" dirty="0" smtClean="0"/>
              <a:t>What is “common but differentiated responsibilities”?</a:t>
            </a:r>
            <a:endParaRPr lang="en-US" sz="3200" dirty="0"/>
          </a:p>
        </p:txBody>
      </p:sp>
      <p:sp>
        <p:nvSpPr>
          <p:cNvPr id="3" name="Content Placeholder 2"/>
          <p:cNvSpPr>
            <a:spLocks noGrp="1"/>
          </p:cNvSpPr>
          <p:nvPr>
            <p:ph idx="1"/>
          </p:nvPr>
        </p:nvSpPr>
        <p:spPr>
          <a:xfrm>
            <a:off x="228600" y="1143000"/>
            <a:ext cx="8915400" cy="4953000"/>
          </a:xfrm>
          <a:solidFill>
            <a:schemeClr val="accent5">
              <a:lumMod val="20000"/>
              <a:lumOff val="80000"/>
            </a:schemeClr>
          </a:solidFill>
        </p:spPr>
        <p:txBody>
          <a:bodyPr>
            <a:normAutofit fontScale="40000" lnSpcReduction="20000"/>
          </a:bodyPr>
          <a:lstStyle/>
          <a:p>
            <a:r>
              <a:rPr lang="en-US" sz="4500" b="1" dirty="0" smtClean="0">
                <a:solidFill>
                  <a:schemeClr val="accent2"/>
                </a:solidFill>
              </a:rPr>
              <a:t>The developed countries such as US,UK have already polluted the atmosphere with greenhouse gases (GHGs) through industrialization. So they’re the one who created/started global warming and all the mess.</a:t>
            </a:r>
          </a:p>
          <a:p>
            <a:endParaRPr lang="en-US" sz="4500" b="1" dirty="0" smtClean="0">
              <a:solidFill>
                <a:schemeClr val="accent2"/>
              </a:solidFill>
            </a:endParaRPr>
          </a:p>
          <a:p>
            <a:r>
              <a:rPr lang="en-US" sz="4500" b="1" dirty="0" smtClean="0">
                <a:solidFill>
                  <a:schemeClr val="accent2"/>
                </a:solidFill>
              </a:rPr>
              <a:t>While Developing countries (India and Brazil) have started polluting the world only recently.</a:t>
            </a:r>
          </a:p>
          <a:p>
            <a:endParaRPr lang="en-US" sz="4500" b="1" dirty="0" smtClean="0">
              <a:solidFill>
                <a:schemeClr val="accent2"/>
              </a:solidFill>
            </a:endParaRPr>
          </a:p>
          <a:p>
            <a:r>
              <a:rPr lang="en-US" sz="4500" b="1" dirty="0" smtClean="0">
                <a:solidFill>
                  <a:schemeClr val="accent2"/>
                </a:solidFill>
              </a:rPr>
              <a:t>Therefore, the developing countries such as India, Brazil should share less of the burden of lowering overall emissions.</a:t>
            </a:r>
          </a:p>
          <a:p>
            <a:endParaRPr lang="en-US" sz="4500" b="1" dirty="0" smtClean="0">
              <a:solidFill>
                <a:schemeClr val="accent2"/>
              </a:solidFill>
            </a:endParaRPr>
          </a:p>
          <a:p>
            <a:r>
              <a:rPr lang="en-US" sz="4500" b="1" dirty="0" smtClean="0">
                <a:solidFill>
                  <a:schemeClr val="accent2"/>
                </a:solidFill>
              </a:rPr>
              <a:t>And Developed countries (US,UK) should bear more responsibility in fixing this global warming mess etc. because they’re the one more responsible for it.</a:t>
            </a:r>
          </a:p>
          <a:p>
            <a:endParaRPr lang="en-US" sz="4500" b="1" dirty="0" smtClean="0">
              <a:solidFill>
                <a:schemeClr val="accent2"/>
              </a:solidFill>
            </a:endParaRPr>
          </a:p>
          <a:p>
            <a:r>
              <a:rPr lang="en-US" sz="4500" b="1" dirty="0" smtClean="0">
                <a:solidFill>
                  <a:schemeClr val="accent2"/>
                </a:solidFill>
              </a:rPr>
              <a:t>So, while it is the “Common” responsibility of every nation of this world, to reduce Green house gas emission, but there should be some difference between the responsibility given to developed countries and developing countries.</a:t>
            </a:r>
          </a:p>
          <a:p>
            <a:endParaRPr lang="en-US" sz="4500" b="1" dirty="0" smtClean="0">
              <a:solidFill>
                <a:schemeClr val="accent2"/>
              </a:solidFill>
            </a:endParaRPr>
          </a:p>
          <a:p>
            <a:r>
              <a:rPr lang="en-US" sz="4500" b="1" dirty="0" smtClean="0">
                <a:solidFill>
                  <a:schemeClr val="accent2"/>
                </a:solidFill>
              </a:rPr>
              <a:t>Kyoto Protocol follows that principle and assigns separate responsibilities to the countries.</a:t>
            </a:r>
          </a:p>
          <a:p>
            <a:endParaRPr lang="en-US" dirty="0">
              <a:solidFill>
                <a:schemeClr val="accent2"/>
              </a:solidFill>
            </a:endParaRPr>
          </a:p>
        </p:txBody>
      </p:sp>
    </p:spTree>
    <p:extLst>
      <p:ext uri="{BB962C8B-B14F-4D97-AF65-F5344CB8AC3E}">
        <p14:creationId xmlns="" xmlns:p14="http://schemas.microsoft.com/office/powerpoint/2010/main" val="641401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3215</Words>
  <Application>Microsoft Office PowerPoint</Application>
  <PresentationFormat>On-screen Show (4:3)</PresentationFormat>
  <Paragraphs>242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This page is intentionally left blank.</vt:lpstr>
      <vt:lpstr>Pathway from Rio(1992) to Kyoto(1997)to Bonn(2017)</vt:lpstr>
      <vt:lpstr>Slide 3</vt:lpstr>
      <vt:lpstr>Slide 4</vt:lpstr>
      <vt:lpstr>What is Conference of the Parties (COP)???? </vt:lpstr>
      <vt:lpstr>Slide 6</vt:lpstr>
      <vt:lpstr>Milestone Achievement </vt:lpstr>
      <vt:lpstr>Kyoto protocol: Explanation with Example  </vt:lpstr>
      <vt:lpstr>What is “common but differentiated responsibilities”?</vt:lpstr>
      <vt:lpstr>Slide 10</vt:lpstr>
      <vt:lpstr>Emissions Trading / Carbon Trading</vt:lpstr>
      <vt:lpstr>2 Clean Development Mechanism (CDM</vt:lpstr>
      <vt:lpstr>Joint Implementation (JI)</vt:lpstr>
      <vt:lpstr>Why USA did not ratify Kyoto Protocol</vt:lpstr>
      <vt:lpstr>United States</vt:lpstr>
      <vt:lpstr>Canada Quits Kyoto protocol</vt:lpstr>
      <vt:lpstr>European Union (EU</vt:lpstr>
      <vt:lpstr>Alliance of Small Island State (AOSIS)</vt:lpstr>
      <vt:lpstr>The Kyoto mechanisms </vt:lpstr>
      <vt:lpstr>Key Players in climate change</vt:lpstr>
      <vt:lpstr>Slide 21</vt:lpstr>
      <vt:lpstr>Slide 22</vt:lpstr>
      <vt:lpstr>BASIC Countries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Kigali Agreement </vt:lpstr>
      <vt:lpstr>Flashpoints of Kigali Agreement </vt:lpstr>
      <vt:lpstr>Slide 38</vt:lpstr>
      <vt:lpstr>Harmful HFCs </vt:lpstr>
      <vt:lpstr> Detour from Paris agreement</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Satyanarayan Shashtri</dc:creator>
  <cp:lastModifiedBy>Satyanarayan Shashtri</cp:lastModifiedBy>
  <cp:revision>11</cp:revision>
  <dcterms:created xsi:type="dcterms:W3CDTF">2018-09-07T03:14:28Z</dcterms:created>
  <dcterms:modified xsi:type="dcterms:W3CDTF">2018-09-08T04:15:18Z</dcterms:modified>
</cp:coreProperties>
</file>