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81" r:id="rId3"/>
    <p:sldId id="282" r:id="rId4"/>
    <p:sldId id="280"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7" r:id="rId19"/>
    <p:sldId id="271" r:id="rId20"/>
    <p:sldId id="266" r:id="rId21"/>
    <p:sldId id="272" r:id="rId22"/>
    <p:sldId id="273" r:id="rId23"/>
    <p:sldId id="274" r:id="rId24"/>
    <p:sldId id="275" r:id="rId25"/>
    <p:sldId id="276" r:id="rId26"/>
    <p:sldId id="283" r:id="rId27"/>
    <p:sldId id="285" r:id="rId28"/>
    <p:sldId id="290" r:id="rId29"/>
    <p:sldId id="286" r:id="rId30"/>
    <p:sldId id="287" r:id="rId31"/>
    <p:sldId id="288" r:id="rId32"/>
    <p:sldId id="289" r:id="rId33"/>
    <p:sldId id="291"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3/23/2022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3/23/2022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smtClean="0"/>
              <a:t>Lecture 7: </a:t>
            </a:r>
            <a:r>
              <a:rPr lang="en-US" b="1" dirty="0" smtClean="0"/>
              <a:t>Architecture </a:t>
            </a:r>
            <a:r>
              <a:rPr lang="en-US" b="1" dirty="0"/>
              <a:t>of climate change policy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80606" y="1841863"/>
            <a:ext cx="8229599" cy="3709851"/>
          </a:xfrm>
          <a:prstGeom prst="rect">
            <a:avLst/>
          </a:prstGeom>
        </p:spPr>
      </p:pic>
    </p:spTree>
    <p:extLst>
      <p:ext uri="{BB962C8B-B14F-4D97-AF65-F5344CB8AC3E}">
        <p14:creationId xmlns:p14="http://schemas.microsoft.com/office/powerpoint/2010/main" val="144934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6855" y="-1"/>
            <a:ext cx="10815145" cy="5904411"/>
          </a:xfrm>
          <a:prstGeom prst="rect">
            <a:avLst/>
          </a:prstGeom>
        </p:spPr>
      </p:pic>
    </p:spTree>
    <p:extLst>
      <p:ext uri="{BB962C8B-B14F-4D97-AF65-F5344CB8AC3E}">
        <p14:creationId xmlns:p14="http://schemas.microsoft.com/office/powerpoint/2010/main" val="98100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726" y="-1"/>
            <a:ext cx="10502537" cy="5930537"/>
          </a:xfrm>
          <a:prstGeom prst="rect">
            <a:avLst/>
          </a:prstGeom>
        </p:spPr>
      </p:pic>
    </p:spTree>
    <p:extLst>
      <p:ext uri="{BB962C8B-B14F-4D97-AF65-F5344CB8AC3E}">
        <p14:creationId xmlns:p14="http://schemas.microsoft.com/office/powerpoint/2010/main" val="33303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79" y="0"/>
            <a:ext cx="10579312" cy="6061166"/>
          </a:xfrm>
          <a:prstGeom prst="rect">
            <a:avLst/>
          </a:prstGeom>
        </p:spPr>
      </p:pic>
    </p:spTree>
    <p:extLst>
      <p:ext uri="{BB962C8B-B14F-4D97-AF65-F5344CB8AC3E}">
        <p14:creationId xmlns:p14="http://schemas.microsoft.com/office/powerpoint/2010/main" val="297193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4814" y="0"/>
            <a:ext cx="10669952" cy="5943600"/>
          </a:xfrm>
          <a:prstGeom prst="rect">
            <a:avLst/>
          </a:prstGeom>
        </p:spPr>
      </p:pic>
    </p:spTree>
    <p:extLst>
      <p:ext uri="{BB962C8B-B14F-4D97-AF65-F5344CB8AC3E}">
        <p14:creationId xmlns:p14="http://schemas.microsoft.com/office/powerpoint/2010/main" val="1778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14400" y="152401"/>
            <a:ext cx="1049983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200" b="1" dirty="0">
                <a:latin typeface="Arial" charset="0"/>
                <a:ea typeface="ＭＳ Ｐゴシック" charset="0"/>
              </a:rPr>
              <a:t>The Kyoto Protocol - background</a:t>
            </a:r>
          </a:p>
        </p:txBody>
      </p:sp>
      <p:sp>
        <p:nvSpPr>
          <p:cNvPr id="2053" name="Text Box 5"/>
          <p:cNvSpPr txBox="1">
            <a:spLocks noChangeArrowheads="1"/>
          </p:cNvSpPr>
          <p:nvPr/>
        </p:nvSpPr>
        <p:spPr bwMode="auto">
          <a:xfrm>
            <a:off x="1058091" y="757646"/>
            <a:ext cx="10855235"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b="1" dirty="0"/>
              <a:t>1992:  UN Framework Convention on Climate Change </a:t>
            </a:r>
          </a:p>
          <a:p>
            <a:pPr eaLnBrk="1" hangingPunct="1"/>
            <a:endParaRPr lang="en-US" altLang="en-US" dirty="0"/>
          </a:p>
          <a:p>
            <a:pPr eaLnBrk="1" hangingPunct="1">
              <a:buFont typeface="Arial" pitchFamily="34" charset="0"/>
              <a:buChar char="•"/>
            </a:pPr>
            <a:r>
              <a:rPr lang="en-US" altLang="en-US" dirty="0"/>
              <a:t> </a:t>
            </a:r>
            <a:r>
              <a:rPr lang="en-US" altLang="en-US" sz="2000" dirty="0" smtClean="0"/>
              <a:t>recognized </a:t>
            </a:r>
            <a:r>
              <a:rPr lang="en-US" altLang="en-US" sz="2000" dirty="0"/>
              <a:t>there is a problem:  CO2 emissions are warming the planet</a:t>
            </a:r>
          </a:p>
          <a:p>
            <a:pPr eaLnBrk="1" hangingPunct="1"/>
            <a:endParaRPr lang="en-US" altLang="en-US" sz="2000" dirty="0"/>
          </a:p>
          <a:p>
            <a:pPr eaLnBrk="1" hangingPunct="1">
              <a:buFont typeface="Arial" pitchFamily="34" charset="0"/>
              <a:buChar char="•"/>
            </a:pPr>
            <a:r>
              <a:rPr lang="en-US" altLang="en-US" sz="2000" dirty="0"/>
              <a:t> </a:t>
            </a:r>
            <a:r>
              <a:rPr lang="en-US" altLang="en-US" sz="2000" dirty="0" smtClean="0"/>
              <a:t>stabilize </a:t>
            </a:r>
            <a:r>
              <a:rPr lang="en-US" altLang="en-US" sz="2000" dirty="0"/>
              <a:t>CO2 at "at a level that would prevent </a:t>
            </a:r>
            <a:r>
              <a:rPr lang="en-US" altLang="en-US" sz="2000" i="1" dirty="0">
                <a:solidFill>
                  <a:srgbClr val="FF0000"/>
                </a:solidFill>
              </a:rPr>
              <a:t>dangerous </a:t>
            </a:r>
            <a:r>
              <a:rPr lang="en-US" altLang="en-US" sz="2000" i="1" dirty="0" smtClean="0">
                <a:solidFill>
                  <a:srgbClr val="FF0000"/>
                </a:solidFill>
              </a:rPr>
              <a:t> </a:t>
            </a:r>
            <a:r>
              <a:rPr lang="en-US" altLang="en-US" sz="2000" dirty="0" smtClean="0"/>
              <a:t> </a:t>
            </a:r>
            <a:r>
              <a:rPr lang="en-US" altLang="en-US" sz="2000" dirty="0"/>
              <a:t>anthropogenic (human induced) interference with the climate system.</a:t>
            </a:r>
            <a:r>
              <a:rPr lang="ja-JP" altLang="en-US" sz="2000" dirty="0"/>
              <a:t>“</a:t>
            </a:r>
            <a:endParaRPr lang="en-US" altLang="ja-JP" sz="2000" dirty="0"/>
          </a:p>
          <a:p>
            <a:pPr eaLnBrk="1" hangingPunct="1"/>
            <a:r>
              <a:rPr lang="en-US" altLang="ja-JP" sz="2000" dirty="0"/>
              <a:t>	</a:t>
            </a:r>
            <a:r>
              <a:rPr lang="en-US" altLang="ja-JP" sz="2000" dirty="0" smtClean="0"/>
              <a:t>goals</a:t>
            </a:r>
            <a:r>
              <a:rPr lang="en-US" altLang="ja-JP" sz="2000" dirty="0"/>
              <a:t>:  	1) ensure that ecosystems can adapt to climate change</a:t>
            </a:r>
          </a:p>
          <a:p>
            <a:pPr eaLnBrk="1" hangingPunct="1"/>
            <a:r>
              <a:rPr lang="en-US" altLang="ja-JP" sz="2000" dirty="0"/>
              <a:t>			2) make sure that food production not threatened</a:t>
            </a:r>
          </a:p>
          <a:p>
            <a:pPr eaLnBrk="1" hangingPunct="1"/>
            <a:r>
              <a:rPr lang="en-US" altLang="ja-JP" sz="2000" dirty="0"/>
              <a:t>			3) allow sustainable economic </a:t>
            </a:r>
            <a:r>
              <a:rPr lang="en-US" altLang="ja-JP" sz="2000" dirty="0" smtClean="0"/>
              <a:t>development</a:t>
            </a:r>
            <a:endParaRPr lang="en-US" altLang="en-US" sz="2000" dirty="0"/>
          </a:p>
          <a:p>
            <a:pPr eaLnBrk="1" hangingPunct="1">
              <a:buFont typeface="Arial" pitchFamily="34" charset="0"/>
              <a:buChar char="•"/>
            </a:pPr>
            <a:r>
              <a:rPr lang="en-US" altLang="en-US" sz="2000" dirty="0"/>
              <a:t> </a:t>
            </a:r>
            <a:r>
              <a:rPr lang="en-US" altLang="en-US" sz="2000" dirty="0" smtClean="0"/>
              <a:t>requires </a:t>
            </a:r>
            <a:r>
              <a:rPr lang="en-US" altLang="en-US" sz="2000" dirty="0"/>
              <a:t>precise and regularly updated inventories of greenhouse gas </a:t>
            </a:r>
            <a:r>
              <a:rPr lang="en-US" altLang="en-US" sz="2000" dirty="0" smtClean="0"/>
              <a:t> </a:t>
            </a:r>
            <a:r>
              <a:rPr lang="en-US" altLang="en-US" sz="2000" dirty="0"/>
              <a:t>emissions from </a:t>
            </a:r>
            <a:r>
              <a:rPr lang="en-US" altLang="en-US" sz="2000" dirty="0" smtClean="0"/>
              <a:t> industrialized </a:t>
            </a:r>
            <a:r>
              <a:rPr lang="en-US" altLang="en-US" sz="2000" dirty="0"/>
              <a:t>countries</a:t>
            </a:r>
          </a:p>
          <a:p>
            <a:pPr eaLnBrk="1" hangingPunct="1"/>
            <a:endParaRPr lang="en-US" altLang="en-US" sz="2000" dirty="0"/>
          </a:p>
          <a:p>
            <a:pPr eaLnBrk="1" hangingPunct="1">
              <a:buFont typeface="Arial" pitchFamily="34" charset="0"/>
              <a:buChar char="•"/>
            </a:pPr>
            <a:r>
              <a:rPr lang="en-US" altLang="en-US" sz="2000" dirty="0" smtClean="0"/>
              <a:t>"</a:t>
            </a:r>
            <a:r>
              <a:rPr lang="en-US" altLang="en-US" sz="2000" dirty="0"/>
              <a:t>Parties to the Convention</a:t>
            </a:r>
            <a:r>
              <a:rPr lang="ja-JP" altLang="en-US" sz="2000" dirty="0"/>
              <a:t>“</a:t>
            </a:r>
            <a:r>
              <a:rPr lang="en-US" altLang="ja-JP" sz="2000" dirty="0"/>
              <a:t> agree to develop national programs </a:t>
            </a:r>
            <a:r>
              <a:rPr lang="en-US" altLang="en-US" sz="2000" dirty="0" smtClean="0"/>
              <a:t> </a:t>
            </a:r>
            <a:r>
              <a:rPr lang="en-US" altLang="en-US" sz="2000" dirty="0"/>
              <a:t>to slow climate change; meet at “Conference of Parties” (COP’s</a:t>
            </a:r>
            <a:r>
              <a:rPr lang="en-US" altLang="en-US" sz="2000" dirty="0" smtClean="0"/>
              <a:t>); </a:t>
            </a:r>
            <a:r>
              <a:rPr lang="en-US" altLang="en-US" sz="2000" dirty="0"/>
              <a:t>where binding international treaties (i.e. Kyoto) can be </a:t>
            </a:r>
            <a:r>
              <a:rPr lang="en-US" altLang="en-US" sz="2000" dirty="0" smtClean="0"/>
              <a:t>made</a:t>
            </a:r>
            <a:endParaRPr lang="en-US" altLang="en-US" sz="2000" dirty="0"/>
          </a:p>
          <a:p>
            <a:pPr eaLnBrk="1" hangingPunct="1">
              <a:buFont typeface="Arial" pitchFamily="34" charset="0"/>
              <a:buChar char="•"/>
            </a:pPr>
            <a:r>
              <a:rPr lang="en-US" altLang="en-US" sz="2000" dirty="0"/>
              <a:t> </a:t>
            </a:r>
            <a:r>
              <a:rPr lang="en-US" altLang="en-US" sz="2000" dirty="0" smtClean="0"/>
              <a:t>establishes </a:t>
            </a:r>
            <a:r>
              <a:rPr lang="en-US" altLang="en-US" sz="2000" dirty="0"/>
              <a:t>a "framework" document -- something to be amended </a:t>
            </a:r>
          </a:p>
          <a:p>
            <a:pPr eaLnBrk="1" hangingPunct="1"/>
            <a:r>
              <a:rPr lang="en-US" altLang="en-US" sz="2000" dirty="0"/>
              <a:t>	  or augmented over time</a:t>
            </a:r>
          </a:p>
          <a:p>
            <a:pPr eaLnBrk="1" hangingPunct="1"/>
            <a:r>
              <a:rPr lang="en-US" altLang="en-US" sz="2000" dirty="0"/>
              <a:t>	</a:t>
            </a:r>
          </a:p>
        </p:txBody>
      </p:sp>
    </p:spTree>
    <p:extLst>
      <p:ext uri="{BB962C8B-B14F-4D97-AF65-F5344CB8AC3E}">
        <p14:creationId xmlns:p14="http://schemas.microsoft.com/office/powerpoint/2010/main" val="373143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425826" y="170192"/>
            <a:ext cx="541337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Arial" charset="0"/>
                <a:ea typeface="ＭＳ Ｐゴシック" charset="0"/>
              </a:rPr>
              <a:t>The Kyoto Protocol - background</a:t>
            </a:r>
          </a:p>
        </p:txBody>
      </p:sp>
      <p:sp>
        <p:nvSpPr>
          <p:cNvPr id="2053" name="Text Box 5"/>
          <p:cNvSpPr txBox="1">
            <a:spLocks noChangeArrowheads="1"/>
          </p:cNvSpPr>
          <p:nvPr/>
        </p:nvSpPr>
        <p:spPr bwMode="auto">
          <a:xfrm>
            <a:off x="1854925" y="814552"/>
            <a:ext cx="10126867"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dirty="0"/>
              <a:t>1992:  UN Framework Convention on Climate Change  </a:t>
            </a:r>
            <a:endParaRPr lang="en-US" altLang="en-US" sz="2000" b="1" dirty="0" smtClean="0"/>
          </a:p>
          <a:p>
            <a:pPr algn="ctr" eaLnBrk="1" hangingPunct="1"/>
            <a:r>
              <a:rPr lang="en-US" altLang="en-US" sz="2000" dirty="0" smtClean="0"/>
              <a:t>places </a:t>
            </a:r>
            <a:r>
              <a:rPr lang="en-US" altLang="en-US" sz="2000" dirty="0"/>
              <a:t>the heaviest burden for fighting climate change on industrialized nations</a:t>
            </a:r>
          </a:p>
          <a:p>
            <a:pPr algn="ctr" eaLnBrk="1" hangingPunct="1"/>
            <a:r>
              <a:rPr lang="en-US" altLang="en-US" sz="2000" dirty="0"/>
              <a:t>		Annex 1:  industrialized economies and economies in transition</a:t>
            </a:r>
          </a:p>
          <a:p>
            <a:pPr algn="ctr" eaLnBrk="1" hangingPunct="1"/>
            <a:r>
              <a:rPr lang="en-US" altLang="en-US" sz="2000" dirty="0"/>
              <a:t>		Annex 2:  the richest Annex 1 countries</a:t>
            </a:r>
          </a:p>
          <a:p>
            <a:pPr algn="ctr" eaLnBrk="1" hangingPunct="1"/>
            <a:r>
              <a:rPr lang="en-US" altLang="en-US" sz="2000" dirty="0"/>
              <a:t>		(aka the Organization for Economic Cooperation and Development (OECD))</a:t>
            </a:r>
          </a:p>
          <a:p>
            <a:pPr algn="ctr" eaLnBrk="1" hangingPunct="1"/>
            <a:endParaRPr lang="en-US" altLang="en-US" sz="2000" dirty="0"/>
          </a:p>
          <a:p>
            <a:pPr algn="ctr" eaLnBrk="1" hangingPunct="1"/>
            <a:r>
              <a:rPr lang="en-US" altLang="en-US" sz="2000" dirty="0"/>
              <a:t>	- general target:  collectively reduce emissions to 1990 levels by 2000</a:t>
            </a:r>
          </a:p>
          <a:p>
            <a:pPr algn="ctr" eaLnBrk="1" hangingPunct="1"/>
            <a:r>
              <a:rPr lang="en-US" altLang="en-US" sz="2000" dirty="0"/>
              <a:t>		(but no mechanisms, enforcement proposed)</a:t>
            </a:r>
          </a:p>
          <a:p>
            <a:pPr algn="ctr" eaLnBrk="1" hangingPunct="1"/>
            <a:endParaRPr lang="en-US" altLang="en-US" sz="2000" dirty="0"/>
          </a:p>
          <a:p>
            <a:pPr algn="ctr" eaLnBrk="1" hangingPunct="1"/>
            <a:r>
              <a:rPr lang="en-US" altLang="en-US" sz="2000" dirty="0"/>
              <a:t>	- support developing countries’ climate change activities (granting body)</a:t>
            </a:r>
          </a:p>
          <a:p>
            <a:pPr algn="ctr" eaLnBrk="1" hangingPunct="1"/>
            <a:endParaRPr lang="en-US" altLang="en-US" sz="2000" dirty="0"/>
          </a:p>
          <a:p>
            <a:pPr algn="ctr" eaLnBrk="1" hangingPunct="1"/>
            <a:r>
              <a:rPr lang="en-US" altLang="en-US" sz="2000" dirty="0"/>
              <a:t>	- developing countries</a:t>
            </a:r>
            <a:r>
              <a:rPr lang="ja-JP" altLang="en-US" sz="2000" dirty="0"/>
              <a:t>’</a:t>
            </a:r>
            <a:r>
              <a:rPr lang="en-US" altLang="ja-JP" sz="2000" dirty="0"/>
              <a:t> emissions will grow before they shrink</a:t>
            </a:r>
          </a:p>
          <a:p>
            <a:pPr algn="ctr" eaLnBrk="1" hangingPunct="1"/>
            <a:endParaRPr lang="en-US" altLang="en-US" sz="2000" dirty="0"/>
          </a:p>
          <a:p>
            <a:pPr algn="ctr" eaLnBrk="1" hangingPunct="1"/>
            <a:r>
              <a:rPr lang="en-US" altLang="en-US" sz="2000" dirty="0"/>
              <a:t>	- developing countries will have largest climate change impacts; work to mitigate</a:t>
            </a:r>
          </a:p>
          <a:p>
            <a:pPr eaLnBrk="1" hangingPunct="1"/>
            <a:endParaRPr lang="en-US" altLang="en-US" sz="2000" dirty="0"/>
          </a:p>
        </p:txBody>
      </p:sp>
    </p:spTree>
    <p:extLst>
      <p:ext uri="{BB962C8B-B14F-4D97-AF65-F5344CB8AC3E}">
        <p14:creationId xmlns:p14="http://schemas.microsoft.com/office/powerpoint/2010/main" val="2269909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082566" y="1219200"/>
            <a:ext cx="10310647"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dirty="0"/>
              <a:t>Dec 1-11, 1997:  representatives from 160 countries agreed to enter into</a:t>
            </a:r>
          </a:p>
          <a:p>
            <a:pPr algn="ctr" eaLnBrk="1" hangingPunct="1"/>
            <a:r>
              <a:rPr lang="en-US" altLang="en-US" sz="2400" dirty="0"/>
              <a:t>	binding limits on emissions of greenhouse gases</a:t>
            </a:r>
          </a:p>
          <a:p>
            <a:pPr algn="ctr" eaLnBrk="1" hangingPunct="1"/>
            <a:endParaRPr lang="en-US" altLang="en-US" sz="2400" dirty="0"/>
          </a:p>
          <a:p>
            <a:pPr algn="ctr" eaLnBrk="1" hangingPunct="1"/>
            <a:r>
              <a:rPr lang="en-US" altLang="en-US" sz="2400" dirty="0">
                <a:solidFill>
                  <a:srgbClr val="FF0000"/>
                </a:solidFill>
              </a:rPr>
              <a:t>TARGETS</a:t>
            </a:r>
            <a:r>
              <a:rPr lang="en-US" altLang="en-US" sz="2400" dirty="0"/>
              <a:t>:</a:t>
            </a:r>
          </a:p>
          <a:p>
            <a:pPr algn="ctr" eaLnBrk="1" hangingPunct="1"/>
            <a:r>
              <a:rPr lang="en-US" altLang="en-US" sz="2400" dirty="0"/>
              <a:t>Total:  reduce developed nation emissions to 5% below 1990 levels during</a:t>
            </a:r>
          </a:p>
          <a:p>
            <a:pPr algn="ctr" eaLnBrk="1" hangingPunct="1"/>
            <a:r>
              <a:rPr lang="en-US" altLang="en-US" sz="2400" dirty="0"/>
              <a:t>	</a:t>
            </a:r>
            <a:r>
              <a:rPr lang="ja-JP" altLang="en-US" sz="2400" dirty="0"/>
              <a:t>“</a:t>
            </a:r>
            <a:r>
              <a:rPr lang="en-US" altLang="ja-JP" sz="2400" dirty="0"/>
              <a:t>commitment period</a:t>
            </a:r>
            <a:r>
              <a:rPr lang="ja-JP" altLang="en-US" sz="2400" dirty="0"/>
              <a:t>”</a:t>
            </a:r>
            <a:r>
              <a:rPr lang="en-US" altLang="ja-JP" sz="2400" dirty="0"/>
              <a:t> 2008-2012</a:t>
            </a:r>
          </a:p>
          <a:p>
            <a:pPr algn="ctr" eaLnBrk="1" hangingPunct="1"/>
            <a:r>
              <a:rPr lang="en-US" altLang="en-US" sz="2400" dirty="0"/>
              <a:t>	(most countries need -18% reduction in BAU by 2008)</a:t>
            </a:r>
          </a:p>
          <a:p>
            <a:pPr algn="ctr" eaLnBrk="1" hangingPunct="1"/>
            <a:endParaRPr lang="en-US" altLang="en-US" sz="2400" dirty="0"/>
          </a:p>
          <a:p>
            <a:pPr algn="ctr" eaLnBrk="1" hangingPunct="1"/>
            <a:r>
              <a:rPr lang="en-US" altLang="en-US" sz="2400" dirty="0"/>
              <a:t>37 industrialized nations and the EU subject to binding emissions targets</a:t>
            </a:r>
          </a:p>
          <a:p>
            <a:pPr algn="ctr" eaLnBrk="1" hangingPunct="1"/>
            <a:endParaRPr lang="en-US" altLang="en-US" sz="2400" dirty="0"/>
          </a:p>
          <a:p>
            <a:pPr algn="ctr" eaLnBrk="1" hangingPunct="1"/>
            <a:r>
              <a:rPr lang="en-US" altLang="en-US" sz="2400" dirty="0"/>
              <a:t>Greenhouse gases:  CO2, CH4, N2O, HFCs, PFCs, and SF6</a:t>
            </a:r>
          </a:p>
          <a:p>
            <a:pPr algn="ctr" eaLnBrk="1" hangingPunct="1"/>
            <a:endParaRPr lang="en-US" altLang="en-US" sz="2400" dirty="0"/>
          </a:p>
          <a:p>
            <a:pPr algn="ctr" eaLnBrk="1" hangingPunct="1"/>
            <a:endParaRPr lang="en-US" altLang="en-US" dirty="0"/>
          </a:p>
          <a:p>
            <a:pPr algn="ctr" eaLnBrk="1" hangingPunct="1"/>
            <a:endParaRPr lang="en-US" altLang="en-US" dirty="0"/>
          </a:p>
          <a:p>
            <a:pPr algn="ctr" eaLnBrk="1" hangingPunct="1"/>
            <a:endParaRPr lang="en-US" altLang="en-US" dirty="0"/>
          </a:p>
          <a:p>
            <a:pPr algn="ctr" eaLnBrk="1" hangingPunct="1"/>
            <a:endParaRPr lang="en-US" altLang="en-US" dirty="0"/>
          </a:p>
          <a:p>
            <a:pPr algn="ctr" eaLnBrk="1" hangingPunct="1"/>
            <a:endParaRPr lang="en-US" altLang="en-US" dirty="0"/>
          </a:p>
          <a:p>
            <a:pPr algn="ctr" eaLnBrk="1" hangingPunct="1"/>
            <a:endParaRPr lang="en-US" altLang="en-US" dirty="0"/>
          </a:p>
        </p:txBody>
      </p:sp>
      <p:sp>
        <p:nvSpPr>
          <p:cNvPr id="4" name="Text Box 4"/>
          <p:cNvSpPr txBox="1">
            <a:spLocks noChangeArrowheads="1"/>
          </p:cNvSpPr>
          <p:nvPr/>
        </p:nvSpPr>
        <p:spPr bwMode="auto">
          <a:xfrm>
            <a:off x="2501463" y="369889"/>
            <a:ext cx="855542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200" dirty="0">
                <a:latin typeface="Arial" charset="0"/>
                <a:ea typeface="ＭＳ Ｐゴシック" charset="0"/>
              </a:rPr>
              <a:t>The Kyoto Protocol</a:t>
            </a:r>
          </a:p>
        </p:txBody>
      </p:sp>
    </p:spTree>
    <p:extLst>
      <p:ext uri="{BB962C8B-B14F-4D97-AF65-F5344CB8AC3E}">
        <p14:creationId xmlns:p14="http://schemas.microsoft.com/office/powerpoint/2010/main" val="1524344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481959" y="496888"/>
            <a:ext cx="9995338" cy="4585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dirty="0"/>
              <a:t>Three primary </a:t>
            </a:r>
            <a:r>
              <a:rPr lang="en-US" altLang="en-US" sz="3200" dirty="0" smtClean="0"/>
              <a:t>mechanisms</a:t>
            </a:r>
            <a:endParaRPr lang="en-US" altLang="en-US" sz="3200" dirty="0"/>
          </a:p>
          <a:p>
            <a:pPr eaLnBrk="1" hangingPunct="1">
              <a:buFontTx/>
              <a:buAutoNum type="arabicPeriod"/>
            </a:pPr>
            <a:r>
              <a:rPr lang="en-US" altLang="en-US" sz="2000" dirty="0"/>
              <a:t>Emissions trading</a:t>
            </a:r>
          </a:p>
          <a:p>
            <a:pPr eaLnBrk="1" hangingPunct="1"/>
            <a:r>
              <a:rPr lang="en-US" altLang="en-US" sz="2000" dirty="0"/>
              <a:t>	- trade carbon units between Annex 1 countries (flow is from countries with </a:t>
            </a:r>
          </a:p>
          <a:p>
            <a:pPr eaLnBrk="1" hangingPunct="1"/>
            <a:r>
              <a:rPr lang="en-US" altLang="en-US" sz="2000" dirty="0"/>
              <a:t>	  carbon credits to countries with carbon overshoots)</a:t>
            </a:r>
          </a:p>
          <a:p>
            <a:pPr eaLnBrk="1" hangingPunct="1"/>
            <a:r>
              <a:rPr lang="en-US" altLang="en-US" sz="2000" dirty="0"/>
              <a:t>	- example:  Europe</a:t>
            </a:r>
            <a:r>
              <a:rPr lang="ja-JP" altLang="en-US" sz="2000" dirty="0"/>
              <a:t>’</a:t>
            </a:r>
            <a:r>
              <a:rPr lang="en-US" altLang="ja-JP" sz="2000" dirty="0"/>
              <a:t>s Emissions Trading System (ETS), National Allocation Plans</a:t>
            </a:r>
          </a:p>
          <a:p>
            <a:pPr eaLnBrk="1" hangingPunct="1"/>
            <a:endParaRPr lang="en-US" altLang="en-US" sz="2000" dirty="0"/>
          </a:p>
          <a:p>
            <a:pPr eaLnBrk="1" hangingPunct="1">
              <a:buFontTx/>
              <a:buAutoNum type="arabicPeriod" startAt="2"/>
            </a:pPr>
            <a:r>
              <a:rPr lang="en-US" altLang="en-US" sz="2000" dirty="0"/>
              <a:t>Joint Implementation</a:t>
            </a:r>
          </a:p>
          <a:p>
            <a:pPr eaLnBrk="1" hangingPunct="1"/>
            <a:r>
              <a:rPr lang="en-US" altLang="en-US" sz="2000" dirty="0"/>
              <a:t>	- Annex 1 countries can invest in a emissions-reduction project in another</a:t>
            </a:r>
          </a:p>
          <a:p>
            <a:pPr eaLnBrk="1" hangingPunct="1"/>
            <a:r>
              <a:rPr lang="en-US" altLang="en-US" sz="2000" dirty="0"/>
              <a:t>	  Annex 1 country and receive emissions reduction units (ERU)</a:t>
            </a:r>
          </a:p>
          <a:p>
            <a:pPr eaLnBrk="1" hangingPunct="1"/>
            <a:r>
              <a:rPr lang="en-US" altLang="en-US" sz="2000" dirty="0"/>
              <a:t>	</a:t>
            </a:r>
          </a:p>
          <a:p>
            <a:pPr eaLnBrk="1" hangingPunct="1">
              <a:buFontTx/>
              <a:buAutoNum type="arabicPeriod" startAt="3"/>
            </a:pPr>
            <a:r>
              <a:rPr lang="en-US" altLang="en-US" sz="2000" dirty="0"/>
              <a:t>Clean Development Mechanism	</a:t>
            </a:r>
          </a:p>
          <a:p>
            <a:pPr eaLnBrk="1" hangingPunct="1"/>
            <a:r>
              <a:rPr lang="en-US" altLang="en-US" sz="2000" dirty="0"/>
              <a:t>	- Annex 1 countries receive ERUs for emissions reductions in developing countries</a:t>
            </a:r>
          </a:p>
          <a:p>
            <a:pPr eaLnBrk="1" hangingPunct="1"/>
            <a:r>
              <a:rPr lang="en-US" altLang="en-US" sz="2000" dirty="0"/>
              <a:t>	- must certify reductions (they would not have happened without action by Annex 1)</a:t>
            </a:r>
          </a:p>
          <a:p>
            <a:pPr eaLnBrk="1" hangingPunct="1"/>
            <a:endParaRPr lang="en-US" altLang="en-US" sz="2000" dirty="0"/>
          </a:p>
        </p:txBody>
      </p:sp>
    </p:spTree>
    <p:extLst>
      <p:ext uri="{BB962C8B-B14F-4D97-AF65-F5344CB8AC3E}">
        <p14:creationId xmlns:p14="http://schemas.microsoft.com/office/powerpoint/2010/main" val="3458100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51579" y="1853754"/>
            <a:ext cx="9603275" cy="3612591"/>
          </a:xfrm>
        </p:spPr>
        <p:txBody>
          <a:bodyPr>
            <a:normAutofit fontScale="92500" lnSpcReduction="10000"/>
          </a:bodyPr>
          <a:lstStyle/>
          <a:p>
            <a:r>
              <a:rPr lang="en-US" altLang="en-US" sz="3000" dirty="0"/>
              <a:t>PROS:</a:t>
            </a:r>
          </a:p>
          <a:p>
            <a:pPr>
              <a:buFontTx/>
              <a:buChar char="-"/>
            </a:pPr>
            <a:r>
              <a:rPr lang="en-US" altLang="en-US" sz="2800" dirty="0"/>
              <a:t>For countries that are ultra-efficient, Kyoto would be cost prohibitive. Such countries</a:t>
            </a:r>
          </a:p>
          <a:p>
            <a:r>
              <a:rPr lang="en-US" altLang="en-US" sz="2800" dirty="0"/>
              <a:t>	can </a:t>
            </a:r>
            <a:r>
              <a:rPr lang="ja-JP" altLang="en-US" sz="2800" dirty="0"/>
              <a:t>‘</a:t>
            </a:r>
            <a:r>
              <a:rPr lang="en-US" altLang="ja-JP" sz="2800" dirty="0"/>
              <a:t>buy their way out</a:t>
            </a:r>
            <a:r>
              <a:rPr lang="ja-JP" altLang="en-US" sz="2800" dirty="0"/>
              <a:t>’</a:t>
            </a:r>
            <a:r>
              <a:rPr lang="en-US" altLang="ja-JP" sz="2800" dirty="0"/>
              <a:t> by buying carbon credits from other countries</a:t>
            </a:r>
          </a:p>
          <a:p>
            <a:r>
              <a:rPr lang="en-US" altLang="en-US" sz="2800" dirty="0"/>
              <a:t>- 	Developing countries have incentive to reduce emissions by selling carbon credits</a:t>
            </a:r>
          </a:p>
          <a:p>
            <a:endParaRPr lang="en-US" altLang="en-US" sz="2800" dirty="0"/>
          </a:p>
          <a:p>
            <a:endParaRPr lang="en-US" dirty="0"/>
          </a:p>
        </p:txBody>
      </p:sp>
    </p:spTree>
    <p:extLst>
      <p:ext uri="{BB962C8B-B14F-4D97-AF65-F5344CB8AC3E}">
        <p14:creationId xmlns:p14="http://schemas.microsoft.com/office/powerpoint/2010/main" val="384299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en-US" sz="4000" dirty="0"/>
              <a:t>Kyoto Rule </a:t>
            </a:r>
            <a:r>
              <a:rPr lang="en-US" altLang="en-US" sz="4000" dirty="0" smtClean="0"/>
              <a:t>Book December </a:t>
            </a:r>
            <a:r>
              <a:rPr lang="en-US" altLang="en-US" sz="4000" dirty="0"/>
              <a:t>2, 2005</a:t>
            </a:r>
          </a:p>
        </p:txBody>
      </p:sp>
      <p:sp>
        <p:nvSpPr>
          <p:cNvPr id="20483" name="Rectangle 3"/>
          <p:cNvSpPr>
            <a:spLocks noGrp="1" noChangeArrowheads="1"/>
          </p:cNvSpPr>
          <p:nvPr>
            <p:ph type="body" idx="1"/>
          </p:nvPr>
        </p:nvSpPr>
        <p:spPr>
          <a:xfrm>
            <a:off x="1524000" y="2070538"/>
            <a:ext cx="8915400" cy="4208026"/>
          </a:xfrm>
        </p:spPr>
        <p:txBody>
          <a:bodyPr>
            <a:normAutofit/>
          </a:bodyPr>
          <a:lstStyle/>
          <a:p>
            <a:pPr>
              <a:lnSpc>
                <a:spcPct val="90000"/>
              </a:lnSpc>
            </a:pPr>
            <a:r>
              <a:rPr lang="en-US" altLang="en-US" sz="2400" dirty="0"/>
              <a:t>Defines how each country’s emissions and sinks (e.g. reforestation) are accounted</a:t>
            </a:r>
          </a:p>
          <a:p>
            <a:pPr>
              <a:lnSpc>
                <a:spcPct val="90000"/>
              </a:lnSpc>
            </a:pPr>
            <a:r>
              <a:rPr lang="en-US" altLang="en-US" sz="2400" dirty="0"/>
              <a:t>Developed countries can invest in other developed countries and earn carbon allowances</a:t>
            </a:r>
          </a:p>
          <a:p>
            <a:pPr>
              <a:lnSpc>
                <a:spcPct val="90000"/>
              </a:lnSpc>
            </a:pPr>
            <a:r>
              <a:rPr lang="en-US" altLang="en-US" sz="2400" dirty="0"/>
              <a:t>Establishes the Clean Development Mechanism which allows developed countries to invest in sustainable development projects (excl. nukes) in developing countries </a:t>
            </a:r>
          </a:p>
        </p:txBody>
      </p:sp>
    </p:spTree>
    <p:extLst>
      <p:ext uri="{BB962C8B-B14F-4D97-AF65-F5344CB8AC3E}">
        <p14:creationId xmlns:p14="http://schemas.microsoft.com/office/powerpoint/2010/main" val="367706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449976" y="-1"/>
            <a:ext cx="10071463" cy="5499463"/>
          </a:xfrm>
        </p:spPr>
        <p:txBody>
          <a:bodyPr>
            <a:normAutofit/>
          </a:bodyPr>
          <a:lstStyle/>
          <a:p>
            <a:pPr marL="0" indent="0" algn="ctr">
              <a:buNone/>
            </a:pPr>
            <a:r>
              <a:rPr lang="en-US" altLang="en-US" sz="3200" b="1" dirty="0" smtClean="0"/>
              <a:t>The </a:t>
            </a:r>
            <a:r>
              <a:rPr lang="en-US" altLang="en-US" sz="3200" b="1" dirty="0"/>
              <a:t>emergence of climate change as a global policy issue </a:t>
            </a:r>
            <a:endParaRPr lang="en-US" altLang="en-US" sz="3200" b="1" dirty="0" smtClean="0"/>
          </a:p>
          <a:p>
            <a:pPr marL="0" indent="0">
              <a:buNone/>
            </a:pPr>
            <a:endParaRPr lang="en-US" altLang="en-US" b="1" dirty="0">
              <a:solidFill>
                <a:srgbClr val="000000"/>
              </a:solidFill>
            </a:endParaRPr>
          </a:p>
          <a:p>
            <a:pPr marL="0" indent="0" algn="just">
              <a:buNone/>
            </a:pPr>
            <a:r>
              <a:rPr lang="en-US" altLang="en-US" sz="2400" b="1" dirty="0" smtClean="0">
                <a:solidFill>
                  <a:srgbClr val="000000"/>
                </a:solidFill>
              </a:rPr>
              <a:t>In </a:t>
            </a:r>
            <a:r>
              <a:rPr lang="en-US" altLang="en-US" sz="2400" b="1" dirty="0">
                <a:solidFill>
                  <a:srgbClr val="000000"/>
                </a:solidFill>
              </a:rPr>
              <a:t>the 1970s uncertainties about the nature of climate change led to an expansion of research into the phenomenon (</a:t>
            </a:r>
            <a:r>
              <a:rPr lang="en-US" altLang="en-US" sz="2400" b="1" dirty="0" err="1">
                <a:solidFill>
                  <a:srgbClr val="000000"/>
                </a:solidFill>
              </a:rPr>
              <a:t>Weart</a:t>
            </a:r>
            <a:r>
              <a:rPr lang="en-US" altLang="en-US" sz="2400" b="1" dirty="0">
                <a:solidFill>
                  <a:srgbClr val="000000"/>
                </a:solidFill>
              </a:rPr>
              <a:t>, 2008). By the end of the decade the </a:t>
            </a:r>
            <a:r>
              <a:rPr lang="en-US" altLang="en-US" sz="2400" b="1" dirty="0">
                <a:solidFill>
                  <a:srgbClr val="FF0000"/>
                </a:solidFill>
              </a:rPr>
              <a:t>First World Climate Conference </a:t>
            </a:r>
            <a:r>
              <a:rPr lang="en-US" altLang="en-US" sz="2400" b="1" dirty="0"/>
              <a:t>was held and the participants concluded that it was likely that the climate may be altered by increasing emissions of CO</a:t>
            </a:r>
            <a:r>
              <a:rPr lang="en-US" altLang="en-US" sz="2400" b="1" baseline="-25000" dirty="0"/>
              <a:t>2</a:t>
            </a:r>
            <a:r>
              <a:rPr lang="en-US" altLang="en-US" sz="2400" b="1" dirty="0"/>
              <a:t>, although this had almost no effect on public perceptions of the problem. </a:t>
            </a:r>
            <a:r>
              <a:rPr lang="en-US" altLang="en-US" sz="2400" b="1" dirty="0">
                <a:solidFill>
                  <a:srgbClr val="FF0000"/>
                </a:solidFill>
              </a:rPr>
              <a:t> It wasn’t later in the 1980s that significant political concern began to emerge (</a:t>
            </a:r>
            <a:r>
              <a:rPr lang="en-US" altLang="en-US" sz="2400" b="1" dirty="0" err="1">
                <a:solidFill>
                  <a:srgbClr val="FF0000"/>
                </a:solidFill>
              </a:rPr>
              <a:t>Weart</a:t>
            </a:r>
            <a:r>
              <a:rPr lang="en-US" altLang="en-US" sz="2400" b="1" dirty="0">
                <a:solidFill>
                  <a:srgbClr val="FF0000"/>
                </a:solidFill>
              </a:rPr>
              <a:t>, 2008). </a:t>
            </a:r>
            <a:endParaRPr lang="en-US" altLang="en-US" sz="2400" dirty="0">
              <a:solidFill>
                <a:srgbClr val="FF0000"/>
              </a:solidFill>
            </a:endParaRPr>
          </a:p>
        </p:txBody>
      </p:sp>
    </p:spTree>
    <p:extLst>
      <p:ext uri="{BB962C8B-B14F-4D97-AF65-F5344CB8AC3E}">
        <p14:creationId xmlns:p14="http://schemas.microsoft.com/office/powerpoint/2010/main" val="172469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751012"/>
          </a:xfrm>
        </p:spPr>
        <p:txBody>
          <a:bodyPr/>
          <a:lstStyle/>
          <a:p>
            <a:r>
              <a:rPr lang="en-US" dirty="0" smtClean="0"/>
              <a:t>Paris Agreement</a:t>
            </a:r>
            <a:endParaRPr lang="en-US" dirty="0"/>
          </a:p>
        </p:txBody>
      </p:sp>
      <p:sp>
        <p:nvSpPr>
          <p:cNvPr id="3" name="Content Placeholder 2"/>
          <p:cNvSpPr>
            <a:spLocks noGrp="1"/>
          </p:cNvSpPr>
          <p:nvPr>
            <p:ph idx="1"/>
          </p:nvPr>
        </p:nvSpPr>
        <p:spPr/>
        <p:txBody>
          <a:bodyPr>
            <a:normAutofit/>
          </a:bodyPr>
          <a:lstStyle/>
          <a:p>
            <a:r>
              <a:rPr lang="en-US" sz="2400" dirty="0"/>
              <a:t>At COP 21 in Paris, Parties to the UNFCCC reached a landmark agreement to combat climate change and to accelerate and intensify the actions and investments needed for a sustainable low carbon future. The Paris Agreement builds upon the Convention and – for the first time – brings all nations into a common cause to undertake take ambitious efforts to combat climate change and adapt to its effects, with enhanced support to assist developing countries to do so. </a:t>
            </a:r>
          </a:p>
        </p:txBody>
      </p:sp>
    </p:spTree>
    <p:extLst>
      <p:ext uri="{BB962C8B-B14F-4D97-AF65-F5344CB8AC3E}">
        <p14:creationId xmlns:p14="http://schemas.microsoft.com/office/powerpoint/2010/main" val="49890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682" y="367863"/>
            <a:ext cx="9603275" cy="5834208"/>
          </a:xfrm>
        </p:spPr>
        <p:txBody>
          <a:bodyPr>
            <a:normAutofit/>
          </a:bodyPr>
          <a:lstStyle/>
          <a:p>
            <a:r>
              <a:rPr lang="en-US" dirty="0" smtClean="0"/>
              <a:t>Aim </a:t>
            </a:r>
            <a:r>
              <a:rPr lang="en-US" dirty="0"/>
              <a:t>is to strengthen the global response to the threat of climate change by keeping a global temperature rise this century well below 2 degrees Celsius above pre-industrial levels and to pursue efforts to limit the temperature increase even further to 1.5 degrees Celsius. </a:t>
            </a:r>
            <a:endParaRPr lang="en-US" dirty="0" smtClean="0"/>
          </a:p>
          <a:p>
            <a:r>
              <a:rPr lang="en-US" dirty="0"/>
              <a:t>the agreement aims to strengthen the ability of countries to deal with the impacts of climate change. </a:t>
            </a:r>
            <a:endParaRPr lang="en-US" dirty="0" smtClean="0"/>
          </a:p>
          <a:p>
            <a:r>
              <a:rPr lang="en-US" sz="2200" b="1" i="1" dirty="0"/>
              <a:t>To reach these ambitious goals, appropriate financial flows, a new technology framework and an enhanced capacity building framework will be put in place, thus supporting action by developing countries and the most vulnerable countries, in line with their own national objectives. The Agreement also provides for enhanced transparency of action and support through a more robust transparency framework.</a:t>
            </a:r>
          </a:p>
        </p:txBody>
      </p:sp>
    </p:spTree>
    <p:extLst>
      <p:ext uri="{BB962C8B-B14F-4D97-AF65-F5344CB8AC3E}">
        <p14:creationId xmlns:p14="http://schemas.microsoft.com/office/powerpoint/2010/main" val="3926692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a:t>
            </a:r>
            <a:r>
              <a:rPr lang="en-US" dirty="0" smtClean="0"/>
              <a:t>Elements OF Paris agreement</a:t>
            </a:r>
            <a:endParaRPr lang="en-US" dirty="0"/>
          </a:p>
        </p:txBody>
      </p:sp>
      <p:sp>
        <p:nvSpPr>
          <p:cNvPr id="3" name="Content Placeholder 2"/>
          <p:cNvSpPr>
            <a:spLocks noGrp="1"/>
          </p:cNvSpPr>
          <p:nvPr>
            <p:ph idx="1"/>
          </p:nvPr>
        </p:nvSpPr>
        <p:spPr/>
        <p:txBody>
          <a:bodyPr>
            <a:normAutofit lnSpcReduction="10000"/>
          </a:bodyPr>
          <a:lstStyle/>
          <a:p>
            <a:r>
              <a:rPr lang="en-US" dirty="0"/>
              <a:t>Long-term temperature goal (Art. 2) – The Paris Agreement, in seeking to strengthen the global response to climate change, reaffirms the goal of limiting global temperature increase to well below 2 degrees Celsius, while pursuing efforts to limit the increase to 1.5 </a:t>
            </a:r>
            <a:r>
              <a:rPr lang="en-US" dirty="0" smtClean="0"/>
              <a:t>degrees</a:t>
            </a:r>
          </a:p>
          <a:p>
            <a:r>
              <a:rPr lang="en-US" dirty="0"/>
              <a:t>Global peaking (Art. 4) –To achieve this temperature goal, Parties aim to reach global peaking of greenhouse gas emissions as soon as possible, recognizing peaking will take longer for developing country Parties, so as to achieve a balance between anthropogenic emissions by sources and removals by sinks of greenhouse gases in the second half of the century.</a:t>
            </a:r>
          </a:p>
        </p:txBody>
      </p:sp>
    </p:spTree>
    <p:extLst>
      <p:ext uri="{BB962C8B-B14F-4D97-AF65-F5344CB8AC3E}">
        <p14:creationId xmlns:p14="http://schemas.microsoft.com/office/powerpoint/2010/main" val="168165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Mitigation (Art. 4) – The Paris Agreement establishes binding commitments by all Parties to prepare, communicate and maintain a nationally determined contribution (NDC) and to pursue domestic measures to achieve them. It also prescribes that Parties shall communicate their NDCs every 5 years and provide information necessary for clarity and </a:t>
            </a:r>
            <a:r>
              <a:rPr lang="en-US" dirty="0" smtClean="0"/>
              <a:t>transparency</a:t>
            </a:r>
          </a:p>
          <a:p>
            <a:r>
              <a:rPr lang="en-US" dirty="0"/>
              <a:t>Sinks and reservoirs (Art.5) –The Paris Agreement also encourages Parties to conserve and enhance, as appropriate, sinks and reservoirs of greenhouse gases as referred to in Article 4, paragraph 1(d) of the Convention, including </a:t>
            </a:r>
            <a:r>
              <a:rPr lang="en-US" dirty="0" smtClean="0"/>
              <a:t>forests.</a:t>
            </a:r>
            <a:endParaRPr lang="en-US" dirty="0"/>
          </a:p>
        </p:txBody>
      </p:sp>
    </p:spTree>
    <p:extLst>
      <p:ext uri="{BB962C8B-B14F-4D97-AF65-F5344CB8AC3E}">
        <p14:creationId xmlns:p14="http://schemas.microsoft.com/office/powerpoint/2010/main" val="336630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Market and non-markets (Art. 6) – The Paris Agreement establishes a mechanism to contribute to the mitigation of greenhouse gas emissions and support sustainable development, as well as defining a framework for non-market approaches to sustainable </a:t>
            </a:r>
            <a:r>
              <a:rPr lang="en-US" dirty="0" smtClean="0"/>
              <a:t>development</a:t>
            </a:r>
          </a:p>
          <a:p>
            <a:r>
              <a:rPr lang="en-US" dirty="0"/>
              <a:t>Adaptation (Art. 7) – The Paris Agreement establishes a global goal to significantly strengthen national adaptation efforts – enhancing adaptive capacity, strengthening resilience and reduction of vulnerability to climate change – through support and international cooperation. </a:t>
            </a:r>
          </a:p>
        </p:txBody>
      </p:sp>
    </p:spTree>
    <p:extLst>
      <p:ext uri="{BB962C8B-B14F-4D97-AF65-F5344CB8AC3E}">
        <p14:creationId xmlns:p14="http://schemas.microsoft.com/office/powerpoint/2010/main" val="321051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Loss and damage (Art. 8) – The Paris Agreement significantly enhances the Warsaw International Mechanism on Loss and Damage, which will develop approaches to help vulnerable countries cope with the adverse effects of climate change, including extreme weather events and slow-onset events such as sea-level rise. The Agreement now provides a framework for Parties to enhance understanding, action and support with regard to loss and damage</a:t>
            </a:r>
            <a:r>
              <a:rPr lang="en-US" dirty="0" smtClean="0"/>
              <a:t>.</a:t>
            </a:r>
          </a:p>
          <a:p>
            <a:r>
              <a:rPr lang="en-US" dirty="0"/>
              <a:t>Support (Art. 9, 10 and 11) – The Paris Agreement reaffirms the obligations of developed countries to support the efforts of developing country Parties to build clean, climate-resilient futures, while for the first time encouraging voluntary contributions by other Parties. Provision of resources should also aim to achieve a balance between adaptation and mitigation.</a:t>
            </a:r>
          </a:p>
        </p:txBody>
      </p:sp>
    </p:spTree>
    <p:extLst>
      <p:ext uri="{BB962C8B-B14F-4D97-AF65-F5344CB8AC3E}">
        <p14:creationId xmlns:p14="http://schemas.microsoft.com/office/powerpoint/2010/main" val="500204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839200" cy="1066800"/>
          </a:xfrm>
          <a:solidFill>
            <a:schemeClr val="accent6">
              <a:lumMod val="20000"/>
              <a:lumOff val="80000"/>
            </a:schemeClr>
          </a:solidFill>
        </p:spPr>
        <p:txBody>
          <a:bodyPr>
            <a:noAutofit/>
          </a:bodyPr>
          <a:lstStyle/>
          <a:p>
            <a:r>
              <a:rPr lang="en-US" b="1" dirty="0"/>
              <a:t>What is “common but differentiated responsibilities”?</a:t>
            </a:r>
            <a:endParaRPr lang="en-US" dirty="0"/>
          </a:p>
        </p:txBody>
      </p:sp>
      <p:sp>
        <p:nvSpPr>
          <p:cNvPr id="3" name="Content Placeholder 2"/>
          <p:cNvSpPr>
            <a:spLocks noGrp="1"/>
          </p:cNvSpPr>
          <p:nvPr>
            <p:ph idx="1"/>
          </p:nvPr>
        </p:nvSpPr>
        <p:spPr>
          <a:xfrm>
            <a:off x="625515" y="1397726"/>
            <a:ext cx="10678511" cy="4467497"/>
          </a:xfrm>
          <a:solidFill>
            <a:schemeClr val="accent5">
              <a:lumMod val="20000"/>
              <a:lumOff val="80000"/>
            </a:schemeClr>
          </a:solidFill>
        </p:spPr>
        <p:txBody>
          <a:bodyPr>
            <a:noAutofit/>
          </a:bodyPr>
          <a:lstStyle/>
          <a:p>
            <a:r>
              <a:rPr lang="en-US" sz="1600" b="1" dirty="0"/>
              <a:t>The developed countries such as US,UK have already polluted the atmosphere with greenhouse gases (GHGs) through industrialization. So they’re the one who created/started global warming and all the mess</a:t>
            </a:r>
            <a:r>
              <a:rPr lang="en-US" sz="1600" b="1" dirty="0" smtClean="0"/>
              <a:t>.</a:t>
            </a:r>
            <a:endParaRPr lang="en-US" sz="1600" b="1" dirty="0"/>
          </a:p>
          <a:p>
            <a:r>
              <a:rPr lang="en-US" sz="1600" b="1" dirty="0"/>
              <a:t>While Developing countries (India and Brazil) have started polluting the world only recently</a:t>
            </a:r>
            <a:r>
              <a:rPr lang="en-US" sz="1600" b="1" dirty="0" smtClean="0"/>
              <a:t>.</a:t>
            </a:r>
            <a:endParaRPr lang="en-US" sz="1600" b="1" dirty="0"/>
          </a:p>
          <a:p>
            <a:r>
              <a:rPr lang="en-US" sz="1600" b="1" dirty="0"/>
              <a:t>Therefore, the developing countries such as India, Brazil should share less of the burden of lowering overall emissions</a:t>
            </a:r>
            <a:r>
              <a:rPr lang="en-US" sz="1600" b="1" dirty="0" smtClean="0"/>
              <a:t>.</a:t>
            </a:r>
            <a:endParaRPr lang="en-US" sz="1600" b="1" dirty="0"/>
          </a:p>
          <a:p>
            <a:r>
              <a:rPr lang="en-US" sz="1600" b="1" dirty="0"/>
              <a:t>And Developed countries (US,UK) should bear more responsibility in fixing this global warming mess etc. because they’re the one more responsible for it</a:t>
            </a:r>
            <a:r>
              <a:rPr lang="en-US" sz="1600" b="1" dirty="0" smtClean="0"/>
              <a:t>.</a:t>
            </a:r>
            <a:endParaRPr lang="en-US" sz="1600" b="1" dirty="0"/>
          </a:p>
          <a:p>
            <a:r>
              <a:rPr lang="en-US" sz="1600" b="1" dirty="0"/>
              <a:t>So, while it is the “Common” responsibility of every nation of this world, to reduce Green house gas emission, but there should be some difference between the responsibility given to developed countries and developing countries</a:t>
            </a:r>
            <a:r>
              <a:rPr lang="en-US" sz="1600" b="1" dirty="0" smtClean="0"/>
              <a:t>.</a:t>
            </a:r>
            <a:endParaRPr lang="en-US" sz="1600" b="1" dirty="0"/>
          </a:p>
          <a:p>
            <a:r>
              <a:rPr lang="en-US" sz="1600" b="1" dirty="0"/>
              <a:t>Kyoto Protocol follows that principle and assigns separate responsibilities to the countries.</a:t>
            </a:r>
          </a:p>
          <a:p>
            <a:endParaRPr lang="en-US" sz="1400" dirty="0">
              <a:solidFill>
                <a:schemeClr val="accent2"/>
              </a:solidFill>
            </a:endParaRPr>
          </a:p>
        </p:txBody>
      </p:sp>
    </p:spTree>
    <p:extLst>
      <p:ext uri="{BB962C8B-B14F-4D97-AF65-F5344CB8AC3E}">
        <p14:creationId xmlns:p14="http://schemas.microsoft.com/office/powerpoint/2010/main" val="381566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sz="2800" b="1" dirty="0"/>
              <a:t>Emissions Trading / Carbon Trading</a:t>
            </a:r>
            <a:endParaRPr lang="en-US" sz="2800" dirty="0"/>
          </a:p>
        </p:txBody>
      </p:sp>
      <p:sp>
        <p:nvSpPr>
          <p:cNvPr id="3" name="Content Placeholder 2"/>
          <p:cNvSpPr>
            <a:spLocks noGrp="1"/>
          </p:cNvSpPr>
          <p:nvPr>
            <p:ph idx="1"/>
          </p:nvPr>
        </p:nvSpPr>
        <p:spPr>
          <a:xfrm>
            <a:off x="1981200" y="756745"/>
            <a:ext cx="8229600" cy="5872655"/>
          </a:xfrm>
        </p:spPr>
        <p:txBody>
          <a:bodyPr>
            <a:normAutofit/>
          </a:bodyPr>
          <a:lstStyle/>
          <a:p>
            <a:r>
              <a:rPr lang="en-US" dirty="0" smtClean="0"/>
              <a:t>Suppose two Annex B parties are Japan and Australia.</a:t>
            </a:r>
          </a:p>
          <a:p>
            <a:r>
              <a:rPr lang="en-US" dirty="0" smtClean="0"/>
              <a:t>Japan was given quota of 100 units</a:t>
            </a:r>
          </a:p>
          <a:p>
            <a:r>
              <a:rPr lang="en-US" dirty="0" smtClean="0"/>
              <a:t>And Australia was given quota of 200 units.</a:t>
            </a:r>
          </a:p>
          <a:p>
            <a:r>
              <a:rPr lang="en-US" dirty="0" smtClean="0"/>
              <a:t>But Australian Government is unable to maintain this limit and Australia emits 210 units of green house gas, in given year.</a:t>
            </a:r>
          </a:p>
          <a:p>
            <a:r>
              <a:rPr lang="en-US" dirty="0" smtClean="0"/>
              <a:t>On the other side, Japanese Government takes very strong steps to control emission and hence they only emit 90 units of Green House gas. So it has spare 10 Kyoto Units.</a:t>
            </a:r>
          </a:p>
          <a:p>
            <a:r>
              <a:rPr lang="en-US" dirty="0" smtClean="0"/>
              <a:t>Now, under Emission trading system, Australia can buy this 10 spare </a:t>
            </a:r>
            <a:r>
              <a:rPr lang="en-US" dirty="0" err="1" smtClean="0"/>
              <a:t>kyoto</a:t>
            </a:r>
            <a:r>
              <a:rPr lang="en-US" dirty="0" smtClean="0"/>
              <a:t> units from Japan and thus remain within its limit.</a:t>
            </a:r>
          </a:p>
          <a:p>
            <a:r>
              <a:rPr lang="en-US" dirty="0" smtClean="0"/>
              <a:t>In real life scenario, each annex B country makes law giving fixed quota to the companies.</a:t>
            </a:r>
          </a:p>
        </p:txBody>
      </p:sp>
    </p:spTree>
    <p:extLst>
      <p:ext uri="{BB962C8B-B14F-4D97-AF65-F5344CB8AC3E}">
        <p14:creationId xmlns:p14="http://schemas.microsoft.com/office/powerpoint/2010/main" val="361423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51579" y="1755228"/>
            <a:ext cx="9603275" cy="3711117"/>
          </a:xfrm>
        </p:spPr>
        <p:txBody>
          <a:bodyPr>
            <a:normAutofit fontScale="70000" lnSpcReduction="20000"/>
          </a:bodyPr>
          <a:lstStyle/>
          <a:p>
            <a:pPr lvl="1"/>
            <a:r>
              <a:rPr lang="en-US" sz="3300" dirty="0"/>
              <a:t>Suppose steel factory cannot emit more than 1 ton of Green house gas</a:t>
            </a:r>
          </a:p>
          <a:p>
            <a:pPr lvl="1"/>
            <a:r>
              <a:rPr lang="en-US" sz="3300" dirty="0"/>
              <a:t>Tire company cannot emit more than 2 </a:t>
            </a:r>
            <a:r>
              <a:rPr lang="en-US" sz="3300" dirty="0" err="1"/>
              <a:t>tonnes</a:t>
            </a:r>
            <a:r>
              <a:rPr lang="en-US" sz="3300" dirty="0"/>
              <a:t> of green house gas.</a:t>
            </a:r>
          </a:p>
          <a:p>
            <a:pPr lvl="1"/>
            <a:r>
              <a:rPr lang="en-US" sz="3300" dirty="0"/>
              <a:t>So if tire company owner buys superfine </a:t>
            </a:r>
            <a:r>
              <a:rPr lang="en-US" sz="3300" dirty="0" err="1"/>
              <a:t>machinaries</a:t>
            </a:r>
            <a:r>
              <a:rPr lang="en-US" sz="3300" dirty="0"/>
              <a:t> that produce less gas so he has some spare credit/quota (say 1 ton)</a:t>
            </a:r>
          </a:p>
          <a:p>
            <a:pPr lvl="1"/>
            <a:r>
              <a:rPr lang="en-US" sz="3300" dirty="0"/>
              <a:t>While Steel factory emits more than its allowed quota (suppose it was allowed 2 </a:t>
            </a:r>
            <a:r>
              <a:rPr lang="en-US" sz="3300" dirty="0" err="1"/>
              <a:t>tonnes</a:t>
            </a:r>
            <a:r>
              <a:rPr lang="en-US" sz="3300" dirty="0"/>
              <a:t> but emitted 3 </a:t>
            </a:r>
            <a:r>
              <a:rPr lang="en-US" sz="3300" dirty="0" err="1"/>
              <a:t>tonnes</a:t>
            </a:r>
            <a:r>
              <a:rPr lang="en-US" sz="3300" dirty="0"/>
              <a:t>)</a:t>
            </a:r>
          </a:p>
          <a:p>
            <a:pPr lvl="1"/>
            <a:r>
              <a:rPr lang="en-US" sz="3300" dirty="0"/>
              <a:t>Then the steel company can pay the tire company and get a certificate that we’ve purchase 1 ton quota from this xyz tire company. This Is the essence of “</a:t>
            </a:r>
            <a:r>
              <a:rPr lang="en-US" sz="3300" i="1" dirty="0"/>
              <a:t>Carbon Trading</a:t>
            </a:r>
            <a:r>
              <a:rPr lang="en-US" sz="3300" dirty="0"/>
              <a:t>.”</a:t>
            </a:r>
          </a:p>
          <a:p>
            <a:endParaRPr lang="en-US" dirty="0"/>
          </a:p>
        </p:txBody>
      </p:sp>
    </p:spTree>
    <p:extLst>
      <p:ext uri="{BB962C8B-B14F-4D97-AF65-F5344CB8AC3E}">
        <p14:creationId xmlns:p14="http://schemas.microsoft.com/office/powerpoint/2010/main" val="232992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47" y="274638"/>
            <a:ext cx="10711542" cy="639762"/>
          </a:xfrm>
        </p:spPr>
        <p:txBody>
          <a:bodyPr>
            <a:noAutofit/>
          </a:bodyPr>
          <a:lstStyle/>
          <a:p>
            <a:r>
              <a:rPr lang="en-US" sz="2800" b="1" dirty="0"/>
              <a:t>2 Clean Development Mechanism (CDM</a:t>
            </a:r>
            <a:endParaRPr lang="en-US" sz="2800" dirty="0"/>
          </a:p>
        </p:txBody>
      </p:sp>
      <p:sp>
        <p:nvSpPr>
          <p:cNvPr id="3" name="Content Placeholder 2"/>
          <p:cNvSpPr>
            <a:spLocks noGrp="1"/>
          </p:cNvSpPr>
          <p:nvPr>
            <p:ph idx="1"/>
          </p:nvPr>
        </p:nvSpPr>
        <p:spPr>
          <a:xfrm>
            <a:off x="1449977" y="875211"/>
            <a:ext cx="10424159" cy="5094515"/>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n-US" dirty="0" smtClean="0"/>
              <a:t>Suppose Annex B country Australia is given emission quota of 200 units, but it emits 210 units of green house gas.</a:t>
            </a:r>
          </a:p>
          <a:p>
            <a:r>
              <a:rPr lang="en-US" dirty="0" smtClean="0"/>
              <a:t>But Australia can finance a solar power project in some village of India (Non-Annex or developing Country) and get certificate that the solar plant led to reduction of 10 units of green house gas. In this way, Australia will remain in its quota/limit.</a:t>
            </a:r>
          </a:p>
          <a:p>
            <a:r>
              <a:rPr lang="en-US" dirty="0" smtClean="0"/>
              <a:t>Similarly, suppose Australian Government has passed a law that a steel production company with output of 200 tons of steel per a day, must not emit more than 10 units of green house gas in a year.</a:t>
            </a:r>
          </a:p>
          <a:p>
            <a:pPr lvl="1"/>
            <a:r>
              <a:rPr lang="en-US" sz="4000" dirty="0"/>
              <a:t>But this company wants to produce more steel, then its green house gas emission has increased to 11 units. (1 more unit above the quota)</a:t>
            </a:r>
          </a:p>
          <a:p>
            <a:pPr lvl="1"/>
            <a:r>
              <a:rPr lang="en-US" sz="4000" dirty="0"/>
              <a:t>So this company can also do some solar-projects in India, Brazil etc. and get a certificate that it has led to reduction of 1 unit of GHG emission. = problem solved.</a:t>
            </a:r>
          </a:p>
          <a:p>
            <a:endParaRPr lang="en-US" sz="4000" dirty="0"/>
          </a:p>
        </p:txBody>
      </p:sp>
    </p:spTree>
    <p:extLst>
      <p:ext uri="{BB962C8B-B14F-4D97-AF65-F5344CB8AC3E}">
        <p14:creationId xmlns:p14="http://schemas.microsoft.com/office/powerpoint/2010/main" val="79250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235131"/>
            <a:ext cx="10239678" cy="5303519"/>
          </a:xfrm>
        </p:spPr>
        <p:txBody>
          <a:bodyPr>
            <a:normAutofit/>
          </a:bodyPr>
          <a:lstStyle/>
          <a:p>
            <a:r>
              <a:rPr lang="en-US" altLang="en-US" sz="2400" b="1" dirty="0"/>
              <a:t>The Villach workshops marked a shift in impetus for political intervention, arguing that the rate and degree of future warming could be profoundly affected by governmental policies on energy conservation, use of fossil fuels, and the emission of some greenhouse gases (UNEP/WHMO/ISCU Conference 1986).</a:t>
            </a:r>
            <a:endParaRPr lang="en-US" altLang="en-US" sz="2400" dirty="0">
              <a:solidFill>
                <a:srgbClr val="FF0000"/>
              </a:solidFill>
            </a:endParaRPr>
          </a:p>
          <a:p>
            <a:r>
              <a:rPr lang="en-US" altLang="en-US" sz="2400" b="1" dirty="0" smtClean="0"/>
              <a:t>Concerns </a:t>
            </a:r>
            <a:r>
              <a:rPr lang="en-US" altLang="en-US" sz="2400" b="1" dirty="0"/>
              <a:t>about the global atmosphere soon resulted in international government action. However, the first international agreement was focused on stratospheric ozone depletion and the role of chlorofluorocarbons (CFCs) and halons in this process, and not climate change.</a:t>
            </a:r>
            <a:endParaRPr lang="en-US" altLang="en-US" sz="2400" dirty="0">
              <a:solidFill>
                <a:srgbClr val="FF0000"/>
              </a:solidFill>
            </a:endParaRPr>
          </a:p>
          <a:p>
            <a:endParaRPr lang="en-US" dirty="0"/>
          </a:p>
        </p:txBody>
      </p:sp>
    </p:spTree>
    <p:extLst>
      <p:ext uri="{BB962C8B-B14F-4D97-AF65-F5344CB8AC3E}">
        <p14:creationId xmlns:p14="http://schemas.microsoft.com/office/powerpoint/2010/main" val="195921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Joint Implementation (JI)</a:t>
            </a:r>
            <a:endParaRPr lang="en-US" dirty="0"/>
          </a:p>
        </p:txBody>
      </p:sp>
      <p:sp>
        <p:nvSpPr>
          <p:cNvPr id="3" name="Content Placeholder 2"/>
          <p:cNvSpPr>
            <a:spLocks noGrp="1"/>
          </p:cNvSpPr>
          <p:nvPr>
            <p:ph idx="1"/>
          </p:nvPr>
        </p:nvSpPr>
        <p:spPr/>
        <p:txBody>
          <a:bodyPr/>
          <a:lstStyle/>
          <a:p>
            <a:pPr>
              <a:buFont typeface="Arial"/>
              <a:buChar char="•"/>
            </a:pPr>
            <a:r>
              <a:rPr lang="en-US" dirty="0" smtClean="0"/>
              <a:t>This is identical to CDM.</a:t>
            </a:r>
          </a:p>
          <a:p>
            <a:pPr>
              <a:buFont typeface="Arial"/>
              <a:buChar char="•"/>
            </a:pPr>
            <a:r>
              <a:rPr lang="en-US" dirty="0" smtClean="0"/>
              <a:t>In CDM, Australia can do good project in a non-Annex country (developing country) e.g. India.</a:t>
            </a:r>
          </a:p>
          <a:p>
            <a:pPr>
              <a:buFont typeface="Arial"/>
              <a:buChar char="•"/>
            </a:pPr>
            <a:r>
              <a:rPr lang="en-US" dirty="0" smtClean="0"/>
              <a:t>In Joint Implementation, Australia can do the good project in another Annex B country e.g. Japan to meet the quota.</a:t>
            </a:r>
            <a:endParaRPr lang="en-US" dirty="0"/>
          </a:p>
        </p:txBody>
      </p:sp>
    </p:spTree>
    <p:extLst>
      <p:ext uri="{BB962C8B-B14F-4D97-AF65-F5344CB8AC3E}">
        <p14:creationId xmlns:p14="http://schemas.microsoft.com/office/powerpoint/2010/main" val="256122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516" y="203628"/>
            <a:ext cx="10174364" cy="1049235"/>
          </a:xfrm>
        </p:spPr>
        <p:txBody>
          <a:bodyPr>
            <a:normAutofit/>
          </a:bodyPr>
          <a:lstStyle/>
          <a:p>
            <a:r>
              <a:rPr lang="en-US" b="1" dirty="0" smtClean="0"/>
              <a:t>Why USA did not ratify Kyoto Protocol</a:t>
            </a:r>
            <a:endParaRPr lang="en-US" dirty="0"/>
          </a:p>
        </p:txBody>
      </p:sp>
      <p:sp>
        <p:nvSpPr>
          <p:cNvPr id="3" name="Content Placeholder 2"/>
          <p:cNvSpPr>
            <a:spLocks noGrp="1"/>
          </p:cNvSpPr>
          <p:nvPr>
            <p:ph idx="1"/>
          </p:nvPr>
        </p:nvSpPr>
        <p:spPr>
          <a:xfrm>
            <a:off x="1436914" y="914400"/>
            <a:ext cx="10755085" cy="5312229"/>
          </a:xfrm>
          <a:solidFill>
            <a:schemeClr val="accent5">
              <a:lumMod val="20000"/>
              <a:lumOff val="80000"/>
            </a:schemeClr>
          </a:solidFill>
        </p:spPr>
        <p:txBody>
          <a:bodyPr>
            <a:normAutofit/>
          </a:bodyPr>
          <a:lstStyle/>
          <a:p>
            <a:pPr>
              <a:buFont typeface="Arial"/>
              <a:buChar char="•"/>
            </a:pPr>
            <a:r>
              <a:rPr lang="en-US" dirty="0" smtClean="0"/>
              <a:t>US President George W Bush refused to ratify Kyoto protocol saying that it would gravely damage the US economy.</a:t>
            </a:r>
          </a:p>
          <a:p>
            <a:pPr>
              <a:buFont typeface="Arial"/>
              <a:buChar char="•"/>
            </a:pPr>
            <a:r>
              <a:rPr lang="en-US" dirty="0" smtClean="0"/>
              <a:t>for example a US steel company would need to either buy Carbon Credits from another company or invest in some projects in a developing country), while an Indian or Chinese Steel company has no such obligation so their cost of production = low, hence they can sell their products @lower MRP = US steel company will loose customers.</a:t>
            </a:r>
          </a:p>
          <a:p>
            <a:pPr>
              <a:buFont typeface="Arial"/>
              <a:buChar char="•"/>
            </a:pPr>
            <a:r>
              <a:rPr lang="en-US" dirty="0" smtClean="0"/>
              <a:t>So US Government feels is that the treaty is fatally flawed, because it does not require developing countries (especially India and China) to commit to emissions reductions.</a:t>
            </a:r>
          </a:p>
          <a:p>
            <a:pPr>
              <a:buFont typeface="Arial"/>
              <a:buChar char="•"/>
            </a:pPr>
            <a:r>
              <a:rPr lang="en-US" dirty="0" smtClean="0"/>
              <a:t>After President Bush, President Obama too, didn’t ratify Kyoto protocol for the same reason. (plus we should also understand that the powerful US industrialist lobby may stop election funds to a candidate, if he is in favor of Kyoto protocol, so USA is unlikely to ratify Kyoto or any such future protocols that are legally binding!)</a:t>
            </a:r>
          </a:p>
          <a:p>
            <a:endParaRPr lang="en-US" dirty="0"/>
          </a:p>
        </p:txBody>
      </p:sp>
    </p:spTree>
    <p:extLst>
      <p:ext uri="{BB962C8B-B14F-4D97-AF65-F5344CB8AC3E}">
        <p14:creationId xmlns:p14="http://schemas.microsoft.com/office/powerpoint/2010/main" val="250857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Canada Quits Kyoto protocol</a:t>
            </a:r>
            <a:endParaRPr lang="en-US" dirty="0"/>
          </a:p>
        </p:txBody>
      </p:sp>
      <p:sp>
        <p:nvSpPr>
          <p:cNvPr id="3" name="Content Placeholder 2"/>
          <p:cNvSpPr>
            <a:spLocks noGrp="1"/>
          </p:cNvSpPr>
          <p:nvPr>
            <p:ph idx="1"/>
          </p:nvPr>
        </p:nvSpPr>
        <p:spPr/>
        <p:txBody>
          <a:bodyPr/>
          <a:lstStyle/>
          <a:p>
            <a:r>
              <a:rPr lang="en-US" dirty="0" smtClean="0"/>
              <a:t>In 2011, Canada, become</a:t>
            </a:r>
            <a:r>
              <a:rPr lang="en-US" b="1" dirty="0" smtClean="0"/>
              <a:t> the first country to quit the Kyoto Protocol</a:t>
            </a:r>
            <a:r>
              <a:rPr lang="en-US" dirty="0" smtClean="0"/>
              <a:t> on climate change, saying the 1997 accord was handicapped because top green house emitters like the United States and China not covered by it. (Because USA has refused to ratify the treaty and China being an Annex II country –has no compulsory responsibility to cut down emission.)</a:t>
            </a:r>
            <a:endParaRPr lang="en-US" dirty="0"/>
          </a:p>
        </p:txBody>
      </p:sp>
    </p:spTree>
    <p:extLst>
      <p:ext uri="{BB962C8B-B14F-4D97-AF65-F5344CB8AC3E}">
        <p14:creationId xmlns:p14="http://schemas.microsoft.com/office/powerpoint/2010/main" val="164017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  Convention of Parties</a:t>
            </a:r>
            <a:endParaRPr lang="en-US" dirty="0"/>
          </a:p>
        </p:txBody>
      </p:sp>
      <p:sp>
        <p:nvSpPr>
          <p:cNvPr id="3" name="Content Placeholder 2"/>
          <p:cNvSpPr>
            <a:spLocks noGrp="1"/>
          </p:cNvSpPr>
          <p:nvPr>
            <p:ph idx="1"/>
          </p:nvPr>
        </p:nvSpPr>
        <p:spPr/>
        <p:txBody>
          <a:bodyPr/>
          <a:lstStyle/>
          <a:p>
            <a:r>
              <a:rPr lang="en-US" dirty="0"/>
              <a:t>The </a:t>
            </a:r>
            <a:r>
              <a:rPr lang="en-US" b="1" dirty="0"/>
              <a:t>Conference of Parties</a:t>
            </a:r>
            <a:r>
              <a:rPr lang="en-US" dirty="0"/>
              <a:t> (</a:t>
            </a:r>
            <a:r>
              <a:rPr lang="en-US" b="1" dirty="0"/>
              <a:t>COP</a:t>
            </a:r>
            <a:r>
              <a:rPr lang="en-US" dirty="0"/>
              <a:t>) is the apex decision-making body of the United Nations </a:t>
            </a:r>
            <a:r>
              <a:rPr lang="en-US" b="1" dirty="0"/>
              <a:t>Climate Change</a:t>
            </a:r>
            <a:r>
              <a:rPr lang="en-US" dirty="0"/>
              <a:t> Framework </a:t>
            </a:r>
            <a:r>
              <a:rPr lang="en-US" b="1" dirty="0"/>
              <a:t>Convention</a:t>
            </a:r>
            <a:r>
              <a:rPr lang="en-US" dirty="0"/>
              <a:t> (UNFCCC). The UNFCCC was formed in 1994 to stabilize the greenhouse gas emissions and to protect the earth from the threat of </a:t>
            </a:r>
            <a:r>
              <a:rPr lang="en-US" b="1" dirty="0"/>
              <a:t>climate change</a:t>
            </a:r>
            <a:r>
              <a:rPr lang="en-US" dirty="0" smtClean="0"/>
              <a:t>.</a:t>
            </a:r>
          </a:p>
          <a:p>
            <a:r>
              <a:rPr lang="en-US" dirty="0"/>
              <a:t>All States that are Parties to the Convention are represented at the COP, at which they review the implementation of the Convention and any other legal instruments that the COP adopts and take decisions necessary to promote the effective implementation of the Convention, including institutional and administrative arrangements.</a:t>
            </a:r>
          </a:p>
        </p:txBody>
      </p:sp>
    </p:spTree>
    <p:extLst>
      <p:ext uri="{BB962C8B-B14F-4D97-AF65-F5344CB8AC3E}">
        <p14:creationId xmlns:p14="http://schemas.microsoft.com/office/powerpoint/2010/main" val="90591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questions/Tutorial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What is </a:t>
            </a:r>
            <a:r>
              <a:rPr lang="en-US" dirty="0"/>
              <a:t>t</a:t>
            </a:r>
            <a:r>
              <a:rPr lang="en-US" dirty="0" smtClean="0"/>
              <a:t>he </a:t>
            </a:r>
            <a:r>
              <a:rPr lang="en-US" dirty="0"/>
              <a:t>ultimate objective of the Convention </a:t>
            </a:r>
            <a:r>
              <a:rPr lang="en-US" dirty="0" smtClean="0"/>
              <a:t>(UNFCC) on climate change?</a:t>
            </a:r>
          </a:p>
          <a:p>
            <a:r>
              <a:rPr lang="en-US" dirty="0" smtClean="0"/>
              <a:t>Explain carbon trading, clean development mechanism and joint implementation.</a:t>
            </a:r>
          </a:p>
          <a:p>
            <a:r>
              <a:rPr lang="en-US" dirty="0"/>
              <a:t>In the early years of the Convention, adaptation received less attention than </a:t>
            </a:r>
            <a:r>
              <a:rPr lang="en-US" dirty="0" err="1" smtClean="0"/>
              <a:t>mitigation,Why</a:t>
            </a:r>
            <a:r>
              <a:rPr lang="en-US" dirty="0" smtClean="0"/>
              <a:t>.</a:t>
            </a:r>
          </a:p>
          <a:p>
            <a:r>
              <a:rPr lang="en-US" dirty="0"/>
              <a:t>The Kyoto Protocol is based on the principles and provisions of the Convention and follows its annex-based structure. It only binds developed countries, and places a heavier burden on them under the principle of “common but differentiated responsibility and respective capabilities”, </a:t>
            </a:r>
            <a:r>
              <a:rPr lang="en-US" dirty="0" smtClean="0"/>
              <a:t> Explain what do mean by </a:t>
            </a:r>
            <a:r>
              <a:rPr lang="en-US" dirty="0"/>
              <a:t>“common but differentiated </a:t>
            </a:r>
            <a:r>
              <a:rPr lang="en-US" dirty="0" smtClean="0"/>
              <a:t>responsibility”.</a:t>
            </a:r>
          </a:p>
          <a:p>
            <a:r>
              <a:rPr lang="en-US" dirty="0" smtClean="0"/>
              <a:t>What is the central aim of Paris agreement?</a:t>
            </a:r>
          </a:p>
          <a:p>
            <a:r>
              <a:rPr lang="en-US" dirty="0"/>
              <a:t>What is technology transfer to support climate action?</a:t>
            </a:r>
          </a:p>
          <a:p>
            <a:pPr>
              <a:buNone/>
            </a:pPr>
            <a:r>
              <a:rPr lang="en-US" dirty="0" smtClean="0"/>
              <a:t> </a:t>
            </a:r>
            <a:endParaRPr lang="en-US" dirty="0"/>
          </a:p>
        </p:txBody>
      </p:sp>
    </p:spTree>
    <p:extLst>
      <p:ext uri="{BB962C8B-B14F-4D97-AF65-F5344CB8AC3E}">
        <p14:creationId xmlns:p14="http://schemas.microsoft.com/office/powerpoint/2010/main" val="61061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417779" y="0"/>
            <a:ext cx="9774221" cy="6139543"/>
          </a:xfrm>
          <a:prstGeom prst="rect">
            <a:avLst/>
          </a:prstGeom>
        </p:spPr>
      </p:pic>
    </p:spTree>
    <p:extLst>
      <p:ext uri="{BB962C8B-B14F-4D97-AF65-F5344CB8AC3E}">
        <p14:creationId xmlns:p14="http://schemas.microsoft.com/office/powerpoint/2010/main" val="50928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80" y="0"/>
            <a:ext cx="10740420" cy="6061166"/>
          </a:xfrm>
          <a:prstGeom prst="rect">
            <a:avLst/>
          </a:prstGeom>
        </p:spPr>
      </p:pic>
    </p:spTree>
    <p:extLst>
      <p:ext uri="{BB962C8B-B14F-4D97-AF65-F5344CB8AC3E}">
        <p14:creationId xmlns:p14="http://schemas.microsoft.com/office/powerpoint/2010/main" val="402990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79" y="0"/>
            <a:ext cx="10579312" cy="6021977"/>
          </a:xfrm>
          <a:prstGeom prst="rect">
            <a:avLst/>
          </a:prstGeom>
        </p:spPr>
      </p:pic>
    </p:spTree>
    <p:extLst>
      <p:ext uri="{BB962C8B-B14F-4D97-AF65-F5344CB8AC3E}">
        <p14:creationId xmlns:p14="http://schemas.microsoft.com/office/powerpoint/2010/main" val="57499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79" y="0"/>
            <a:ext cx="10740421" cy="5896303"/>
          </a:xfrm>
          <a:prstGeom prst="rect">
            <a:avLst/>
          </a:prstGeom>
        </p:spPr>
      </p:pic>
    </p:spTree>
    <p:extLst>
      <p:ext uri="{BB962C8B-B14F-4D97-AF65-F5344CB8AC3E}">
        <p14:creationId xmlns:p14="http://schemas.microsoft.com/office/powerpoint/2010/main" val="346025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78" y="0"/>
            <a:ext cx="10740422" cy="6035040"/>
          </a:xfrm>
          <a:prstGeom prst="rect">
            <a:avLst/>
          </a:prstGeom>
        </p:spPr>
      </p:pic>
    </p:spTree>
    <p:extLst>
      <p:ext uri="{BB962C8B-B14F-4D97-AF65-F5344CB8AC3E}">
        <p14:creationId xmlns:p14="http://schemas.microsoft.com/office/powerpoint/2010/main" val="69312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1578" y="1"/>
            <a:ext cx="10740422" cy="5543550"/>
          </a:xfrm>
          <a:prstGeom prst="rect">
            <a:avLst/>
          </a:prstGeom>
        </p:spPr>
      </p:pic>
    </p:spTree>
    <p:extLst>
      <p:ext uri="{BB962C8B-B14F-4D97-AF65-F5344CB8AC3E}">
        <p14:creationId xmlns:p14="http://schemas.microsoft.com/office/powerpoint/2010/main" val="340432702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132</TotalTime>
  <Words>2532</Words>
  <Application>Microsoft Office PowerPoint</Application>
  <PresentationFormat>Widescreen</PresentationFormat>
  <Paragraphs>136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MS PGothic</vt:lpstr>
      <vt:lpstr>MS PGothic</vt:lpstr>
      <vt:lpstr>游ゴシック</vt:lpstr>
      <vt:lpstr>Arial</vt:lpstr>
      <vt:lpstr>Gill Sans MT</vt:lpstr>
      <vt:lpstr>Gallery</vt:lpstr>
      <vt:lpstr> Lecture 7: Architecture of climate change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Kyoto Rule Book December 2, 2005</vt:lpstr>
      <vt:lpstr>Paris Agreement</vt:lpstr>
      <vt:lpstr>PowerPoint Presentation</vt:lpstr>
      <vt:lpstr>Essential Elements OF Paris agreement</vt:lpstr>
      <vt:lpstr>PowerPoint Presentation</vt:lpstr>
      <vt:lpstr>PowerPoint Presentation</vt:lpstr>
      <vt:lpstr>PowerPoint Presentation</vt:lpstr>
      <vt:lpstr>What is “common but differentiated responsibilities”?</vt:lpstr>
      <vt:lpstr>Emissions Trading / Carbon Trading</vt:lpstr>
      <vt:lpstr>PowerPoint Presentation</vt:lpstr>
      <vt:lpstr>2 Clean Development Mechanism (CDM</vt:lpstr>
      <vt:lpstr>Joint Implementation (JI)</vt:lpstr>
      <vt:lpstr>Why USA did not ratify Kyoto Protocol</vt:lpstr>
      <vt:lpstr>Canada Quits Kyoto protocol</vt:lpstr>
      <vt:lpstr>COP,  Convention of Parties</vt:lpstr>
      <vt:lpstr>Discussion questions/Tutorial</vt:lpstr>
    </vt:vector>
  </TitlesOfParts>
  <Company>HEAVEN KILLERS RELEASE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Nirbhay Chand</dc:creator>
  <cp:lastModifiedBy>Ilaitia Q. Finau</cp:lastModifiedBy>
  <cp:revision>18</cp:revision>
  <dcterms:created xsi:type="dcterms:W3CDTF">2020-02-04T21:39:37Z</dcterms:created>
  <dcterms:modified xsi:type="dcterms:W3CDTF">2022-03-22T23:55:35Z</dcterms:modified>
</cp:coreProperties>
</file>