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8" r:id="rId2"/>
    <p:sldId id="362" r:id="rId3"/>
    <p:sldId id="260" r:id="rId4"/>
    <p:sldId id="363" r:id="rId5"/>
    <p:sldId id="276" r:id="rId6"/>
    <p:sldId id="364" r:id="rId7"/>
    <p:sldId id="289" r:id="rId8"/>
    <p:sldId id="365" r:id="rId9"/>
    <p:sldId id="361" r:id="rId10"/>
    <p:sldId id="315" r:id="rId11"/>
    <p:sldId id="326" r:id="rId12"/>
    <p:sldId id="328" r:id="rId13"/>
    <p:sldId id="329" r:id="rId14"/>
    <p:sldId id="330" r:id="rId15"/>
    <p:sldId id="339" r:id="rId16"/>
    <p:sldId id="351" r:id="rId17"/>
    <p:sldId id="35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44CB77-C994-43B4-A726-3A81E0129E63}" type="datetimeFigureOut">
              <a:rPr lang="en-US" smtClean="0"/>
              <a:t>3/12/2019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70B660-C8D4-4815-AF91-ACC983B6FE5E}" type="slidenum">
              <a:rPr lang="en-US" smtClean="0"/>
              <a:t>‹#›</a:t>
            </a:fld>
            <a:endParaRPr lang="en-US"/>
          </a:p>
        </p:txBody>
      </p:sp>
    </p:spTree>
    <p:extLst>
      <p:ext uri="{BB962C8B-B14F-4D97-AF65-F5344CB8AC3E}">
        <p14:creationId xmlns:p14="http://schemas.microsoft.com/office/powerpoint/2010/main" val="2113987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pPr eaLnBrk="1" hangingPunct="1"/>
            <a:endParaRPr lang="en-US" smtClean="0"/>
          </a:p>
        </p:txBody>
      </p:sp>
      <p:sp>
        <p:nvSpPr>
          <p:cNvPr id="40964" name="Slide Number Placeholder 3"/>
          <p:cNvSpPr>
            <a:spLocks noGrp="1"/>
          </p:cNvSpPr>
          <p:nvPr>
            <p:ph type="sldNum" sz="quarter" idx="5"/>
          </p:nvPr>
        </p:nvSpPr>
        <p:spPr>
          <a:noFill/>
        </p:spPr>
        <p:txBody>
          <a:bodyPr/>
          <a:lstStyle/>
          <a:p>
            <a:fld id="{E72E8687-2B5E-4AA3-838C-621896615013}" type="slidenum">
              <a:rPr lang="en-US"/>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pPr eaLnBrk="1" hangingPunct="1"/>
            <a:endParaRPr lang="en-US" smtClean="0"/>
          </a:p>
        </p:txBody>
      </p:sp>
      <p:sp>
        <p:nvSpPr>
          <p:cNvPr id="54276" name="Slide Number Placeholder 3"/>
          <p:cNvSpPr>
            <a:spLocks noGrp="1"/>
          </p:cNvSpPr>
          <p:nvPr>
            <p:ph type="sldNum" sz="quarter" idx="5"/>
          </p:nvPr>
        </p:nvSpPr>
        <p:spPr>
          <a:noFill/>
        </p:spPr>
        <p:txBody>
          <a:bodyPr/>
          <a:lstStyle/>
          <a:p>
            <a:fld id="{A6037676-E494-49E8-89D2-261C947FCC65}" type="slidenum">
              <a:rPr lang="en-US"/>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B7CA45-5A2A-425C-B8C7-65FD350B0549}" type="slidenum">
              <a:rPr lang="en-US"/>
              <a:pPr/>
              <a:t>11</a:t>
            </a:fld>
            <a:endParaRPr lang="en-US"/>
          </a:p>
        </p:txBody>
      </p:sp>
      <p:sp>
        <p:nvSpPr>
          <p:cNvPr id="400386" name="Rectangle 2"/>
          <p:cNvSpPr>
            <a:spLocks noGrp="1" noRot="1" noChangeAspect="1" noChangeArrowheads="1" noTextEdit="1"/>
          </p:cNvSpPr>
          <p:nvPr>
            <p:ph type="sldImg"/>
          </p:nvPr>
        </p:nvSpPr>
        <p:spPr>
          <a:ln/>
        </p:spPr>
      </p:sp>
      <p:sp>
        <p:nvSpPr>
          <p:cNvPr id="400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A99FD5-BD09-49E3-9BF2-6241F03EA274}" type="slidenum">
              <a:rPr lang="en-US"/>
              <a:pPr/>
              <a:t>12</a:t>
            </a:fld>
            <a:endParaRPr lang="en-US"/>
          </a:p>
        </p:txBody>
      </p:sp>
      <p:sp>
        <p:nvSpPr>
          <p:cNvPr id="402434" name="Rectangle 2"/>
          <p:cNvSpPr>
            <a:spLocks noGrp="1" noRot="1" noChangeAspect="1" noChangeArrowheads="1" noTextEdit="1"/>
          </p:cNvSpPr>
          <p:nvPr>
            <p:ph type="sldImg"/>
          </p:nvPr>
        </p:nvSpPr>
        <p:spPr>
          <a:ln/>
        </p:spPr>
      </p:sp>
      <p:sp>
        <p:nvSpPr>
          <p:cNvPr id="402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5EA52B-CC7D-4740-B5D9-3C1B41DFE371}" type="slidenum">
              <a:rPr lang="en-US"/>
              <a:pPr/>
              <a:t>13</a:t>
            </a:fld>
            <a:endParaRPr lang="en-US"/>
          </a:p>
        </p:txBody>
      </p:sp>
      <p:sp>
        <p:nvSpPr>
          <p:cNvPr id="398338" name="Rectangle 2"/>
          <p:cNvSpPr>
            <a:spLocks noGrp="1" noRot="1" noChangeAspect="1" noChangeArrowheads="1" noTextEdit="1"/>
          </p:cNvSpPr>
          <p:nvPr>
            <p:ph type="sldImg"/>
          </p:nvPr>
        </p:nvSpPr>
        <p:spPr>
          <a:ln/>
        </p:spPr>
      </p:sp>
      <p:sp>
        <p:nvSpPr>
          <p:cNvPr id="398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A63647-40CA-4120-B088-F6381B365B77}" type="slidenum">
              <a:rPr lang="en-US"/>
              <a:pPr/>
              <a:t>14</a:t>
            </a:fld>
            <a:endParaRPr lang="en-US"/>
          </a:p>
        </p:txBody>
      </p:sp>
      <p:sp>
        <p:nvSpPr>
          <p:cNvPr id="396290" name="Rectangle 2"/>
          <p:cNvSpPr>
            <a:spLocks noGrp="1" noRot="1" noChangeAspect="1" noChangeArrowheads="1" noTextEdit="1"/>
          </p:cNvSpPr>
          <p:nvPr>
            <p:ph type="sldImg"/>
          </p:nvPr>
        </p:nvSpPr>
        <p:spPr>
          <a:ln/>
        </p:spPr>
      </p:sp>
      <p:sp>
        <p:nvSpPr>
          <p:cNvPr id="39629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9D10A6-DC88-422F-A4F1-0E696E53DFC2}" type="datetimeFigureOut">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2EAFA-E32B-4393-AC00-3BDDBDAF3692}" type="slidenum">
              <a:rPr lang="en-US" smtClean="0"/>
              <a:t>‹#›</a:t>
            </a:fld>
            <a:endParaRPr lang="en-US"/>
          </a:p>
        </p:txBody>
      </p:sp>
    </p:spTree>
    <p:extLst>
      <p:ext uri="{BB962C8B-B14F-4D97-AF65-F5344CB8AC3E}">
        <p14:creationId xmlns:p14="http://schemas.microsoft.com/office/powerpoint/2010/main" val="4102489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9D10A6-DC88-422F-A4F1-0E696E53DFC2}" type="datetimeFigureOut">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2EAFA-E32B-4393-AC00-3BDDBDAF3692}" type="slidenum">
              <a:rPr lang="en-US" smtClean="0"/>
              <a:t>‹#›</a:t>
            </a:fld>
            <a:endParaRPr lang="en-US"/>
          </a:p>
        </p:txBody>
      </p:sp>
    </p:spTree>
    <p:extLst>
      <p:ext uri="{BB962C8B-B14F-4D97-AF65-F5344CB8AC3E}">
        <p14:creationId xmlns:p14="http://schemas.microsoft.com/office/powerpoint/2010/main" val="1487605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9D10A6-DC88-422F-A4F1-0E696E53DFC2}" type="datetimeFigureOut">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2EAFA-E32B-4393-AC00-3BDDBDAF3692}" type="slidenum">
              <a:rPr lang="en-US" smtClean="0"/>
              <a:t>‹#›</a:t>
            </a:fld>
            <a:endParaRPr lang="en-US"/>
          </a:p>
        </p:txBody>
      </p:sp>
    </p:spTree>
    <p:extLst>
      <p:ext uri="{BB962C8B-B14F-4D97-AF65-F5344CB8AC3E}">
        <p14:creationId xmlns:p14="http://schemas.microsoft.com/office/powerpoint/2010/main" val="551376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9D10A6-DC88-422F-A4F1-0E696E53DFC2}" type="datetimeFigureOut">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2EAFA-E32B-4393-AC00-3BDDBDAF3692}" type="slidenum">
              <a:rPr lang="en-US" smtClean="0"/>
              <a:t>‹#›</a:t>
            </a:fld>
            <a:endParaRPr lang="en-US"/>
          </a:p>
        </p:txBody>
      </p:sp>
    </p:spTree>
    <p:extLst>
      <p:ext uri="{BB962C8B-B14F-4D97-AF65-F5344CB8AC3E}">
        <p14:creationId xmlns:p14="http://schemas.microsoft.com/office/powerpoint/2010/main" val="2397229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9D10A6-DC88-422F-A4F1-0E696E53DFC2}" type="datetimeFigureOut">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2EAFA-E32B-4393-AC00-3BDDBDAF3692}" type="slidenum">
              <a:rPr lang="en-US" smtClean="0"/>
              <a:t>‹#›</a:t>
            </a:fld>
            <a:endParaRPr lang="en-US"/>
          </a:p>
        </p:txBody>
      </p:sp>
    </p:spTree>
    <p:extLst>
      <p:ext uri="{BB962C8B-B14F-4D97-AF65-F5344CB8AC3E}">
        <p14:creationId xmlns:p14="http://schemas.microsoft.com/office/powerpoint/2010/main" val="1174823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9D10A6-DC88-422F-A4F1-0E696E53DFC2}" type="datetimeFigureOut">
              <a:rPr lang="en-US" smtClean="0"/>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72EAFA-E32B-4393-AC00-3BDDBDAF3692}" type="slidenum">
              <a:rPr lang="en-US" smtClean="0"/>
              <a:t>‹#›</a:t>
            </a:fld>
            <a:endParaRPr lang="en-US"/>
          </a:p>
        </p:txBody>
      </p:sp>
    </p:spTree>
    <p:extLst>
      <p:ext uri="{BB962C8B-B14F-4D97-AF65-F5344CB8AC3E}">
        <p14:creationId xmlns:p14="http://schemas.microsoft.com/office/powerpoint/2010/main" val="176631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9D10A6-DC88-422F-A4F1-0E696E53DFC2}" type="datetimeFigureOut">
              <a:rPr lang="en-US" smtClean="0"/>
              <a:t>3/12/2019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72EAFA-E32B-4393-AC00-3BDDBDAF3692}" type="slidenum">
              <a:rPr lang="en-US" smtClean="0"/>
              <a:t>‹#›</a:t>
            </a:fld>
            <a:endParaRPr lang="en-US"/>
          </a:p>
        </p:txBody>
      </p:sp>
    </p:spTree>
    <p:extLst>
      <p:ext uri="{BB962C8B-B14F-4D97-AF65-F5344CB8AC3E}">
        <p14:creationId xmlns:p14="http://schemas.microsoft.com/office/powerpoint/2010/main" val="1772064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9D10A6-DC88-422F-A4F1-0E696E53DFC2}" type="datetimeFigureOut">
              <a:rPr lang="en-US" smtClean="0"/>
              <a:t>3/12/2019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72EAFA-E32B-4393-AC00-3BDDBDAF3692}" type="slidenum">
              <a:rPr lang="en-US" smtClean="0"/>
              <a:t>‹#›</a:t>
            </a:fld>
            <a:endParaRPr lang="en-US"/>
          </a:p>
        </p:txBody>
      </p:sp>
    </p:spTree>
    <p:extLst>
      <p:ext uri="{BB962C8B-B14F-4D97-AF65-F5344CB8AC3E}">
        <p14:creationId xmlns:p14="http://schemas.microsoft.com/office/powerpoint/2010/main" val="3679573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9D10A6-DC88-422F-A4F1-0E696E53DFC2}" type="datetimeFigureOut">
              <a:rPr lang="en-US" smtClean="0"/>
              <a:t>3/12/2019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72EAFA-E32B-4393-AC00-3BDDBDAF3692}" type="slidenum">
              <a:rPr lang="en-US" smtClean="0"/>
              <a:t>‹#›</a:t>
            </a:fld>
            <a:endParaRPr lang="en-US"/>
          </a:p>
        </p:txBody>
      </p:sp>
    </p:spTree>
    <p:extLst>
      <p:ext uri="{BB962C8B-B14F-4D97-AF65-F5344CB8AC3E}">
        <p14:creationId xmlns:p14="http://schemas.microsoft.com/office/powerpoint/2010/main" val="1458095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9D10A6-DC88-422F-A4F1-0E696E53DFC2}" type="datetimeFigureOut">
              <a:rPr lang="en-US" smtClean="0"/>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72EAFA-E32B-4393-AC00-3BDDBDAF3692}" type="slidenum">
              <a:rPr lang="en-US" smtClean="0"/>
              <a:t>‹#›</a:t>
            </a:fld>
            <a:endParaRPr lang="en-US"/>
          </a:p>
        </p:txBody>
      </p:sp>
    </p:spTree>
    <p:extLst>
      <p:ext uri="{BB962C8B-B14F-4D97-AF65-F5344CB8AC3E}">
        <p14:creationId xmlns:p14="http://schemas.microsoft.com/office/powerpoint/2010/main" val="270191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9D10A6-DC88-422F-A4F1-0E696E53DFC2}" type="datetimeFigureOut">
              <a:rPr lang="en-US" smtClean="0"/>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72EAFA-E32B-4393-AC00-3BDDBDAF3692}" type="slidenum">
              <a:rPr lang="en-US" smtClean="0"/>
              <a:t>‹#›</a:t>
            </a:fld>
            <a:endParaRPr lang="en-US"/>
          </a:p>
        </p:txBody>
      </p:sp>
    </p:spTree>
    <p:extLst>
      <p:ext uri="{BB962C8B-B14F-4D97-AF65-F5344CB8AC3E}">
        <p14:creationId xmlns:p14="http://schemas.microsoft.com/office/powerpoint/2010/main" val="4053884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9D10A6-DC88-422F-A4F1-0E696E53DFC2}" type="datetimeFigureOut">
              <a:rPr lang="en-US" smtClean="0"/>
              <a:t>3/12/2019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72EAFA-E32B-4393-AC00-3BDDBDAF3692}" type="slidenum">
              <a:rPr lang="en-US" smtClean="0"/>
              <a:t>‹#›</a:t>
            </a:fld>
            <a:endParaRPr lang="en-US"/>
          </a:p>
        </p:txBody>
      </p:sp>
    </p:spTree>
    <p:extLst>
      <p:ext uri="{BB962C8B-B14F-4D97-AF65-F5344CB8AC3E}">
        <p14:creationId xmlns:p14="http://schemas.microsoft.com/office/powerpoint/2010/main" val="36404519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609600"/>
          </a:xfrm>
        </p:spPr>
        <p:txBody>
          <a:bodyPr/>
          <a:lstStyle/>
          <a:p>
            <a:r>
              <a:rPr lang="en-US" sz="3200" dirty="0" smtClean="0"/>
              <a:t>SECOND WORLD WAR (1939-1945) Causes</a:t>
            </a:r>
            <a:endParaRPr lang="en-US" sz="3200" dirty="0"/>
          </a:p>
        </p:txBody>
      </p:sp>
      <p:sp>
        <p:nvSpPr>
          <p:cNvPr id="3" name="Content Placeholder 2"/>
          <p:cNvSpPr>
            <a:spLocks noGrp="1"/>
          </p:cNvSpPr>
          <p:nvPr>
            <p:ph idx="1"/>
          </p:nvPr>
        </p:nvSpPr>
        <p:spPr>
          <a:xfrm>
            <a:off x="457200" y="838200"/>
            <a:ext cx="8229600" cy="5791200"/>
          </a:xfrm>
        </p:spPr>
        <p:txBody>
          <a:bodyPr>
            <a:normAutofit lnSpcReduction="10000"/>
          </a:bodyPr>
          <a:lstStyle/>
          <a:p>
            <a:pPr>
              <a:spcBef>
                <a:spcPct val="50000"/>
              </a:spcBef>
              <a:buSzPct val="200000"/>
            </a:pPr>
            <a:r>
              <a:rPr lang="en-US" sz="2000" dirty="0" smtClean="0">
                <a:latin typeface="Times New Roman" pitchFamily="18" charset="0"/>
                <a:cs typeface="Times New Roman" pitchFamily="18" charset="0"/>
              </a:rPr>
              <a:t>The unjust </a:t>
            </a:r>
            <a:r>
              <a:rPr lang="en-US" sz="2000" b="1" dirty="0" smtClean="0">
                <a:latin typeface="Times New Roman" pitchFamily="18" charset="0"/>
                <a:cs typeface="Times New Roman" pitchFamily="18" charset="0"/>
              </a:rPr>
              <a:t>Treaty of Versailles</a:t>
            </a:r>
            <a:r>
              <a:rPr lang="en-US" sz="2000" dirty="0" smtClean="0">
                <a:latin typeface="Times New Roman" pitchFamily="18" charset="0"/>
                <a:cs typeface="Times New Roman" pitchFamily="18" charset="0"/>
              </a:rPr>
              <a:t>: The Treaty was harsh and humiliating for Germany. Created hatred and the Germans wanted to wipe out the humiliation. After Germany lost WWI, the winning nations drafted a treaty to address issues such as territorial adjustments, reparations, armament restrictions, war guilt and the League of Nations. The treaty punished Germany and left bitter feelings. Germany was forced to accept all the blame for the war and pay millions in reparations to Britain and France. Italy was disappointed that it was denied territory promised by Britain and France. </a:t>
            </a:r>
          </a:p>
          <a:p>
            <a:r>
              <a:rPr lang="en-US" sz="2000" b="1" dirty="0" smtClean="0">
                <a:latin typeface="Times New Roman" pitchFamily="18" charset="0"/>
                <a:cs typeface="Times New Roman" pitchFamily="18" charset="0"/>
              </a:rPr>
              <a:t>Improper </a:t>
            </a:r>
            <a:r>
              <a:rPr lang="en-US" sz="2000" b="1" dirty="0" err="1" smtClean="0">
                <a:latin typeface="Times New Roman" pitchFamily="18" charset="0"/>
                <a:cs typeface="Times New Roman" pitchFamily="18" charset="0"/>
              </a:rPr>
              <a:t>behaviour</a:t>
            </a:r>
            <a:r>
              <a:rPr lang="en-US" sz="2000" b="1" dirty="0" smtClean="0">
                <a:latin typeface="Times New Roman" pitchFamily="18" charset="0"/>
                <a:cs typeface="Times New Roman" pitchFamily="18" charset="0"/>
              </a:rPr>
              <a:t> of France </a:t>
            </a:r>
            <a:r>
              <a:rPr lang="en-US" sz="2000" dirty="0" smtClean="0">
                <a:latin typeface="Times New Roman" pitchFamily="18" charset="0"/>
                <a:cs typeface="Times New Roman" pitchFamily="18" charset="0"/>
              </a:rPr>
              <a:t>: France acted in a spirit of revenge and was harsh. Germany had taken away the Valley of Saar and the industrial zone of `Ruhr' in 1923 from Germany. </a:t>
            </a:r>
          </a:p>
          <a:p>
            <a:r>
              <a:rPr lang="en-US" sz="2000" b="1" dirty="0" smtClean="0">
                <a:latin typeface="Times New Roman" pitchFamily="18" charset="0"/>
                <a:cs typeface="Times New Roman" pitchFamily="18" charset="0"/>
              </a:rPr>
              <a:t>Dissatisfaction of Italy </a:t>
            </a:r>
            <a:r>
              <a:rPr lang="en-US" sz="2000" dirty="0" smtClean="0">
                <a:latin typeface="Times New Roman" pitchFamily="18" charset="0"/>
                <a:cs typeface="Times New Roman" pitchFamily="18" charset="0"/>
              </a:rPr>
              <a:t>: Italy also suffered under the Treaty of Versailles and a dictatorship was established under Mussolini. Followed an aggressive policy of Conquest (annexed Abyssinia and Albania and defied the League of Nation. </a:t>
            </a:r>
          </a:p>
          <a:p>
            <a:r>
              <a:rPr lang="en-US" sz="2000" b="1" dirty="0" smtClean="0">
                <a:latin typeface="Times New Roman" pitchFamily="18" charset="0"/>
                <a:cs typeface="Times New Roman" pitchFamily="18" charset="0"/>
              </a:rPr>
              <a:t>Rise of the Nazis in Germany </a:t>
            </a:r>
            <a:r>
              <a:rPr lang="en-US" sz="2000" dirty="0" smtClean="0">
                <a:latin typeface="Times New Roman" pitchFamily="18" charset="0"/>
                <a:cs typeface="Times New Roman" pitchFamily="18" charset="0"/>
              </a:rPr>
              <a:t>: Germany became a dictatorship under Hitler. He rejected the Treaty of Versailles, followed an imperialistic policy annexed Austria, </a:t>
            </a:r>
            <a:r>
              <a:rPr lang="en-US" sz="2000" dirty="0" err="1" smtClean="0">
                <a:latin typeface="Times New Roman" pitchFamily="18" charset="0"/>
                <a:cs typeface="Times New Roman" pitchFamily="18" charset="0"/>
              </a:rPr>
              <a:t>Sudentenland</a:t>
            </a:r>
            <a:r>
              <a:rPr lang="en-US" sz="2000" dirty="0" smtClean="0">
                <a:latin typeface="Times New Roman" pitchFamily="18" charset="0"/>
                <a:cs typeface="Times New Roman" pitchFamily="18" charset="0"/>
              </a:rPr>
              <a:t> and Czechoslovakia. Formed the Rome-Berlin Axis. </a:t>
            </a:r>
          </a:p>
          <a:p>
            <a:endParaRPr lang="en-US" sz="1400" dirty="0" smtClean="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pPr>
              <a:defRPr/>
            </a:pPr>
            <a:fld id="{8F3C918A-EF37-4946-83A7-F35E643DD49C}" type="slidenum">
              <a:rPr lang="en-US" altLang="en-US" smtClean="0"/>
              <a:pPr>
                <a:defRPr/>
              </a:pPr>
              <a:t>1</a:t>
            </a:fld>
            <a:endParaRPr lang="en-US" altLang="en-US"/>
          </a:p>
        </p:txBody>
      </p:sp>
    </p:spTree>
    <p:extLst>
      <p:ext uri="{BB962C8B-B14F-4D97-AF65-F5344CB8AC3E}">
        <p14:creationId xmlns:p14="http://schemas.microsoft.com/office/powerpoint/2010/main" val="36170049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defRPr/>
            </a:pPr>
            <a:r>
              <a:rPr lang="en-US" b="1" smtClean="0">
                <a:latin typeface="Times New Roman" pitchFamily="18" charset="0"/>
              </a:rPr>
              <a:t>End of WWII: Nuclear War</a:t>
            </a:r>
          </a:p>
        </p:txBody>
      </p:sp>
      <p:sp>
        <p:nvSpPr>
          <p:cNvPr id="51203" name="Rectangle 3"/>
          <p:cNvSpPr>
            <a:spLocks noGrp="1" noChangeArrowheads="1"/>
          </p:cNvSpPr>
          <p:nvPr>
            <p:ph type="body" idx="1"/>
          </p:nvPr>
        </p:nvSpPr>
        <p:spPr>
          <a:xfrm>
            <a:off x="457200" y="1143000"/>
            <a:ext cx="8229600" cy="5589270"/>
          </a:xfrm>
        </p:spPr>
        <p:txBody>
          <a:bodyPr>
            <a:normAutofit/>
          </a:bodyPr>
          <a:lstStyle/>
          <a:p>
            <a:pPr eaLnBrk="1" hangingPunct="1">
              <a:lnSpc>
                <a:spcPct val="80000"/>
              </a:lnSpc>
              <a:defRPr/>
            </a:pPr>
            <a:r>
              <a:rPr lang="en-US" sz="2400" dirty="0" smtClean="0"/>
              <a:t>In order to bring the war to an end quickly, President Harry S. Truman, decided that a show of extreme force would end the fighting.; On August 6, 1945, “Little Boy” was dropped on Hiroshima. ; The U.S.A. then  gave Japan an ultimatum, unconditional surrender by the Japanese or there would be a second nuclear attack.; On August 9, 1945, with Japan failing to surrender, a second nuclear bomb called “Fat Man” was dropped on Nagasaki. ; On August 15, 1945, Japan surrendered to the Allies.</a:t>
            </a:r>
          </a:p>
          <a:p>
            <a:pPr>
              <a:lnSpc>
                <a:spcPct val="80000"/>
              </a:lnSpc>
              <a:defRPr/>
            </a:pPr>
            <a:r>
              <a:rPr lang="en-US" sz="2400" b="1" dirty="0" smtClean="0"/>
              <a:t>Rise of Superpowers: </a:t>
            </a:r>
            <a:r>
              <a:rPr lang="en-US" sz="2400" dirty="0">
                <a:latin typeface="Times New Roman" pitchFamily="18" charset="0"/>
              </a:rPr>
              <a:t>At the end of the war, there will be two clear Superpowers: The United States of America and the Soviet Union (U.S.S.R</a:t>
            </a:r>
            <a:r>
              <a:rPr lang="en-US" sz="2400" dirty="0" smtClean="0">
                <a:latin typeface="Times New Roman" pitchFamily="18" charset="0"/>
              </a:rPr>
              <a:t>.).;  A </a:t>
            </a:r>
            <a:r>
              <a:rPr lang="en-US" sz="2400" dirty="0">
                <a:latin typeface="Times New Roman" pitchFamily="18" charset="0"/>
              </a:rPr>
              <a:t>superpower is a country that has the highest level of influence on world politics and has a very strong military</a:t>
            </a:r>
            <a:r>
              <a:rPr lang="en-US" sz="2400" dirty="0" smtClean="0">
                <a:latin typeface="Times New Roman" pitchFamily="18" charset="0"/>
              </a:rPr>
              <a:t>.;  Although </a:t>
            </a:r>
            <a:r>
              <a:rPr lang="en-US" sz="2400" dirty="0">
                <a:latin typeface="Times New Roman" pitchFamily="18" charset="0"/>
              </a:rPr>
              <a:t>the USA and Soviet Union were friends during WWII, after the war they are enemies</a:t>
            </a:r>
            <a:r>
              <a:rPr lang="en-US" sz="2400" dirty="0" smtClean="0">
                <a:latin typeface="Times New Roman" pitchFamily="18" charset="0"/>
              </a:rPr>
              <a:t>.</a:t>
            </a:r>
          </a:p>
          <a:p>
            <a:pPr>
              <a:lnSpc>
                <a:spcPct val="80000"/>
              </a:lnSpc>
              <a:defRPr/>
            </a:pPr>
            <a:r>
              <a:rPr lang="en-US" sz="2400" b="1" dirty="0" smtClean="0">
                <a:latin typeface="Times New Roman" pitchFamily="18" charset="0"/>
              </a:rPr>
              <a:t>Germany was divided: </a:t>
            </a:r>
            <a:r>
              <a:rPr lang="en-US" sz="2400" dirty="0">
                <a:latin typeface="Times New Roman" pitchFamily="18" charset="0"/>
              </a:rPr>
              <a:t>Germany was divided into Eastern (Communist) and Western Germany (Democracy).=Berlin Wall</a:t>
            </a:r>
            <a:r>
              <a:rPr lang="en-US" sz="2400" dirty="0" smtClean="0">
                <a:latin typeface="Times New Roman" pitchFamily="18" charset="0"/>
              </a:rPr>
              <a:t>.</a:t>
            </a:r>
            <a:r>
              <a:rPr lang="en-US" sz="2400" b="1" dirty="0" smtClean="0">
                <a:latin typeface="Times New Roman" pitchFamily="18" charset="0"/>
              </a:rPr>
              <a:t> </a:t>
            </a:r>
            <a:endParaRPr lang="en-US" sz="2400" b="1" dirty="0">
              <a:latin typeface="Times New Roman" pitchFamily="18" charset="0"/>
            </a:endParaRPr>
          </a:p>
          <a:p>
            <a:pPr eaLnBrk="1" hangingPunct="1">
              <a:lnSpc>
                <a:spcPct val="80000"/>
              </a:lnSpc>
              <a:defRPr/>
            </a:pPr>
            <a:endParaRPr lang="en-US" sz="2400" b="1" dirty="0" smtClean="0"/>
          </a:p>
        </p:txBody>
      </p:sp>
    </p:spTree>
    <p:extLst>
      <p:ext uri="{BB962C8B-B14F-4D97-AF65-F5344CB8AC3E}">
        <p14:creationId xmlns:p14="http://schemas.microsoft.com/office/powerpoint/2010/main" val="14482091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Rectangle 2"/>
          <p:cNvSpPr>
            <a:spLocks noChangeArrowheads="1"/>
          </p:cNvSpPr>
          <p:nvPr/>
        </p:nvSpPr>
        <p:spPr bwMode="auto">
          <a:xfrm>
            <a:off x="609600" y="609600"/>
            <a:ext cx="7924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lnSpc>
                <a:spcPct val="100000"/>
              </a:lnSpc>
              <a:spcBef>
                <a:spcPct val="0"/>
              </a:spcBef>
            </a:pPr>
            <a:r>
              <a:rPr lang="en-US" sz="2800" b="1">
                <a:solidFill>
                  <a:schemeClr val="tx2"/>
                </a:solidFill>
              </a:rPr>
              <a:t>The Postwar World</a:t>
            </a:r>
          </a:p>
        </p:txBody>
      </p:sp>
      <p:sp>
        <p:nvSpPr>
          <p:cNvPr id="399363" name="Rectangle 3"/>
          <p:cNvSpPr>
            <a:spLocks noGrp="1" noChangeArrowheads="1"/>
          </p:cNvSpPr>
          <p:nvPr>
            <p:ph type="body" idx="1"/>
          </p:nvPr>
        </p:nvSpPr>
        <p:spPr bwMode="auto">
          <a:xfrm>
            <a:off x="457200" y="1447800"/>
            <a:ext cx="8229600" cy="4419600"/>
          </a:xfrm>
          <a:solidFill>
            <a:srgbClr val="80B3D0"/>
          </a:solidFill>
          <a:ln/>
          <a:extLst>
            <a:ext uri="{91240B29-F687-4F45-9708-019B960494DF}">
              <a14:hiddenLine xmlns:a14="http://schemas.microsoft.com/office/drawing/2010/main" w="9525">
                <a:solidFill>
                  <a:srgbClr val="FFFF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231775" indent="-231775">
              <a:spcBef>
                <a:spcPct val="0"/>
              </a:spcBef>
              <a:spcAft>
                <a:spcPct val="50000"/>
              </a:spcAft>
            </a:pPr>
            <a:r>
              <a:rPr lang="en-US" sz="2400" dirty="0"/>
              <a:t>End of war, Europe and Asia in ruins</a:t>
            </a:r>
          </a:p>
          <a:p>
            <a:pPr marL="231775" indent="-231775">
              <a:spcBef>
                <a:spcPct val="0"/>
              </a:spcBef>
              <a:spcAft>
                <a:spcPct val="50000"/>
              </a:spcAft>
            </a:pPr>
            <a:r>
              <a:rPr lang="en-US" sz="2400" dirty="0"/>
              <a:t>Tens of millions dead; heaviest losses in Eastern Europe</a:t>
            </a:r>
          </a:p>
          <a:p>
            <a:pPr marL="231775" indent="-231775">
              <a:spcBef>
                <a:spcPct val="0"/>
              </a:spcBef>
              <a:spcAft>
                <a:spcPct val="50000"/>
              </a:spcAft>
            </a:pPr>
            <a:r>
              <a:rPr lang="en-US" sz="2400" dirty="0"/>
              <a:t>Germany, Japan, and China had also suffered greatly</a:t>
            </a:r>
          </a:p>
          <a:p>
            <a:pPr marL="798513" lvl="1" indent="-333375">
              <a:spcBef>
                <a:spcPct val="0"/>
              </a:spcBef>
              <a:spcAft>
                <a:spcPct val="50000"/>
              </a:spcAft>
            </a:pPr>
            <a:r>
              <a:rPr lang="en-US" sz="2000" dirty="0"/>
              <a:t>Physical devastation; cities, villages, and farms destroyed</a:t>
            </a:r>
          </a:p>
          <a:p>
            <a:pPr marL="798513" lvl="1" indent="-333375">
              <a:spcBef>
                <a:spcPct val="0"/>
              </a:spcBef>
              <a:spcAft>
                <a:spcPct val="50000"/>
              </a:spcAft>
            </a:pPr>
            <a:r>
              <a:rPr lang="en-US" sz="2000" dirty="0"/>
              <a:t>National economies near collapse</a:t>
            </a:r>
          </a:p>
          <a:p>
            <a:pPr marL="231775" indent="-231775">
              <a:spcBef>
                <a:spcPct val="0"/>
              </a:spcBef>
              <a:spcAft>
                <a:spcPct val="50000"/>
              </a:spcAft>
            </a:pPr>
            <a:r>
              <a:rPr lang="en-US" sz="2400" dirty="0"/>
              <a:t>Millions uprooted </a:t>
            </a:r>
          </a:p>
          <a:p>
            <a:pPr marL="798513" lvl="1" indent="-333375">
              <a:spcBef>
                <a:spcPct val="0"/>
              </a:spcBef>
              <a:spcAft>
                <a:spcPct val="50000"/>
              </a:spcAft>
            </a:pPr>
            <a:r>
              <a:rPr lang="en-US" sz="2000" dirty="0"/>
              <a:t>former prisoners of war, survivors of concentration camps, refugees of fighting and of national  border changes</a:t>
            </a:r>
          </a:p>
        </p:txBody>
      </p:sp>
    </p:spTree>
    <p:extLst>
      <p:ext uri="{BB962C8B-B14F-4D97-AF65-F5344CB8AC3E}">
        <p14:creationId xmlns:p14="http://schemas.microsoft.com/office/powerpoint/2010/main" val="27244056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936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99363">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9936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936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9936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9936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9936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993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6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1410" name="Text Box 2"/>
          <p:cNvSpPr txBox="1">
            <a:spLocks noChangeArrowheads="1"/>
          </p:cNvSpPr>
          <p:nvPr/>
        </p:nvSpPr>
        <p:spPr bwMode="auto">
          <a:xfrm>
            <a:off x="457200" y="1371600"/>
            <a:ext cx="8229600" cy="1066800"/>
          </a:xfrm>
          <a:prstGeom prst="rect">
            <a:avLst/>
          </a:prstGeom>
          <a:solidFill>
            <a:srgbClr val="FEE8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33363" indent="-233363" eaLnBrk="0" hangingPunct="0">
              <a:spcBef>
                <a:spcPct val="0"/>
              </a:spcBef>
              <a:defRPr sz="2400">
                <a:solidFill>
                  <a:schemeClr val="tx1"/>
                </a:solidFill>
                <a:latin typeface="Times" pitchFamily="18" charset="0"/>
              </a:defRPr>
            </a:lvl1pPr>
            <a:lvl2pPr eaLnBrk="0" hangingPunct="0">
              <a:spcBef>
                <a:spcPct val="0"/>
              </a:spcBef>
              <a:defRPr sz="2400">
                <a:solidFill>
                  <a:schemeClr val="tx1"/>
                </a:solidFill>
                <a:latin typeface="Times" pitchFamily="18" charset="0"/>
              </a:defRPr>
            </a:lvl2pPr>
            <a:lvl3pPr eaLnBrk="0" hangingPunct="0">
              <a:spcBef>
                <a:spcPct val="0"/>
              </a:spcBef>
              <a:defRPr sz="2400">
                <a:solidFill>
                  <a:schemeClr val="tx1"/>
                </a:solidFill>
                <a:latin typeface="Times" pitchFamily="18" charset="0"/>
              </a:defRPr>
            </a:lvl3pPr>
            <a:lvl4pPr eaLnBrk="0" hangingPunct="0">
              <a:spcBef>
                <a:spcPct val="0"/>
              </a:spcBef>
              <a:defRPr sz="2400">
                <a:solidFill>
                  <a:schemeClr val="tx1"/>
                </a:solidFill>
                <a:latin typeface="Times" pitchFamily="18" charset="0"/>
              </a:defRPr>
            </a:lvl4pPr>
            <a:lvl5pPr eaLnBrk="0" hangingPunct="0">
              <a:spcBef>
                <a:spcPct val="0"/>
              </a:spcBef>
              <a:defRPr sz="2400">
                <a:solidFill>
                  <a:schemeClr val="tx1"/>
                </a:solidFill>
                <a:latin typeface="Times" pitchFamily="18" charset="0"/>
              </a:defRPr>
            </a:lvl5pPr>
            <a:lvl6pPr eaLnBrk="0" fontAlgn="base" hangingPunct="0">
              <a:spcBef>
                <a:spcPct val="0"/>
              </a:spcBef>
              <a:spcAft>
                <a:spcPct val="0"/>
              </a:spcAft>
              <a:defRPr sz="2400">
                <a:solidFill>
                  <a:schemeClr val="tx1"/>
                </a:solidFill>
                <a:latin typeface="Times" pitchFamily="18" charset="0"/>
              </a:defRPr>
            </a:lvl6pPr>
            <a:lvl7pPr eaLnBrk="0" fontAlgn="base" hangingPunct="0">
              <a:spcBef>
                <a:spcPct val="0"/>
              </a:spcBef>
              <a:spcAft>
                <a:spcPct val="0"/>
              </a:spcAft>
              <a:defRPr sz="2400">
                <a:solidFill>
                  <a:schemeClr val="tx1"/>
                </a:solidFill>
                <a:latin typeface="Times" pitchFamily="18" charset="0"/>
              </a:defRPr>
            </a:lvl7pPr>
            <a:lvl8pPr eaLnBrk="0" fontAlgn="base" hangingPunct="0">
              <a:spcBef>
                <a:spcPct val="0"/>
              </a:spcBef>
              <a:spcAft>
                <a:spcPct val="0"/>
              </a:spcAft>
              <a:defRPr sz="2400">
                <a:solidFill>
                  <a:schemeClr val="tx1"/>
                </a:solidFill>
                <a:latin typeface="Times" pitchFamily="18" charset="0"/>
              </a:defRPr>
            </a:lvl8pPr>
            <a:lvl9pPr eaLnBrk="0" fontAlgn="base" hangingPunct="0">
              <a:spcBef>
                <a:spcPct val="0"/>
              </a:spcBef>
              <a:spcAft>
                <a:spcPct val="0"/>
              </a:spcAft>
              <a:defRPr sz="2400">
                <a:solidFill>
                  <a:schemeClr val="tx1"/>
                </a:solidFill>
                <a:latin typeface="Times" pitchFamily="18" charset="0"/>
              </a:defRPr>
            </a:lvl9pPr>
          </a:lstStyle>
          <a:p>
            <a:pPr algn="ctr">
              <a:lnSpc>
                <a:spcPct val="100000"/>
              </a:lnSpc>
            </a:pPr>
            <a:r>
              <a:rPr lang="en-US" b="1" i="1">
                <a:latin typeface="Arial" charset="0"/>
              </a:rPr>
              <a:t>July 1941</a:t>
            </a:r>
            <a:endParaRPr lang="en-US" sz="2000" b="1" i="1">
              <a:latin typeface="Arial" charset="0"/>
            </a:endParaRPr>
          </a:p>
          <a:p>
            <a:pPr>
              <a:lnSpc>
                <a:spcPct val="100000"/>
              </a:lnSpc>
              <a:buFontTx/>
              <a:buChar char="•"/>
            </a:pPr>
            <a:r>
              <a:rPr lang="en-US" sz="2000">
                <a:latin typeface="Arial" charset="0"/>
              </a:rPr>
              <a:t>Allied leaders planned for years for the of war</a:t>
            </a:r>
          </a:p>
          <a:p>
            <a:pPr>
              <a:lnSpc>
                <a:spcPct val="100000"/>
              </a:lnSpc>
              <a:buFontTx/>
              <a:buChar char="•"/>
            </a:pPr>
            <a:r>
              <a:rPr lang="en-US" sz="2000">
                <a:latin typeface="Arial" charset="0"/>
              </a:rPr>
              <a:t>Churchill and Roosevelt met to discuss even before U.S. entered war  </a:t>
            </a:r>
          </a:p>
        </p:txBody>
      </p:sp>
      <p:grpSp>
        <p:nvGrpSpPr>
          <p:cNvPr id="401411" name="Group 3"/>
          <p:cNvGrpSpPr>
            <a:grpSpLocks/>
          </p:cNvGrpSpPr>
          <p:nvPr/>
        </p:nvGrpSpPr>
        <p:grpSpPr bwMode="auto">
          <a:xfrm>
            <a:off x="457200" y="2514600"/>
            <a:ext cx="4038600" cy="3429000"/>
            <a:chOff x="288" y="2166"/>
            <a:chExt cx="2448" cy="1338"/>
          </a:xfrm>
        </p:grpSpPr>
        <p:sp>
          <p:nvSpPr>
            <p:cNvPr id="401412" name="Text Box 4"/>
            <p:cNvSpPr txBox="1">
              <a:spLocks noChangeArrowheads="1"/>
            </p:cNvSpPr>
            <p:nvPr/>
          </p:nvSpPr>
          <p:spPr bwMode="auto">
            <a:xfrm>
              <a:off x="288" y="2400"/>
              <a:ext cx="2448" cy="1104"/>
            </a:xfrm>
            <a:prstGeom prst="rect">
              <a:avLst/>
            </a:prstGeom>
            <a:solidFill>
              <a:srgbClr val="80B3D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28600" indent="-228600" eaLnBrk="0" hangingPunct="0">
                <a:spcBef>
                  <a:spcPct val="0"/>
                </a:spcBef>
                <a:defRPr sz="2400">
                  <a:solidFill>
                    <a:schemeClr val="tx1"/>
                  </a:solidFill>
                  <a:latin typeface="Times" pitchFamily="18" charset="0"/>
                </a:defRPr>
              </a:lvl1pPr>
              <a:lvl2pPr marL="2527300" eaLnBrk="0" hangingPunct="0">
                <a:spcBef>
                  <a:spcPct val="0"/>
                </a:spcBef>
                <a:defRPr sz="2400">
                  <a:solidFill>
                    <a:schemeClr val="tx1"/>
                  </a:solidFill>
                  <a:latin typeface="Times" pitchFamily="18" charset="0"/>
                </a:defRPr>
              </a:lvl2pPr>
              <a:lvl3pPr marL="2641600" eaLnBrk="0" hangingPunct="0">
                <a:spcBef>
                  <a:spcPct val="0"/>
                </a:spcBef>
                <a:defRPr sz="2400">
                  <a:solidFill>
                    <a:schemeClr val="tx1"/>
                  </a:solidFill>
                  <a:latin typeface="Times" pitchFamily="18" charset="0"/>
                </a:defRPr>
              </a:lvl3pPr>
              <a:lvl4pPr marL="2755900" eaLnBrk="0" hangingPunct="0">
                <a:spcBef>
                  <a:spcPct val="0"/>
                </a:spcBef>
                <a:defRPr sz="2400">
                  <a:solidFill>
                    <a:schemeClr val="tx1"/>
                  </a:solidFill>
                  <a:latin typeface="Times" pitchFamily="18" charset="0"/>
                </a:defRPr>
              </a:lvl4pPr>
              <a:lvl5pPr marL="2870200" eaLnBrk="0" hangingPunct="0">
                <a:spcBef>
                  <a:spcPct val="0"/>
                </a:spcBef>
                <a:defRPr sz="2400">
                  <a:solidFill>
                    <a:schemeClr val="tx1"/>
                  </a:solidFill>
                  <a:latin typeface="Times" pitchFamily="18" charset="0"/>
                </a:defRPr>
              </a:lvl5pPr>
              <a:lvl6pPr marL="3327400" eaLnBrk="0" fontAlgn="base" hangingPunct="0">
                <a:spcBef>
                  <a:spcPct val="0"/>
                </a:spcBef>
                <a:spcAft>
                  <a:spcPct val="0"/>
                </a:spcAft>
                <a:defRPr sz="2400">
                  <a:solidFill>
                    <a:schemeClr val="tx1"/>
                  </a:solidFill>
                  <a:latin typeface="Times" pitchFamily="18" charset="0"/>
                </a:defRPr>
              </a:lvl6pPr>
              <a:lvl7pPr marL="3784600" eaLnBrk="0" fontAlgn="base" hangingPunct="0">
                <a:spcBef>
                  <a:spcPct val="0"/>
                </a:spcBef>
                <a:spcAft>
                  <a:spcPct val="0"/>
                </a:spcAft>
                <a:defRPr sz="2400">
                  <a:solidFill>
                    <a:schemeClr val="tx1"/>
                  </a:solidFill>
                  <a:latin typeface="Times" pitchFamily="18" charset="0"/>
                </a:defRPr>
              </a:lvl7pPr>
              <a:lvl8pPr marL="4241800" eaLnBrk="0" fontAlgn="base" hangingPunct="0">
                <a:spcBef>
                  <a:spcPct val="0"/>
                </a:spcBef>
                <a:spcAft>
                  <a:spcPct val="0"/>
                </a:spcAft>
                <a:defRPr sz="2400">
                  <a:solidFill>
                    <a:schemeClr val="tx1"/>
                  </a:solidFill>
                  <a:latin typeface="Times" pitchFamily="18" charset="0"/>
                </a:defRPr>
              </a:lvl8pPr>
              <a:lvl9pPr marL="4699000" eaLnBrk="0" fontAlgn="base" hangingPunct="0">
                <a:spcBef>
                  <a:spcPct val="0"/>
                </a:spcBef>
                <a:spcAft>
                  <a:spcPct val="0"/>
                </a:spcAft>
                <a:defRPr sz="2400">
                  <a:solidFill>
                    <a:schemeClr val="tx1"/>
                  </a:solidFill>
                  <a:latin typeface="Times" pitchFamily="18" charset="0"/>
                </a:defRPr>
              </a:lvl9pPr>
            </a:lstStyle>
            <a:p>
              <a:pPr eaLnBrk="1" hangingPunct="1">
                <a:lnSpc>
                  <a:spcPct val="100000"/>
                </a:lnSpc>
                <a:spcAft>
                  <a:spcPct val="50000"/>
                </a:spcAft>
                <a:buFontTx/>
                <a:buChar char="•"/>
              </a:pPr>
              <a:r>
                <a:rPr lang="en-US" sz="2000">
                  <a:latin typeface="Arial" charset="0"/>
                </a:rPr>
                <a:t>Joint declaration of Churchill and Roosevelt</a:t>
              </a:r>
            </a:p>
            <a:p>
              <a:pPr eaLnBrk="1" hangingPunct="1">
                <a:lnSpc>
                  <a:spcPct val="100000"/>
                </a:lnSpc>
                <a:spcAft>
                  <a:spcPct val="50000"/>
                </a:spcAft>
                <a:buFontTx/>
                <a:buChar char="•"/>
              </a:pPr>
              <a:r>
                <a:rPr lang="en-US" sz="2000">
                  <a:latin typeface="Arial" charset="0"/>
                </a:rPr>
                <a:t>Outlined purpose of war </a:t>
              </a:r>
            </a:p>
            <a:p>
              <a:pPr eaLnBrk="1" hangingPunct="1">
                <a:lnSpc>
                  <a:spcPct val="100000"/>
                </a:lnSpc>
                <a:spcAft>
                  <a:spcPct val="50000"/>
                </a:spcAft>
                <a:buFontTx/>
                <a:buChar char="•"/>
              </a:pPr>
              <a:r>
                <a:rPr lang="en-US" sz="2000">
                  <a:latin typeface="Arial" charset="0"/>
                </a:rPr>
                <a:t>Sought no territorial gains</a:t>
              </a:r>
            </a:p>
            <a:p>
              <a:pPr eaLnBrk="1" hangingPunct="1">
                <a:lnSpc>
                  <a:spcPct val="100000"/>
                </a:lnSpc>
                <a:spcAft>
                  <a:spcPct val="50000"/>
                </a:spcAft>
                <a:buFontTx/>
                <a:buChar char="•"/>
              </a:pPr>
              <a:r>
                <a:rPr lang="en-US" sz="2000">
                  <a:latin typeface="Arial" charset="0"/>
                </a:rPr>
                <a:t>All nations could choose their own government</a:t>
              </a:r>
            </a:p>
            <a:p>
              <a:pPr eaLnBrk="1" hangingPunct="1">
                <a:lnSpc>
                  <a:spcPct val="100000"/>
                </a:lnSpc>
                <a:spcAft>
                  <a:spcPct val="50000"/>
                </a:spcAft>
                <a:buFontTx/>
                <a:buChar char="•"/>
              </a:pPr>
              <a:r>
                <a:rPr lang="en-US" sz="2000">
                  <a:latin typeface="Arial" charset="0"/>
                </a:rPr>
                <a:t>Work for mutual prosperity </a:t>
              </a:r>
            </a:p>
          </p:txBody>
        </p:sp>
        <p:sp>
          <p:nvSpPr>
            <p:cNvPr id="401413" name="Text Box 5"/>
            <p:cNvSpPr txBox="1">
              <a:spLocks noChangeArrowheads="1"/>
            </p:cNvSpPr>
            <p:nvPr/>
          </p:nvSpPr>
          <p:spPr bwMode="auto">
            <a:xfrm>
              <a:off x="288" y="2166"/>
              <a:ext cx="2448" cy="234"/>
            </a:xfrm>
            <a:prstGeom prst="rect">
              <a:avLst/>
            </a:prstGeom>
            <a:solidFill>
              <a:srgbClr val="80B3D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0"/>
                </a:spcBef>
                <a:defRPr sz="2400">
                  <a:solidFill>
                    <a:schemeClr val="tx1"/>
                  </a:solidFill>
                  <a:latin typeface="Times" pitchFamily="18" charset="0"/>
                </a:defRPr>
              </a:lvl1pPr>
              <a:lvl2pPr marL="1028700" eaLnBrk="0" hangingPunct="0">
                <a:spcBef>
                  <a:spcPct val="0"/>
                </a:spcBef>
                <a:defRPr sz="2400">
                  <a:solidFill>
                    <a:schemeClr val="tx1"/>
                  </a:solidFill>
                  <a:latin typeface="Times" pitchFamily="18" charset="0"/>
                </a:defRPr>
              </a:lvl2pPr>
              <a:lvl3pPr marL="1143000" eaLnBrk="0" hangingPunct="0">
                <a:spcBef>
                  <a:spcPct val="0"/>
                </a:spcBef>
                <a:defRPr sz="2400">
                  <a:solidFill>
                    <a:schemeClr val="tx1"/>
                  </a:solidFill>
                  <a:latin typeface="Times" pitchFamily="18" charset="0"/>
                </a:defRPr>
              </a:lvl3pPr>
              <a:lvl4pPr eaLnBrk="0" hangingPunct="0">
                <a:spcBef>
                  <a:spcPct val="0"/>
                </a:spcBef>
                <a:defRPr sz="2400">
                  <a:solidFill>
                    <a:schemeClr val="tx1"/>
                  </a:solidFill>
                  <a:latin typeface="Times" pitchFamily="18" charset="0"/>
                </a:defRPr>
              </a:lvl4pPr>
              <a:lvl5pPr eaLnBrk="0" hangingPunct="0">
                <a:spcBef>
                  <a:spcPct val="0"/>
                </a:spcBef>
                <a:defRPr sz="2400">
                  <a:solidFill>
                    <a:schemeClr val="tx1"/>
                  </a:solidFill>
                  <a:latin typeface="Times" pitchFamily="18" charset="0"/>
                </a:defRPr>
              </a:lvl5pPr>
              <a:lvl6pPr eaLnBrk="0" fontAlgn="base" hangingPunct="0">
                <a:spcBef>
                  <a:spcPct val="0"/>
                </a:spcBef>
                <a:spcAft>
                  <a:spcPct val="0"/>
                </a:spcAft>
                <a:defRPr sz="2400">
                  <a:solidFill>
                    <a:schemeClr val="tx1"/>
                  </a:solidFill>
                  <a:latin typeface="Times" pitchFamily="18" charset="0"/>
                </a:defRPr>
              </a:lvl6pPr>
              <a:lvl7pPr eaLnBrk="0" fontAlgn="base" hangingPunct="0">
                <a:spcBef>
                  <a:spcPct val="0"/>
                </a:spcBef>
                <a:spcAft>
                  <a:spcPct val="0"/>
                </a:spcAft>
                <a:defRPr sz="2400">
                  <a:solidFill>
                    <a:schemeClr val="tx1"/>
                  </a:solidFill>
                  <a:latin typeface="Times" pitchFamily="18" charset="0"/>
                </a:defRPr>
              </a:lvl7pPr>
              <a:lvl8pPr eaLnBrk="0" fontAlgn="base" hangingPunct="0">
                <a:spcBef>
                  <a:spcPct val="0"/>
                </a:spcBef>
                <a:spcAft>
                  <a:spcPct val="0"/>
                </a:spcAft>
                <a:defRPr sz="2400">
                  <a:solidFill>
                    <a:schemeClr val="tx1"/>
                  </a:solidFill>
                  <a:latin typeface="Times" pitchFamily="18" charset="0"/>
                </a:defRPr>
              </a:lvl8pPr>
              <a:lvl9pPr eaLnBrk="0" fontAlgn="base" hangingPunct="0">
                <a:spcBef>
                  <a:spcPct val="0"/>
                </a:spcBef>
                <a:spcAft>
                  <a:spcPct val="0"/>
                </a:spcAft>
                <a:defRPr sz="2400">
                  <a:solidFill>
                    <a:schemeClr val="tx1"/>
                  </a:solidFill>
                  <a:latin typeface="Times" pitchFamily="18" charset="0"/>
                </a:defRPr>
              </a:lvl9pPr>
            </a:lstStyle>
            <a:p>
              <a:pPr algn="ctr" eaLnBrk="1" hangingPunct="1">
                <a:lnSpc>
                  <a:spcPct val="100000"/>
                </a:lnSpc>
                <a:spcAft>
                  <a:spcPct val="50000"/>
                </a:spcAft>
              </a:pPr>
              <a:r>
                <a:rPr lang="en-US" sz="2000" b="1" i="1">
                  <a:latin typeface="Arial" charset="0"/>
                </a:rPr>
                <a:t>Atlantic Charter</a:t>
              </a:r>
            </a:p>
          </p:txBody>
        </p:sp>
      </p:grpSp>
      <p:grpSp>
        <p:nvGrpSpPr>
          <p:cNvPr id="401414" name="Group 6"/>
          <p:cNvGrpSpPr>
            <a:grpSpLocks/>
          </p:cNvGrpSpPr>
          <p:nvPr/>
        </p:nvGrpSpPr>
        <p:grpSpPr bwMode="auto">
          <a:xfrm>
            <a:off x="4648200" y="2514600"/>
            <a:ext cx="4038600" cy="3429000"/>
            <a:chOff x="288" y="2166"/>
            <a:chExt cx="2448" cy="1338"/>
          </a:xfrm>
        </p:grpSpPr>
        <p:sp>
          <p:nvSpPr>
            <p:cNvPr id="401415" name="Text Box 7"/>
            <p:cNvSpPr txBox="1">
              <a:spLocks noChangeArrowheads="1"/>
            </p:cNvSpPr>
            <p:nvPr/>
          </p:nvSpPr>
          <p:spPr bwMode="auto">
            <a:xfrm>
              <a:off x="288" y="2400"/>
              <a:ext cx="2448" cy="1104"/>
            </a:xfrm>
            <a:prstGeom prst="rect">
              <a:avLst/>
            </a:prstGeom>
            <a:solidFill>
              <a:srgbClr val="E2F4F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28600" indent="-228600" eaLnBrk="0" hangingPunct="0">
                <a:spcBef>
                  <a:spcPct val="0"/>
                </a:spcBef>
                <a:defRPr sz="2400">
                  <a:solidFill>
                    <a:schemeClr val="tx1"/>
                  </a:solidFill>
                  <a:latin typeface="Times" pitchFamily="18" charset="0"/>
                </a:defRPr>
              </a:lvl1pPr>
              <a:lvl2pPr marL="2527300" eaLnBrk="0" hangingPunct="0">
                <a:spcBef>
                  <a:spcPct val="0"/>
                </a:spcBef>
                <a:defRPr sz="2400">
                  <a:solidFill>
                    <a:schemeClr val="tx1"/>
                  </a:solidFill>
                  <a:latin typeface="Times" pitchFamily="18" charset="0"/>
                </a:defRPr>
              </a:lvl2pPr>
              <a:lvl3pPr marL="2641600" eaLnBrk="0" hangingPunct="0">
                <a:spcBef>
                  <a:spcPct val="0"/>
                </a:spcBef>
                <a:defRPr sz="2400">
                  <a:solidFill>
                    <a:schemeClr val="tx1"/>
                  </a:solidFill>
                  <a:latin typeface="Times" pitchFamily="18" charset="0"/>
                </a:defRPr>
              </a:lvl3pPr>
              <a:lvl4pPr marL="2755900" eaLnBrk="0" hangingPunct="0">
                <a:spcBef>
                  <a:spcPct val="0"/>
                </a:spcBef>
                <a:defRPr sz="2400">
                  <a:solidFill>
                    <a:schemeClr val="tx1"/>
                  </a:solidFill>
                  <a:latin typeface="Times" pitchFamily="18" charset="0"/>
                </a:defRPr>
              </a:lvl4pPr>
              <a:lvl5pPr marL="2870200" eaLnBrk="0" hangingPunct="0">
                <a:spcBef>
                  <a:spcPct val="0"/>
                </a:spcBef>
                <a:defRPr sz="2400">
                  <a:solidFill>
                    <a:schemeClr val="tx1"/>
                  </a:solidFill>
                  <a:latin typeface="Times" pitchFamily="18" charset="0"/>
                </a:defRPr>
              </a:lvl5pPr>
              <a:lvl6pPr marL="3327400" eaLnBrk="0" fontAlgn="base" hangingPunct="0">
                <a:spcBef>
                  <a:spcPct val="0"/>
                </a:spcBef>
                <a:spcAft>
                  <a:spcPct val="0"/>
                </a:spcAft>
                <a:defRPr sz="2400">
                  <a:solidFill>
                    <a:schemeClr val="tx1"/>
                  </a:solidFill>
                  <a:latin typeface="Times" pitchFamily="18" charset="0"/>
                </a:defRPr>
              </a:lvl6pPr>
              <a:lvl7pPr marL="3784600" eaLnBrk="0" fontAlgn="base" hangingPunct="0">
                <a:spcBef>
                  <a:spcPct val="0"/>
                </a:spcBef>
                <a:spcAft>
                  <a:spcPct val="0"/>
                </a:spcAft>
                <a:defRPr sz="2400">
                  <a:solidFill>
                    <a:schemeClr val="tx1"/>
                  </a:solidFill>
                  <a:latin typeface="Times" pitchFamily="18" charset="0"/>
                </a:defRPr>
              </a:lvl7pPr>
              <a:lvl8pPr marL="4241800" eaLnBrk="0" fontAlgn="base" hangingPunct="0">
                <a:spcBef>
                  <a:spcPct val="0"/>
                </a:spcBef>
                <a:spcAft>
                  <a:spcPct val="0"/>
                </a:spcAft>
                <a:defRPr sz="2400">
                  <a:solidFill>
                    <a:schemeClr val="tx1"/>
                  </a:solidFill>
                  <a:latin typeface="Times" pitchFamily="18" charset="0"/>
                </a:defRPr>
              </a:lvl8pPr>
              <a:lvl9pPr marL="4699000" eaLnBrk="0" fontAlgn="base" hangingPunct="0">
                <a:spcBef>
                  <a:spcPct val="0"/>
                </a:spcBef>
                <a:spcAft>
                  <a:spcPct val="0"/>
                </a:spcAft>
                <a:defRPr sz="2400">
                  <a:solidFill>
                    <a:schemeClr val="tx1"/>
                  </a:solidFill>
                  <a:latin typeface="Times" pitchFamily="18" charset="0"/>
                </a:defRPr>
              </a:lvl9pPr>
            </a:lstStyle>
            <a:p>
              <a:pPr eaLnBrk="1" hangingPunct="1">
                <a:lnSpc>
                  <a:spcPct val="100000"/>
                </a:lnSpc>
                <a:spcAft>
                  <a:spcPct val="50000"/>
                </a:spcAft>
                <a:buFontTx/>
                <a:buChar char="•"/>
              </a:pPr>
              <a:r>
                <a:rPr lang="en-US" sz="2000">
                  <a:latin typeface="Arial" charset="0"/>
                </a:rPr>
                <a:t>December 1943 </a:t>
              </a:r>
            </a:p>
            <a:p>
              <a:pPr eaLnBrk="1" hangingPunct="1">
                <a:lnSpc>
                  <a:spcPct val="100000"/>
                </a:lnSpc>
                <a:spcAft>
                  <a:spcPct val="50000"/>
                </a:spcAft>
                <a:buFontTx/>
                <a:buChar char="•"/>
              </a:pPr>
              <a:r>
                <a:rPr lang="en-US" sz="2000">
                  <a:latin typeface="Arial" charset="0"/>
                </a:rPr>
                <a:t>Roosevelt, Churchill, and Stalin</a:t>
              </a:r>
            </a:p>
            <a:p>
              <a:pPr eaLnBrk="1" hangingPunct="1">
                <a:lnSpc>
                  <a:spcPct val="100000"/>
                </a:lnSpc>
                <a:spcAft>
                  <a:spcPct val="50000"/>
                </a:spcAft>
                <a:buFontTx/>
                <a:buChar char="•"/>
              </a:pPr>
              <a:r>
                <a:rPr lang="en-US" sz="2000">
                  <a:latin typeface="Arial" charset="0"/>
                </a:rPr>
                <a:t>Agreed on schedule for D-Day invasion</a:t>
              </a:r>
            </a:p>
            <a:p>
              <a:pPr eaLnBrk="1" hangingPunct="1">
                <a:lnSpc>
                  <a:spcPct val="100000"/>
                </a:lnSpc>
                <a:spcAft>
                  <a:spcPct val="50000"/>
                </a:spcAft>
                <a:buFontTx/>
                <a:buChar char="•"/>
              </a:pPr>
              <a:r>
                <a:rPr lang="en-US" sz="2000">
                  <a:latin typeface="Arial" charset="0"/>
                </a:rPr>
                <a:t>Would work together in peace after the war</a:t>
              </a:r>
            </a:p>
          </p:txBody>
        </p:sp>
        <p:sp>
          <p:nvSpPr>
            <p:cNvPr id="401416" name="Text Box 8"/>
            <p:cNvSpPr txBox="1">
              <a:spLocks noChangeArrowheads="1"/>
            </p:cNvSpPr>
            <p:nvPr/>
          </p:nvSpPr>
          <p:spPr bwMode="auto">
            <a:xfrm>
              <a:off x="288" y="2166"/>
              <a:ext cx="2448" cy="234"/>
            </a:xfrm>
            <a:prstGeom prst="rect">
              <a:avLst/>
            </a:prstGeom>
            <a:solidFill>
              <a:srgbClr val="E2F4F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0"/>
                </a:spcBef>
                <a:defRPr sz="2400">
                  <a:solidFill>
                    <a:schemeClr val="tx1"/>
                  </a:solidFill>
                  <a:latin typeface="Times" pitchFamily="18" charset="0"/>
                </a:defRPr>
              </a:lvl1pPr>
              <a:lvl2pPr marL="1028700" eaLnBrk="0" hangingPunct="0">
                <a:spcBef>
                  <a:spcPct val="0"/>
                </a:spcBef>
                <a:defRPr sz="2400">
                  <a:solidFill>
                    <a:schemeClr val="tx1"/>
                  </a:solidFill>
                  <a:latin typeface="Times" pitchFamily="18" charset="0"/>
                </a:defRPr>
              </a:lvl2pPr>
              <a:lvl3pPr marL="1143000" eaLnBrk="0" hangingPunct="0">
                <a:spcBef>
                  <a:spcPct val="0"/>
                </a:spcBef>
                <a:defRPr sz="2400">
                  <a:solidFill>
                    <a:schemeClr val="tx1"/>
                  </a:solidFill>
                  <a:latin typeface="Times" pitchFamily="18" charset="0"/>
                </a:defRPr>
              </a:lvl3pPr>
              <a:lvl4pPr eaLnBrk="0" hangingPunct="0">
                <a:spcBef>
                  <a:spcPct val="0"/>
                </a:spcBef>
                <a:defRPr sz="2400">
                  <a:solidFill>
                    <a:schemeClr val="tx1"/>
                  </a:solidFill>
                  <a:latin typeface="Times" pitchFamily="18" charset="0"/>
                </a:defRPr>
              </a:lvl4pPr>
              <a:lvl5pPr eaLnBrk="0" hangingPunct="0">
                <a:spcBef>
                  <a:spcPct val="0"/>
                </a:spcBef>
                <a:defRPr sz="2400">
                  <a:solidFill>
                    <a:schemeClr val="tx1"/>
                  </a:solidFill>
                  <a:latin typeface="Times" pitchFamily="18" charset="0"/>
                </a:defRPr>
              </a:lvl5pPr>
              <a:lvl6pPr eaLnBrk="0" fontAlgn="base" hangingPunct="0">
                <a:spcBef>
                  <a:spcPct val="0"/>
                </a:spcBef>
                <a:spcAft>
                  <a:spcPct val="0"/>
                </a:spcAft>
                <a:defRPr sz="2400">
                  <a:solidFill>
                    <a:schemeClr val="tx1"/>
                  </a:solidFill>
                  <a:latin typeface="Times" pitchFamily="18" charset="0"/>
                </a:defRPr>
              </a:lvl6pPr>
              <a:lvl7pPr eaLnBrk="0" fontAlgn="base" hangingPunct="0">
                <a:spcBef>
                  <a:spcPct val="0"/>
                </a:spcBef>
                <a:spcAft>
                  <a:spcPct val="0"/>
                </a:spcAft>
                <a:defRPr sz="2400">
                  <a:solidFill>
                    <a:schemeClr val="tx1"/>
                  </a:solidFill>
                  <a:latin typeface="Times" pitchFamily="18" charset="0"/>
                </a:defRPr>
              </a:lvl7pPr>
              <a:lvl8pPr eaLnBrk="0" fontAlgn="base" hangingPunct="0">
                <a:spcBef>
                  <a:spcPct val="0"/>
                </a:spcBef>
                <a:spcAft>
                  <a:spcPct val="0"/>
                </a:spcAft>
                <a:defRPr sz="2400">
                  <a:solidFill>
                    <a:schemeClr val="tx1"/>
                  </a:solidFill>
                  <a:latin typeface="Times" pitchFamily="18" charset="0"/>
                </a:defRPr>
              </a:lvl8pPr>
              <a:lvl9pPr eaLnBrk="0" fontAlgn="base" hangingPunct="0">
                <a:spcBef>
                  <a:spcPct val="0"/>
                </a:spcBef>
                <a:spcAft>
                  <a:spcPct val="0"/>
                </a:spcAft>
                <a:defRPr sz="2400">
                  <a:solidFill>
                    <a:schemeClr val="tx1"/>
                  </a:solidFill>
                  <a:latin typeface="Times" pitchFamily="18" charset="0"/>
                </a:defRPr>
              </a:lvl9pPr>
            </a:lstStyle>
            <a:p>
              <a:pPr algn="ctr" eaLnBrk="1" hangingPunct="1">
                <a:lnSpc>
                  <a:spcPct val="100000"/>
                </a:lnSpc>
                <a:spcAft>
                  <a:spcPct val="50000"/>
                </a:spcAft>
              </a:pPr>
              <a:r>
                <a:rPr lang="en-US" sz="2000" b="1" i="1">
                  <a:latin typeface="Arial" charset="0"/>
                </a:rPr>
                <a:t>Tehran Conference</a:t>
              </a:r>
            </a:p>
          </p:txBody>
        </p:sp>
      </p:grpSp>
      <p:sp>
        <p:nvSpPr>
          <p:cNvPr id="401417" name="Rectangle 9"/>
          <p:cNvSpPr>
            <a:spLocks noChangeArrowheads="1"/>
          </p:cNvSpPr>
          <p:nvPr/>
        </p:nvSpPr>
        <p:spPr bwMode="auto">
          <a:xfrm>
            <a:off x="609600" y="609600"/>
            <a:ext cx="7924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lnSpc>
                <a:spcPct val="100000"/>
              </a:lnSpc>
              <a:spcBef>
                <a:spcPct val="0"/>
              </a:spcBef>
            </a:pPr>
            <a:r>
              <a:rPr lang="en-US" sz="2800" b="1">
                <a:solidFill>
                  <a:schemeClr val="tx2"/>
                </a:solidFill>
              </a:rPr>
              <a:t>Planning for the Future</a:t>
            </a:r>
          </a:p>
        </p:txBody>
      </p:sp>
    </p:spTree>
    <p:custDataLst>
      <p:tags r:id="rId1"/>
    </p:custDataLst>
    <p:extLst>
      <p:ext uri="{BB962C8B-B14F-4D97-AF65-F5344CB8AC3E}">
        <p14:creationId xmlns:p14="http://schemas.microsoft.com/office/powerpoint/2010/main" val="16824870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01410"/>
                                        </p:tgtEl>
                                        <p:attrNameLst>
                                          <p:attrName>style.visibility</p:attrName>
                                        </p:attrNameLst>
                                      </p:cBhvr>
                                      <p:to>
                                        <p:strVal val="visible"/>
                                      </p:to>
                                    </p:set>
                                    <p:animEffect transition="in" filter="wipe(up)">
                                      <p:cBhvr>
                                        <p:cTn id="7" dur="500"/>
                                        <p:tgtEl>
                                          <p:spTgt spid="4014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401411"/>
                                        </p:tgtEl>
                                        <p:attrNameLst>
                                          <p:attrName>style.visibility</p:attrName>
                                        </p:attrNameLst>
                                      </p:cBhvr>
                                      <p:to>
                                        <p:strVal val="visible"/>
                                      </p:to>
                                    </p:set>
                                    <p:animEffect transition="in" filter="wipe(left)">
                                      <p:cBhvr>
                                        <p:cTn id="12" dur="500"/>
                                        <p:tgtEl>
                                          <p:spTgt spid="4014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nodeType="clickEffect">
                                  <p:stCondLst>
                                    <p:cond delay="0"/>
                                  </p:stCondLst>
                                  <p:childTnLst>
                                    <p:set>
                                      <p:cBhvr>
                                        <p:cTn id="16" dur="1" fill="hold">
                                          <p:stCondLst>
                                            <p:cond delay="0"/>
                                          </p:stCondLst>
                                        </p:cTn>
                                        <p:tgtEl>
                                          <p:spTgt spid="401414"/>
                                        </p:tgtEl>
                                        <p:attrNameLst>
                                          <p:attrName>style.visibility</p:attrName>
                                        </p:attrNameLst>
                                      </p:cBhvr>
                                      <p:to>
                                        <p:strVal val="visible"/>
                                      </p:to>
                                    </p:set>
                                    <p:animEffect transition="in" filter="wipe(right)">
                                      <p:cBhvr>
                                        <p:cTn id="17" dur="500"/>
                                        <p:tgtEl>
                                          <p:spTgt spid="401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14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2"/>
          <p:cNvSpPr>
            <a:spLocks noChangeArrowheads="1"/>
          </p:cNvSpPr>
          <p:nvPr/>
        </p:nvSpPr>
        <p:spPr bwMode="auto">
          <a:xfrm>
            <a:off x="685800" y="533400"/>
            <a:ext cx="7772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0"/>
              </a:spcBef>
            </a:pPr>
            <a:endParaRPr lang="en-US" sz="3500" b="1" i="1"/>
          </a:p>
        </p:txBody>
      </p:sp>
      <p:sp>
        <p:nvSpPr>
          <p:cNvPr id="397315" name="Rectangle 3"/>
          <p:cNvSpPr>
            <a:spLocks noChangeArrowheads="1"/>
          </p:cNvSpPr>
          <p:nvPr/>
        </p:nvSpPr>
        <p:spPr bwMode="auto">
          <a:xfrm>
            <a:off x="457200" y="3352800"/>
            <a:ext cx="8229600" cy="2438400"/>
          </a:xfrm>
          <a:prstGeom prst="rect">
            <a:avLst/>
          </a:prstGeom>
          <a:solidFill>
            <a:srgbClr val="F8C4C5"/>
          </a:solidFill>
          <a:ln>
            <a:noFill/>
          </a:ln>
          <a:extLst>
            <a:ext uri="{91240B29-F687-4F45-9708-019B960494DF}">
              <a14:hiddenLine xmlns:a14="http://schemas.microsoft.com/office/drawing/2010/main" w="9525">
                <a:solidFill>
                  <a:srgbClr val="FFFF99"/>
                </a:solidFill>
                <a:miter lim="800000"/>
                <a:headEnd/>
                <a:tailEnd/>
              </a14:hiddenLine>
            </a:ext>
          </a:extLst>
        </p:spPr>
        <p:txBody>
          <a:bodyPr/>
          <a:lstStyle/>
          <a:p>
            <a:pPr marL="233363" indent="-233363">
              <a:lnSpc>
                <a:spcPct val="100000"/>
              </a:lnSpc>
              <a:spcBef>
                <a:spcPct val="0"/>
              </a:spcBef>
              <a:spcAft>
                <a:spcPct val="35000"/>
              </a:spcAft>
            </a:pPr>
            <a:r>
              <a:rPr lang="en-US" sz="2400" b="1"/>
              <a:t>United Nations</a:t>
            </a:r>
          </a:p>
          <a:p>
            <a:pPr marL="233363" indent="-233363">
              <a:lnSpc>
                <a:spcPct val="100000"/>
              </a:lnSpc>
              <a:spcBef>
                <a:spcPct val="0"/>
              </a:spcBef>
              <a:spcAft>
                <a:spcPct val="35000"/>
              </a:spcAft>
              <a:buFontTx/>
              <a:buChar char="•"/>
            </a:pPr>
            <a:r>
              <a:rPr lang="en-US"/>
              <a:t>Roosevelt got Stalin to agree to join fight against Japan once war in Europe over</a:t>
            </a:r>
          </a:p>
          <a:p>
            <a:pPr marL="233363" indent="-233363">
              <a:lnSpc>
                <a:spcPct val="100000"/>
              </a:lnSpc>
              <a:spcBef>
                <a:spcPct val="0"/>
              </a:spcBef>
              <a:spcAft>
                <a:spcPct val="35000"/>
              </a:spcAft>
              <a:buFontTx/>
              <a:buChar char="•"/>
            </a:pPr>
            <a:r>
              <a:rPr lang="en-US"/>
              <a:t>USSR would join new world organization</a:t>
            </a:r>
            <a:r>
              <a:rPr lang="en-US">
                <a:cs typeface="Arial" charset="0"/>
              </a:rPr>
              <a:t>—</a:t>
            </a:r>
            <a:r>
              <a:rPr lang="en-US" b="1"/>
              <a:t>United Nations</a:t>
            </a:r>
          </a:p>
          <a:p>
            <a:pPr marL="233363" indent="-233363">
              <a:lnSpc>
                <a:spcPct val="100000"/>
              </a:lnSpc>
              <a:spcBef>
                <a:spcPct val="0"/>
              </a:spcBef>
              <a:spcAft>
                <a:spcPct val="35000"/>
              </a:spcAft>
              <a:buFontTx/>
              <a:buChar char="•"/>
            </a:pPr>
            <a:r>
              <a:rPr lang="en-US"/>
              <a:t>Meant to encourage international cooperation and prevent war</a:t>
            </a:r>
          </a:p>
          <a:p>
            <a:pPr marL="233363" indent="-233363">
              <a:lnSpc>
                <a:spcPct val="100000"/>
              </a:lnSpc>
              <a:spcBef>
                <a:spcPct val="0"/>
              </a:spcBef>
              <a:spcAft>
                <a:spcPct val="35000"/>
              </a:spcAft>
              <a:buFontTx/>
              <a:buChar char="•"/>
            </a:pPr>
            <a:r>
              <a:rPr lang="en-US"/>
              <a:t>June 1945 charter signed with five major Allies as Security Council</a:t>
            </a:r>
          </a:p>
        </p:txBody>
      </p:sp>
      <p:sp>
        <p:nvSpPr>
          <p:cNvPr id="397316" name="Rectangle 4"/>
          <p:cNvSpPr>
            <a:spLocks noChangeArrowheads="1"/>
          </p:cNvSpPr>
          <p:nvPr/>
        </p:nvSpPr>
        <p:spPr bwMode="auto">
          <a:xfrm>
            <a:off x="457200" y="914400"/>
            <a:ext cx="8229600" cy="2209800"/>
          </a:xfrm>
          <a:prstGeom prst="rect">
            <a:avLst/>
          </a:prstGeom>
          <a:solidFill>
            <a:srgbClr val="E2F4FE"/>
          </a:solidFill>
          <a:ln>
            <a:noFill/>
          </a:ln>
          <a:extLst>
            <a:ext uri="{91240B29-F687-4F45-9708-019B960494DF}">
              <a14:hiddenLine xmlns:a14="http://schemas.microsoft.com/office/drawing/2010/main" w="9525">
                <a:solidFill>
                  <a:srgbClr val="FFFF99"/>
                </a:solidFill>
                <a:miter lim="800000"/>
                <a:headEnd/>
                <a:tailEnd/>
              </a14:hiddenLine>
            </a:ext>
          </a:extLst>
        </p:spPr>
        <p:txBody>
          <a:bodyPr/>
          <a:lstStyle/>
          <a:p>
            <a:pPr marL="233363" indent="-233363">
              <a:lnSpc>
                <a:spcPct val="100000"/>
              </a:lnSpc>
              <a:spcBef>
                <a:spcPct val="0"/>
              </a:spcBef>
              <a:spcAft>
                <a:spcPct val="35000"/>
              </a:spcAft>
            </a:pPr>
            <a:r>
              <a:rPr lang="en-US" sz="2400" b="1"/>
              <a:t>Yalta Conference</a:t>
            </a:r>
          </a:p>
          <a:p>
            <a:pPr marL="233363" indent="-233363">
              <a:lnSpc>
                <a:spcPct val="100000"/>
              </a:lnSpc>
              <a:spcBef>
                <a:spcPct val="0"/>
              </a:spcBef>
              <a:spcAft>
                <a:spcPct val="35000"/>
              </a:spcAft>
              <a:buFontTx/>
              <a:buChar char="•"/>
            </a:pPr>
            <a:r>
              <a:rPr lang="en-US"/>
              <a:t>Held in Soviet territory in early 1945; Allies on brink of military victory</a:t>
            </a:r>
          </a:p>
          <a:p>
            <a:pPr marL="233363" indent="-233363">
              <a:lnSpc>
                <a:spcPct val="100000"/>
              </a:lnSpc>
              <a:spcBef>
                <a:spcPct val="0"/>
              </a:spcBef>
              <a:spcAft>
                <a:spcPct val="35000"/>
              </a:spcAft>
              <a:buFontTx/>
              <a:buChar char="•"/>
            </a:pPr>
            <a:r>
              <a:rPr lang="en-US"/>
              <a:t>Primary goal to reach agreement on postwar Europe</a:t>
            </a:r>
          </a:p>
          <a:p>
            <a:pPr marL="233363" indent="-233363">
              <a:lnSpc>
                <a:spcPct val="100000"/>
              </a:lnSpc>
              <a:spcBef>
                <a:spcPct val="0"/>
              </a:spcBef>
              <a:spcAft>
                <a:spcPct val="35000"/>
              </a:spcAft>
              <a:buFontTx/>
              <a:buChar char="•"/>
            </a:pPr>
            <a:r>
              <a:rPr lang="en-US"/>
              <a:t>Roosevelt, Stalin, and Churchill agreed on plans for Germany</a:t>
            </a:r>
          </a:p>
          <a:p>
            <a:pPr marL="233363" indent="-233363">
              <a:lnSpc>
                <a:spcPct val="100000"/>
              </a:lnSpc>
              <a:spcBef>
                <a:spcPct val="0"/>
              </a:spcBef>
              <a:spcAft>
                <a:spcPct val="35000"/>
              </a:spcAft>
              <a:buFontTx/>
              <a:buChar char="•"/>
            </a:pPr>
            <a:r>
              <a:rPr lang="en-US"/>
              <a:t>Stalin got his way with Polish territory, made promises   </a:t>
            </a:r>
          </a:p>
        </p:txBody>
      </p:sp>
    </p:spTree>
    <p:custDataLst>
      <p:tags r:id="rId1"/>
    </p:custDataLst>
    <p:extLst>
      <p:ext uri="{BB962C8B-B14F-4D97-AF65-F5344CB8AC3E}">
        <p14:creationId xmlns:p14="http://schemas.microsoft.com/office/powerpoint/2010/main" val="35607058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97315"/>
                                        </p:tgtEl>
                                        <p:attrNameLst>
                                          <p:attrName>style.visibility</p:attrName>
                                        </p:attrNameLst>
                                      </p:cBhvr>
                                      <p:to>
                                        <p:strVal val="visible"/>
                                      </p:to>
                                    </p:set>
                                    <p:animEffect transition="in" filter="wipe(up)">
                                      <p:cBhvr>
                                        <p:cTn id="7" dur="500"/>
                                        <p:tgtEl>
                                          <p:spTgt spid="3973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73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Text Box 2"/>
          <p:cNvSpPr txBox="1">
            <a:spLocks noChangeArrowheads="1"/>
          </p:cNvSpPr>
          <p:nvPr/>
        </p:nvSpPr>
        <p:spPr bwMode="auto">
          <a:xfrm>
            <a:off x="457200" y="1143000"/>
            <a:ext cx="4038600" cy="2286000"/>
          </a:xfrm>
          <a:prstGeom prst="rect">
            <a:avLst/>
          </a:prstGeom>
          <a:solidFill>
            <a:srgbClr val="E2F4F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31775" indent="-231775" eaLnBrk="0" hangingPunct="0">
              <a:spcBef>
                <a:spcPct val="0"/>
              </a:spcBef>
              <a:defRPr sz="2400">
                <a:solidFill>
                  <a:schemeClr val="tx1"/>
                </a:solidFill>
                <a:latin typeface="Times" pitchFamily="18" charset="0"/>
              </a:defRPr>
            </a:lvl1pPr>
            <a:lvl2pPr marL="2984500" indent="-457200" eaLnBrk="0" hangingPunct="0">
              <a:spcBef>
                <a:spcPct val="0"/>
              </a:spcBef>
              <a:defRPr sz="2400">
                <a:solidFill>
                  <a:schemeClr val="tx1"/>
                </a:solidFill>
                <a:latin typeface="Times" pitchFamily="18" charset="0"/>
              </a:defRPr>
            </a:lvl2pPr>
            <a:lvl3pPr marL="3098800" indent="-457200" eaLnBrk="0" hangingPunct="0">
              <a:spcBef>
                <a:spcPct val="0"/>
              </a:spcBef>
              <a:defRPr sz="2400">
                <a:solidFill>
                  <a:schemeClr val="tx1"/>
                </a:solidFill>
                <a:latin typeface="Times" pitchFamily="18" charset="0"/>
              </a:defRPr>
            </a:lvl3pPr>
            <a:lvl4pPr marL="3213100" indent="-457200" eaLnBrk="0" hangingPunct="0">
              <a:spcBef>
                <a:spcPct val="0"/>
              </a:spcBef>
              <a:defRPr sz="2400">
                <a:solidFill>
                  <a:schemeClr val="tx1"/>
                </a:solidFill>
                <a:latin typeface="Times" pitchFamily="18" charset="0"/>
              </a:defRPr>
            </a:lvl4pPr>
            <a:lvl5pPr marL="3327400" indent="-457200" eaLnBrk="0" hangingPunct="0">
              <a:spcBef>
                <a:spcPct val="0"/>
              </a:spcBef>
              <a:defRPr sz="2400">
                <a:solidFill>
                  <a:schemeClr val="tx1"/>
                </a:solidFill>
                <a:latin typeface="Times" pitchFamily="18" charset="0"/>
              </a:defRPr>
            </a:lvl5pPr>
            <a:lvl6pPr marL="3784600" indent="-457200" eaLnBrk="0" fontAlgn="base" hangingPunct="0">
              <a:spcBef>
                <a:spcPct val="0"/>
              </a:spcBef>
              <a:spcAft>
                <a:spcPct val="0"/>
              </a:spcAft>
              <a:defRPr sz="2400">
                <a:solidFill>
                  <a:schemeClr val="tx1"/>
                </a:solidFill>
                <a:latin typeface="Times" pitchFamily="18" charset="0"/>
              </a:defRPr>
            </a:lvl6pPr>
            <a:lvl7pPr marL="4241800" indent="-457200" eaLnBrk="0" fontAlgn="base" hangingPunct="0">
              <a:spcBef>
                <a:spcPct val="0"/>
              </a:spcBef>
              <a:spcAft>
                <a:spcPct val="0"/>
              </a:spcAft>
              <a:defRPr sz="2400">
                <a:solidFill>
                  <a:schemeClr val="tx1"/>
                </a:solidFill>
                <a:latin typeface="Times" pitchFamily="18" charset="0"/>
              </a:defRPr>
            </a:lvl7pPr>
            <a:lvl8pPr marL="4699000" indent="-457200" eaLnBrk="0" fontAlgn="base" hangingPunct="0">
              <a:spcBef>
                <a:spcPct val="0"/>
              </a:spcBef>
              <a:spcAft>
                <a:spcPct val="0"/>
              </a:spcAft>
              <a:defRPr sz="2400">
                <a:solidFill>
                  <a:schemeClr val="tx1"/>
                </a:solidFill>
                <a:latin typeface="Times" pitchFamily="18" charset="0"/>
              </a:defRPr>
            </a:lvl8pPr>
            <a:lvl9pPr marL="5156200" indent="-457200" eaLnBrk="0" fontAlgn="base" hangingPunct="0">
              <a:spcBef>
                <a:spcPct val="0"/>
              </a:spcBef>
              <a:spcAft>
                <a:spcPct val="0"/>
              </a:spcAft>
              <a:defRPr sz="2400">
                <a:solidFill>
                  <a:schemeClr val="tx1"/>
                </a:solidFill>
                <a:latin typeface="Times" pitchFamily="18" charset="0"/>
              </a:defRPr>
            </a:lvl9pPr>
          </a:lstStyle>
          <a:p>
            <a:pPr algn="ctr" eaLnBrk="1" hangingPunct="1">
              <a:lnSpc>
                <a:spcPct val="100000"/>
              </a:lnSpc>
              <a:spcAft>
                <a:spcPct val="50000"/>
              </a:spcAft>
            </a:pPr>
            <a:r>
              <a:rPr lang="en-US" sz="2000" i="1">
                <a:latin typeface="Arial" charset="0"/>
              </a:rPr>
              <a:t>July 1945</a:t>
            </a:r>
          </a:p>
          <a:p>
            <a:pPr eaLnBrk="1" hangingPunct="1">
              <a:lnSpc>
                <a:spcPct val="100000"/>
              </a:lnSpc>
              <a:spcAft>
                <a:spcPct val="50000"/>
              </a:spcAft>
              <a:buFontTx/>
              <a:buChar char="•"/>
            </a:pPr>
            <a:r>
              <a:rPr lang="en-US" sz="2000">
                <a:latin typeface="Arial" charset="0"/>
              </a:rPr>
              <a:t>Small German city location for </a:t>
            </a:r>
            <a:r>
              <a:rPr lang="en-US" sz="2000" b="1">
                <a:latin typeface="Arial" charset="0"/>
              </a:rPr>
              <a:t>Potsdam Conference</a:t>
            </a:r>
          </a:p>
          <a:p>
            <a:pPr eaLnBrk="1" hangingPunct="1">
              <a:lnSpc>
                <a:spcPct val="100000"/>
              </a:lnSpc>
              <a:spcAft>
                <a:spcPct val="50000"/>
              </a:spcAft>
              <a:buFontTx/>
              <a:buChar char="•"/>
            </a:pPr>
            <a:r>
              <a:rPr lang="en-US" sz="2000">
                <a:latin typeface="Arial" charset="0"/>
              </a:rPr>
              <a:t>Growing ill will between Soviet Union and other Allies</a:t>
            </a:r>
          </a:p>
          <a:p>
            <a:pPr eaLnBrk="1" hangingPunct="1">
              <a:lnSpc>
                <a:spcPct val="100000"/>
              </a:lnSpc>
              <a:spcAft>
                <a:spcPct val="50000"/>
              </a:spcAft>
              <a:buFontTx/>
              <a:buChar char="•"/>
            </a:pPr>
            <a:endParaRPr lang="en-US" sz="2000">
              <a:latin typeface="Arial" charset="0"/>
            </a:endParaRPr>
          </a:p>
        </p:txBody>
      </p:sp>
      <p:sp>
        <p:nvSpPr>
          <p:cNvPr id="395267" name="Text Box 3"/>
          <p:cNvSpPr txBox="1">
            <a:spLocks noChangeArrowheads="1"/>
          </p:cNvSpPr>
          <p:nvPr/>
        </p:nvSpPr>
        <p:spPr bwMode="auto">
          <a:xfrm>
            <a:off x="457200" y="3581400"/>
            <a:ext cx="4038600" cy="2286000"/>
          </a:xfrm>
          <a:prstGeom prst="rect">
            <a:avLst/>
          </a:prstGeom>
          <a:solidFill>
            <a:srgbClr val="FEE8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31775" indent="-231775" eaLnBrk="0" hangingPunct="0">
              <a:spcBef>
                <a:spcPct val="0"/>
              </a:spcBef>
              <a:defRPr sz="2400">
                <a:solidFill>
                  <a:schemeClr val="tx1"/>
                </a:solidFill>
                <a:latin typeface="Times" pitchFamily="18" charset="0"/>
              </a:defRPr>
            </a:lvl1pPr>
            <a:lvl2pPr marL="2984500" indent="-457200" eaLnBrk="0" hangingPunct="0">
              <a:spcBef>
                <a:spcPct val="0"/>
              </a:spcBef>
              <a:defRPr sz="2400">
                <a:solidFill>
                  <a:schemeClr val="tx1"/>
                </a:solidFill>
                <a:latin typeface="Times" pitchFamily="18" charset="0"/>
              </a:defRPr>
            </a:lvl2pPr>
            <a:lvl3pPr marL="3098800" indent="-457200" eaLnBrk="0" hangingPunct="0">
              <a:spcBef>
                <a:spcPct val="0"/>
              </a:spcBef>
              <a:defRPr sz="2400">
                <a:solidFill>
                  <a:schemeClr val="tx1"/>
                </a:solidFill>
                <a:latin typeface="Times" pitchFamily="18" charset="0"/>
              </a:defRPr>
            </a:lvl3pPr>
            <a:lvl4pPr marL="3213100" indent="-457200" eaLnBrk="0" hangingPunct="0">
              <a:spcBef>
                <a:spcPct val="0"/>
              </a:spcBef>
              <a:defRPr sz="2400">
                <a:solidFill>
                  <a:schemeClr val="tx1"/>
                </a:solidFill>
                <a:latin typeface="Times" pitchFamily="18" charset="0"/>
              </a:defRPr>
            </a:lvl4pPr>
            <a:lvl5pPr marL="3327400" indent="-457200" eaLnBrk="0" hangingPunct="0">
              <a:spcBef>
                <a:spcPct val="0"/>
              </a:spcBef>
              <a:defRPr sz="2400">
                <a:solidFill>
                  <a:schemeClr val="tx1"/>
                </a:solidFill>
                <a:latin typeface="Times" pitchFamily="18" charset="0"/>
              </a:defRPr>
            </a:lvl5pPr>
            <a:lvl6pPr marL="3784600" indent="-457200" eaLnBrk="0" fontAlgn="base" hangingPunct="0">
              <a:spcBef>
                <a:spcPct val="0"/>
              </a:spcBef>
              <a:spcAft>
                <a:spcPct val="0"/>
              </a:spcAft>
              <a:defRPr sz="2400">
                <a:solidFill>
                  <a:schemeClr val="tx1"/>
                </a:solidFill>
                <a:latin typeface="Times" pitchFamily="18" charset="0"/>
              </a:defRPr>
            </a:lvl6pPr>
            <a:lvl7pPr marL="4241800" indent="-457200" eaLnBrk="0" fontAlgn="base" hangingPunct="0">
              <a:spcBef>
                <a:spcPct val="0"/>
              </a:spcBef>
              <a:spcAft>
                <a:spcPct val="0"/>
              </a:spcAft>
              <a:defRPr sz="2400">
                <a:solidFill>
                  <a:schemeClr val="tx1"/>
                </a:solidFill>
                <a:latin typeface="Times" pitchFamily="18" charset="0"/>
              </a:defRPr>
            </a:lvl7pPr>
            <a:lvl8pPr marL="4699000" indent="-457200" eaLnBrk="0" fontAlgn="base" hangingPunct="0">
              <a:spcBef>
                <a:spcPct val="0"/>
              </a:spcBef>
              <a:spcAft>
                <a:spcPct val="0"/>
              </a:spcAft>
              <a:defRPr sz="2400">
                <a:solidFill>
                  <a:schemeClr val="tx1"/>
                </a:solidFill>
                <a:latin typeface="Times" pitchFamily="18" charset="0"/>
              </a:defRPr>
            </a:lvl8pPr>
            <a:lvl9pPr marL="5156200" indent="-457200" eaLnBrk="0" fontAlgn="base" hangingPunct="0">
              <a:spcBef>
                <a:spcPct val="0"/>
              </a:spcBef>
              <a:spcAft>
                <a:spcPct val="0"/>
              </a:spcAft>
              <a:defRPr sz="2400">
                <a:solidFill>
                  <a:schemeClr val="tx1"/>
                </a:solidFill>
                <a:latin typeface="Times" pitchFamily="18" charset="0"/>
              </a:defRPr>
            </a:lvl9pPr>
          </a:lstStyle>
          <a:p>
            <a:pPr algn="ctr" eaLnBrk="1" hangingPunct="1">
              <a:lnSpc>
                <a:spcPct val="100000"/>
              </a:lnSpc>
              <a:spcAft>
                <a:spcPct val="50000"/>
              </a:spcAft>
            </a:pPr>
            <a:r>
              <a:rPr lang="en-US" sz="2000" i="1">
                <a:latin typeface="Arial" charset="0"/>
              </a:rPr>
              <a:t>Closing months</a:t>
            </a:r>
          </a:p>
          <a:p>
            <a:pPr eaLnBrk="1" hangingPunct="1">
              <a:lnSpc>
                <a:spcPct val="100000"/>
              </a:lnSpc>
              <a:spcAft>
                <a:spcPct val="50000"/>
              </a:spcAft>
              <a:buFontTx/>
              <a:buChar char="•"/>
            </a:pPr>
            <a:r>
              <a:rPr lang="en-US" sz="2000">
                <a:latin typeface="Arial" charset="0"/>
              </a:rPr>
              <a:t>American and British leaders worried about Stalin’s intentions</a:t>
            </a:r>
          </a:p>
          <a:p>
            <a:pPr eaLnBrk="1" hangingPunct="1">
              <a:lnSpc>
                <a:spcPct val="100000"/>
              </a:lnSpc>
              <a:spcAft>
                <a:spcPct val="50000"/>
              </a:spcAft>
              <a:buFontTx/>
              <a:buChar char="•"/>
            </a:pPr>
            <a:r>
              <a:rPr lang="en-US" sz="2000">
                <a:latin typeface="Arial" charset="0"/>
              </a:rPr>
              <a:t>Concerned about spread of communism, growth of Soviet influence  </a:t>
            </a:r>
          </a:p>
        </p:txBody>
      </p:sp>
      <p:sp>
        <p:nvSpPr>
          <p:cNvPr id="395268" name="Text Box 4"/>
          <p:cNvSpPr txBox="1">
            <a:spLocks noChangeArrowheads="1"/>
          </p:cNvSpPr>
          <p:nvPr/>
        </p:nvSpPr>
        <p:spPr bwMode="auto">
          <a:xfrm>
            <a:off x="4648200" y="1143000"/>
            <a:ext cx="4038600" cy="2286000"/>
          </a:xfrm>
          <a:prstGeom prst="rect">
            <a:avLst/>
          </a:prstGeom>
          <a:solidFill>
            <a:srgbClr val="FEE8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31775" indent="-231775" eaLnBrk="0" hangingPunct="0">
              <a:spcBef>
                <a:spcPct val="0"/>
              </a:spcBef>
              <a:defRPr sz="2400">
                <a:solidFill>
                  <a:schemeClr val="tx1"/>
                </a:solidFill>
                <a:latin typeface="Times" pitchFamily="18" charset="0"/>
              </a:defRPr>
            </a:lvl1pPr>
            <a:lvl2pPr marL="2984500" indent="-457200" eaLnBrk="0" hangingPunct="0">
              <a:spcBef>
                <a:spcPct val="0"/>
              </a:spcBef>
              <a:defRPr sz="2400">
                <a:solidFill>
                  <a:schemeClr val="tx1"/>
                </a:solidFill>
                <a:latin typeface="Times" pitchFamily="18" charset="0"/>
              </a:defRPr>
            </a:lvl2pPr>
            <a:lvl3pPr marL="3098800" indent="-457200" eaLnBrk="0" hangingPunct="0">
              <a:spcBef>
                <a:spcPct val="0"/>
              </a:spcBef>
              <a:defRPr sz="2400">
                <a:solidFill>
                  <a:schemeClr val="tx1"/>
                </a:solidFill>
                <a:latin typeface="Times" pitchFamily="18" charset="0"/>
              </a:defRPr>
            </a:lvl3pPr>
            <a:lvl4pPr marL="3213100" indent="-457200" eaLnBrk="0" hangingPunct="0">
              <a:spcBef>
                <a:spcPct val="0"/>
              </a:spcBef>
              <a:defRPr sz="2400">
                <a:solidFill>
                  <a:schemeClr val="tx1"/>
                </a:solidFill>
                <a:latin typeface="Times" pitchFamily="18" charset="0"/>
              </a:defRPr>
            </a:lvl4pPr>
            <a:lvl5pPr marL="3327400" indent="-457200" eaLnBrk="0" hangingPunct="0">
              <a:spcBef>
                <a:spcPct val="0"/>
              </a:spcBef>
              <a:defRPr sz="2400">
                <a:solidFill>
                  <a:schemeClr val="tx1"/>
                </a:solidFill>
                <a:latin typeface="Times" pitchFamily="18" charset="0"/>
              </a:defRPr>
            </a:lvl5pPr>
            <a:lvl6pPr marL="3784600" indent="-457200" eaLnBrk="0" fontAlgn="base" hangingPunct="0">
              <a:spcBef>
                <a:spcPct val="0"/>
              </a:spcBef>
              <a:spcAft>
                <a:spcPct val="0"/>
              </a:spcAft>
              <a:defRPr sz="2400">
                <a:solidFill>
                  <a:schemeClr val="tx1"/>
                </a:solidFill>
                <a:latin typeface="Times" pitchFamily="18" charset="0"/>
              </a:defRPr>
            </a:lvl6pPr>
            <a:lvl7pPr marL="4241800" indent="-457200" eaLnBrk="0" fontAlgn="base" hangingPunct="0">
              <a:spcBef>
                <a:spcPct val="0"/>
              </a:spcBef>
              <a:spcAft>
                <a:spcPct val="0"/>
              </a:spcAft>
              <a:defRPr sz="2400">
                <a:solidFill>
                  <a:schemeClr val="tx1"/>
                </a:solidFill>
                <a:latin typeface="Times" pitchFamily="18" charset="0"/>
              </a:defRPr>
            </a:lvl7pPr>
            <a:lvl8pPr marL="4699000" indent="-457200" eaLnBrk="0" fontAlgn="base" hangingPunct="0">
              <a:spcBef>
                <a:spcPct val="0"/>
              </a:spcBef>
              <a:spcAft>
                <a:spcPct val="0"/>
              </a:spcAft>
              <a:defRPr sz="2400">
                <a:solidFill>
                  <a:schemeClr val="tx1"/>
                </a:solidFill>
                <a:latin typeface="Times" pitchFamily="18" charset="0"/>
              </a:defRPr>
            </a:lvl8pPr>
            <a:lvl9pPr marL="5156200" indent="-457200" eaLnBrk="0" fontAlgn="base" hangingPunct="0">
              <a:spcBef>
                <a:spcPct val="0"/>
              </a:spcBef>
              <a:spcAft>
                <a:spcPct val="0"/>
              </a:spcAft>
              <a:defRPr sz="2400">
                <a:solidFill>
                  <a:schemeClr val="tx1"/>
                </a:solidFill>
                <a:latin typeface="Times" pitchFamily="18" charset="0"/>
              </a:defRPr>
            </a:lvl9pPr>
          </a:lstStyle>
          <a:p>
            <a:pPr algn="ctr" eaLnBrk="1" hangingPunct="1">
              <a:lnSpc>
                <a:spcPct val="100000"/>
              </a:lnSpc>
              <a:spcAft>
                <a:spcPct val="50000"/>
              </a:spcAft>
            </a:pPr>
            <a:r>
              <a:rPr lang="en-US" sz="2000" i="1">
                <a:latin typeface="Arial" charset="0"/>
              </a:rPr>
              <a:t>Three sides</a:t>
            </a:r>
            <a:r>
              <a:rPr lang="en-US" sz="1800">
                <a:latin typeface="Arial" charset="0"/>
              </a:rPr>
              <a:t> </a:t>
            </a:r>
          </a:p>
          <a:p>
            <a:pPr eaLnBrk="1" hangingPunct="1">
              <a:lnSpc>
                <a:spcPct val="100000"/>
              </a:lnSpc>
              <a:spcAft>
                <a:spcPct val="50000"/>
              </a:spcAft>
              <a:buFontTx/>
              <a:buChar char="•"/>
            </a:pPr>
            <a:r>
              <a:rPr lang="en-US" sz="2000">
                <a:latin typeface="Arial" charset="0"/>
              </a:rPr>
              <a:t>Soviet Union, Britain, and United States</a:t>
            </a:r>
          </a:p>
          <a:p>
            <a:pPr eaLnBrk="1" hangingPunct="1">
              <a:lnSpc>
                <a:spcPct val="100000"/>
              </a:lnSpc>
              <a:spcAft>
                <a:spcPct val="50000"/>
              </a:spcAft>
              <a:buFontTx/>
              <a:buChar char="•"/>
            </a:pPr>
            <a:r>
              <a:rPr lang="en-US" sz="2000">
                <a:latin typeface="Arial" charset="0"/>
              </a:rPr>
              <a:t>Discussed many issues but had difficulty reaching agreement</a:t>
            </a:r>
            <a:endParaRPr lang="en-US">
              <a:latin typeface="Arial" charset="0"/>
            </a:endParaRPr>
          </a:p>
        </p:txBody>
      </p:sp>
      <p:sp>
        <p:nvSpPr>
          <p:cNvPr id="395269" name="Text Box 5"/>
          <p:cNvSpPr txBox="1">
            <a:spLocks noChangeArrowheads="1"/>
          </p:cNvSpPr>
          <p:nvPr/>
        </p:nvSpPr>
        <p:spPr bwMode="auto">
          <a:xfrm>
            <a:off x="4648200" y="3581400"/>
            <a:ext cx="4038600" cy="2286000"/>
          </a:xfrm>
          <a:prstGeom prst="rect">
            <a:avLst/>
          </a:prstGeom>
          <a:solidFill>
            <a:srgbClr val="E2F4F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28600" indent="-228600" eaLnBrk="0" hangingPunct="0">
              <a:spcBef>
                <a:spcPct val="0"/>
              </a:spcBef>
              <a:defRPr sz="2400">
                <a:solidFill>
                  <a:schemeClr val="tx1"/>
                </a:solidFill>
                <a:latin typeface="Times" pitchFamily="18" charset="0"/>
              </a:defRPr>
            </a:lvl1pPr>
            <a:lvl2pPr marL="2527300" eaLnBrk="0" hangingPunct="0">
              <a:spcBef>
                <a:spcPct val="0"/>
              </a:spcBef>
              <a:defRPr sz="2400">
                <a:solidFill>
                  <a:schemeClr val="tx1"/>
                </a:solidFill>
                <a:latin typeface="Times" pitchFamily="18" charset="0"/>
              </a:defRPr>
            </a:lvl2pPr>
            <a:lvl3pPr marL="2641600" eaLnBrk="0" hangingPunct="0">
              <a:spcBef>
                <a:spcPct val="0"/>
              </a:spcBef>
              <a:defRPr sz="2400">
                <a:solidFill>
                  <a:schemeClr val="tx1"/>
                </a:solidFill>
                <a:latin typeface="Times" pitchFamily="18" charset="0"/>
              </a:defRPr>
            </a:lvl3pPr>
            <a:lvl4pPr marL="2755900" eaLnBrk="0" hangingPunct="0">
              <a:spcBef>
                <a:spcPct val="0"/>
              </a:spcBef>
              <a:defRPr sz="2400">
                <a:solidFill>
                  <a:schemeClr val="tx1"/>
                </a:solidFill>
                <a:latin typeface="Times" pitchFamily="18" charset="0"/>
              </a:defRPr>
            </a:lvl4pPr>
            <a:lvl5pPr marL="2870200" eaLnBrk="0" hangingPunct="0">
              <a:spcBef>
                <a:spcPct val="0"/>
              </a:spcBef>
              <a:defRPr sz="2400">
                <a:solidFill>
                  <a:schemeClr val="tx1"/>
                </a:solidFill>
                <a:latin typeface="Times" pitchFamily="18" charset="0"/>
              </a:defRPr>
            </a:lvl5pPr>
            <a:lvl6pPr marL="3327400" eaLnBrk="0" fontAlgn="base" hangingPunct="0">
              <a:spcBef>
                <a:spcPct val="0"/>
              </a:spcBef>
              <a:spcAft>
                <a:spcPct val="0"/>
              </a:spcAft>
              <a:defRPr sz="2400">
                <a:solidFill>
                  <a:schemeClr val="tx1"/>
                </a:solidFill>
                <a:latin typeface="Times" pitchFamily="18" charset="0"/>
              </a:defRPr>
            </a:lvl6pPr>
            <a:lvl7pPr marL="3784600" eaLnBrk="0" fontAlgn="base" hangingPunct="0">
              <a:spcBef>
                <a:spcPct val="0"/>
              </a:spcBef>
              <a:spcAft>
                <a:spcPct val="0"/>
              </a:spcAft>
              <a:defRPr sz="2400">
                <a:solidFill>
                  <a:schemeClr val="tx1"/>
                </a:solidFill>
                <a:latin typeface="Times" pitchFamily="18" charset="0"/>
              </a:defRPr>
            </a:lvl7pPr>
            <a:lvl8pPr marL="4241800" eaLnBrk="0" fontAlgn="base" hangingPunct="0">
              <a:spcBef>
                <a:spcPct val="0"/>
              </a:spcBef>
              <a:spcAft>
                <a:spcPct val="0"/>
              </a:spcAft>
              <a:defRPr sz="2400">
                <a:solidFill>
                  <a:schemeClr val="tx1"/>
                </a:solidFill>
                <a:latin typeface="Times" pitchFamily="18" charset="0"/>
              </a:defRPr>
            </a:lvl8pPr>
            <a:lvl9pPr marL="4699000" eaLnBrk="0" fontAlgn="base" hangingPunct="0">
              <a:spcBef>
                <a:spcPct val="0"/>
              </a:spcBef>
              <a:spcAft>
                <a:spcPct val="0"/>
              </a:spcAft>
              <a:defRPr sz="2400">
                <a:solidFill>
                  <a:schemeClr val="tx1"/>
                </a:solidFill>
                <a:latin typeface="Times" pitchFamily="18" charset="0"/>
              </a:defRPr>
            </a:lvl9pPr>
          </a:lstStyle>
          <a:p>
            <a:pPr algn="ctr" eaLnBrk="1" hangingPunct="1">
              <a:lnSpc>
                <a:spcPct val="100000"/>
              </a:lnSpc>
              <a:spcAft>
                <a:spcPct val="50000"/>
              </a:spcAft>
            </a:pPr>
            <a:r>
              <a:rPr lang="en-US" sz="2000" i="1">
                <a:latin typeface="Arial" charset="0"/>
              </a:rPr>
              <a:t>Stalin</a:t>
            </a:r>
            <a:endParaRPr lang="en-US" sz="2000" b="1" i="1">
              <a:latin typeface="Arial" charset="0"/>
            </a:endParaRPr>
          </a:p>
          <a:p>
            <a:pPr eaLnBrk="1" hangingPunct="1">
              <a:lnSpc>
                <a:spcPct val="100000"/>
              </a:lnSpc>
              <a:spcAft>
                <a:spcPct val="50000"/>
              </a:spcAft>
              <a:buFontTx/>
              <a:buChar char="•"/>
            </a:pPr>
            <a:r>
              <a:rPr lang="en-US" sz="2000">
                <a:latin typeface="Arial" charset="0"/>
              </a:rPr>
              <a:t>Soon broke his promises</a:t>
            </a:r>
          </a:p>
          <a:p>
            <a:pPr eaLnBrk="1" hangingPunct="1">
              <a:lnSpc>
                <a:spcPct val="100000"/>
              </a:lnSpc>
              <a:spcAft>
                <a:spcPct val="50000"/>
              </a:spcAft>
              <a:buFontTx/>
              <a:buChar char="•"/>
            </a:pPr>
            <a:r>
              <a:rPr lang="en-US" sz="2000">
                <a:latin typeface="Arial" charset="0"/>
              </a:rPr>
              <a:t>Did not respect democracies in Eastern Europe </a:t>
            </a:r>
          </a:p>
          <a:p>
            <a:pPr eaLnBrk="1" hangingPunct="1">
              <a:lnSpc>
                <a:spcPct val="100000"/>
              </a:lnSpc>
              <a:spcAft>
                <a:spcPct val="50000"/>
              </a:spcAft>
              <a:buFontTx/>
              <a:buChar char="•"/>
            </a:pPr>
            <a:r>
              <a:rPr lang="en-US" sz="2000">
                <a:latin typeface="Arial" charset="0"/>
              </a:rPr>
              <a:t>Another struggle beginning</a:t>
            </a:r>
          </a:p>
        </p:txBody>
      </p:sp>
      <p:sp>
        <p:nvSpPr>
          <p:cNvPr id="395270" name="Rectangle 6"/>
          <p:cNvSpPr>
            <a:spLocks noChangeArrowheads="1"/>
          </p:cNvSpPr>
          <p:nvPr/>
        </p:nvSpPr>
        <p:spPr bwMode="auto">
          <a:xfrm>
            <a:off x="609600" y="609600"/>
            <a:ext cx="7924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lnSpc>
                <a:spcPct val="100000"/>
              </a:lnSpc>
              <a:spcBef>
                <a:spcPct val="0"/>
              </a:spcBef>
            </a:pPr>
            <a:r>
              <a:rPr lang="en-US" sz="2800" b="1">
                <a:solidFill>
                  <a:schemeClr val="tx2"/>
                </a:solidFill>
              </a:rPr>
              <a:t>Potsdam Conference</a:t>
            </a:r>
          </a:p>
        </p:txBody>
      </p:sp>
    </p:spTree>
    <p:extLst>
      <p:ext uri="{BB962C8B-B14F-4D97-AF65-F5344CB8AC3E}">
        <p14:creationId xmlns:p14="http://schemas.microsoft.com/office/powerpoint/2010/main" val="3343114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395268"/>
                                        </p:tgtEl>
                                        <p:attrNameLst>
                                          <p:attrName>style.visibility</p:attrName>
                                        </p:attrNameLst>
                                      </p:cBhvr>
                                      <p:to>
                                        <p:strVal val="visible"/>
                                      </p:to>
                                    </p:set>
                                    <p:animEffect transition="in" filter="wipe(right)">
                                      <p:cBhvr>
                                        <p:cTn id="7" dur="500"/>
                                        <p:tgtEl>
                                          <p:spTgt spid="3952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95267"/>
                                        </p:tgtEl>
                                        <p:attrNameLst>
                                          <p:attrName>style.visibility</p:attrName>
                                        </p:attrNameLst>
                                      </p:cBhvr>
                                      <p:to>
                                        <p:strVal val="visible"/>
                                      </p:to>
                                    </p:set>
                                    <p:animEffect transition="in" filter="wipe(left)">
                                      <p:cBhvr>
                                        <p:cTn id="12" dur="500"/>
                                        <p:tgtEl>
                                          <p:spTgt spid="39526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395269"/>
                                        </p:tgtEl>
                                        <p:attrNameLst>
                                          <p:attrName>style.visibility</p:attrName>
                                        </p:attrNameLst>
                                      </p:cBhvr>
                                      <p:to>
                                        <p:strVal val="visible"/>
                                      </p:to>
                                    </p:set>
                                    <p:animEffect transition="in" filter="wipe(right)">
                                      <p:cBhvr>
                                        <p:cTn id="17" dur="500"/>
                                        <p:tgtEl>
                                          <p:spTgt spid="3952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5267" grpId="0" animBg="1"/>
      <p:bldP spid="395268" grpId="0" animBg="1"/>
      <p:bldP spid="39526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Effects of war on international relations</a:t>
            </a:r>
            <a:endParaRPr lang="en-US" dirty="0"/>
          </a:p>
        </p:txBody>
      </p:sp>
      <p:sp>
        <p:nvSpPr>
          <p:cNvPr id="12291" name="Content Placeholder 2"/>
          <p:cNvSpPr>
            <a:spLocks noGrp="1"/>
          </p:cNvSpPr>
          <p:nvPr>
            <p:ph sz="quarter" idx="1"/>
          </p:nvPr>
        </p:nvSpPr>
        <p:spPr>
          <a:xfrm>
            <a:off x="457200" y="1600200"/>
            <a:ext cx="7467600" cy="4873625"/>
          </a:xfrm>
        </p:spPr>
        <p:txBody>
          <a:bodyPr>
            <a:normAutofit fontScale="77500" lnSpcReduction="20000"/>
          </a:bodyPr>
          <a:lstStyle/>
          <a:p>
            <a:r>
              <a:rPr lang="en-US" dirty="0" smtClean="0"/>
              <a:t>Change in the balance of power.: USSR and USA emerged as super powers; </a:t>
            </a:r>
            <a:r>
              <a:rPr lang="en-US" b="1" dirty="0" smtClean="0"/>
              <a:t>Military reasons: </a:t>
            </a:r>
            <a:r>
              <a:rPr lang="en-US" dirty="0" smtClean="0"/>
              <a:t>USA had acquired the largest air force in the world, 12 million men in the armed forces, more naval vessels and the atomic bomb; USSR had acquired the largest land army in the world to defeat Germany; France and Britain’s inability to defeat Germany placed them second in rank; USSR lacked strong military </a:t>
            </a:r>
            <a:r>
              <a:rPr lang="en-US" dirty="0" err="1" smtClean="0"/>
              <a:t>neighbours</a:t>
            </a:r>
            <a:r>
              <a:rPr lang="en-US" dirty="0" smtClean="0"/>
              <a:t> thus making it a regional power</a:t>
            </a:r>
          </a:p>
          <a:p>
            <a:r>
              <a:rPr lang="en-US" b="1" dirty="0" smtClean="0"/>
              <a:t>Economic Reasons</a:t>
            </a:r>
            <a:r>
              <a:rPr lang="en-US" dirty="0" smtClean="0"/>
              <a:t>: USA’s economy was strengthened by the war.  It was able to out-produce all the other powers; USA was committed to more ‘open’ trade.; Small Eastern European countries needed support of a stronger </a:t>
            </a:r>
            <a:r>
              <a:rPr lang="en-US" dirty="0" err="1" smtClean="0"/>
              <a:t>neighbour</a:t>
            </a:r>
            <a:r>
              <a:rPr lang="en-US" dirty="0" smtClean="0"/>
              <a:t> which was provided by USSR.</a:t>
            </a:r>
          </a:p>
          <a:p>
            <a:endParaRPr lang="en-US" dirty="0" smtClean="0"/>
          </a:p>
          <a:p>
            <a:endParaRPr lang="en-US" dirty="0" smtClean="0"/>
          </a:p>
        </p:txBody>
      </p:sp>
    </p:spTree>
    <p:extLst>
      <p:ext uri="{BB962C8B-B14F-4D97-AF65-F5344CB8AC3E}">
        <p14:creationId xmlns:p14="http://schemas.microsoft.com/office/powerpoint/2010/main" val="13246012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Decolonization: the decline of </a:t>
            </a:r>
            <a:r>
              <a:rPr lang="en-US" dirty="0"/>
              <a:t>E</a:t>
            </a:r>
            <a:r>
              <a:rPr lang="en-US" dirty="0" smtClean="0"/>
              <a:t>uropean influence in </a:t>
            </a:r>
            <a:r>
              <a:rPr lang="en-US" dirty="0"/>
              <a:t>A</a:t>
            </a:r>
            <a:r>
              <a:rPr lang="en-US" dirty="0" smtClean="0"/>
              <a:t>sia</a:t>
            </a:r>
            <a:endParaRPr lang="en-US" dirty="0"/>
          </a:p>
        </p:txBody>
      </p:sp>
      <p:sp>
        <p:nvSpPr>
          <p:cNvPr id="24579" name="Content Placeholder 2"/>
          <p:cNvSpPr>
            <a:spLocks noGrp="1"/>
          </p:cNvSpPr>
          <p:nvPr>
            <p:ph sz="quarter" idx="1"/>
          </p:nvPr>
        </p:nvSpPr>
        <p:spPr>
          <a:xfrm>
            <a:off x="457200" y="1600200"/>
            <a:ext cx="7467600" cy="4873625"/>
          </a:xfrm>
        </p:spPr>
        <p:txBody>
          <a:bodyPr>
            <a:normAutofit lnSpcReduction="10000"/>
          </a:bodyPr>
          <a:lstStyle/>
          <a:p>
            <a:r>
              <a:rPr lang="en-US" dirty="0" smtClean="0"/>
              <a:t>Weakness of Britain and France found it increasingly difficult to hold on to their empires in Asia and Africa</a:t>
            </a:r>
          </a:p>
          <a:p>
            <a:r>
              <a:rPr lang="en-US" dirty="0" smtClean="0"/>
              <a:t>Nationalist Movements grew</a:t>
            </a:r>
          </a:p>
          <a:p>
            <a:r>
              <a:rPr lang="en-US" dirty="0" smtClean="0"/>
              <a:t>USA and the UN condemned imperialism</a:t>
            </a:r>
          </a:p>
          <a:p>
            <a:r>
              <a:rPr lang="en-US" dirty="0" smtClean="0"/>
              <a:t>Indonesia got independence from Dutch, Vietnam from the French, India, Burma and Ceylon from the British.</a:t>
            </a:r>
          </a:p>
          <a:p>
            <a:r>
              <a:rPr lang="en-US" dirty="0" smtClean="0"/>
              <a:t>USA and USSR sought to increase their sphere of influence in this area- Cold War</a:t>
            </a:r>
          </a:p>
        </p:txBody>
      </p:sp>
    </p:spTree>
    <p:extLst>
      <p:ext uri="{BB962C8B-B14F-4D97-AF65-F5344CB8AC3E}">
        <p14:creationId xmlns:p14="http://schemas.microsoft.com/office/powerpoint/2010/main" val="12315569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r>
              <a:rPr lang="en-US"/>
              <a:t>Aftermath of World War II</a:t>
            </a:r>
          </a:p>
        </p:txBody>
      </p:sp>
      <p:sp>
        <p:nvSpPr>
          <p:cNvPr id="121859" name="Rectangle 3"/>
          <p:cNvSpPr>
            <a:spLocks noGrp="1" noChangeArrowheads="1"/>
          </p:cNvSpPr>
          <p:nvPr>
            <p:ph type="body" idx="1"/>
          </p:nvPr>
        </p:nvSpPr>
        <p:spPr/>
        <p:txBody>
          <a:bodyPr/>
          <a:lstStyle/>
          <a:p>
            <a:r>
              <a:rPr lang="en-US" dirty="0"/>
              <a:t>War Crimes Trials</a:t>
            </a:r>
          </a:p>
          <a:p>
            <a:r>
              <a:rPr lang="en-US"/>
              <a:t>The Split of Germany</a:t>
            </a:r>
          </a:p>
          <a:p>
            <a:r>
              <a:rPr lang="en-US" dirty="0"/>
              <a:t>The Creation of the United Nations</a:t>
            </a:r>
          </a:p>
          <a:p>
            <a:r>
              <a:rPr lang="en-US" dirty="0"/>
              <a:t>The Beginning of the Cold War</a:t>
            </a:r>
          </a:p>
        </p:txBody>
      </p:sp>
    </p:spTree>
    <p:extLst>
      <p:ext uri="{BB962C8B-B14F-4D97-AF65-F5344CB8AC3E}">
        <p14:creationId xmlns:p14="http://schemas.microsoft.com/office/powerpoint/2010/main" val="224188658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SECOND WORLD WAR (1939-1945) Causes</a:t>
            </a:r>
            <a:endParaRPr lang="en-US" dirty="0"/>
          </a:p>
        </p:txBody>
      </p:sp>
      <p:sp>
        <p:nvSpPr>
          <p:cNvPr id="3" name="Content Placeholder 2"/>
          <p:cNvSpPr>
            <a:spLocks noGrp="1"/>
          </p:cNvSpPr>
          <p:nvPr>
            <p:ph idx="1"/>
          </p:nvPr>
        </p:nvSpPr>
        <p:spPr/>
        <p:txBody>
          <a:bodyPr>
            <a:normAutofit fontScale="62500" lnSpcReduction="20000"/>
          </a:bodyPr>
          <a:lstStyle/>
          <a:p>
            <a:r>
              <a:rPr lang="en-US" b="1" dirty="0" smtClean="0">
                <a:latin typeface="Times New Roman" pitchFamily="18" charset="0"/>
                <a:cs typeface="Times New Roman" pitchFamily="18" charset="0"/>
              </a:rPr>
              <a:t>Japanese Policy of Aggression </a:t>
            </a:r>
            <a:r>
              <a:rPr lang="en-US" dirty="0" smtClean="0">
                <a:latin typeface="Times New Roman" pitchFamily="18" charset="0"/>
                <a:cs typeface="Times New Roman" pitchFamily="18" charset="0"/>
              </a:rPr>
              <a:t>: After the first World War the Japanese followed the policy of expansion, attacked China in 1931, annexed Manchuria. Another Japan-China war in 1937. Later joined the Rome-Berlin Axis and joined the Second World War in 1941. </a:t>
            </a:r>
          </a:p>
          <a:p>
            <a:r>
              <a:rPr lang="en-US" b="1" dirty="0" smtClean="0">
                <a:latin typeface="Times New Roman" pitchFamily="18" charset="0"/>
                <a:cs typeface="Times New Roman" pitchFamily="18" charset="0"/>
              </a:rPr>
              <a:t>Problems of Minorities </a:t>
            </a:r>
            <a:r>
              <a:rPr lang="en-US" dirty="0" smtClean="0">
                <a:latin typeface="Times New Roman" pitchFamily="18" charset="0"/>
                <a:cs typeface="Times New Roman" pitchFamily="18" charset="0"/>
              </a:rPr>
              <a:t>: After the First World War many territories were annexed by countries which has different cultures. Minorities were ill treated and a demand for political freedom was raised by them. Hitler's policy of annexing the minority states was one of the causes of World War II.</a:t>
            </a:r>
          </a:p>
          <a:p>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Aloofness of USA </a:t>
            </a:r>
            <a:r>
              <a:rPr lang="en-US" dirty="0" smtClean="0">
                <a:latin typeface="Times New Roman" pitchFamily="18" charset="0"/>
                <a:cs typeface="Times New Roman" pitchFamily="18" charset="0"/>
              </a:rPr>
              <a:t>: After the First World War, USA kept aloof from European politics. They did not join in League of Nations. It helped France in ill-treating Germany. It also helped Mussolini and Hitler in their aggressive designs.</a:t>
            </a:r>
          </a:p>
          <a:p>
            <a:r>
              <a:rPr lang="en-US" b="1" dirty="0" smtClean="0">
                <a:latin typeface="Times New Roman" pitchFamily="18" charset="0"/>
                <a:cs typeface="Times New Roman" pitchFamily="18" charset="0"/>
              </a:rPr>
              <a:t>Nationalism</a:t>
            </a:r>
            <a:r>
              <a:rPr lang="en-US" dirty="0" smtClean="0">
                <a:latin typeface="Times New Roman" pitchFamily="18" charset="0"/>
                <a:cs typeface="Times New Roman" pitchFamily="18" charset="0"/>
              </a:rPr>
              <a:t>: Nationalism is the belief in the superiority of one’s own nation over all others. In the extreme, it can lead to major conflicts between nations. Hitler, Mussolini, and Japan’s </a:t>
            </a:r>
            <a:r>
              <a:rPr lang="en-US" dirty="0" err="1" smtClean="0">
                <a:latin typeface="Times New Roman" pitchFamily="18" charset="0"/>
                <a:cs typeface="Times New Roman" pitchFamily="18" charset="0"/>
              </a:rPr>
              <a:t>Tojo</a:t>
            </a:r>
            <a:r>
              <a:rPr lang="en-US" dirty="0" smtClean="0">
                <a:latin typeface="Times New Roman" pitchFamily="18" charset="0"/>
                <a:cs typeface="Times New Roman" pitchFamily="18" charset="0"/>
              </a:rPr>
              <a:t> each touted their nation’s ability to dominate all others in the years leading up to WWII</a:t>
            </a:r>
          </a:p>
          <a:p>
            <a:endParaRPr lang="en-US" dirty="0"/>
          </a:p>
        </p:txBody>
      </p:sp>
    </p:spTree>
    <p:extLst>
      <p:ext uri="{BB962C8B-B14F-4D97-AF65-F5344CB8AC3E}">
        <p14:creationId xmlns:p14="http://schemas.microsoft.com/office/powerpoint/2010/main" val="3666402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
            <a:ext cx="8229600" cy="590550"/>
          </a:xfrm>
        </p:spPr>
        <p:txBody>
          <a:bodyPr>
            <a:normAutofit/>
          </a:bodyPr>
          <a:lstStyle/>
          <a:p>
            <a:r>
              <a:rPr lang="en-US" sz="3200" dirty="0" smtClean="0"/>
              <a:t>Causes of Second World War</a:t>
            </a:r>
            <a:endParaRPr lang="en-US" sz="3200" dirty="0"/>
          </a:p>
        </p:txBody>
      </p:sp>
      <p:sp>
        <p:nvSpPr>
          <p:cNvPr id="3" name="Content Placeholder 2"/>
          <p:cNvSpPr>
            <a:spLocks noGrp="1"/>
          </p:cNvSpPr>
          <p:nvPr>
            <p:ph idx="1"/>
          </p:nvPr>
        </p:nvSpPr>
        <p:spPr>
          <a:xfrm>
            <a:off x="152400" y="609600"/>
            <a:ext cx="8648700" cy="6019800"/>
          </a:xfrm>
        </p:spPr>
        <p:txBody>
          <a:bodyPr>
            <a:noAutofit/>
          </a:bodyPr>
          <a:lstStyle/>
          <a:p>
            <a:pPr>
              <a:spcBef>
                <a:spcPts val="0"/>
              </a:spcBef>
            </a:pPr>
            <a:r>
              <a:rPr lang="en-US" sz="1800" b="1" dirty="0" smtClean="0">
                <a:latin typeface="Times New Roman" pitchFamily="18" charset="0"/>
                <a:cs typeface="Times New Roman" pitchFamily="18" charset="0"/>
              </a:rPr>
              <a:t>Conflict between Imperialistic Nations </a:t>
            </a:r>
            <a:r>
              <a:rPr lang="en-US" sz="1800" dirty="0" smtClean="0">
                <a:latin typeface="Times New Roman" pitchFamily="18" charset="0"/>
                <a:cs typeface="Times New Roman" pitchFamily="18" charset="0"/>
              </a:rPr>
              <a:t>: France and England were supreme in colonies and they had deprived Germany of her colonies. She had no facilities for raw materials. Japan also wanted to acquire colonies. These nations came into conflict because of their imperialistic interests.</a:t>
            </a:r>
          </a:p>
          <a:p>
            <a:pPr>
              <a:spcBef>
                <a:spcPts val="0"/>
              </a:spcBef>
            </a:pPr>
            <a:r>
              <a:rPr lang="en-US" sz="1800" dirty="0" smtClean="0">
                <a:latin typeface="Times New Roman" pitchFamily="18" charset="0"/>
                <a:cs typeface="Times New Roman" pitchFamily="18" charset="0"/>
              </a:rPr>
              <a:t> </a:t>
            </a:r>
            <a:r>
              <a:rPr lang="en-US" sz="1800" b="1" dirty="0" smtClean="0">
                <a:latin typeface="Times New Roman" pitchFamily="18" charset="0"/>
                <a:cs typeface="Times New Roman" pitchFamily="18" charset="0"/>
              </a:rPr>
              <a:t>Race for Armament </a:t>
            </a:r>
            <a:r>
              <a:rPr lang="en-US" sz="1800" dirty="0" smtClean="0">
                <a:latin typeface="Times New Roman" pitchFamily="18" charset="0"/>
                <a:cs typeface="Times New Roman" pitchFamily="18" charset="0"/>
              </a:rPr>
              <a:t>: Italy and Germany had defied other nations and made preparations for war and started arming themselves. Japan was also making preparations for war. With the result the democratic nations also started arming themselves. It paved the way for the war. </a:t>
            </a:r>
          </a:p>
          <a:p>
            <a:pPr>
              <a:spcBef>
                <a:spcPts val="0"/>
              </a:spcBef>
            </a:pPr>
            <a:r>
              <a:rPr lang="en-US" sz="1800" b="1" dirty="0" smtClean="0">
                <a:latin typeface="Times New Roman" pitchFamily="18" charset="0"/>
                <a:cs typeface="Times New Roman" pitchFamily="18" charset="0"/>
              </a:rPr>
              <a:t>Great Depression</a:t>
            </a:r>
            <a:r>
              <a:rPr lang="en-US" sz="1800" dirty="0" smtClean="0">
                <a:latin typeface="Times New Roman" pitchFamily="18" charset="0"/>
                <a:cs typeface="Times New Roman" pitchFamily="18" charset="0"/>
              </a:rPr>
              <a:t>: After WWI many European economies were unstable. The boom in the U.S. throughout the 1920s helped sustain worldwide trade. The 1929 stock market crash in the U.S. and the resulting Great Depression spread throughout the world. U.S. restrictive tariff policies worsened the depression. As economies plummeted and unemployment rose, many people turned to powerful leaders and governments who promised success through military buildup and the conquest of territory</a:t>
            </a:r>
          </a:p>
          <a:p>
            <a:pPr>
              <a:spcBef>
                <a:spcPts val="0"/>
              </a:spcBef>
            </a:pPr>
            <a:r>
              <a:rPr lang="en-US" sz="1800" b="1" dirty="0" smtClean="0">
                <a:latin typeface="Times New Roman" pitchFamily="18" charset="0"/>
                <a:cs typeface="Times New Roman" pitchFamily="18" charset="0"/>
              </a:rPr>
              <a:t>Rise of Fascism and Nazism</a:t>
            </a:r>
            <a:r>
              <a:rPr lang="en-US" sz="1800" dirty="0" smtClean="0">
                <a:latin typeface="Times New Roman" pitchFamily="18" charset="0"/>
                <a:cs typeface="Times New Roman" pitchFamily="18" charset="0"/>
              </a:rPr>
              <a:t>, and of dictatorship in Russia also divided Europe. New ideologies created conflict. League of Nations failed to maintain/peace. It could not take any action against Italy, Germany and Japan annexed territories. With the result all nations started preparing for war. Fascism is a totalitarian form of government which: Glorifies the state; Has one leader and one party; All aspects of society are controlled by the government; No opposition or protests are tolerated; Propaganda and censorship are widely practiced </a:t>
            </a:r>
          </a:p>
          <a:p>
            <a:pPr>
              <a:spcBef>
                <a:spcPts val="0"/>
              </a:spcBef>
            </a:pPr>
            <a:endParaRPr lang="en-US" sz="18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pPr>
              <a:defRPr/>
            </a:pPr>
            <a:fld id="{8F3C918A-EF37-4946-83A7-F35E643DD49C}" type="slidenum">
              <a:rPr lang="en-US" altLang="en-US" smtClean="0"/>
              <a:pPr>
                <a:defRPr/>
              </a:pPr>
              <a:t>3</a:t>
            </a:fld>
            <a:endParaRPr lang="en-US" altLang="en-US" dirty="0"/>
          </a:p>
        </p:txBody>
      </p:sp>
    </p:spTree>
    <p:extLst>
      <p:ext uri="{BB962C8B-B14F-4D97-AF65-F5344CB8AC3E}">
        <p14:creationId xmlns:p14="http://schemas.microsoft.com/office/powerpoint/2010/main" val="6640640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Second World War</a:t>
            </a:r>
            <a:endParaRPr lang="en-US" dirty="0"/>
          </a:p>
        </p:txBody>
      </p:sp>
      <p:sp>
        <p:nvSpPr>
          <p:cNvPr id="3" name="Content Placeholder 2"/>
          <p:cNvSpPr>
            <a:spLocks noGrp="1"/>
          </p:cNvSpPr>
          <p:nvPr>
            <p:ph idx="1"/>
          </p:nvPr>
        </p:nvSpPr>
        <p:spPr/>
        <p:txBody>
          <a:bodyPr>
            <a:normAutofit fontScale="55000" lnSpcReduction="20000"/>
          </a:bodyPr>
          <a:lstStyle/>
          <a:p>
            <a:pPr>
              <a:spcBef>
                <a:spcPts val="0"/>
              </a:spcBef>
            </a:pPr>
            <a:r>
              <a:rPr lang="en-US" b="1" dirty="0" smtClean="0">
                <a:latin typeface="Times New Roman" pitchFamily="18" charset="0"/>
                <a:cs typeface="Times New Roman" pitchFamily="18" charset="0"/>
              </a:rPr>
              <a:t>Anti-Communist Ideology</a:t>
            </a:r>
            <a:r>
              <a:rPr lang="en-US" dirty="0" smtClean="0">
                <a:latin typeface="Times New Roman" pitchFamily="18" charset="0"/>
                <a:cs typeface="Times New Roman" pitchFamily="18" charset="0"/>
              </a:rPr>
              <a:t>: Under communism, all means of production are controlled by the government, as are property, the media, and all other aspects of society. The 1930s saw the rise of many totalitarian regimes; but most people chose fascism over communism. Hitler exploited people’s fear of a communist takeover in Germany to rise to power in 1933.</a:t>
            </a:r>
          </a:p>
          <a:p>
            <a:pPr>
              <a:spcBef>
                <a:spcPts val="0"/>
              </a:spcBef>
            </a:pPr>
            <a:r>
              <a:rPr lang="en-US" b="1" dirty="0" smtClean="0">
                <a:latin typeface="Times New Roman" pitchFamily="18" charset="0"/>
                <a:cs typeface="Times New Roman" pitchFamily="18" charset="0"/>
              </a:rPr>
              <a:t>Policy of  Appeasement</a:t>
            </a:r>
            <a:r>
              <a:rPr lang="en-US" dirty="0" smtClean="0">
                <a:latin typeface="Times New Roman" pitchFamily="18" charset="0"/>
                <a:cs typeface="Times New Roman" pitchFamily="18" charset="0"/>
              </a:rPr>
              <a:t>: Appeasement is the act of giving in to an enemy’s demands in hopes of avoiding further conflict. In 1938, Hitler demanded that Czechoslovakia cede the Sudetenland to Germany. He claimed that the German population living there was being mistreated. The British and French prime ministers agreed to Hitler’s demands without consulting Czechoslovakian leaders, in the hopes that this would avoid a war in Europe. </a:t>
            </a:r>
          </a:p>
          <a:p>
            <a:pPr>
              <a:spcBef>
                <a:spcPts val="0"/>
              </a:spcBef>
            </a:pPr>
            <a:r>
              <a:rPr lang="en-US" b="1" dirty="0" smtClean="0">
                <a:latin typeface="Times New Roman" pitchFamily="18" charset="0"/>
                <a:cs typeface="Times New Roman" pitchFamily="18" charset="0"/>
              </a:rPr>
              <a:t>Militarism</a:t>
            </a:r>
            <a:r>
              <a:rPr lang="en-US" dirty="0" smtClean="0">
                <a:latin typeface="Times New Roman" pitchFamily="18" charset="0"/>
                <a:cs typeface="Times New Roman" pitchFamily="18" charset="0"/>
              </a:rPr>
              <a:t>: The glorification of war, in which a nation strengthens its military and stockpiles weapons in preparation for war. An important aspect of militarism is that the glorification of war is incorporated into all levels of society, including education of the nation’s youth. Militaristic societies have existed throughout human history.</a:t>
            </a:r>
          </a:p>
          <a:p>
            <a:pPr>
              <a:spcBef>
                <a:spcPts val="0"/>
              </a:spcBef>
            </a:pPr>
            <a:r>
              <a:rPr lang="en-US" b="1" dirty="0" smtClean="0">
                <a:latin typeface="Times New Roman" pitchFamily="18" charset="0"/>
                <a:cs typeface="Times New Roman" pitchFamily="18" charset="0"/>
              </a:rPr>
              <a:t>Formation of Power Blocs </a:t>
            </a:r>
            <a:r>
              <a:rPr lang="en-US" dirty="0" smtClean="0">
                <a:latin typeface="Times New Roman" pitchFamily="18" charset="0"/>
                <a:cs typeface="Times New Roman" pitchFamily="18" charset="0"/>
              </a:rPr>
              <a:t>: Italy-Germany and Japan formed a power bloc known as Rome-Berlin Tokyo Axis. England and France formed another bloc. Europe was divided into rival camps by 1939. Immediate cause was Germany's attack on Poland on September 1, 1939. England declared war in Germany on September 3, 1939. The Second World War began</a:t>
            </a:r>
          </a:p>
          <a:p>
            <a:endParaRPr lang="en-US" dirty="0"/>
          </a:p>
        </p:txBody>
      </p:sp>
    </p:spTree>
    <p:extLst>
      <p:ext uri="{BB962C8B-B14F-4D97-AF65-F5344CB8AC3E}">
        <p14:creationId xmlns:p14="http://schemas.microsoft.com/office/powerpoint/2010/main" val="1461550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229600" cy="563562"/>
          </a:xfrm>
        </p:spPr>
        <p:txBody>
          <a:bodyPr>
            <a:normAutofit fontScale="90000"/>
          </a:bodyPr>
          <a:lstStyle/>
          <a:p>
            <a:pPr eaLnBrk="1" hangingPunct="1"/>
            <a:r>
              <a:rPr lang="en-US" dirty="0" smtClean="0"/>
              <a:t>Course of Second World War</a:t>
            </a:r>
          </a:p>
        </p:txBody>
      </p:sp>
      <p:sp>
        <p:nvSpPr>
          <p:cNvPr id="5123" name="Rectangle 3"/>
          <p:cNvSpPr>
            <a:spLocks noGrp="1" noChangeArrowheads="1"/>
          </p:cNvSpPr>
          <p:nvPr>
            <p:ph idx="1"/>
          </p:nvPr>
        </p:nvSpPr>
        <p:spPr>
          <a:xfrm>
            <a:off x="457200" y="857250"/>
            <a:ext cx="8229600" cy="5848350"/>
          </a:xfrm>
        </p:spPr>
        <p:txBody>
          <a:bodyPr>
            <a:normAutofit fontScale="55000" lnSpcReduction="20000"/>
          </a:bodyPr>
          <a:lstStyle/>
          <a:p>
            <a:pPr eaLnBrk="1" hangingPunct="1"/>
            <a:r>
              <a:rPr lang="en-US" sz="3500" b="1" dirty="0" smtClean="0"/>
              <a:t>Allies vs. Axis powers</a:t>
            </a:r>
            <a:r>
              <a:rPr lang="en-US" sz="3500" dirty="0" smtClean="0"/>
              <a:t>; Italy, Germany and Japan form Axis; “Revisionists”: wished to revise post-World War I peace treaties; Allies initially followed policy of appeasement; War erupted 1939, global by 1941, over in 1945.</a:t>
            </a:r>
          </a:p>
          <a:p>
            <a:pPr>
              <a:lnSpc>
                <a:spcPct val="90000"/>
              </a:lnSpc>
            </a:pPr>
            <a:r>
              <a:rPr lang="en-US" sz="3500" b="1" dirty="0" smtClean="0"/>
              <a:t>Japan war with China</a:t>
            </a:r>
            <a:r>
              <a:rPr lang="en-US" sz="3500" dirty="0" smtClean="0"/>
              <a:t>: Conquest of Chinese Manchuria 1931-1932; Full-scale invasion in 1937; The Rape of Nanking [Ariel bombing of urban center, 400,000 Chinese used for bayonet practice, massacred,  7,000 women raped, 1/3 of all homes destroyed]. Japan signed Tripartite Pact with Germany, Italy (1940); neutrality pact with Soviet Union (1941)</a:t>
            </a:r>
          </a:p>
          <a:p>
            <a:r>
              <a:rPr lang="en-US" sz="3500" b="1" dirty="0" smtClean="0"/>
              <a:t>Chinese Resistance</a:t>
            </a:r>
            <a:r>
              <a:rPr lang="en-US" sz="3500" dirty="0" smtClean="0"/>
              <a:t>: Japanese aggression spurred “united front” policy between Chinese Communists and Nationalists; Guerilla warfare tied down half of the Japanese army; Yet, continued clashes between Communists and Nationalists; Communists gained popular support, upper hand by the end of the war</a:t>
            </a:r>
          </a:p>
          <a:p>
            <a:r>
              <a:rPr lang="en-US" sz="3500" b="1" dirty="0" smtClean="0"/>
              <a:t>Italian Aggression</a:t>
            </a:r>
            <a:r>
              <a:rPr lang="en-US" sz="3500" dirty="0" smtClean="0"/>
              <a:t>: Benito Mussolini invaded Ethiopia with overpowering force; 2,000 Italian troops killed, 275,000 Ethiopians killed; Also took Libya, Albania</a:t>
            </a:r>
          </a:p>
          <a:p>
            <a:r>
              <a:rPr lang="en-US" sz="3500" b="1" dirty="0" smtClean="0"/>
              <a:t>Germany</a:t>
            </a:r>
            <a:r>
              <a:rPr lang="en-US" sz="3500" dirty="0" smtClean="0"/>
              <a:t>: Adolf Hitler (1889-1945) withdrew Germany from League of Nations; Remilitarized Germany; </a:t>
            </a:r>
            <a:r>
              <a:rPr lang="en-US" sz="3500" i="1" dirty="0" smtClean="0"/>
              <a:t>Anschluss</a:t>
            </a:r>
            <a:r>
              <a:rPr lang="en-US" sz="3500" dirty="0" smtClean="0"/>
              <a:t> (“Union”) with Austria, 1938; Pressure on Sudetenland (Czechoslovakia)</a:t>
            </a:r>
          </a:p>
          <a:p>
            <a:r>
              <a:rPr lang="en-US" sz="3500" b="1" dirty="0" smtClean="0"/>
              <a:t>Munich Conference (1938)</a:t>
            </a:r>
            <a:r>
              <a:rPr lang="en-US" sz="3500" dirty="0" smtClean="0"/>
              <a:t>: Italy, France, Great Britain, Germany met; Allies followed a policy of appeasement; Hitler promised to halt expansionist efforts; British Prime Minister Neville Chamberlain (1869-1940) promised “peace for our time”; Hitler signed a secret Russian-German Treaty of Nonaggression (August 1939)</a:t>
            </a:r>
          </a:p>
          <a:p>
            <a:pPr>
              <a:lnSpc>
                <a:spcPct val="90000"/>
              </a:lnSpc>
            </a:pPr>
            <a:endParaRPr lang="en-US" i="1"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a:lnSpc>
                <a:spcPct val="90000"/>
              </a:lnSpc>
            </a:pPr>
            <a:endParaRPr lang="en-US" dirty="0" smtClean="0"/>
          </a:p>
          <a:p>
            <a:pPr eaLnBrk="1" hangingPunct="1"/>
            <a:endParaRPr lang="en-US" dirty="0" smtClean="0"/>
          </a:p>
          <a:p>
            <a:pPr eaLnBrk="1" hangingPunct="1"/>
            <a:endParaRPr lang="en-US" dirty="0" smtClean="0"/>
          </a:p>
        </p:txBody>
      </p:sp>
      <p:sp>
        <p:nvSpPr>
          <p:cNvPr id="5124" name="Slide Number Placeholder 5"/>
          <p:cNvSpPr>
            <a:spLocks noGrp="1"/>
          </p:cNvSpPr>
          <p:nvPr>
            <p:ph type="sldNum" sz="quarter" idx="12"/>
          </p:nvPr>
        </p:nvSpPr>
        <p:spPr>
          <a:noFill/>
        </p:spPr>
        <p:txBody>
          <a:bodyPr/>
          <a:lstStyle/>
          <a:p>
            <a:fld id="{B6DBFF79-B992-4A9E-876F-A95053D54B9E}" type="slidenum">
              <a:rPr lang="en-US" altLang="en-US"/>
              <a:pPr/>
              <a:t>5</a:t>
            </a:fld>
            <a:endParaRPr lang="en-US" altLang="en-US"/>
          </a:p>
        </p:txBody>
      </p:sp>
    </p:spTree>
    <p:extLst>
      <p:ext uri="{BB962C8B-B14F-4D97-AF65-F5344CB8AC3E}">
        <p14:creationId xmlns:p14="http://schemas.microsoft.com/office/powerpoint/2010/main" val="85137556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of Second World War</a:t>
            </a:r>
            <a:endParaRPr lang="en-US" dirty="0"/>
          </a:p>
        </p:txBody>
      </p:sp>
      <p:sp>
        <p:nvSpPr>
          <p:cNvPr id="3" name="Content Placeholder 2"/>
          <p:cNvSpPr>
            <a:spLocks noGrp="1"/>
          </p:cNvSpPr>
          <p:nvPr>
            <p:ph idx="1"/>
          </p:nvPr>
        </p:nvSpPr>
        <p:spPr/>
        <p:txBody>
          <a:bodyPr>
            <a:normAutofit fontScale="55000" lnSpcReduction="20000"/>
          </a:bodyPr>
          <a:lstStyle/>
          <a:p>
            <a:r>
              <a:rPr lang="en-US" b="1" dirty="0" smtClean="0"/>
              <a:t>Germany conquer Europe</a:t>
            </a:r>
            <a:r>
              <a:rPr lang="en-US" dirty="0" smtClean="0"/>
              <a:t>: Germany invaded Poland, September 1, 1939; </a:t>
            </a:r>
            <a:r>
              <a:rPr lang="en-US" i="1" dirty="0" smtClean="0"/>
              <a:t>Blitzkrieg</a:t>
            </a:r>
            <a:r>
              <a:rPr lang="en-US" dirty="0" smtClean="0"/>
              <a:t>: “lightning war” strategy [Air forces softened target, armored divisions rushed in]; German U-boats (submarines) patrolled Atlantic, threatened British shipping.</a:t>
            </a:r>
          </a:p>
          <a:p>
            <a:r>
              <a:rPr lang="en-US" b="1" dirty="0" smtClean="0"/>
              <a:t>Fall of France</a:t>
            </a:r>
            <a:r>
              <a:rPr lang="en-US" dirty="0" smtClean="0"/>
              <a:t>: 1940: Germany occupied Denmark, Norway, Belgium, France; Hitler forced French to sign an armistice agreement in the same railroad car used for the armistice imposed on Germany in 1918</a:t>
            </a:r>
          </a:p>
          <a:p>
            <a:r>
              <a:rPr lang="en-US" dirty="0" smtClean="0"/>
              <a:t>Battle of Britain: Air war conducted by the German </a:t>
            </a:r>
            <a:r>
              <a:rPr lang="en-US" i="1" dirty="0" smtClean="0"/>
              <a:t>Luftwaffe; </a:t>
            </a:r>
            <a:r>
              <a:rPr lang="en-US" dirty="0" smtClean="0"/>
              <a:t>40,000 British civilians killed in urban bombing raids [Especially London]; British Royal Air Force prevented Germans from invading</a:t>
            </a:r>
          </a:p>
          <a:p>
            <a:pPr>
              <a:lnSpc>
                <a:spcPct val="90000"/>
              </a:lnSpc>
            </a:pPr>
            <a:r>
              <a:rPr lang="en-US" b="1" dirty="0" smtClean="0"/>
              <a:t>Operation Barbarossa: </a:t>
            </a:r>
            <a:r>
              <a:rPr lang="en-US" dirty="0" smtClean="0"/>
              <a:t>June 22, 1941, Hitler double-crossed Stalin and invaded the Soviet Union; Stalin caught off-guard, a rapid advance; But severe winter and long supply lines weakened German efforts; Soviets regrouped and attacked in spring 1942; Turning point: Battle of Stalingrad (ended February 1943)</a:t>
            </a:r>
          </a:p>
          <a:p>
            <a:r>
              <a:rPr lang="en-US" b="1" i="1" dirty="0" smtClean="0"/>
              <a:t>US Involvement in WW II before </a:t>
            </a:r>
            <a:r>
              <a:rPr lang="en-US" b="1" i="1" dirty="0" err="1" smtClean="0"/>
              <a:t>Peral</a:t>
            </a:r>
            <a:r>
              <a:rPr lang="en-US" b="1" i="1" dirty="0" smtClean="0"/>
              <a:t> Harbor</a:t>
            </a:r>
            <a:r>
              <a:rPr lang="en-US" i="1" dirty="0" smtClean="0"/>
              <a:t>: </a:t>
            </a:r>
            <a:r>
              <a:rPr lang="en-US" dirty="0" smtClean="0"/>
              <a:t>U.S. initiated a “cash and carry” policy to supply Allies with arms; “Lend-lease” program: U.S. lent war goods to Allies, leased naval bases in return; U.S. froze Japanese assets in U.S.; U.S. placed embargo on oil shipments to Japan; Japanese Defense Minister </a:t>
            </a:r>
            <a:r>
              <a:rPr lang="en-US" dirty="0" err="1" smtClean="0"/>
              <a:t>Tojo</a:t>
            </a:r>
            <a:r>
              <a:rPr lang="en-US" dirty="0" smtClean="0"/>
              <a:t> Hideki (1884-1948) planned for war with U.S.</a:t>
            </a:r>
          </a:p>
          <a:p>
            <a:endParaRPr lang="en-US" dirty="0"/>
          </a:p>
        </p:txBody>
      </p:sp>
    </p:spTree>
    <p:extLst>
      <p:ext uri="{BB962C8B-B14F-4D97-AF65-F5344CB8AC3E}">
        <p14:creationId xmlns:p14="http://schemas.microsoft.com/office/powerpoint/2010/main" val="99869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8229600" cy="868362"/>
          </a:xfrm>
        </p:spPr>
        <p:txBody>
          <a:bodyPr>
            <a:normAutofit/>
          </a:bodyPr>
          <a:lstStyle/>
          <a:p>
            <a:r>
              <a:rPr lang="en-US" dirty="0" smtClean="0"/>
              <a:t>Course of Second World War</a:t>
            </a:r>
          </a:p>
        </p:txBody>
      </p:sp>
      <p:sp>
        <p:nvSpPr>
          <p:cNvPr id="18435" name="Rectangle 3"/>
          <p:cNvSpPr>
            <a:spLocks noGrp="1" noChangeArrowheads="1"/>
          </p:cNvSpPr>
          <p:nvPr>
            <p:ph idx="1"/>
          </p:nvPr>
        </p:nvSpPr>
        <p:spPr>
          <a:xfrm>
            <a:off x="457200" y="914400"/>
            <a:ext cx="8229600" cy="5211763"/>
          </a:xfrm>
        </p:spPr>
        <p:txBody>
          <a:bodyPr>
            <a:normAutofit fontScale="62500" lnSpcReduction="20000"/>
          </a:bodyPr>
          <a:lstStyle/>
          <a:p>
            <a:r>
              <a:rPr lang="en-US" b="1" dirty="0" smtClean="0"/>
              <a:t>Pearl Harbor</a:t>
            </a:r>
            <a:r>
              <a:rPr lang="en-US" dirty="0" smtClean="0"/>
              <a:t>, December 7, 1941: Destroyed U.S. Navy’s Pacific fleet; Hitler, Mussolini declared war on the U.S. on December 11; U.S. joined Great Britain and the Soviet Union as an Ally</a:t>
            </a:r>
          </a:p>
          <a:p>
            <a:r>
              <a:rPr lang="en-US" b="1" dirty="0" smtClean="0"/>
              <a:t>Japanese Victories</a:t>
            </a:r>
            <a:r>
              <a:rPr lang="en-US" dirty="0" smtClean="0"/>
              <a:t>: Japan dominated much of southeast Asia, Pacific islands; Established a “Greater East Asia Co-Prosperity Sphere”</a:t>
            </a:r>
          </a:p>
          <a:p>
            <a:r>
              <a:rPr lang="en-US" b="1" dirty="0" smtClean="0"/>
              <a:t>Defeat of Axis powers</a:t>
            </a:r>
            <a:r>
              <a:rPr lang="en-US" dirty="0" smtClean="0"/>
              <a:t>: Key factors: personnel reserves, industrial capacity; U.S. joining the war turned the tide: Shipbuilding and automotive production especially important</a:t>
            </a:r>
          </a:p>
          <a:p>
            <a:pPr>
              <a:lnSpc>
                <a:spcPct val="90000"/>
              </a:lnSpc>
            </a:pPr>
            <a:r>
              <a:rPr lang="en-US" b="1" dirty="0" smtClean="0"/>
              <a:t>Allied Victory in Europe</a:t>
            </a:r>
            <a:r>
              <a:rPr lang="en-US" dirty="0" smtClean="0"/>
              <a:t>: Red Army (Soviet Union) gained the offensive after Stalingrad (February 1943); British, U.S. forces attacked in north Africa, Italy; D-Day: June 6, 1944, British and U.S. forces landed in France; U.S., Britain bombed German cities[Dresden, February 1945: 135,000 Germans killed in shelters]; April 30, 1945, Hitler committed suicide; </a:t>
            </a:r>
            <a:br>
              <a:rPr lang="en-US" dirty="0" smtClean="0"/>
            </a:br>
            <a:r>
              <a:rPr lang="en-US" dirty="0" smtClean="0"/>
              <a:t>May 8, Germany surrendered</a:t>
            </a:r>
          </a:p>
          <a:p>
            <a:r>
              <a:rPr lang="en-US" b="1" dirty="0" smtClean="0"/>
              <a:t>US Attacked Japan and Japan surrender: </a:t>
            </a:r>
            <a:r>
              <a:rPr lang="en-US" dirty="0" smtClean="0"/>
              <a:t>U.S. firebombed Tokyo, March 1945 [100,000 killed,25% of buildings destroyed]; Atomic bombs dropped on Hiroshima and Nagasaki, August 1945; Emperor Hirohito (1901-1989) surrendered unconditionally September 2, 1945</a:t>
            </a:r>
          </a:p>
          <a:p>
            <a:endParaRPr lang="en-US" dirty="0" smtClean="0"/>
          </a:p>
          <a:p>
            <a:endParaRPr lang="en-US" dirty="0" smtClean="0"/>
          </a:p>
          <a:p>
            <a:endParaRPr lang="en-US" dirty="0" smtClean="0"/>
          </a:p>
          <a:p>
            <a:endParaRPr lang="en-US" dirty="0" smtClean="0"/>
          </a:p>
          <a:p>
            <a:pPr>
              <a:lnSpc>
                <a:spcPct val="90000"/>
              </a:lnSpc>
            </a:pPr>
            <a:endParaRPr lang="en-US" dirty="0" smtClean="0"/>
          </a:p>
          <a:p>
            <a:endParaRPr lang="en-US" dirty="0" smtClean="0"/>
          </a:p>
          <a:p>
            <a:endParaRPr lang="en-US" dirty="0" smtClean="0"/>
          </a:p>
          <a:p>
            <a:endParaRPr lang="en-US" dirty="0" smtClean="0"/>
          </a:p>
        </p:txBody>
      </p:sp>
      <p:sp>
        <p:nvSpPr>
          <p:cNvPr id="5" name="Footer Placeholder 4"/>
          <p:cNvSpPr>
            <a:spLocks noGrp="1"/>
          </p:cNvSpPr>
          <p:nvPr>
            <p:ph type="ftr" sz="quarter" idx="11"/>
          </p:nvPr>
        </p:nvSpPr>
        <p:spPr/>
        <p:txBody>
          <a:bodyPr/>
          <a:lstStyle/>
          <a:p>
            <a:pPr>
              <a:defRPr/>
            </a:pPr>
            <a:r>
              <a:rPr lang="en-US" altLang="en-US" dirty="0"/>
              <a:t>©2011, The McGraw-Hill Companies, Inc. All Rights Reserved.</a:t>
            </a:r>
          </a:p>
        </p:txBody>
      </p:sp>
      <p:sp>
        <p:nvSpPr>
          <p:cNvPr id="18436" name="Slide Number Placeholder 5"/>
          <p:cNvSpPr>
            <a:spLocks noGrp="1"/>
          </p:cNvSpPr>
          <p:nvPr>
            <p:ph type="sldNum" sz="quarter" idx="12"/>
          </p:nvPr>
        </p:nvSpPr>
        <p:spPr>
          <a:noFill/>
        </p:spPr>
        <p:txBody>
          <a:bodyPr/>
          <a:lstStyle/>
          <a:p>
            <a:fld id="{60D147FD-E6EB-4EFF-9513-EBFBBCCB1312}" type="slidenum">
              <a:rPr lang="en-US" altLang="en-US"/>
              <a:pPr/>
              <a:t>7</a:t>
            </a:fld>
            <a:endParaRPr lang="en-US" altLang="en-US"/>
          </a:p>
        </p:txBody>
      </p:sp>
    </p:spTree>
    <p:extLst>
      <p:ext uri="{BB962C8B-B14F-4D97-AF65-F5344CB8AC3E}">
        <p14:creationId xmlns:p14="http://schemas.microsoft.com/office/powerpoint/2010/main" val="2199249593"/>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of Second World War</a:t>
            </a:r>
          </a:p>
        </p:txBody>
      </p:sp>
      <p:sp>
        <p:nvSpPr>
          <p:cNvPr id="3" name="Content Placeholder 2"/>
          <p:cNvSpPr>
            <a:spLocks noGrp="1"/>
          </p:cNvSpPr>
          <p:nvPr>
            <p:ph idx="1"/>
          </p:nvPr>
        </p:nvSpPr>
        <p:spPr/>
        <p:txBody>
          <a:bodyPr>
            <a:normAutofit fontScale="62500" lnSpcReduction="20000"/>
          </a:bodyPr>
          <a:lstStyle/>
          <a:p>
            <a:r>
              <a:rPr lang="en-US" b="1" dirty="0"/>
              <a:t>Nazi Genocide and Jewish People</a:t>
            </a:r>
            <a:r>
              <a:rPr lang="en-US" dirty="0"/>
              <a:t>: Jewish people primary target of Nazi genocidal efforts; Other groups also slated for destruction: Roma (“Gypsies”), LGBT, Jehovah’s Witnesses; Nazis initially encouraged Jewish emigration; Few countries willing to accept Jewish refugees; Aborted plans to deport Jewish people to Madagascar and a reservation in Poland. </a:t>
            </a:r>
            <a:r>
              <a:rPr lang="en-US" b="1" dirty="0"/>
              <a:t>FINAL Solution</a:t>
            </a:r>
            <a:r>
              <a:rPr lang="en-US" dirty="0"/>
              <a:t>: </a:t>
            </a:r>
            <a:r>
              <a:rPr lang="en-US" i="1" dirty="0"/>
              <a:t>Einsatzgruppen</a:t>
            </a:r>
            <a:r>
              <a:rPr lang="en-US" dirty="0"/>
              <a:t> (mobile killing squads) followed German army into Soviet Union with Operation Barbarossa; Rounded up Jewish and other people, machine-gun executions of 1,400,000;  Later in 1941 decided on a “final solution”: transport of all European Jewish people to death camps </a:t>
            </a:r>
            <a:r>
              <a:rPr lang="en-US" dirty="0" smtClean="0"/>
              <a:t>.</a:t>
            </a:r>
          </a:p>
          <a:p>
            <a:r>
              <a:rPr lang="en-US" dirty="0" smtClean="0"/>
              <a:t>The </a:t>
            </a:r>
            <a:r>
              <a:rPr lang="en-US" b="1" dirty="0"/>
              <a:t>Holocaust:</a:t>
            </a:r>
            <a:r>
              <a:rPr lang="en-US" dirty="0"/>
              <a:t> Jewish people forcefully moved from ghettos all over Europe in cattle cars, spring 1942; Destination: six specially-designed death camps in eastern Europe; Technologically advanced, assembly-line style of murder through poison gas (Zyklon B); Corpses destroyed in crematoria; Estimated number of people killed: 5,700,000. </a:t>
            </a:r>
            <a:r>
              <a:rPr lang="en-US" b="1" dirty="0"/>
              <a:t>Jews showed resistance </a:t>
            </a:r>
            <a:r>
              <a:rPr lang="en-US" dirty="0"/>
              <a:t>Ghetto uprisings, armed conflict; Warsaw ghetto uprising, spring 1943; Jewish combatants in partisan guerilla units</a:t>
            </a:r>
          </a:p>
          <a:p>
            <a:endParaRPr lang="en-US" dirty="0"/>
          </a:p>
        </p:txBody>
      </p:sp>
    </p:spTree>
    <p:extLst>
      <p:ext uri="{BB962C8B-B14F-4D97-AF65-F5344CB8AC3E}">
        <p14:creationId xmlns:p14="http://schemas.microsoft.com/office/powerpoint/2010/main" val="3072193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 of Second World War.</a:t>
            </a:r>
            <a:endParaRPr lang="en-US" dirty="0"/>
          </a:p>
        </p:txBody>
      </p:sp>
      <p:sp>
        <p:nvSpPr>
          <p:cNvPr id="3" name="Content Placeholder 2"/>
          <p:cNvSpPr>
            <a:spLocks noGrp="1"/>
          </p:cNvSpPr>
          <p:nvPr>
            <p:ph idx="1"/>
          </p:nvPr>
        </p:nvSpPr>
        <p:spPr>
          <a:xfrm>
            <a:off x="457200" y="1371600"/>
            <a:ext cx="8229600" cy="5181600"/>
          </a:xfrm>
        </p:spPr>
        <p:txBody>
          <a:bodyPr>
            <a:normAutofit fontScale="62500" lnSpcReduction="20000"/>
          </a:bodyPr>
          <a:lstStyle/>
          <a:p>
            <a:pPr>
              <a:lnSpc>
                <a:spcPct val="90000"/>
              </a:lnSpc>
              <a:defRPr/>
            </a:pPr>
            <a:r>
              <a:rPr lang="en-US" dirty="0">
                <a:latin typeface="Times New Roman" pitchFamily="18" charset="0"/>
              </a:rPr>
              <a:t>Things were bleak for </a:t>
            </a:r>
            <a:r>
              <a:rPr lang="en-US" dirty="0" smtClean="0">
                <a:latin typeface="Times New Roman" pitchFamily="18" charset="0"/>
              </a:rPr>
              <a:t>Europe; Germany </a:t>
            </a:r>
            <a:r>
              <a:rPr lang="en-US" dirty="0">
                <a:latin typeface="Times New Roman" pitchFamily="18" charset="0"/>
              </a:rPr>
              <a:t>had taken over Poland, Austria, Denmark, Norway, Belgium, Luxembourg, the Netherlands, Czechoslovakia, France and many other nations</a:t>
            </a:r>
            <a:r>
              <a:rPr lang="en-US" dirty="0" smtClean="0">
                <a:latin typeface="Times New Roman" pitchFamily="18" charset="0"/>
              </a:rPr>
              <a:t>.; The </a:t>
            </a:r>
            <a:r>
              <a:rPr lang="en-US" dirty="0">
                <a:latin typeface="Times New Roman" pitchFamily="18" charset="0"/>
              </a:rPr>
              <a:t>Soviet Union, Japan, and Italy had allied with Germany to form the Axis Powers</a:t>
            </a:r>
            <a:r>
              <a:rPr lang="en-US" dirty="0" smtClean="0">
                <a:latin typeface="Times New Roman" pitchFamily="18" charset="0"/>
              </a:rPr>
              <a:t>.</a:t>
            </a:r>
          </a:p>
          <a:p>
            <a:pPr>
              <a:lnSpc>
                <a:spcPct val="90000"/>
              </a:lnSpc>
              <a:defRPr/>
            </a:pPr>
            <a:r>
              <a:rPr lang="en-US" dirty="0">
                <a:latin typeface="Times New Roman" pitchFamily="18" charset="0"/>
              </a:rPr>
              <a:t>Japan will attack Pearl Harbor, the US naval base located in </a:t>
            </a:r>
            <a:r>
              <a:rPr lang="en-US" dirty="0" smtClean="0">
                <a:latin typeface="Times New Roman" pitchFamily="18" charset="0"/>
              </a:rPr>
              <a:t>Hawaii; This </a:t>
            </a:r>
            <a:r>
              <a:rPr lang="en-US" dirty="0">
                <a:latin typeface="Times New Roman" pitchFamily="18" charset="0"/>
              </a:rPr>
              <a:t>will lead to the USA jumping in and supplying troops to fight the war</a:t>
            </a:r>
            <a:r>
              <a:rPr lang="en-US" dirty="0" smtClean="0">
                <a:latin typeface="Times New Roman" pitchFamily="18" charset="0"/>
              </a:rPr>
              <a:t>.; Our </a:t>
            </a:r>
            <a:r>
              <a:rPr lang="en-US" dirty="0">
                <a:latin typeface="Times New Roman" pitchFamily="18" charset="0"/>
              </a:rPr>
              <a:t>troops will revitalize Europe’s forces and be one factor for the Allied victory</a:t>
            </a:r>
            <a:r>
              <a:rPr lang="en-US" dirty="0" smtClean="0">
                <a:latin typeface="Times New Roman" pitchFamily="18" charset="0"/>
              </a:rPr>
              <a:t>.</a:t>
            </a:r>
          </a:p>
          <a:p>
            <a:pPr>
              <a:defRPr/>
            </a:pPr>
            <a:r>
              <a:rPr lang="en-US" dirty="0">
                <a:latin typeface="Times New Roman" pitchFamily="18" charset="0"/>
              </a:rPr>
              <a:t>Hitler will turn on the Soviet Union, causing them to join the Allies</a:t>
            </a:r>
            <a:r>
              <a:rPr lang="en-US" dirty="0" smtClean="0">
                <a:latin typeface="Times New Roman" pitchFamily="18" charset="0"/>
              </a:rPr>
              <a:t>.; The </a:t>
            </a:r>
            <a:r>
              <a:rPr lang="en-US" dirty="0">
                <a:latin typeface="Times New Roman" pitchFamily="18" charset="0"/>
              </a:rPr>
              <a:t>Big 3, Joseph Stalin (Soviet Union), Franklin D. Roosevelt (U.S.A.), and Winston Churchill (Great Britain) will form a union and fight together to defeat the Axis </a:t>
            </a:r>
            <a:r>
              <a:rPr lang="en-US" dirty="0" smtClean="0">
                <a:latin typeface="Times New Roman" pitchFamily="18" charset="0"/>
              </a:rPr>
              <a:t>Powers.; </a:t>
            </a:r>
            <a:r>
              <a:rPr lang="en-US" dirty="0">
                <a:latin typeface="Times New Roman" pitchFamily="18" charset="0"/>
              </a:rPr>
              <a:t>The Soviets will push Germany in from the East, and the U.S.A., Britain, and what was left of France’s forces will push in from the West</a:t>
            </a:r>
            <a:r>
              <a:rPr lang="en-US" dirty="0" smtClean="0">
                <a:latin typeface="Times New Roman" pitchFamily="18" charset="0"/>
              </a:rPr>
              <a:t>.</a:t>
            </a:r>
          </a:p>
          <a:p>
            <a:pPr>
              <a:lnSpc>
                <a:spcPct val="90000"/>
              </a:lnSpc>
              <a:defRPr/>
            </a:pPr>
            <a:r>
              <a:rPr lang="en-US" dirty="0"/>
              <a:t>The Soviets were the first to discover the Death Camps in Germany and make reports that will shock the world</a:t>
            </a:r>
            <a:r>
              <a:rPr lang="en-US" dirty="0" smtClean="0"/>
              <a:t>.; It </a:t>
            </a:r>
            <a:r>
              <a:rPr lang="en-US" dirty="0"/>
              <a:t>is generally accepted that on April 30, 1945, Adolf Hitler committed suicide with his new wife Eva Braun in a bunker during the  Battle for Berlin</a:t>
            </a:r>
            <a:r>
              <a:rPr lang="en-US" dirty="0" smtClean="0"/>
              <a:t>.</a:t>
            </a:r>
          </a:p>
          <a:p>
            <a:pPr>
              <a:lnSpc>
                <a:spcPct val="90000"/>
              </a:lnSpc>
              <a:buFont typeface="Wingdings" pitchFamily="2" charset="2"/>
              <a:buChar char="§"/>
              <a:defRPr/>
            </a:pPr>
            <a:r>
              <a:rPr lang="en-US" b="1" dirty="0">
                <a:latin typeface="Times New Roman" pitchFamily="18" charset="0"/>
              </a:rPr>
              <a:t>V-E Day (Victory in Europe day) was May 7 and 8 1945.</a:t>
            </a:r>
            <a:r>
              <a:rPr lang="en-US" dirty="0">
                <a:latin typeface="Times New Roman" pitchFamily="18" charset="0"/>
              </a:rPr>
              <a:t> These are the two days that the unconditional surrender of the Axis Powers in Europe were accepted and signed</a:t>
            </a:r>
            <a:r>
              <a:rPr lang="en-US" dirty="0" smtClean="0">
                <a:latin typeface="Times New Roman" pitchFamily="18" charset="0"/>
              </a:rPr>
              <a:t>.; </a:t>
            </a:r>
            <a:r>
              <a:rPr lang="en-US" b="1" dirty="0" smtClean="0">
                <a:latin typeface="Times New Roman" pitchFamily="18" charset="0"/>
              </a:rPr>
              <a:t>The </a:t>
            </a:r>
            <a:r>
              <a:rPr lang="en-US" b="1" dirty="0">
                <a:latin typeface="Times New Roman" pitchFamily="18" charset="0"/>
              </a:rPr>
              <a:t>War in Europe was officially over.</a:t>
            </a:r>
          </a:p>
          <a:p>
            <a:pPr>
              <a:lnSpc>
                <a:spcPct val="90000"/>
              </a:lnSpc>
              <a:defRPr/>
            </a:pPr>
            <a:endParaRPr lang="en-US" dirty="0"/>
          </a:p>
          <a:p>
            <a:pPr>
              <a:defRPr/>
            </a:pPr>
            <a:endParaRPr lang="en-US" dirty="0">
              <a:latin typeface="Times New Roman" pitchFamily="18" charset="0"/>
            </a:endParaRPr>
          </a:p>
          <a:p>
            <a:pPr>
              <a:defRPr/>
            </a:pPr>
            <a:endParaRPr lang="en-US" dirty="0">
              <a:latin typeface="Times New Roman" pitchFamily="18" charset="0"/>
            </a:endParaRPr>
          </a:p>
          <a:p>
            <a:pPr>
              <a:lnSpc>
                <a:spcPct val="90000"/>
              </a:lnSpc>
              <a:defRPr/>
            </a:pPr>
            <a:endParaRPr lang="en-US" dirty="0">
              <a:latin typeface="Times New Roman" pitchFamily="18" charset="0"/>
            </a:endParaRPr>
          </a:p>
          <a:p>
            <a:endParaRPr lang="en-US" dirty="0"/>
          </a:p>
        </p:txBody>
      </p:sp>
    </p:spTree>
    <p:extLst>
      <p:ext uri="{BB962C8B-B14F-4D97-AF65-F5344CB8AC3E}">
        <p14:creationId xmlns:p14="http://schemas.microsoft.com/office/powerpoint/2010/main" val="20601277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4|.9|.9"/>
</p:tagLst>
</file>

<file path=ppt/tags/tag2.xml><?xml version="1.0" encoding="utf-8"?>
<p:tagLst xmlns:a="http://schemas.openxmlformats.org/drawingml/2006/main" xmlns:r="http://schemas.openxmlformats.org/officeDocument/2006/relationships" xmlns:p="http://schemas.openxmlformats.org/presentationml/2006/main">
  <p:tag name="TIMING"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TotalTime>
  <Words>2893</Words>
  <Application>Microsoft Office PowerPoint</Application>
  <PresentationFormat>On-screen Show (4:3)</PresentationFormat>
  <Paragraphs>142</Paragraphs>
  <Slides>17</Slides>
  <Notes>6</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SECOND WORLD WAR (1939-1945) Causes</vt:lpstr>
      <vt:lpstr>SECOND WORLD WAR (1939-1945) Causes</vt:lpstr>
      <vt:lpstr>Causes of Second World War</vt:lpstr>
      <vt:lpstr>Causes of Second World War</vt:lpstr>
      <vt:lpstr>Course of Second World War</vt:lpstr>
      <vt:lpstr>Course of Second World War</vt:lpstr>
      <vt:lpstr>Course of Second World War</vt:lpstr>
      <vt:lpstr>Course of Second World War</vt:lpstr>
      <vt:lpstr>End of Second World War.</vt:lpstr>
      <vt:lpstr>End of WWII: Nuclear War</vt:lpstr>
      <vt:lpstr>PowerPoint Presentation</vt:lpstr>
      <vt:lpstr>PowerPoint Presentation</vt:lpstr>
      <vt:lpstr>PowerPoint Presentation</vt:lpstr>
      <vt:lpstr>PowerPoint Presentation</vt:lpstr>
      <vt:lpstr>Effects of war on international relations</vt:lpstr>
      <vt:lpstr>Decolonization: the decline of European influence in Asia</vt:lpstr>
      <vt:lpstr>Aftermath of World War II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Sakul Kundra</dc:creator>
  <cp:lastModifiedBy>Sakul Kundra</cp:lastModifiedBy>
  <cp:revision>14</cp:revision>
  <dcterms:created xsi:type="dcterms:W3CDTF">2018-03-13T22:40:15Z</dcterms:created>
  <dcterms:modified xsi:type="dcterms:W3CDTF">2019-03-11T22:21:03Z</dcterms:modified>
</cp:coreProperties>
</file>